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7" r:id="rId4"/>
    <p:sldId id="25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8" d="100"/>
          <a:sy n="58" d="100"/>
        </p:scale>
        <p:origin x="7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1C3FC0-69B5-408F-9DA5-9FFE537894CD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196D481-096B-4945-8583-ED2410DA2C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245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CB2-37E1-43C5-AE0E-8F7565946E26}" type="slidenum">
              <a:rPr lang="ar-SA" smtClean="0">
                <a:solidFill>
                  <a:prstClr val="black"/>
                </a:solidFill>
              </a:rPr>
              <a:pPr/>
              <a:t>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0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CB2-37E1-43C5-AE0E-8F7565946E26}" type="slidenum">
              <a:rPr lang="ar-SA" smtClean="0">
                <a:solidFill>
                  <a:prstClr val="black"/>
                </a:solidFill>
              </a:rPr>
              <a:pPr/>
              <a:t>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0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CB2-37E1-43C5-AE0E-8F7565946E26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764262"/>
            <a:ext cx="2505075" cy="113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الــــــــضـــــرب في ( 6 )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667000" y="685800"/>
            <a:ext cx="563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تقف 4 ضفادع على جذع شجرة . فإذا أكل كل ضفدع 6 حشرات ، فكم حشرة أكلت الضفادع جميعها ؟ 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1" name="مخطط انسيابي: محطة طرفية 10"/>
          <p:cNvSpPr/>
          <p:nvPr/>
        </p:nvSpPr>
        <p:spPr>
          <a:xfrm>
            <a:off x="7620000" y="1524000"/>
            <a:ext cx="1295400" cy="457200"/>
          </a:xfrm>
          <a:prstGeom prst="flowChartTerminator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مثال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5491087" y="1534180"/>
            <a:ext cx="19765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أستعمل النماذج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62000" y="1981200"/>
            <a:ext cx="7515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كم حشرة تأكلها 4 ضفادع إذا أكل كل ضفدع 6 حشرات ؟ 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90600" y="2514600"/>
            <a:ext cx="7239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أستعمل قطع العد لأعمل نموذجا لشبكة مكونة من 4 صفوف ، وفي كل صف 6 قطع .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3581400" y="377053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3048000" y="377053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2530522" y="377053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1981200" y="377053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1463722" y="377053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3581400" y="42573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3063922" y="42573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2530522" y="42573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1997122" y="42573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463722" y="42573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3581400" y="47907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3063922" y="47907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2530522" y="47907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شكل بيضاوي 28"/>
          <p:cNvSpPr/>
          <p:nvPr/>
        </p:nvSpPr>
        <p:spPr>
          <a:xfrm>
            <a:off x="1997122" y="47907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0" name="شكل بيضاوي 29"/>
          <p:cNvSpPr/>
          <p:nvPr/>
        </p:nvSpPr>
        <p:spPr>
          <a:xfrm>
            <a:off x="1463722" y="47907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1" name="شكل بيضاوي 30"/>
          <p:cNvSpPr/>
          <p:nvPr/>
        </p:nvSpPr>
        <p:spPr>
          <a:xfrm>
            <a:off x="990600" y="377053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990600" y="42573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3" name="شكل بيضاوي 32"/>
          <p:cNvSpPr/>
          <p:nvPr/>
        </p:nvSpPr>
        <p:spPr>
          <a:xfrm>
            <a:off x="990600" y="47907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0" name="شكل بيضاوي 39"/>
          <p:cNvSpPr/>
          <p:nvPr/>
        </p:nvSpPr>
        <p:spPr>
          <a:xfrm>
            <a:off x="3597322" y="52479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079844" y="52479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2546444" y="52479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2013044" y="52479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4" name="شكل بيضاوي 43"/>
          <p:cNvSpPr/>
          <p:nvPr/>
        </p:nvSpPr>
        <p:spPr>
          <a:xfrm>
            <a:off x="1479644" y="52479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5" name="شكل بيضاوي 44"/>
          <p:cNvSpPr/>
          <p:nvPr/>
        </p:nvSpPr>
        <p:spPr>
          <a:xfrm>
            <a:off x="1006522" y="5247901"/>
            <a:ext cx="441278" cy="35143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46" name="قوس كبير أيمن 45"/>
          <p:cNvSpPr/>
          <p:nvPr/>
        </p:nvSpPr>
        <p:spPr>
          <a:xfrm>
            <a:off x="4038600" y="3889592"/>
            <a:ext cx="381000" cy="1534023"/>
          </a:xfrm>
          <a:prstGeom prst="rightBrace">
            <a:avLst>
              <a:gd name="adj1" fmla="val 46256"/>
              <a:gd name="adj2" fmla="val 5098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191000" y="4343400"/>
            <a:ext cx="571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4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48" name="قوس كبير أيمن 47"/>
          <p:cNvSpPr/>
          <p:nvPr/>
        </p:nvSpPr>
        <p:spPr>
          <a:xfrm rot="16200000">
            <a:off x="2283619" y="2216244"/>
            <a:ext cx="381000" cy="2662238"/>
          </a:xfrm>
          <a:prstGeom prst="rightBrace">
            <a:avLst>
              <a:gd name="adj1" fmla="val 55208"/>
              <a:gd name="adj2" fmla="val 5098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128833" y="2895600"/>
            <a:ext cx="5715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0000"/>
                </a:solidFill>
              </a:rPr>
              <a:t>6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657726" y="3535740"/>
            <a:ext cx="361996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ألاحظ أن عدد القطع يساوي : 6+6+6+6=24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وجملة الضرب التي تمثل هذه الشبكة هي 4×6=24 .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4419600" y="5115580"/>
            <a:ext cx="38100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إذن أكلت الضفادع 24 حشرة .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990600" y="5725180"/>
            <a:ext cx="7239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أتحقق : بالرجوع إلي جدول الضرب . أجد أن 4×6 = 24 .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0" name="Teardrop 8"/>
          <p:cNvSpPr/>
          <p:nvPr/>
        </p:nvSpPr>
        <p:spPr>
          <a:xfrm>
            <a:off x="43699" y="6035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143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3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8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2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/>
      <p:bldP spid="51" grpId="0"/>
      <p:bldP spid="79" grpId="0"/>
      <p:bldP spid="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تدريب على اختبار 1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229600" y="10668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29</a:t>
            </a:r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533400" y="1094233"/>
            <a:ext cx="769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00B0F0"/>
                </a:solidFill>
              </a:rPr>
              <a:t>أي الرموز تجعل العملية العددية أدناه صحيحة3        10 =30 ؟ </a:t>
            </a:r>
            <a:endParaRPr lang="ar-SA" sz="2800" b="1" dirty="0">
              <a:solidFill>
                <a:srgbClr val="00B0F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33600" y="1581150"/>
            <a:ext cx="488061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3225"/>
            <a:ext cx="7391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مستدير الزوايا 1"/>
          <p:cNvSpPr/>
          <p:nvPr/>
        </p:nvSpPr>
        <p:spPr>
          <a:xfrm>
            <a:off x="838200" y="2272605"/>
            <a:ext cx="2423918" cy="470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تدريب على اختبار 1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8229600" y="990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30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457200" y="1371600"/>
            <a:ext cx="769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00B0F0"/>
                </a:solidFill>
              </a:rPr>
              <a:t>اشترت سميرة 6 علب من أقلام الحبر ،في كل علبة منها 4 أقلام ، أكتب الجملة العددية التي يمكن استعمالها لإيجاد عدد أقلام الحبر جميعها.</a:t>
            </a:r>
            <a:endParaRPr lang="ar-SA" sz="28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08" y="3276600"/>
            <a:ext cx="605249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مستدير الزوايا 1"/>
          <p:cNvSpPr/>
          <p:nvPr/>
        </p:nvSpPr>
        <p:spPr>
          <a:xfrm>
            <a:off x="1931063" y="4568801"/>
            <a:ext cx="2932941" cy="688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2757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2484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2749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المراجعة التراكمية الفصل (3 )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8229600" y="726162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31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609600" y="878562"/>
            <a:ext cx="7438976" cy="1407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dirty="0" smtClean="0"/>
              <a:t>وزع حمزة الأصداف البحرية التي جمعها علي 7 مجموعات من أصدقائه ، بحيث اعطى لكل محموعة 3 أصداف ، أحدد عدد الأصداف البحرية التى جمعها حمزة.</a:t>
            </a:r>
            <a:endParaRPr lang="ar-S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92" y="2459603"/>
            <a:ext cx="3388998" cy="58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229600" y="33528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32</a:t>
            </a:r>
            <a:endParaRPr lang="ar-S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30649"/>
            <a:ext cx="1285064" cy="53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شكل بيضاوي 22"/>
          <p:cNvSpPr/>
          <p:nvPr/>
        </p:nvSpPr>
        <p:spPr>
          <a:xfrm>
            <a:off x="5410200" y="34290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33</a:t>
            </a:r>
            <a:endParaRPr lang="ar-SA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88" y="3429000"/>
            <a:ext cx="928712" cy="44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شكل بيضاوي 25"/>
          <p:cNvSpPr/>
          <p:nvPr/>
        </p:nvSpPr>
        <p:spPr>
          <a:xfrm>
            <a:off x="2895600" y="33528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34</a:t>
            </a:r>
            <a:endParaRPr lang="ar-SA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04" y="3470470"/>
            <a:ext cx="1230796" cy="33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شكل بيضاوي 26"/>
          <p:cNvSpPr/>
          <p:nvPr/>
        </p:nvSpPr>
        <p:spPr>
          <a:xfrm>
            <a:off x="8229600" y="4800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35</a:t>
            </a:r>
            <a:endParaRPr lang="ar-S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33875"/>
            <a:ext cx="7620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مربع نص 42"/>
          <p:cNvSpPr txBox="1"/>
          <p:nvPr/>
        </p:nvSpPr>
        <p:spPr>
          <a:xfrm>
            <a:off x="3771875" y="1869162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21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0" name="مربع نص 42"/>
          <p:cNvSpPr txBox="1"/>
          <p:nvPr/>
        </p:nvSpPr>
        <p:spPr>
          <a:xfrm>
            <a:off x="6471379" y="3396104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1" name="مربع نص 42"/>
          <p:cNvSpPr txBox="1"/>
          <p:nvPr/>
        </p:nvSpPr>
        <p:spPr>
          <a:xfrm>
            <a:off x="3920606" y="3327112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2" name="مربع نص 42"/>
          <p:cNvSpPr txBox="1"/>
          <p:nvPr/>
        </p:nvSpPr>
        <p:spPr>
          <a:xfrm>
            <a:off x="1132616" y="33776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8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4" name="مربع نص 42"/>
          <p:cNvSpPr txBox="1"/>
          <p:nvPr/>
        </p:nvSpPr>
        <p:spPr>
          <a:xfrm>
            <a:off x="4250077" y="5463708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لا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19" grpId="0" animBg="1"/>
      <p:bldP spid="23" grpId="0" animBg="1"/>
      <p:bldP spid="26" grpId="0" animBg="1"/>
      <p:bldP spid="27" grpId="0" animBg="1"/>
      <p:bldP spid="18" grpId="0"/>
      <p:bldP spid="20" grpId="0"/>
      <p:bldP spid="21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المراجعة التراكمية الفصل (3 )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8153400" y="16002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36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362200" y="838200"/>
            <a:ext cx="6295976" cy="703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أقرب كلا من الأعداد الآتية إلي أقرب مئة :</a:t>
            </a:r>
            <a:endParaRPr lang="ar-SA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700212"/>
            <a:ext cx="842962" cy="48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شكل بيضاوي 17"/>
          <p:cNvSpPr/>
          <p:nvPr/>
        </p:nvSpPr>
        <p:spPr>
          <a:xfrm>
            <a:off x="5205388" y="1700212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37</a:t>
            </a:r>
            <a:endParaRPr lang="ar-SA" dirty="0"/>
          </a:p>
        </p:txBody>
      </p:sp>
      <p:sp>
        <p:nvSpPr>
          <p:cNvPr id="20" name="شكل بيضاوي 19"/>
          <p:cNvSpPr/>
          <p:nvPr/>
        </p:nvSpPr>
        <p:spPr>
          <a:xfrm>
            <a:off x="2272284" y="1700212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38</a:t>
            </a:r>
            <a:endParaRPr lang="ar-SA" dirty="0"/>
          </a:p>
        </p:txBody>
      </p:sp>
      <p:sp>
        <p:nvSpPr>
          <p:cNvPr id="21" name="شكل بيضاوي 20"/>
          <p:cNvSpPr/>
          <p:nvPr/>
        </p:nvSpPr>
        <p:spPr>
          <a:xfrm>
            <a:off x="8153400" y="3657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39</a:t>
            </a:r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5029200" y="37338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40</a:t>
            </a:r>
            <a:endParaRPr lang="ar-SA" dirty="0"/>
          </a:p>
        </p:txBody>
      </p:sp>
      <p:sp>
        <p:nvSpPr>
          <p:cNvPr id="24" name="شكل بيضاوي 23"/>
          <p:cNvSpPr/>
          <p:nvPr/>
        </p:nvSpPr>
        <p:spPr>
          <a:xfrm>
            <a:off x="2272284" y="3657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41</a:t>
            </a:r>
            <a:endParaRPr lang="ar-S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1752600"/>
            <a:ext cx="833438" cy="51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8" y="1752600"/>
            <a:ext cx="114239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2362200" y="2590800"/>
            <a:ext cx="6295976" cy="703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أجد ناتج الجمع ،وأتأكد من معقولية الجواب:</a:t>
            </a:r>
            <a:endParaRPr lang="ar-SA" sz="3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05200"/>
            <a:ext cx="137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11811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79" y="3561895"/>
            <a:ext cx="1076021" cy="93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مربع نص 42"/>
          <p:cNvSpPr txBox="1"/>
          <p:nvPr/>
        </p:nvSpPr>
        <p:spPr>
          <a:xfrm>
            <a:off x="7010400" y="2146756"/>
            <a:ext cx="95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600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6" name="مربع نص 42"/>
          <p:cNvSpPr txBox="1"/>
          <p:nvPr/>
        </p:nvSpPr>
        <p:spPr>
          <a:xfrm>
            <a:off x="4121062" y="2087731"/>
            <a:ext cx="95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200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7" name="مربع نص 42"/>
          <p:cNvSpPr txBox="1"/>
          <p:nvPr/>
        </p:nvSpPr>
        <p:spPr>
          <a:xfrm>
            <a:off x="1176897" y="2158830"/>
            <a:ext cx="95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500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8" name="مربع نص 42"/>
          <p:cNvSpPr txBox="1"/>
          <p:nvPr/>
        </p:nvSpPr>
        <p:spPr>
          <a:xfrm>
            <a:off x="6971704" y="4444425"/>
            <a:ext cx="95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860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9" name="مربع نص 42"/>
          <p:cNvSpPr txBox="1"/>
          <p:nvPr/>
        </p:nvSpPr>
        <p:spPr>
          <a:xfrm>
            <a:off x="3771304" y="4379619"/>
            <a:ext cx="95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249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0" name="مربع نص 42"/>
          <p:cNvSpPr txBox="1"/>
          <p:nvPr/>
        </p:nvSpPr>
        <p:spPr>
          <a:xfrm>
            <a:off x="1009656" y="4355812"/>
            <a:ext cx="9530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532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الــــــــضـــــرب في ( 6 )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Teardrop 8"/>
          <p:cNvSpPr/>
          <p:nvPr/>
        </p:nvSpPr>
        <p:spPr>
          <a:xfrm>
            <a:off x="43699" y="6035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143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36" y="1052736"/>
            <a:ext cx="3825868" cy="51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23" y="1080112"/>
            <a:ext cx="2417041" cy="54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93" y="1628800"/>
            <a:ext cx="548395" cy="5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7"/>
            <a:ext cx="8092565" cy="255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7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الــــــــضـــــرب في ( 6 )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Teardrop 8"/>
          <p:cNvSpPr/>
          <p:nvPr/>
        </p:nvSpPr>
        <p:spPr>
          <a:xfrm>
            <a:off x="43699" y="6035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143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12" y="980728"/>
            <a:ext cx="2390334" cy="356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2937840" cy="14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00" y="4581128"/>
            <a:ext cx="6257599" cy="10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78" y="5623036"/>
            <a:ext cx="5768849" cy="61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9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12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الــــــــضـــــرب في ( 6 )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أتأكد 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5800" y="819090"/>
            <a:ext cx="6324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أجد ناتج الضرب ، مستعملا النماذج أو أرسم صورة إذا لزم الأمر :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305800" y="1395538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1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106776" y="1295400"/>
            <a:ext cx="10466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2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× 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391400" y="23108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12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6292755" y="1395538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2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093731" y="1295400"/>
            <a:ext cx="10466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0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× 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257800" y="2209800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7" name="شكل بيضاوي 16"/>
          <p:cNvSpPr/>
          <p:nvPr/>
        </p:nvSpPr>
        <p:spPr>
          <a:xfrm>
            <a:off x="4399424" y="1395538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3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3200400" y="1295400"/>
            <a:ext cx="10466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× 4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505200" y="22346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24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2113424" y="1420363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4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914400" y="1320225"/>
            <a:ext cx="10466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× 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246057" y="23108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36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 flipH="1">
            <a:off x="938723" y="2819400"/>
            <a:ext cx="72292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" name="مجموعة 2"/>
          <p:cNvGrpSpPr/>
          <p:nvPr/>
        </p:nvGrpSpPr>
        <p:grpSpPr>
          <a:xfrm>
            <a:off x="2362200" y="2819400"/>
            <a:ext cx="5867400" cy="523220"/>
            <a:chOff x="2362200" y="2819400"/>
            <a:chExt cx="5867400" cy="523220"/>
          </a:xfrm>
        </p:grpSpPr>
        <p:sp>
          <p:nvSpPr>
            <p:cNvPr id="24" name="مربع نص 23"/>
            <p:cNvSpPr txBox="1"/>
            <p:nvPr/>
          </p:nvSpPr>
          <p:spPr>
            <a:xfrm>
              <a:off x="2362200" y="2819400"/>
              <a:ext cx="5867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srgbClr val="FF0000"/>
                  </a:solidFill>
                </a:rPr>
                <a:t>الجبر : أكتب العدد المناسب في         : </a:t>
              </a:r>
              <a:endParaRPr lang="ar-SA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مستطيل 1"/>
            <p:cNvSpPr/>
            <p:nvPr/>
          </p:nvSpPr>
          <p:spPr>
            <a:xfrm>
              <a:off x="3962400" y="2953062"/>
              <a:ext cx="437024" cy="389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27" name="شكل بيضاوي 26"/>
          <p:cNvSpPr/>
          <p:nvPr/>
        </p:nvSpPr>
        <p:spPr>
          <a:xfrm>
            <a:off x="8305800" y="3429000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5</a:t>
            </a:r>
            <a:endParaRPr lang="ar-SA" sz="2400" dirty="0">
              <a:solidFill>
                <a:prstClr val="white"/>
              </a:solidFill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5509592" y="3429000"/>
            <a:ext cx="2720007" cy="523220"/>
            <a:chOff x="5509592" y="3429000"/>
            <a:chExt cx="2720007" cy="523220"/>
          </a:xfrm>
        </p:grpSpPr>
        <p:sp>
          <p:nvSpPr>
            <p:cNvPr id="25" name="مربع نص 24"/>
            <p:cNvSpPr txBox="1"/>
            <p:nvPr/>
          </p:nvSpPr>
          <p:spPr>
            <a:xfrm>
              <a:off x="5509592" y="3429000"/>
              <a:ext cx="27200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prstClr val="black"/>
                  </a:solidFill>
                </a:rPr>
                <a:t>5 ×      = 30 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7106776" y="3505074"/>
              <a:ext cx="437024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6884857" y="33776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2" name="شكل بيضاوي 31"/>
          <p:cNvSpPr/>
          <p:nvPr/>
        </p:nvSpPr>
        <p:spPr>
          <a:xfrm>
            <a:off x="3863008" y="3439180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6</a:t>
            </a:r>
            <a:endParaRPr lang="ar-SA" sz="2400" dirty="0">
              <a:solidFill>
                <a:prstClr val="white"/>
              </a:solidFill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1066800" y="3439180"/>
            <a:ext cx="2720007" cy="523220"/>
            <a:chOff x="5509592" y="3429000"/>
            <a:chExt cx="2720007" cy="523220"/>
          </a:xfrm>
        </p:grpSpPr>
        <p:sp>
          <p:nvSpPr>
            <p:cNvPr id="34" name="مربع نص 33"/>
            <p:cNvSpPr txBox="1"/>
            <p:nvPr/>
          </p:nvSpPr>
          <p:spPr>
            <a:xfrm>
              <a:off x="5509592" y="3429000"/>
              <a:ext cx="27200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prstClr val="black"/>
                  </a:solidFill>
                </a:rPr>
                <a:t>       × 6 = 6 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مستطيل 34"/>
            <p:cNvSpPr/>
            <p:nvPr/>
          </p:nvSpPr>
          <p:spPr>
            <a:xfrm>
              <a:off x="7643192" y="3505074"/>
              <a:ext cx="437024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36" name="مربع نص 35"/>
          <p:cNvSpPr txBox="1"/>
          <p:nvPr/>
        </p:nvSpPr>
        <p:spPr>
          <a:xfrm>
            <a:off x="2971800" y="3429000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8282608" y="3972580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7</a:t>
            </a:r>
            <a:endParaRPr lang="ar-SA" sz="2400" dirty="0">
              <a:solidFill>
                <a:prstClr val="white"/>
              </a:solidFill>
            </a:endParaRPr>
          </a:p>
        </p:txBody>
      </p:sp>
      <p:grpSp>
        <p:nvGrpSpPr>
          <p:cNvPr id="38" name="مجموعة 37"/>
          <p:cNvGrpSpPr/>
          <p:nvPr/>
        </p:nvGrpSpPr>
        <p:grpSpPr>
          <a:xfrm>
            <a:off x="5486400" y="3972580"/>
            <a:ext cx="2720007" cy="523220"/>
            <a:chOff x="5509592" y="3429000"/>
            <a:chExt cx="2720007" cy="523220"/>
          </a:xfrm>
        </p:grpSpPr>
        <p:sp>
          <p:nvSpPr>
            <p:cNvPr id="39" name="مربع نص 38"/>
            <p:cNvSpPr txBox="1"/>
            <p:nvPr/>
          </p:nvSpPr>
          <p:spPr>
            <a:xfrm>
              <a:off x="5509592" y="3429000"/>
              <a:ext cx="27200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prstClr val="black"/>
                  </a:solidFill>
                </a:rPr>
                <a:t>7 ×      = 42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7106776" y="3505074"/>
              <a:ext cx="437024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6858000" y="3962400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3863008" y="3997405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8</a:t>
            </a:r>
            <a:endParaRPr lang="ar-SA" sz="2400" dirty="0">
              <a:solidFill>
                <a:prstClr val="white"/>
              </a:solidFill>
            </a:endParaRPr>
          </a:p>
        </p:txBody>
      </p:sp>
      <p:grpSp>
        <p:nvGrpSpPr>
          <p:cNvPr id="47" name="مجموعة 46"/>
          <p:cNvGrpSpPr/>
          <p:nvPr/>
        </p:nvGrpSpPr>
        <p:grpSpPr>
          <a:xfrm>
            <a:off x="1066800" y="3921205"/>
            <a:ext cx="2720007" cy="523220"/>
            <a:chOff x="5509592" y="3429000"/>
            <a:chExt cx="2720007" cy="523220"/>
          </a:xfrm>
        </p:grpSpPr>
        <p:sp>
          <p:nvSpPr>
            <p:cNvPr id="48" name="مربع نص 47"/>
            <p:cNvSpPr txBox="1"/>
            <p:nvPr/>
          </p:nvSpPr>
          <p:spPr>
            <a:xfrm>
              <a:off x="5509592" y="3429000"/>
              <a:ext cx="27200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prstClr val="black"/>
                  </a:solidFill>
                </a:rPr>
                <a:t>       × 6 = 54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49" name="مستطيل 48"/>
            <p:cNvSpPr/>
            <p:nvPr/>
          </p:nvSpPr>
          <p:spPr>
            <a:xfrm>
              <a:off x="7643192" y="3505074"/>
              <a:ext cx="437024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50" name="مربع نص 49"/>
          <p:cNvSpPr txBox="1"/>
          <p:nvPr/>
        </p:nvSpPr>
        <p:spPr>
          <a:xfrm>
            <a:off x="2971800" y="39110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9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990600" y="4572000"/>
            <a:ext cx="72292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شكل بيضاوي 51"/>
          <p:cNvSpPr/>
          <p:nvPr/>
        </p:nvSpPr>
        <p:spPr>
          <a:xfrm>
            <a:off x="8305800" y="4672138"/>
            <a:ext cx="41284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9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685800" y="4608493"/>
            <a:ext cx="749192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اشتري موسي و5 من أصدقائه كتبا من معرض الكتاب . فإذا اشتري كل واحد منهم 5 كتب ، فما عدد الكتب التي اشتروها ؟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981200" y="5572780"/>
            <a:ext cx="533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6 × 5 = 30 كتابا .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5" name="Teardrop 8"/>
          <p:cNvSpPr/>
          <p:nvPr/>
        </p:nvSpPr>
        <p:spPr>
          <a:xfrm>
            <a:off x="43699" y="6035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144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7" grpId="0" animBg="1"/>
      <p:bldP spid="31" grpId="0"/>
      <p:bldP spid="32" grpId="0" animBg="1"/>
      <p:bldP spid="36" grpId="0"/>
      <p:bldP spid="37" grpId="0" animBg="1"/>
      <p:bldP spid="41" grpId="0"/>
      <p:bldP spid="42" grpId="0" animBg="1"/>
      <p:bldP spid="50" grpId="0"/>
      <p:bldP spid="52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شكل بيضاوي 51"/>
          <p:cNvSpPr/>
          <p:nvPr/>
        </p:nvSpPr>
        <p:spPr>
          <a:xfrm>
            <a:off x="8229156" y="592158"/>
            <a:ext cx="731381" cy="63433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10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57" name="مربع نص 52"/>
          <p:cNvSpPr txBox="1"/>
          <p:nvPr/>
        </p:nvSpPr>
        <p:spPr>
          <a:xfrm>
            <a:off x="611560" y="629051"/>
            <a:ext cx="74919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أشرح طريقتين لإيجاد ناتج 4 × 6 .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58" name="مربع نص 53"/>
          <p:cNvSpPr txBox="1"/>
          <p:nvPr/>
        </p:nvSpPr>
        <p:spPr>
          <a:xfrm>
            <a:off x="2063824" y="1593338"/>
            <a:ext cx="533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الطريقة ( 1 ) : 6 + 6 + 6 + 6 ،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9" name="مربع نص 53"/>
          <p:cNvSpPr txBox="1"/>
          <p:nvPr/>
        </p:nvSpPr>
        <p:spPr>
          <a:xfrm>
            <a:off x="2063824" y="2296015"/>
            <a:ext cx="533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الطريقة ( 2 ) : أرسم شبكة فيها 4 صفوف و 6 أعمدة.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13  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الــــــــضـــــرب في ( 6 )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7086600" y="791028"/>
            <a:ext cx="1205508" cy="457200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أتدرب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85800" y="819090"/>
            <a:ext cx="6324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أجد ناتج الضرب ، مستعملا النماذج أو أرسم صورة إذا لزم الأمر :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8253922" y="1524000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11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106776" y="1371600"/>
            <a:ext cx="10466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5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× 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467600" y="23108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30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19" name="شكل بيضاوي 18"/>
          <p:cNvSpPr/>
          <p:nvPr/>
        </p:nvSpPr>
        <p:spPr>
          <a:xfrm>
            <a:off x="5414346" y="1524000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12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267200" y="1371600"/>
            <a:ext cx="10466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7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× 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628024" y="23108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42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2276985" y="1524000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13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29839" y="1371600"/>
            <a:ext cx="104662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  3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× 6</a:t>
            </a:r>
          </a:p>
          <a:p>
            <a:r>
              <a:rPr lang="ar-SA" sz="2400" b="1" dirty="0" smtClean="0">
                <a:solidFill>
                  <a:prstClr val="black"/>
                </a:solidFill>
              </a:rPr>
              <a:t>ــــــــــــ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398457" y="23108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18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8229600" y="2897452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14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086600" y="2893874"/>
            <a:ext cx="1046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6 × 0 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7342057" y="3200400"/>
            <a:ext cx="6589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0000"/>
                </a:solidFill>
              </a:rPr>
              <a:t>0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5562600" y="2877092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15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419600" y="2873514"/>
            <a:ext cx="1046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6 × 9 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4675057" y="3203139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54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31" name="شكل بيضاوي 30"/>
          <p:cNvSpPr/>
          <p:nvPr/>
        </p:nvSpPr>
        <p:spPr>
          <a:xfrm>
            <a:off x="2124585" y="2877092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16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1585" y="2873514"/>
            <a:ext cx="1046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8 × 6 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1237042" y="3203139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48</a:t>
            </a:r>
            <a:endParaRPr lang="ar-SA" sz="3200" b="1" dirty="0">
              <a:solidFill>
                <a:srgbClr val="FF0000"/>
              </a:solidFill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 flipH="1">
            <a:off x="1000397" y="3962400"/>
            <a:ext cx="72292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5" name="مجموعة 34"/>
          <p:cNvGrpSpPr/>
          <p:nvPr/>
        </p:nvGrpSpPr>
        <p:grpSpPr>
          <a:xfrm>
            <a:off x="2362200" y="4124980"/>
            <a:ext cx="5867400" cy="523220"/>
            <a:chOff x="2362200" y="2819400"/>
            <a:chExt cx="5867400" cy="523220"/>
          </a:xfrm>
        </p:grpSpPr>
        <p:sp>
          <p:nvSpPr>
            <p:cNvPr id="36" name="مربع نص 35"/>
            <p:cNvSpPr txBox="1"/>
            <p:nvPr/>
          </p:nvSpPr>
          <p:spPr>
            <a:xfrm>
              <a:off x="2362200" y="2819400"/>
              <a:ext cx="5867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srgbClr val="FF0000"/>
                  </a:solidFill>
                </a:rPr>
                <a:t>الجبر : أكتب العدد المناسب في         : </a:t>
              </a:r>
              <a:endParaRPr lang="ar-SA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مستطيل 36"/>
            <p:cNvSpPr/>
            <p:nvPr/>
          </p:nvSpPr>
          <p:spPr>
            <a:xfrm>
              <a:off x="3962400" y="2953062"/>
              <a:ext cx="437024" cy="3895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38" name="شكل بيضاوي 37"/>
          <p:cNvSpPr/>
          <p:nvPr/>
        </p:nvSpPr>
        <p:spPr>
          <a:xfrm>
            <a:off x="8296785" y="4748338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17</a:t>
            </a:r>
            <a:endParaRPr lang="ar-SA" sz="2400" b="1" dirty="0">
              <a:solidFill>
                <a:prstClr val="white"/>
              </a:solidFill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5509592" y="4800600"/>
            <a:ext cx="2720007" cy="523220"/>
            <a:chOff x="5509592" y="3429000"/>
            <a:chExt cx="2720007" cy="523220"/>
          </a:xfrm>
        </p:grpSpPr>
        <p:sp>
          <p:nvSpPr>
            <p:cNvPr id="40" name="مربع نص 39"/>
            <p:cNvSpPr txBox="1"/>
            <p:nvPr/>
          </p:nvSpPr>
          <p:spPr>
            <a:xfrm>
              <a:off x="5509592" y="3429000"/>
              <a:ext cx="27200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prstClr val="black"/>
                  </a:solidFill>
                </a:rPr>
                <a:t>4 ×      = 24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7106776" y="3505074"/>
              <a:ext cx="437024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6884857" y="47492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3886200" y="4748338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18</a:t>
            </a:r>
            <a:endParaRPr lang="ar-SA" sz="2400" b="1" dirty="0">
              <a:solidFill>
                <a:prstClr val="white"/>
              </a:solidFill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1219200" y="4734580"/>
            <a:ext cx="2720007" cy="523220"/>
            <a:chOff x="5509592" y="3429000"/>
            <a:chExt cx="2720007" cy="523220"/>
          </a:xfrm>
        </p:grpSpPr>
        <p:sp>
          <p:nvSpPr>
            <p:cNvPr id="45" name="مربع نص 44"/>
            <p:cNvSpPr txBox="1"/>
            <p:nvPr/>
          </p:nvSpPr>
          <p:spPr>
            <a:xfrm>
              <a:off x="5509592" y="3429000"/>
              <a:ext cx="27200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prstClr val="black"/>
                  </a:solidFill>
                </a:rPr>
                <a:t>       × 6 = 60 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46" name="مستطيل 45"/>
            <p:cNvSpPr/>
            <p:nvPr/>
          </p:nvSpPr>
          <p:spPr>
            <a:xfrm>
              <a:off x="7643192" y="3505074"/>
              <a:ext cx="437024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47" name="مربع نص 46"/>
          <p:cNvSpPr txBox="1"/>
          <p:nvPr/>
        </p:nvSpPr>
        <p:spPr>
          <a:xfrm>
            <a:off x="3227257" y="4724400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10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48" name="شكل بيضاوي 47"/>
          <p:cNvSpPr/>
          <p:nvPr/>
        </p:nvSpPr>
        <p:spPr>
          <a:xfrm>
            <a:off x="8273593" y="5586538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19</a:t>
            </a:r>
            <a:endParaRPr lang="ar-SA" sz="2400" b="1" dirty="0">
              <a:solidFill>
                <a:prstClr val="white"/>
              </a:solidFill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5486400" y="5638800"/>
            <a:ext cx="2720007" cy="523220"/>
            <a:chOff x="5509592" y="3429000"/>
            <a:chExt cx="2720007" cy="523220"/>
          </a:xfrm>
        </p:grpSpPr>
        <p:sp>
          <p:nvSpPr>
            <p:cNvPr id="50" name="مربع نص 49"/>
            <p:cNvSpPr txBox="1"/>
            <p:nvPr/>
          </p:nvSpPr>
          <p:spPr>
            <a:xfrm>
              <a:off x="5509592" y="3429000"/>
              <a:ext cx="27200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prstClr val="black"/>
                  </a:solidFill>
                </a:rPr>
                <a:t>6 ×      = 36 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51" name="مستطيل 50"/>
            <p:cNvSpPr/>
            <p:nvPr/>
          </p:nvSpPr>
          <p:spPr>
            <a:xfrm>
              <a:off x="7106776" y="3505074"/>
              <a:ext cx="437024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52" name="مربع نص 51"/>
          <p:cNvSpPr txBox="1"/>
          <p:nvPr/>
        </p:nvSpPr>
        <p:spPr>
          <a:xfrm>
            <a:off x="6861665" y="55874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6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3" name="شكل بيضاوي 52"/>
          <p:cNvSpPr/>
          <p:nvPr/>
        </p:nvSpPr>
        <p:spPr>
          <a:xfrm>
            <a:off x="3877185" y="5562600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20</a:t>
            </a:r>
            <a:endParaRPr lang="ar-SA" sz="2400" b="1" dirty="0">
              <a:solidFill>
                <a:prstClr val="white"/>
              </a:solidFill>
            </a:endParaRPr>
          </a:p>
        </p:txBody>
      </p:sp>
      <p:grpSp>
        <p:nvGrpSpPr>
          <p:cNvPr id="54" name="مجموعة 53"/>
          <p:cNvGrpSpPr/>
          <p:nvPr/>
        </p:nvGrpSpPr>
        <p:grpSpPr>
          <a:xfrm>
            <a:off x="1089992" y="5614862"/>
            <a:ext cx="2720007" cy="523220"/>
            <a:chOff x="5509592" y="3429000"/>
            <a:chExt cx="2720007" cy="523220"/>
          </a:xfrm>
        </p:grpSpPr>
        <p:sp>
          <p:nvSpPr>
            <p:cNvPr id="55" name="مربع نص 54"/>
            <p:cNvSpPr txBox="1"/>
            <p:nvPr/>
          </p:nvSpPr>
          <p:spPr>
            <a:xfrm>
              <a:off x="5509592" y="3429000"/>
              <a:ext cx="272000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prstClr val="black"/>
                  </a:solidFill>
                </a:rPr>
                <a:t>6 ×      = 18</a:t>
              </a:r>
              <a:endParaRPr lang="ar-SA" sz="2800" b="1" dirty="0">
                <a:solidFill>
                  <a:prstClr val="black"/>
                </a:solidFill>
              </a:endParaRPr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7106776" y="3505074"/>
              <a:ext cx="437024" cy="357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57" name="مربع نص 56"/>
          <p:cNvSpPr txBox="1"/>
          <p:nvPr/>
        </p:nvSpPr>
        <p:spPr>
          <a:xfrm>
            <a:off x="2465257" y="5587425"/>
            <a:ext cx="6589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3</a:t>
            </a:r>
            <a:endParaRPr lang="ar-SA" sz="3200" b="1" dirty="0">
              <a:solidFill>
                <a:srgbClr val="FF0000"/>
              </a:solidFill>
            </a:endParaRPr>
          </a:p>
        </p:txBody>
      </p:sp>
      <p:sp>
        <p:nvSpPr>
          <p:cNvPr id="58" name="Teardrop 8"/>
          <p:cNvSpPr/>
          <p:nvPr/>
        </p:nvSpPr>
        <p:spPr>
          <a:xfrm>
            <a:off x="43699" y="6035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145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2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 animBg="1"/>
      <p:bldP spid="13" grpId="0"/>
      <p:bldP spid="14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8" grpId="0" animBg="1"/>
      <p:bldP spid="42" grpId="0"/>
      <p:bldP spid="43" grpId="0" animBg="1"/>
      <p:bldP spid="47" grpId="0"/>
      <p:bldP spid="48" grpId="0" animBg="1"/>
      <p:bldP spid="52" grpId="0"/>
      <p:bldP spid="53" grpId="0" animBg="1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9" y="1335010"/>
            <a:ext cx="2037430" cy="242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08648"/>
            <a:ext cx="2057400" cy="242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الــــــــضـــــرب في ( 6 )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2286000" y="685800"/>
            <a:ext cx="5867400" cy="523220"/>
            <a:chOff x="2362200" y="2819400"/>
            <a:chExt cx="5867400" cy="523220"/>
          </a:xfrm>
        </p:grpSpPr>
        <p:sp>
          <p:nvSpPr>
            <p:cNvPr id="11" name="مربع نص 10"/>
            <p:cNvSpPr txBox="1"/>
            <p:nvPr/>
          </p:nvSpPr>
          <p:spPr>
            <a:xfrm>
              <a:off x="2362200" y="2819400"/>
              <a:ext cx="586740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 smtClean="0">
                  <a:solidFill>
                    <a:srgbClr val="FF0000"/>
                  </a:solidFill>
                </a:rPr>
                <a:t>الجبر : أكتب العدد المناسب في       : </a:t>
              </a:r>
              <a:endParaRPr lang="ar-SA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4105274" y="2953062"/>
              <a:ext cx="294149" cy="2521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</p:grpSp>
      <p:sp>
        <p:nvSpPr>
          <p:cNvPr id="13" name="شكل بيضاوي 12"/>
          <p:cNvSpPr/>
          <p:nvPr/>
        </p:nvSpPr>
        <p:spPr>
          <a:xfrm>
            <a:off x="8253922" y="1143000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21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16" y="1244184"/>
            <a:ext cx="2082385" cy="24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6248400" y="1253256"/>
            <a:ext cx="6589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505200" y="1295400"/>
            <a:ext cx="6589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5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8" name="شكل بيضاوي 17"/>
          <p:cNvSpPr/>
          <p:nvPr/>
        </p:nvSpPr>
        <p:spPr>
          <a:xfrm>
            <a:off x="2667000" y="1143000"/>
            <a:ext cx="638331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23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836326" y="1335010"/>
            <a:ext cx="6589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4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21" name="رابط مستقيم 20"/>
          <p:cNvCxnSpPr/>
          <p:nvPr/>
        </p:nvCxnSpPr>
        <p:spPr>
          <a:xfrm flipH="1">
            <a:off x="914400" y="3810000"/>
            <a:ext cx="72292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2057400" y="3881735"/>
            <a:ext cx="61181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أحل كلا من المسائل الآتية ، مستعملا النماذج إذا لزم الأمر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8314308" y="4267200"/>
            <a:ext cx="601092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24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694308" y="4277380"/>
            <a:ext cx="7620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ستة طلبة ؛ اشتري كل منهم 5 قطع من الشوكولاتة . فإذا أكلوا 6 قطع منها ، فكم قطعة بقيت معهم ؟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914401" y="4734580"/>
            <a:ext cx="480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6 × 5 = 30 ، 30 – 5 = 24 قطعة . 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flipH="1">
            <a:off x="990600" y="5257800"/>
            <a:ext cx="72292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شكل بيضاوي 27"/>
          <p:cNvSpPr/>
          <p:nvPr/>
        </p:nvSpPr>
        <p:spPr>
          <a:xfrm>
            <a:off x="8305800" y="5334000"/>
            <a:ext cx="601092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25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85800" y="5344180"/>
            <a:ext cx="7620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تتسع حافلة صغيرة ل 6 طلاب . فهل تكفي 7 حافلات من النوع نفسه لنقل 45 طالبا ؟ ما السبب ؟ </a:t>
            </a:r>
          </a:p>
        </p:txBody>
      </p:sp>
      <p:sp>
        <p:nvSpPr>
          <p:cNvPr id="30" name="مربع نص 29"/>
          <p:cNvSpPr txBox="1"/>
          <p:nvPr/>
        </p:nvSpPr>
        <p:spPr>
          <a:xfrm>
            <a:off x="905893" y="5801380"/>
            <a:ext cx="4800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لا ؛ لأن 45 &gt; 42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5381469" y="1166938"/>
            <a:ext cx="638331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22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31" name="Teardrop 8"/>
          <p:cNvSpPr/>
          <p:nvPr/>
        </p:nvSpPr>
        <p:spPr>
          <a:xfrm>
            <a:off x="43699" y="6035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145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/>
      <p:bldP spid="17" grpId="0"/>
      <p:bldP spid="18" grpId="0" animBg="1"/>
      <p:bldP spid="20" grpId="0"/>
      <p:bldP spid="22" grpId="0"/>
      <p:bldP spid="23" grpId="0" animBg="1"/>
      <p:bldP spid="24" grpId="0"/>
      <p:bldP spid="26" grpId="0"/>
      <p:bldP spid="28" grpId="0" animBg="1"/>
      <p:bldP spid="29" grpId="0"/>
      <p:bldP spid="3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14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الــــــــضـــــرب في ( 6 )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5-2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895600" y="663714"/>
            <a:ext cx="5867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FFC000"/>
                </a:solidFill>
              </a:rPr>
              <a:t>مسائل ومهارات التفكير العليا</a:t>
            </a:r>
            <a:endParaRPr lang="ar-SA" sz="4000" b="1" dirty="0">
              <a:solidFill>
                <a:srgbClr val="FFC000"/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253922" y="1319338"/>
            <a:ext cx="618615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prstClr val="white"/>
                </a:solidFill>
              </a:rPr>
              <a:t>26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66800" y="3820180"/>
            <a:ext cx="75480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مسألة من واقع الحياة ، ثم أحلها مستعملاً حقائق الضرب في 6.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533401" y="4582180"/>
            <a:ext cx="80298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لدي أحمد 6 حقائب في كل منها 7 أقلام . كم قلماً في الحقائب كلها ؟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1" name="Teardrop 8"/>
          <p:cNvSpPr/>
          <p:nvPr/>
        </p:nvSpPr>
        <p:spPr>
          <a:xfrm>
            <a:off x="43699" y="60350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145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33400" y="1295400"/>
            <a:ext cx="762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 </a:t>
            </a:r>
            <a:r>
              <a:rPr lang="ar-SA" sz="2400" b="1" dirty="0" smtClean="0">
                <a:solidFill>
                  <a:srgbClr val="00B0F0"/>
                </a:solidFill>
              </a:rPr>
              <a:t>مسالة مفتوحة : </a:t>
            </a:r>
            <a:r>
              <a:rPr lang="ar-SA" sz="2400" b="1" dirty="0" smtClean="0">
                <a:solidFill>
                  <a:prstClr val="black"/>
                </a:solidFill>
              </a:rPr>
              <a:t>استعمل إحدى طرائق الضرب لإيجاد ناتج ضرب 6</a:t>
            </a:r>
            <a:r>
              <a:rPr lang="en-US" sz="2400" b="1" dirty="0" smtClean="0">
                <a:solidFill>
                  <a:prstClr val="black"/>
                </a:solidFill>
              </a:rPr>
              <a:t>X</a:t>
            </a:r>
            <a:r>
              <a:rPr lang="ar-SA" sz="2400" b="1" dirty="0" smtClean="0">
                <a:solidFill>
                  <a:prstClr val="black"/>
                </a:solidFill>
              </a:rPr>
              <a:t>6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3930"/>
            <a:ext cx="6162403" cy="83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شكل بيضاوي 32"/>
          <p:cNvSpPr/>
          <p:nvPr/>
        </p:nvSpPr>
        <p:spPr>
          <a:xfrm>
            <a:off x="8466708" y="3352800"/>
            <a:ext cx="601092" cy="43326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prstClr val="white"/>
                </a:solidFill>
              </a:rPr>
              <a:t>27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 animBg="1"/>
      <p:bldP spid="24" grpId="0"/>
      <p:bldP spid="26" grpId="0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تدريب على اختبار 1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8229600" y="990600"/>
            <a:ext cx="6096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28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457200" y="990601"/>
            <a:ext cx="7696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00B0F0"/>
                </a:solidFill>
              </a:rPr>
              <a:t> اشترى </a:t>
            </a:r>
            <a:r>
              <a:rPr lang="ar-SA" sz="2800" b="1" dirty="0" err="1" smtClean="0">
                <a:solidFill>
                  <a:srgbClr val="00B0F0"/>
                </a:solidFill>
              </a:rPr>
              <a:t>مشارى</a:t>
            </a:r>
            <a:r>
              <a:rPr lang="ar-SA" sz="2800" b="1" dirty="0" smtClean="0">
                <a:solidFill>
                  <a:srgbClr val="00B0F0"/>
                </a:solidFill>
              </a:rPr>
              <a:t> ثلاث قطع من نوع واحد مما يلي ، إذا دفع ثمنا لها 27 ريالاً ، فما </a:t>
            </a:r>
            <a:r>
              <a:rPr lang="ar-SA" sz="2800" b="1" dirty="0" err="1" smtClean="0">
                <a:solidFill>
                  <a:srgbClr val="00B0F0"/>
                </a:solidFill>
              </a:rPr>
              <a:t>الشئ</a:t>
            </a:r>
            <a:r>
              <a:rPr lang="ar-SA" sz="2800" b="1" dirty="0" smtClean="0">
                <a:solidFill>
                  <a:srgbClr val="00B0F0"/>
                </a:solidFill>
              </a:rPr>
              <a:t> الذى اشتراه؟</a:t>
            </a:r>
            <a:endParaRPr lang="ar-SA" sz="28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30" y="2293265"/>
            <a:ext cx="5546470" cy="372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مستدير الزوايا 1"/>
          <p:cNvSpPr/>
          <p:nvPr/>
        </p:nvSpPr>
        <p:spPr>
          <a:xfrm>
            <a:off x="3397533" y="2305106"/>
            <a:ext cx="2423918" cy="4705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696</Words>
  <Application>Microsoft Office PowerPoint</Application>
  <PresentationFormat>On-screen Show (4:3)</PresentationFormat>
  <Paragraphs>232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PT Bold Heading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Mostafa Hassan</cp:lastModifiedBy>
  <cp:revision>14</cp:revision>
  <dcterms:created xsi:type="dcterms:W3CDTF">2015-10-06T14:56:54Z</dcterms:created>
  <dcterms:modified xsi:type="dcterms:W3CDTF">2019-04-20T11:01:04Z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