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6" r:id="rId2"/>
    <p:sldId id="335" r:id="rId3"/>
    <p:sldId id="308" r:id="rId4"/>
    <p:sldId id="371" r:id="rId5"/>
    <p:sldId id="374" r:id="rId6"/>
    <p:sldId id="375" r:id="rId7"/>
    <p:sldId id="376" r:id="rId8"/>
    <p:sldId id="378" r:id="rId9"/>
    <p:sldId id="383" r:id="rId10"/>
    <p:sldId id="379" r:id="rId11"/>
    <p:sldId id="382" r:id="rId12"/>
    <p:sldId id="373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378" y="-198"/>
      </p:cViewPr>
      <p:guideLst>
        <p:guide orient="horz" pos="2216"/>
        <p:guide pos="4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1D47AA-5F88-4B47-B90A-BF95136B10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5134DA-7167-437C-98FD-917C517D0D2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9702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svg"/><Relationship Id="rId10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50E7897-69CF-43F3-9F8E-1CB0605F53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3300">
                  <a:alpha val="74000"/>
                </a:srgbClr>
              </a:gs>
              <a:gs pos="91000">
                <a:srgbClr val="E11532">
                  <a:alpha val="8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938176" y="3134668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Economica" panose="02000506040000020004" pitchFamily="2" charset="0"/>
              </a:rPr>
              <a:t>قافية الحياة</a:t>
            </a:r>
          </a:p>
        </p:txBody>
      </p:sp>
    </p:spTree>
    <p:extLst>
      <p:ext uri="{BB962C8B-B14F-4D97-AF65-F5344CB8AC3E}">
        <p14:creationId xmlns:p14="http://schemas.microsoft.com/office/powerpoint/2010/main" val="21086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83969" y="-279208"/>
            <a:ext cx="885819" cy="2365989"/>
            <a:chOff x="1248229" y="335568"/>
            <a:chExt cx="885819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75917" y="4831603"/>
            <a:ext cx="175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أُجيبُ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5666202" y="134462"/>
            <a:ext cx="523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أَستخدمُ  شكلَ ( شجرة الذاكرة )؛ لتلخيص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نص (قافية الحياة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Freeform: Shape 33">
            <a:extLst>
              <a:ext uri="{FF2B5EF4-FFF2-40B4-BE49-F238E27FC236}">
                <a16:creationId xmlns:a16="http://schemas.microsoft.com/office/drawing/2014/main" xmlns="" id="{B4A9B035-4367-461F-8DB4-974B9C8E609B}"/>
              </a:ext>
            </a:extLst>
          </p:cNvPr>
          <p:cNvSpPr/>
          <p:nvPr/>
        </p:nvSpPr>
        <p:spPr>
          <a:xfrm>
            <a:off x="2956699" y="118049"/>
            <a:ext cx="7211918" cy="4550490"/>
          </a:xfrm>
          <a:custGeom>
            <a:avLst/>
            <a:gdLst>
              <a:gd name="connsiteX0" fmla="*/ 3945440 w 7211918"/>
              <a:gd name="connsiteY0" fmla="*/ 0 h 4550490"/>
              <a:gd name="connsiteX1" fmla="*/ 5329342 w 7211918"/>
              <a:gd name="connsiteY1" fmla="*/ 550177 h 4550490"/>
              <a:gd name="connsiteX2" fmla="*/ 5408370 w 7211918"/>
              <a:gd name="connsiteY2" fmla="*/ 633633 h 4550490"/>
              <a:gd name="connsiteX3" fmla="*/ 5454892 w 7211918"/>
              <a:gd name="connsiteY3" fmla="*/ 635888 h 4550490"/>
              <a:gd name="connsiteX4" fmla="*/ 7211918 w 7211918"/>
              <a:gd name="connsiteY4" fmla="*/ 2504611 h 4550490"/>
              <a:gd name="connsiteX5" fmla="*/ 5254786 w 7211918"/>
              <a:gd name="connsiteY5" fmla="*/ 4383032 h 4550490"/>
              <a:gd name="connsiteX6" fmla="*/ 3870885 w 7211918"/>
              <a:gd name="connsiteY6" fmla="*/ 3832855 h 4550490"/>
              <a:gd name="connsiteX7" fmla="*/ 3791856 w 7211918"/>
              <a:gd name="connsiteY7" fmla="*/ 3749399 h 4550490"/>
              <a:gd name="connsiteX8" fmla="*/ 3745335 w 7211918"/>
              <a:gd name="connsiteY8" fmla="*/ 3747144 h 4550490"/>
              <a:gd name="connsiteX9" fmla="*/ 3579586 w 7211918"/>
              <a:gd name="connsiteY9" fmla="*/ 3722865 h 4550490"/>
              <a:gd name="connsiteX10" fmla="*/ 3467350 w 7211918"/>
              <a:gd name="connsiteY10" fmla="*/ 3866919 h 4550490"/>
              <a:gd name="connsiteX11" fmla="*/ 1957132 w 7211918"/>
              <a:gd name="connsiteY11" fmla="*/ 4550490 h 4550490"/>
              <a:gd name="connsiteX12" fmla="*/ 0 w 7211918"/>
              <a:gd name="connsiteY12" fmla="*/ 2672069 h 4550490"/>
              <a:gd name="connsiteX13" fmla="*/ 1957132 w 7211918"/>
              <a:gd name="connsiteY13" fmla="*/ 793648 h 4550490"/>
              <a:gd name="connsiteX14" fmla="*/ 2157238 w 7211918"/>
              <a:gd name="connsiteY14" fmla="*/ 803346 h 4550490"/>
              <a:gd name="connsiteX15" fmla="*/ 2322987 w 7211918"/>
              <a:gd name="connsiteY15" fmla="*/ 827625 h 4550490"/>
              <a:gd name="connsiteX16" fmla="*/ 2435222 w 7211918"/>
              <a:gd name="connsiteY16" fmla="*/ 683571 h 4550490"/>
              <a:gd name="connsiteX17" fmla="*/ 3945440 w 7211918"/>
              <a:gd name="connsiteY17" fmla="*/ 0 h 45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11918" h="4550490">
                <a:moveTo>
                  <a:pt x="3945440" y="0"/>
                </a:moveTo>
                <a:cubicBezTo>
                  <a:pt x="4485887" y="0"/>
                  <a:pt x="4975170" y="210250"/>
                  <a:pt x="5329342" y="550177"/>
                </a:cubicBezTo>
                <a:lnTo>
                  <a:pt x="5408370" y="633633"/>
                </a:lnTo>
                <a:lnTo>
                  <a:pt x="5454892" y="635888"/>
                </a:lnTo>
                <a:cubicBezTo>
                  <a:pt x="6441787" y="732082"/>
                  <a:pt x="7211918" y="1532027"/>
                  <a:pt x="7211918" y="2504611"/>
                </a:cubicBezTo>
                <a:cubicBezTo>
                  <a:pt x="7211918" y="3542034"/>
                  <a:pt x="6335680" y="4383032"/>
                  <a:pt x="5254786" y="4383032"/>
                </a:cubicBezTo>
                <a:cubicBezTo>
                  <a:pt x="4714339" y="4383032"/>
                  <a:pt x="4225056" y="4172783"/>
                  <a:pt x="3870885" y="3832855"/>
                </a:cubicBezTo>
                <a:lnTo>
                  <a:pt x="3791856" y="3749399"/>
                </a:lnTo>
                <a:lnTo>
                  <a:pt x="3745335" y="3747144"/>
                </a:lnTo>
                <a:lnTo>
                  <a:pt x="3579586" y="3722865"/>
                </a:lnTo>
                <a:lnTo>
                  <a:pt x="3467350" y="3866919"/>
                </a:lnTo>
                <a:cubicBezTo>
                  <a:pt x="3108384" y="4284393"/>
                  <a:pt x="2565135" y="4550490"/>
                  <a:pt x="1957132" y="4550490"/>
                </a:cubicBezTo>
                <a:cubicBezTo>
                  <a:pt x="876238" y="4550490"/>
                  <a:pt x="0" y="3709492"/>
                  <a:pt x="0" y="2672069"/>
                </a:cubicBezTo>
                <a:cubicBezTo>
                  <a:pt x="0" y="1634646"/>
                  <a:pt x="876238" y="793648"/>
                  <a:pt x="1957132" y="793648"/>
                </a:cubicBezTo>
                <a:cubicBezTo>
                  <a:pt x="2024688" y="793648"/>
                  <a:pt x="2091445" y="796933"/>
                  <a:pt x="2157238" y="803346"/>
                </a:cubicBezTo>
                <a:lnTo>
                  <a:pt x="2322987" y="827625"/>
                </a:lnTo>
                <a:lnTo>
                  <a:pt x="2435222" y="683571"/>
                </a:lnTo>
                <a:cubicBezTo>
                  <a:pt x="2794189" y="266097"/>
                  <a:pt x="3337437" y="0"/>
                  <a:pt x="3945440" y="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4">
            <a:extLst>
              <a:ext uri="{FF2B5EF4-FFF2-40B4-BE49-F238E27FC236}">
                <a16:creationId xmlns:a16="http://schemas.microsoft.com/office/drawing/2014/main" xmlns="" id="{A752C549-C83F-4424-8009-11AAD2102274}"/>
              </a:ext>
            </a:extLst>
          </p:cNvPr>
          <p:cNvSpPr/>
          <p:nvPr/>
        </p:nvSpPr>
        <p:spPr>
          <a:xfrm flipH="1">
            <a:off x="8796919" y="1512464"/>
            <a:ext cx="1091491" cy="815801"/>
          </a:xfrm>
          <a:custGeom>
            <a:avLst/>
            <a:gdLst>
              <a:gd name="connsiteX0" fmla="*/ 361078 w 3587261"/>
              <a:gd name="connsiteY0" fmla="*/ 0 h 2166424"/>
              <a:gd name="connsiteX1" fmla="*/ 2846356 w 3587261"/>
              <a:gd name="connsiteY1" fmla="*/ 0 h 2166424"/>
              <a:gd name="connsiteX2" fmla="*/ 2846366 w 3587261"/>
              <a:gd name="connsiteY2" fmla="*/ 1 h 2166424"/>
              <a:gd name="connsiteX3" fmla="*/ 3290683 w 3587261"/>
              <a:gd name="connsiteY3" fmla="*/ 1 h 2166424"/>
              <a:gd name="connsiteX4" fmla="*/ 3587261 w 3587261"/>
              <a:gd name="connsiteY4" fmla="*/ 296579 h 2166424"/>
              <a:gd name="connsiteX5" fmla="*/ 3587261 w 3587261"/>
              <a:gd name="connsiteY5" fmla="*/ 1145363 h 2166424"/>
              <a:gd name="connsiteX6" fmla="*/ 3290683 w 3587261"/>
              <a:gd name="connsiteY6" fmla="*/ 1441941 h 2166424"/>
              <a:gd name="connsiteX7" fmla="*/ 1464196 w 3587261"/>
              <a:gd name="connsiteY7" fmla="*/ 1441941 h 2166424"/>
              <a:gd name="connsiteX8" fmla="*/ 1404425 w 3587261"/>
              <a:gd name="connsiteY8" fmla="*/ 1435916 h 2166424"/>
              <a:gd name="connsiteX9" fmla="*/ 1401170 w 3587261"/>
              <a:gd name="connsiteY9" fmla="*/ 1434905 h 2166424"/>
              <a:gd name="connsiteX10" fmla="*/ 1202787 w 3587261"/>
              <a:gd name="connsiteY10" fmla="*/ 1434905 h 2166424"/>
              <a:gd name="connsiteX11" fmla="*/ 815926 w 3587261"/>
              <a:gd name="connsiteY11" fmla="*/ 1821766 h 2166424"/>
              <a:gd name="connsiteX12" fmla="*/ 986490 w 3587261"/>
              <a:gd name="connsiteY12" fmla="*/ 2142557 h 2166424"/>
              <a:gd name="connsiteX13" fmla="*/ 1030461 w 3587261"/>
              <a:gd name="connsiteY13" fmla="*/ 2166424 h 2166424"/>
              <a:gd name="connsiteX14" fmla="*/ 361078 w 3587261"/>
              <a:gd name="connsiteY14" fmla="*/ 2166424 h 2166424"/>
              <a:gd name="connsiteX15" fmla="*/ 0 w 3587261"/>
              <a:gd name="connsiteY15" fmla="*/ 1805346 h 2166424"/>
              <a:gd name="connsiteX16" fmla="*/ 0 w 3587261"/>
              <a:gd name="connsiteY16" fmla="*/ 361078 h 2166424"/>
              <a:gd name="connsiteX17" fmla="*/ 361078 w 3587261"/>
              <a:gd name="connsiteY17" fmla="*/ 0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7261" h="2166424">
                <a:moveTo>
                  <a:pt x="361078" y="0"/>
                </a:moveTo>
                <a:lnTo>
                  <a:pt x="2846356" y="0"/>
                </a:lnTo>
                <a:lnTo>
                  <a:pt x="2846366" y="1"/>
                </a:lnTo>
                <a:lnTo>
                  <a:pt x="3290683" y="1"/>
                </a:lnTo>
                <a:cubicBezTo>
                  <a:pt x="3454479" y="1"/>
                  <a:pt x="3587261" y="132783"/>
                  <a:pt x="3587261" y="296579"/>
                </a:cubicBezTo>
                <a:lnTo>
                  <a:pt x="3587261" y="1145363"/>
                </a:lnTo>
                <a:cubicBezTo>
                  <a:pt x="3587261" y="1309159"/>
                  <a:pt x="3454479" y="1441941"/>
                  <a:pt x="3290683" y="1441941"/>
                </a:cubicBezTo>
                <a:lnTo>
                  <a:pt x="1464196" y="1441941"/>
                </a:lnTo>
                <a:cubicBezTo>
                  <a:pt x="1443722" y="1441941"/>
                  <a:pt x="1423732" y="1439866"/>
                  <a:pt x="1404425" y="1435916"/>
                </a:cubicBezTo>
                <a:lnTo>
                  <a:pt x="1401170" y="1434905"/>
                </a:lnTo>
                <a:lnTo>
                  <a:pt x="1202787" y="1434905"/>
                </a:lnTo>
                <a:cubicBezTo>
                  <a:pt x="989130" y="1434905"/>
                  <a:pt x="815926" y="1608109"/>
                  <a:pt x="815926" y="1821766"/>
                </a:cubicBezTo>
                <a:cubicBezTo>
                  <a:pt x="815926" y="1955302"/>
                  <a:pt x="883584" y="2073035"/>
                  <a:pt x="986490" y="2142557"/>
                </a:cubicBezTo>
                <a:lnTo>
                  <a:pt x="1030461" y="2166424"/>
                </a:lnTo>
                <a:lnTo>
                  <a:pt x="361078" y="2166424"/>
                </a:lnTo>
                <a:cubicBezTo>
                  <a:pt x="161660" y="2166424"/>
                  <a:pt x="0" y="2004764"/>
                  <a:pt x="0" y="1805346"/>
                </a:cubicBezTo>
                <a:lnTo>
                  <a:pt x="0" y="361078"/>
                </a:lnTo>
                <a:cubicBezTo>
                  <a:pt x="0" y="161660"/>
                  <a:pt x="161660" y="0"/>
                  <a:pt x="361078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15">
            <a:extLst>
              <a:ext uri="{FF2B5EF4-FFF2-40B4-BE49-F238E27FC236}">
                <a16:creationId xmlns:a16="http://schemas.microsoft.com/office/drawing/2014/main" xmlns="" id="{6046560F-4FA5-44B2-B759-322114DAFCDB}"/>
              </a:ext>
            </a:extLst>
          </p:cNvPr>
          <p:cNvSpPr/>
          <p:nvPr/>
        </p:nvSpPr>
        <p:spPr>
          <a:xfrm flipH="1">
            <a:off x="3806623" y="1124697"/>
            <a:ext cx="1145345" cy="856052"/>
          </a:xfrm>
          <a:custGeom>
            <a:avLst/>
            <a:gdLst>
              <a:gd name="connsiteX0" fmla="*/ 361078 w 3587261"/>
              <a:gd name="connsiteY0" fmla="*/ 0 h 2166424"/>
              <a:gd name="connsiteX1" fmla="*/ 2846356 w 3587261"/>
              <a:gd name="connsiteY1" fmla="*/ 0 h 2166424"/>
              <a:gd name="connsiteX2" fmla="*/ 2846366 w 3587261"/>
              <a:gd name="connsiteY2" fmla="*/ 1 h 2166424"/>
              <a:gd name="connsiteX3" fmla="*/ 3290683 w 3587261"/>
              <a:gd name="connsiteY3" fmla="*/ 1 h 2166424"/>
              <a:gd name="connsiteX4" fmla="*/ 3587261 w 3587261"/>
              <a:gd name="connsiteY4" fmla="*/ 296579 h 2166424"/>
              <a:gd name="connsiteX5" fmla="*/ 3587261 w 3587261"/>
              <a:gd name="connsiteY5" fmla="*/ 1145363 h 2166424"/>
              <a:gd name="connsiteX6" fmla="*/ 3290683 w 3587261"/>
              <a:gd name="connsiteY6" fmla="*/ 1441941 h 2166424"/>
              <a:gd name="connsiteX7" fmla="*/ 1464196 w 3587261"/>
              <a:gd name="connsiteY7" fmla="*/ 1441941 h 2166424"/>
              <a:gd name="connsiteX8" fmla="*/ 1404425 w 3587261"/>
              <a:gd name="connsiteY8" fmla="*/ 1435916 h 2166424"/>
              <a:gd name="connsiteX9" fmla="*/ 1401170 w 3587261"/>
              <a:gd name="connsiteY9" fmla="*/ 1434905 h 2166424"/>
              <a:gd name="connsiteX10" fmla="*/ 1202787 w 3587261"/>
              <a:gd name="connsiteY10" fmla="*/ 1434905 h 2166424"/>
              <a:gd name="connsiteX11" fmla="*/ 815926 w 3587261"/>
              <a:gd name="connsiteY11" fmla="*/ 1821766 h 2166424"/>
              <a:gd name="connsiteX12" fmla="*/ 986490 w 3587261"/>
              <a:gd name="connsiteY12" fmla="*/ 2142557 h 2166424"/>
              <a:gd name="connsiteX13" fmla="*/ 1030461 w 3587261"/>
              <a:gd name="connsiteY13" fmla="*/ 2166424 h 2166424"/>
              <a:gd name="connsiteX14" fmla="*/ 361078 w 3587261"/>
              <a:gd name="connsiteY14" fmla="*/ 2166424 h 2166424"/>
              <a:gd name="connsiteX15" fmla="*/ 0 w 3587261"/>
              <a:gd name="connsiteY15" fmla="*/ 1805346 h 2166424"/>
              <a:gd name="connsiteX16" fmla="*/ 0 w 3587261"/>
              <a:gd name="connsiteY16" fmla="*/ 361078 h 2166424"/>
              <a:gd name="connsiteX17" fmla="*/ 361078 w 3587261"/>
              <a:gd name="connsiteY17" fmla="*/ 0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7261" h="2166424">
                <a:moveTo>
                  <a:pt x="361078" y="0"/>
                </a:moveTo>
                <a:lnTo>
                  <a:pt x="2846356" y="0"/>
                </a:lnTo>
                <a:lnTo>
                  <a:pt x="2846366" y="1"/>
                </a:lnTo>
                <a:lnTo>
                  <a:pt x="3290683" y="1"/>
                </a:lnTo>
                <a:cubicBezTo>
                  <a:pt x="3454479" y="1"/>
                  <a:pt x="3587261" y="132783"/>
                  <a:pt x="3587261" y="296579"/>
                </a:cubicBezTo>
                <a:lnTo>
                  <a:pt x="3587261" y="1145363"/>
                </a:lnTo>
                <a:cubicBezTo>
                  <a:pt x="3587261" y="1309159"/>
                  <a:pt x="3454479" y="1441941"/>
                  <a:pt x="3290683" y="1441941"/>
                </a:cubicBezTo>
                <a:lnTo>
                  <a:pt x="1464196" y="1441941"/>
                </a:lnTo>
                <a:cubicBezTo>
                  <a:pt x="1443722" y="1441941"/>
                  <a:pt x="1423732" y="1439866"/>
                  <a:pt x="1404425" y="1435916"/>
                </a:cubicBezTo>
                <a:lnTo>
                  <a:pt x="1401170" y="1434905"/>
                </a:lnTo>
                <a:lnTo>
                  <a:pt x="1202787" y="1434905"/>
                </a:lnTo>
                <a:cubicBezTo>
                  <a:pt x="989130" y="1434905"/>
                  <a:pt x="815926" y="1608109"/>
                  <a:pt x="815926" y="1821766"/>
                </a:cubicBezTo>
                <a:cubicBezTo>
                  <a:pt x="815926" y="1955302"/>
                  <a:pt x="883584" y="2073035"/>
                  <a:pt x="986490" y="2142557"/>
                </a:cubicBezTo>
                <a:lnTo>
                  <a:pt x="1030461" y="2166424"/>
                </a:lnTo>
                <a:lnTo>
                  <a:pt x="361078" y="2166424"/>
                </a:lnTo>
                <a:cubicBezTo>
                  <a:pt x="161660" y="2166424"/>
                  <a:pt x="0" y="2004764"/>
                  <a:pt x="0" y="1805346"/>
                </a:cubicBezTo>
                <a:lnTo>
                  <a:pt x="0" y="361078"/>
                </a:lnTo>
                <a:cubicBezTo>
                  <a:pt x="0" y="161660"/>
                  <a:pt x="161660" y="0"/>
                  <a:pt x="361078" y="0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17">
            <a:extLst>
              <a:ext uri="{FF2B5EF4-FFF2-40B4-BE49-F238E27FC236}">
                <a16:creationId xmlns:a16="http://schemas.microsoft.com/office/drawing/2014/main" xmlns="" id="{1756FFFF-E2F1-40B9-A1B7-5ED9FC0F92F5}"/>
              </a:ext>
            </a:extLst>
          </p:cNvPr>
          <p:cNvSpPr/>
          <p:nvPr/>
        </p:nvSpPr>
        <p:spPr>
          <a:xfrm flipH="1">
            <a:off x="8588634" y="3701680"/>
            <a:ext cx="668857" cy="499916"/>
          </a:xfrm>
          <a:custGeom>
            <a:avLst/>
            <a:gdLst>
              <a:gd name="connsiteX0" fmla="*/ 361078 w 3587261"/>
              <a:gd name="connsiteY0" fmla="*/ 0 h 2166424"/>
              <a:gd name="connsiteX1" fmla="*/ 2846356 w 3587261"/>
              <a:gd name="connsiteY1" fmla="*/ 0 h 2166424"/>
              <a:gd name="connsiteX2" fmla="*/ 2846366 w 3587261"/>
              <a:gd name="connsiteY2" fmla="*/ 1 h 2166424"/>
              <a:gd name="connsiteX3" fmla="*/ 3290683 w 3587261"/>
              <a:gd name="connsiteY3" fmla="*/ 1 h 2166424"/>
              <a:gd name="connsiteX4" fmla="*/ 3587261 w 3587261"/>
              <a:gd name="connsiteY4" fmla="*/ 296579 h 2166424"/>
              <a:gd name="connsiteX5" fmla="*/ 3587261 w 3587261"/>
              <a:gd name="connsiteY5" fmla="*/ 1145363 h 2166424"/>
              <a:gd name="connsiteX6" fmla="*/ 3290683 w 3587261"/>
              <a:gd name="connsiteY6" fmla="*/ 1441941 h 2166424"/>
              <a:gd name="connsiteX7" fmla="*/ 1464196 w 3587261"/>
              <a:gd name="connsiteY7" fmla="*/ 1441941 h 2166424"/>
              <a:gd name="connsiteX8" fmla="*/ 1404425 w 3587261"/>
              <a:gd name="connsiteY8" fmla="*/ 1435916 h 2166424"/>
              <a:gd name="connsiteX9" fmla="*/ 1401170 w 3587261"/>
              <a:gd name="connsiteY9" fmla="*/ 1434905 h 2166424"/>
              <a:gd name="connsiteX10" fmla="*/ 1202787 w 3587261"/>
              <a:gd name="connsiteY10" fmla="*/ 1434905 h 2166424"/>
              <a:gd name="connsiteX11" fmla="*/ 815926 w 3587261"/>
              <a:gd name="connsiteY11" fmla="*/ 1821766 h 2166424"/>
              <a:gd name="connsiteX12" fmla="*/ 986490 w 3587261"/>
              <a:gd name="connsiteY12" fmla="*/ 2142557 h 2166424"/>
              <a:gd name="connsiteX13" fmla="*/ 1030461 w 3587261"/>
              <a:gd name="connsiteY13" fmla="*/ 2166424 h 2166424"/>
              <a:gd name="connsiteX14" fmla="*/ 361078 w 3587261"/>
              <a:gd name="connsiteY14" fmla="*/ 2166424 h 2166424"/>
              <a:gd name="connsiteX15" fmla="*/ 0 w 3587261"/>
              <a:gd name="connsiteY15" fmla="*/ 1805346 h 2166424"/>
              <a:gd name="connsiteX16" fmla="*/ 0 w 3587261"/>
              <a:gd name="connsiteY16" fmla="*/ 361078 h 2166424"/>
              <a:gd name="connsiteX17" fmla="*/ 361078 w 3587261"/>
              <a:gd name="connsiteY17" fmla="*/ 0 h 21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7261" h="2166424">
                <a:moveTo>
                  <a:pt x="361078" y="0"/>
                </a:moveTo>
                <a:lnTo>
                  <a:pt x="2846356" y="0"/>
                </a:lnTo>
                <a:lnTo>
                  <a:pt x="2846366" y="1"/>
                </a:lnTo>
                <a:lnTo>
                  <a:pt x="3290683" y="1"/>
                </a:lnTo>
                <a:cubicBezTo>
                  <a:pt x="3454479" y="1"/>
                  <a:pt x="3587261" y="132783"/>
                  <a:pt x="3587261" y="296579"/>
                </a:cubicBezTo>
                <a:lnTo>
                  <a:pt x="3587261" y="1145363"/>
                </a:lnTo>
                <a:cubicBezTo>
                  <a:pt x="3587261" y="1309159"/>
                  <a:pt x="3454479" y="1441941"/>
                  <a:pt x="3290683" y="1441941"/>
                </a:cubicBezTo>
                <a:lnTo>
                  <a:pt x="1464196" y="1441941"/>
                </a:lnTo>
                <a:cubicBezTo>
                  <a:pt x="1443722" y="1441941"/>
                  <a:pt x="1423732" y="1439866"/>
                  <a:pt x="1404425" y="1435916"/>
                </a:cubicBezTo>
                <a:lnTo>
                  <a:pt x="1401170" y="1434905"/>
                </a:lnTo>
                <a:lnTo>
                  <a:pt x="1202787" y="1434905"/>
                </a:lnTo>
                <a:cubicBezTo>
                  <a:pt x="989130" y="1434905"/>
                  <a:pt x="815926" y="1608109"/>
                  <a:pt x="815926" y="1821766"/>
                </a:cubicBezTo>
                <a:cubicBezTo>
                  <a:pt x="815926" y="1955302"/>
                  <a:pt x="883584" y="2073035"/>
                  <a:pt x="986490" y="2142557"/>
                </a:cubicBezTo>
                <a:lnTo>
                  <a:pt x="1030461" y="2166424"/>
                </a:lnTo>
                <a:lnTo>
                  <a:pt x="361078" y="2166424"/>
                </a:lnTo>
                <a:cubicBezTo>
                  <a:pt x="161660" y="2166424"/>
                  <a:pt x="0" y="2004764"/>
                  <a:pt x="0" y="1805346"/>
                </a:cubicBezTo>
                <a:lnTo>
                  <a:pt x="0" y="361078"/>
                </a:lnTo>
                <a:cubicBezTo>
                  <a:pt x="0" y="161660"/>
                  <a:pt x="161660" y="0"/>
                  <a:pt x="36107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38">
            <a:extLst>
              <a:ext uri="{FF2B5EF4-FFF2-40B4-BE49-F238E27FC236}">
                <a16:creationId xmlns:a16="http://schemas.microsoft.com/office/drawing/2014/main" xmlns="" id="{FCA20A6F-E60D-438B-999C-78A825448A44}"/>
              </a:ext>
            </a:extLst>
          </p:cNvPr>
          <p:cNvGrpSpPr/>
          <p:nvPr/>
        </p:nvGrpSpPr>
        <p:grpSpPr>
          <a:xfrm>
            <a:off x="5218009" y="534572"/>
            <a:ext cx="3406726" cy="2546252"/>
            <a:chOff x="4443046" y="534572"/>
            <a:chExt cx="3406726" cy="2546252"/>
          </a:xfrm>
        </p:grpSpPr>
        <p:sp>
          <p:nvSpPr>
            <p:cNvPr id="45" name="Freeform: Shape 10">
              <a:extLst>
                <a:ext uri="{FF2B5EF4-FFF2-40B4-BE49-F238E27FC236}">
                  <a16:creationId xmlns:a16="http://schemas.microsoft.com/office/drawing/2014/main" xmlns="" id="{2C9AB9CD-839A-44E4-8046-6DC38B5C352F}"/>
                </a:ext>
              </a:extLst>
            </p:cNvPr>
            <p:cNvSpPr/>
            <p:nvPr/>
          </p:nvSpPr>
          <p:spPr>
            <a:xfrm>
              <a:off x="4443046" y="534572"/>
              <a:ext cx="3406726" cy="2546252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20">
              <a:extLst>
                <a:ext uri="{FF2B5EF4-FFF2-40B4-BE49-F238E27FC236}">
                  <a16:creationId xmlns:a16="http://schemas.microsoft.com/office/drawing/2014/main" xmlns="" id="{93503AC6-6D62-4E65-9D00-914AC45AC514}"/>
                </a:ext>
              </a:extLst>
            </p:cNvPr>
            <p:cNvSpPr txBox="1"/>
            <p:nvPr/>
          </p:nvSpPr>
          <p:spPr>
            <a:xfrm>
              <a:off x="4493553" y="640003"/>
              <a:ext cx="7953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TextBox 21">
              <a:extLst>
                <a:ext uri="{FF2B5EF4-FFF2-40B4-BE49-F238E27FC236}">
                  <a16:creationId xmlns:a16="http://schemas.microsoft.com/office/drawing/2014/main" xmlns="" id="{33040B22-7C3F-4CD7-9574-3A202C482F99}"/>
                </a:ext>
              </a:extLst>
            </p:cNvPr>
            <p:cNvSpPr txBox="1"/>
            <p:nvPr/>
          </p:nvSpPr>
          <p:spPr>
            <a:xfrm>
              <a:off x="5162843" y="744240"/>
              <a:ext cx="2500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ولد ابن ادريس </a:t>
              </a:r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عام 1247هجري 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xmlns="" id="{7E167114-3B7E-4CAB-A96F-84D094C83F86}"/>
                </a:ext>
              </a:extLst>
            </p:cNvPr>
            <p:cNvSpPr txBox="1"/>
            <p:nvPr/>
          </p:nvSpPr>
          <p:spPr>
            <a:xfrm>
              <a:off x="4750904" y="1455611"/>
              <a:ext cx="294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ولد في بلدة حرمة بمنطقة سدير 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37">
            <a:extLst>
              <a:ext uri="{FF2B5EF4-FFF2-40B4-BE49-F238E27FC236}">
                <a16:creationId xmlns:a16="http://schemas.microsoft.com/office/drawing/2014/main" xmlns="" id="{695EAF5B-94F2-41A1-8A8C-98FA60442AA8}"/>
              </a:ext>
            </a:extLst>
          </p:cNvPr>
          <p:cNvGrpSpPr/>
          <p:nvPr/>
        </p:nvGrpSpPr>
        <p:grpSpPr>
          <a:xfrm>
            <a:off x="7887491" y="2560321"/>
            <a:ext cx="2000920" cy="1491301"/>
            <a:chOff x="7112528" y="2560321"/>
            <a:chExt cx="2000920" cy="1491301"/>
          </a:xfrm>
        </p:grpSpPr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xmlns="" id="{733EAB65-7568-4FA1-8BC4-11173751FEE1}"/>
                </a:ext>
              </a:extLst>
            </p:cNvPr>
            <p:cNvSpPr/>
            <p:nvPr/>
          </p:nvSpPr>
          <p:spPr>
            <a:xfrm>
              <a:off x="7118179" y="2560321"/>
              <a:ext cx="1995268" cy="1491301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23">
              <a:extLst>
                <a:ext uri="{FF2B5EF4-FFF2-40B4-BE49-F238E27FC236}">
                  <a16:creationId xmlns:a16="http://schemas.microsoft.com/office/drawing/2014/main" xmlns="" id="{940C2120-BFAC-4A8F-B5D4-E4E9C1EF15C9}"/>
                </a:ext>
              </a:extLst>
            </p:cNvPr>
            <p:cNvSpPr txBox="1"/>
            <p:nvPr/>
          </p:nvSpPr>
          <p:spPr>
            <a:xfrm>
              <a:off x="7112528" y="2576007"/>
              <a:ext cx="6688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xmlns="" id="{D38D3461-7216-4AFC-8CB9-0B155AC8B7F6}"/>
                </a:ext>
              </a:extLst>
            </p:cNvPr>
            <p:cNvSpPr txBox="1"/>
            <p:nvPr/>
          </p:nvSpPr>
          <p:spPr>
            <a:xfrm>
              <a:off x="7513616" y="2678262"/>
              <a:ext cx="1587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25">
              <a:extLst>
                <a:ext uri="{FF2B5EF4-FFF2-40B4-BE49-F238E27FC236}">
                  <a16:creationId xmlns:a16="http://schemas.microsoft.com/office/drawing/2014/main" xmlns="" id="{D5AE94B7-8643-42A1-84A4-C5EBFBB991CA}"/>
                </a:ext>
              </a:extLst>
            </p:cNvPr>
            <p:cNvSpPr txBox="1"/>
            <p:nvPr/>
          </p:nvSpPr>
          <p:spPr>
            <a:xfrm>
              <a:off x="7112528" y="2830090"/>
              <a:ext cx="200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</a:rPr>
                <a:t>تخرج من كلية الشريعة عام 1386هجري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xmlns="" id="{F0E26DA3-EC55-42E5-9BD6-ECB8C3538E90}"/>
              </a:ext>
            </a:extLst>
          </p:cNvPr>
          <p:cNvGrpSpPr/>
          <p:nvPr/>
        </p:nvGrpSpPr>
        <p:grpSpPr>
          <a:xfrm>
            <a:off x="2956699" y="2117120"/>
            <a:ext cx="2003203" cy="1510127"/>
            <a:chOff x="2181736" y="2117120"/>
            <a:chExt cx="2003203" cy="1510127"/>
          </a:xfrm>
          <a:solidFill>
            <a:schemeClr val="accent6">
              <a:lumMod val="75000"/>
            </a:schemeClr>
          </a:solidFill>
        </p:grpSpPr>
        <p:sp>
          <p:nvSpPr>
            <p:cNvPr id="59" name="Freeform: Shape 12">
              <a:extLst>
                <a:ext uri="{FF2B5EF4-FFF2-40B4-BE49-F238E27FC236}">
                  <a16:creationId xmlns:a16="http://schemas.microsoft.com/office/drawing/2014/main" xmlns="" id="{F71A679D-F41A-4794-83BE-83CC7ABF07C7}"/>
                </a:ext>
              </a:extLst>
            </p:cNvPr>
            <p:cNvSpPr/>
            <p:nvPr/>
          </p:nvSpPr>
          <p:spPr>
            <a:xfrm>
              <a:off x="2181737" y="2135946"/>
              <a:ext cx="1995268" cy="1491301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26">
              <a:extLst>
                <a:ext uri="{FF2B5EF4-FFF2-40B4-BE49-F238E27FC236}">
                  <a16:creationId xmlns:a16="http://schemas.microsoft.com/office/drawing/2014/main" xmlns="" id="{1D6D44C0-EBE1-4EC5-9DBD-215056A2C648}"/>
                </a:ext>
              </a:extLst>
            </p:cNvPr>
            <p:cNvSpPr txBox="1"/>
            <p:nvPr/>
          </p:nvSpPr>
          <p:spPr>
            <a:xfrm>
              <a:off x="2184019" y="2117120"/>
              <a:ext cx="668857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xmlns="" id="{4D89312F-6EB0-4544-A2E5-20718B6F4CC9}"/>
                </a:ext>
              </a:extLst>
            </p:cNvPr>
            <p:cNvSpPr txBox="1"/>
            <p:nvPr/>
          </p:nvSpPr>
          <p:spPr>
            <a:xfrm>
              <a:off x="2220686" y="2219375"/>
              <a:ext cx="195164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له </a:t>
              </a:r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ثلاثة دواوين شعرية 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709FAF1E-FA7F-4771-A2C0-B1DB220ABB7E}"/>
                </a:ext>
              </a:extLst>
            </p:cNvPr>
            <p:cNvSpPr txBox="1"/>
            <p:nvPr/>
          </p:nvSpPr>
          <p:spPr>
            <a:xfrm>
              <a:off x="2181736" y="2487315"/>
              <a:ext cx="200320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- ألف </a:t>
              </a:r>
              <a:r>
                <a:rPr lang="ar-SY" b="1" dirty="0">
                  <a:solidFill>
                    <a:schemeClr val="bg1"/>
                  </a:solidFill>
                </a:rPr>
                <a:t>كتابه شعراء نجد المعاصرون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40">
            <a:extLst>
              <a:ext uri="{FF2B5EF4-FFF2-40B4-BE49-F238E27FC236}">
                <a16:creationId xmlns:a16="http://schemas.microsoft.com/office/drawing/2014/main" xmlns="" id="{8F454537-1470-4DFF-B2B2-7B807833C32C}"/>
              </a:ext>
            </a:extLst>
          </p:cNvPr>
          <p:cNvGrpSpPr/>
          <p:nvPr/>
        </p:nvGrpSpPr>
        <p:grpSpPr>
          <a:xfrm>
            <a:off x="3537559" y="3256591"/>
            <a:ext cx="2040349" cy="1537103"/>
            <a:chOff x="2762596" y="3256591"/>
            <a:chExt cx="2040349" cy="1537103"/>
          </a:xfrm>
        </p:grpSpPr>
        <p:sp>
          <p:nvSpPr>
            <p:cNvPr id="64" name="Freeform: Shape 13">
              <a:extLst>
                <a:ext uri="{FF2B5EF4-FFF2-40B4-BE49-F238E27FC236}">
                  <a16:creationId xmlns:a16="http://schemas.microsoft.com/office/drawing/2014/main" xmlns="" id="{C85642EF-662E-45DF-B5C4-506970FD4D14}"/>
                </a:ext>
              </a:extLst>
            </p:cNvPr>
            <p:cNvSpPr/>
            <p:nvPr/>
          </p:nvSpPr>
          <p:spPr>
            <a:xfrm flipH="1">
              <a:off x="2807677" y="3302393"/>
              <a:ext cx="1995268" cy="1491301"/>
            </a:xfrm>
            <a:custGeom>
              <a:avLst/>
              <a:gdLst>
                <a:gd name="connsiteX0" fmla="*/ 361078 w 3587261"/>
                <a:gd name="connsiteY0" fmla="*/ 0 h 2166424"/>
                <a:gd name="connsiteX1" fmla="*/ 2846356 w 3587261"/>
                <a:gd name="connsiteY1" fmla="*/ 0 h 2166424"/>
                <a:gd name="connsiteX2" fmla="*/ 2846366 w 3587261"/>
                <a:gd name="connsiteY2" fmla="*/ 1 h 2166424"/>
                <a:gd name="connsiteX3" fmla="*/ 3290683 w 3587261"/>
                <a:gd name="connsiteY3" fmla="*/ 1 h 2166424"/>
                <a:gd name="connsiteX4" fmla="*/ 3587261 w 3587261"/>
                <a:gd name="connsiteY4" fmla="*/ 296579 h 2166424"/>
                <a:gd name="connsiteX5" fmla="*/ 3587261 w 3587261"/>
                <a:gd name="connsiteY5" fmla="*/ 1145363 h 2166424"/>
                <a:gd name="connsiteX6" fmla="*/ 3290683 w 3587261"/>
                <a:gd name="connsiteY6" fmla="*/ 1441941 h 2166424"/>
                <a:gd name="connsiteX7" fmla="*/ 1464196 w 3587261"/>
                <a:gd name="connsiteY7" fmla="*/ 1441941 h 2166424"/>
                <a:gd name="connsiteX8" fmla="*/ 1404425 w 3587261"/>
                <a:gd name="connsiteY8" fmla="*/ 1435916 h 2166424"/>
                <a:gd name="connsiteX9" fmla="*/ 1401170 w 3587261"/>
                <a:gd name="connsiteY9" fmla="*/ 1434905 h 2166424"/>
                <a:gd name="connsiteX10" fmla="*/ 1202787 w 3587261"/>
                <a:gd name="connsiteY10" fmla="*/ 1434905 h 2166424"/>
                <a:gd name="connsiteX11" fmla="*/ 815926 w 3587261"/>
                <a:gd name="connsiteY11" fmla="*/ 1821766 h 2166424"/>
                <a:gd name="connsiteX12" fmla="*/ 986490 w 3587261"/>
                <a:gd name="connsiteY12" fmla="*/ 2142557 h 2166424"/>
                <a:gd name="connsiteX13" fmla="*/ 1030461 w 3587261"/>
                <a:gd name="connsiteY13" fmla="*/ 2166424 h 2166424"/>
                <a:gd name="connsiteX14" fmla="*/ 361078 w 3587261"/>
                <a:gd name="connsiteY14" fmla="*/ 2166424 h 2166424"/>
                <a:gd name="connsiteX15" fmla="*/ 0 w 3587261"/>
                <a:gd name="connsiteY15" fmla="*/ 1805346 h 2166424"/>
                <a:gd name="connsiteX16" fmla="*/ 0 w 3587261"/>
                <a:gd name="connsiteY16" fmla="*/ 361078 h 2166424"/>
                <a:gd name="connsiteX17" fmla="*/ 361078 w 3587261"/>
                <a:gd name="connsiteY17" fmla="*/ 0 h 21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261" h="2166424">
                  <a:moveTo>
                    <a:pt x="361078" y="0"/>
                  </a:moveTo>
                  <a:lnTo>
                    <a:pt x="2846356" y="0"/>
                  </a:lnTo>
                  <a:lnTo>
                    <a:pt x="2846366" y="1"/>
                  </a:lnTo>
                  <a:lnTo>
                    <a:pt x="3290683" y="1"/>
                  </a:lnTo>
                  <a:cubicBezTo>
                    <a:pt x="3454479" y="1"/>
                    <a:pt x="3587261" y="132783"/>
                    <a:pt x="3587261" y="296579"/>
                  </a:cubicBezTo>
                  <a:lnTo>
                    <a:pt x="3587261" y="1145363"/>
                  </a:lnTo>
                  <a:cubicBezTo>
                    <a:pt x="3587261" y="1309159"/>
                    <a:pt x="3454479" y="1441941"/>
                    <a:pt x="3290683" y="1441941"/>
                  </a:cubicBezTo>
                  <a:lnTo>
                    <a:pt x="1464196" y="1441941"/>
                  </a:lnTo>
                  <a:cubicBezTo>
                    <a:pt x="1443722" y="1441941"/>
                    <a:pt x="1423732" y="1439866"/>
                    <a:pt x="1404425" y="1435916"/>
                  </a:cubicBezTo>
                  <a:lnTo>
                    <a:pt x="1401170" y="1434905"/>
                  </a:lnTo>
                  <a:lnTo>
                    <a:pt x="1202787" y="1434905"/>
                  </a:lnTo>
                  <a:cubicBezTo>
                    <a:pt x="989130" y="1434905"/>
                    <a:pt x="815926" y="1608109"/>
                    <a:pt x="815926" y="1821766"/>
                  </a:cubicBezTo>
                  <a:cubicBezTo>
                    <a:pt x="815926" y="1955302"/>
                    <a:pt x="883584" y="2073035"/>
                    <a:pt x="986490" y="2142557"/>
                  </a:cubicBezTo>
                  <a:lnTo>
                    <a:pt x="1030461" y="2166424"/>
                  </a:lnTo>
                  <a:lnTo>
                    <a:pt x="361078" y="2166424"/>
                  </a:lnTo>
                  <a:cubicBezTo>
                    <a:pt x="161660" y="2166424"/>
                    <a:pt x="0" y="2004764"/>
                    <a:pt x="0" y="1805346"/>
                  </a:cubicBezTo>
                  <a:lnTo>
                    <a:pt x="0" y="361078"/>
                  </a:lnTo>
                  <a:cubicBezTo>
                    <a:pt x="0" y="161660"/>
                    <a:pt x="161660" y="0"/>
                    <a:pt x="361078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xmlns="" id="{44A48528-7734-4CF1-A9F5-B7BA09209B74}"/>
                </a:ext>
              </a:extLst>
            </p:cNvPr>
            <p:cNvSpPr txBox="1"/>
            <p:nvPr/>
          </p:nvSpPr>
          <p:spPr>
            <a:xfrm>
              <a:off x="2814637" y="3256591"/>
              <a:ext cx="6688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xmlns="" id="{E4011042-AEAB-4618-972D-2DAEC88A1DEA}"/>
                </a:ext>
              </a:extLst>
            </p:cNvPr>
            <p:cNvSpPr txBox="1"/>
            <p:nvPr/>
          </p:nvSpPr>
          <p:spPr>
            <a:xfrm>
              <a:off x="2762596" y="3442642"/>
              <a:ext cx="198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رئاسة النادي الادبي بالرياض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xmlns="" id="{1C26DB9E-3C8A-4767-82D0-FB81A3A4FC08}"/>
                </a:ext>
              </a:extLst>
            </p:cNvPr>
            <p:cNvSpPr txBox="1"/>
            <p:nvPr/>
          </p:nvSpPr>
          <p:spPr>
            <a:xfrm>
              <a:off x="3196506" y="3847653"/>
              <a:ext cx="15655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36">
            <a:extLst>
              <a:ext uri="{FF2B5EF4-FFF2-40B4-BE49-F238E27FC236}">
                <a16:creationId xmlns:a16="http://schemas.microsoft.com/office/drawing/2014/main" xmlns="" id="{9B20C1BE-485D-49E0-B186-224F90B01BBE}"/>
              </a:ext>
            </a:extLst>
          </p:cNvPr>
          <p:cNvGrpSpPr/>
          <p:nvPr/>
        </p:nvGrpSpPr>
        <p:grpSpPr>
          <a:xfrm>
            <a:off x="5937806" y="2560321"/>
            <a:ext cx="2790269" cy="4297680"/>
            <a:chOff x="5162843" y="2560321"/>
            <a:chExt cx="2790269" cy="4297680"/>
          </a:xfrm>
        </p:grpSpPr>
        <p:sp>
          <p:nvSpPr>
            <p:cNvPr id="69" name="Rectangle: Top Corners Rounded 6">
              <a:extLst>
                <a:ext uri="{FF2B5EF4-FFF2-40B4-BE49-F238E27FC236}">
                  <a16:creationId xmlns:a16="http://schemas.microsoft.com/office/drawing/2014/main" xmlns="" id="{9A032334-2C10-4EAE-BD7C-30691D3FB900}"/>
                </a:ext>
              </a:extLst>
            </p:cNvPr>
            <p:cNvSpPr/>
            <p:nvPr/>
          </p:nvSpPr>
          <p:spPr>
            <a:xfrm>
              <a:off x="5162843" y="2560321"/>
              <a:ext cx="2154847" cy="4297680"/>
            </a:xfrm>
            <a:custGeom>
              <a:avLst/>
              <a:gdLst>
                <a:gd name="connsiteX0" fmla="*/ 264947 w 1589650"/>
                <a:gd name="connsiteY0" fmla="*/ 0 h 4058529"/>
                <a:gd name="connsiteX1" fmla="*/ 1324703 w 1589650"/>
                <a:gd name="connsiteY1" fmla="*/ 0 h 4058529"/>
                <a:gd name="connsiteX2" fmla="*/ 1589650 w 1589650"/>
                <a:gd name="connsiteY2" fmla="*/ 264947 h 4058529"/>
                <a:gd name="connsiteX3" fmla="*/ 1589650 w 1589650"/>
                <a:gd name="connsiteY3" fmla="*/ 4058529 h 4058529"/>
                <a:gd name="connsiteX4" fmla="*/ 1589650 w 1589650"/>
                <a:gd name="connsiteY4" fmla="*/ 4058529 h 4058529"/>
                <a:gd name="connsiteX5" fmla="*/ 0 w 1589650"/>
                <a:gd name="connsiteY5" fmla="*/ 4058529 h 4058529"/>
                <a:gd name="connsiteX6" fmla="*/ 0 w 1589650"/>
                <a:gd name="connsiteY6" fmla="*/ 4058529 h 4058529"/>
                <a:gd name="connsiteX7" fmla="*/ 0 w 1589650"/>
                <a:gd name="connsiteY7" fmla="*/ 264947 h 4058529"/>
                <a:gd name="connsiteX8" fmla="*/ 264947 w 1589650"/>
                <a:gd name="connsiteY8" fmla="*/ 0 h 4058529"/>
                <a:gd name="connsiteX0" fmla="*/ 381211 w 1705914"/>
                <a:gd name="connsiteY0" fmla="*/ 0 h 4058529"/>
                <a:gd name="connsiteX1" fmla="*/ 1440967 w 1705914"/>
                <a:gd name="connsiteY1" fmla="*/ 0 h 4058529"/>
                <a:gd name="connsiteX2" fmla="*/ 1705914 w 1705914"/>
                <a:gd name="connsiteY2" fmla="*/ 264947 h 4058529"/>
                <a:gd name="connsiteX3" fmla="*/ 1705914 w 1705914"/>
                <a:gd name="connsiteY3" fmla="*/ 4058529 h 4058529"/>
                <a:gd name="connsiteX4" fmla="*/ 1705914 w 1705914"/>
                <a:gd name="connsiteY4" fmla="*/ 4058529 h 4058529"/>
                <a:gd name="connsiteX5" fmla="*/ 116264 w 1705914"/>
                <a:gd name="connsiteY5" fmla="*/ 4058529 h 4058529"/>
                <a:gd name="connsiteX6" fmla="*/ 0 w 1705914"/>
                <a:gd name="connsiteY6" fmla="*/ 4058529 h 4058529"/>
                <a:gd name="connsiteX7" fmla="*/ 116264 w 1705914"/>
                <a:gd name="connsiteY7" fmla="*/ 264947 h 4058529"/>
                <a:gd name="connsiteX8" fmla="*/ 381211 w 1705914"/>
                <a:gd name="connsiteY8" fmla="*/ 0 h 4058529"/>
                <a:gd name="connsiteX0" fmla="*/ 462910 w 1787613"/>
                <a:gd name="connsiteY0" fmla="*/ 0 h 4058529"/>
                <a:gd name="connsiteX1" fmla="*/ 1522666 w 1787613"/>
                <a:gd name="connsiteY1" fmla="*/ 0 h 4058529"/>
                <a:gd name="connsiteX2" fmla="*/ 1787613 w 1787613"/>
                <a:gd name="connsiteY2" fmla="*/ 264947 h 4058529"/>
                <a:gd name="connsiteX3" fmla="*/ 1787613 w 1787613"/>
                <a:gd name="connsiteY3" fmla="*/ 4058529 h 4058529"/>
                <a:gd name="connsiteX4" fmla="*/ 1787613 w 1787613"/>
                <a:gd name="connsiteY4" fmla="*/ 4058529 h 4058529"/>
                <a:gd name="connsiteX5" fmla="*/ 197963 w 1787613"/>
                <a:gd name="connsiteY5" fmla="*/ 4058529 h 4058529"/>
                <a:gd name="connsiteX6" fmla="*/ 0 w 1787613"/>
                <a:gd name="connsiteY6" fmla="*/ 4058529 h 4058529"/>
                <a:gd name="connsiteX7" fmla="*/ 197963 w 1787613"/>
                <a:gd name="connsiteY7" fmla="*/ 264947 h 4058529"/>
                <a:gd name="connsiteX8" fmla="*/ 462910 w 1787613"/>
                <a:gd name="connsiteY8" fmla="*/ 0 h 4058529"/>
                <a:gd name="connsiteX0" fmla="*/ 462910 w 1919588"/>
                <a:gd name="connsiteY0" fmla="*/ 0 h 4058529"/>
                <a:gd name="connsiteX1" fmla="*/ 1522666 w 1919588"/>
                <a:gd name="connsiteY1" fmla="*/ 0 h 4058529"/>
                <a:gd name="connsiteX2" fmla="*/ 1787613 w 1919588"/>
                <a:gd name="connsiteY2" fmla="*/ 264947 h 4058529"/>
                <a:gd name="connsiteX3" fmla="*/ 1787613 w 1919588"/>
                <a:gd name="connsiteY3" fmla="*/ 4058529 h 4058529"/>
                <a:gd name="connsiteX4" fmla="*/ 1919588 w 1919588"/>
                <a:gd name="connsiteY4" fmla="*/ 4055387 h 4058529"/>
                <a:gd name="connsiteX5" fmla="*/ 197963 w 1919588"/>
                <a:gd name="connsiteY5" fmla="*/ 4058529 h 4058529"/>
                <a:gd name="connsiteX6" fmla="*/ 0 w 1919588"/>
                <a:gd name="connsiteY6" fmla="*/ 4058529 h 4058529"/>
                <a:gd name="connsiteX7" fmla="*/ 197963 w 1919588"/>
                <a:gd name="connsiteY7" fmla="*/ 264947 h 4058529"/>
                <a:gd name="connsiteX8" fmla="*/ 462910 w 1919588"/>
                <a:gd name="connsiteY8" fmla="*/ 0 h 4058529"/>
                <a:gd name="connsiteX0" fmla="*/ 462910 w 1787613"/>
                <a:gd name="connsiteY0" fmla="*/ 0 h 4058529"/>
                <a:gd name="connsiteX1" fmla="*/ 1522666 w 1787613"/>
                <a:gd name="connsiteY1" fmla="*/ 0 h 4058529"/>
                <a:gd name="connsiteX2" fmla="*/ 1787613 w 1787613"/>
                <a:gd name="connsiteY2" fmla="*/ 264947 h 4058529"/>
                <a:gd name="connsiteX3" fmla="*/ 1787613 w 1787613"/>
                <a:gd name="connsiteY3" fmla="*/ 4058529 h 4058529"/>
                <a:gd name="connsiteX4" fmla="*/ 197963 w 1787613"/>
                <a:gd name="connsiteY4" fmla="*/ 4058529 h 4058529"/>
                <a:gd name="connsiteX5" fmla="*/ 0 w 1787613"/>
                <a:gd name="connsiteY5" fmla="*/ 4058529 h 4058529"/>
                <a:gd name="connsiteX6" fmla="*/ 197963 w 1787613"/>
                <a:gd name="connsiteY6" fmla="*/ 264947 h 4058529"/>
                <a:gd name="connsiteX7" fmla="*/ 462910 w 1787613"/>
                <a:gd name="connsiteY7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197963 w 1951011"/>
                <a:gd name="connsiteY4" fmla="*/ 4058529 h 4058529"/>
                <a:gd name="connsiteX5" fmla="*/ 0 w 1951011"/>
                <a:gd name="connsiteY5" fmla="*/ 4058529 h 4058529"/>
                <a:gd name="connsiteX6" fmla="*/ 197963 w 1951011"/>
                <a:gd name="connsiteY6" fmla="*/ 264947 h 4058529"/>
                <a:gd name="connsiteX7" fmla="*/ 462910 w 1951011"/>
                <a:gd name="connsiteY7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462910 w 1951011"/>
                <a:gd name="connsiteY0" fmla="*/ 0 h 4058529"/>
                <a:gd name="connsiteX1" fmla="*/ 1522666 w 1951011"/>
                <a:gd name="connsiteY1" fmla="*/ 0 h 4058529"/>
                <a:gd name="connsiteX2" fmla="*/ 1787613 w 1951011"/>
                <a:gd name="connsiteY2" fmla="*/ 264947 h 4058529"/>
                <a:gd name="connsiteX3" fmla="*/ 1951011 w 1951011"/>
                <a:gd name="connsiteY3" fmla="*/ 4058529 h 4058529"/>
                <a:gd name="connsiteX4" fmla="*/ 0 w 1951011"/>
                <a:gd name="connsiteY4" fmla="*/ 4058529 h 4058529"/>
                <a:gd name="connsiteX5" fmla="*/ 197963 w 1951011"/>
                <a:gd name="connsiteY5" fmla="*/ 264947 h 4058529"/>
                <a:gd name="connsiteX6" fmla="*/ 462910 w 1951011"/>
                <a:gd name="connsiteY6" fmla="*/ 0 h 4058529"/>
                <a:gd name="connsiteX0" fmla="*/ 702061 w 2190162"/>
                <a:gd name="connsiteY0" fmla="*/ 0 h 4058529"/>
                <a:gd name="connsiteX1" fmla="*/ 1761817 w 2190162"/>
                <a:gd name="connsiteY1" fmla="*/ 0 h 4058529"/>
                <a:gd name="connsiteX2" fmla="*/ 2026764 w 2190162"/>
                <a:gd name="connsiteY2" fmla="*/ 264947 h 4058529"/>
                <a:gd name="connsiteX3" fmla="*/ 2190162 w 2190162"/>
                <a:gd name="connsiteY3" fmla="*/ 4058529 h 4058529"/>
                <a:gd name="connsiteX4" fmla="*/ 0 w 2190162"/>
                <a:gd name="connsiteY4" fmla="*/ 4030394 h 4058529"/>
                <a:gd name="connsiteX5" fmla="*/ 437114 w 2190162"/>
                <a:gd name="connsiteY5" fmla="*/ 264947 h 4058529"/>
                <a:gd name="connsiteX6" fmla="*/ 702061 w 2190162"/>
                <a:gd name="connsiteY6" fmla="*/ 0 h 4058529"/>
                <a:gd name="connsiteX0" fmla="*/ 702061 w 2190162"/>
                <a:gd name="connsiteY0" fmla="*/ 0 h 4058529"/>
                <a:gd name="connsiteX1" fmla="*/ 1761817 w 2190162"/>
                <a:gd name="connsiteY1" fmla="*/ 0 h 4058529"/>
                <a:gd name="connsiteX2" fmla="*/ 2026764 w 2190162"/>
                <a:gd name="connsiteY2" fmla="*/ 264947 h 4058529"/>
                <a:gd name="connsiteX3" fmla="*/ 2190162 w 2190162"/>
                <a:gd name="connsiteY3" fmla="*/ 4058529 h 4058529"/>
                <a:gd name="connsiteX4" fmla="*/ 0 w 2190162"/>
                <a:gd name="connsiteY4" fmla="*/ 4030394 h 4058529"/>
                <a:gd name="connsiteX5" fmla="*/ 437114 w 2190162"/>
                <a:gd name="connsiteY5" fmla="*/ 264947 h 4058529"/>
                <a:gd name="connsiteX6" fmla="*/ 702061 w 2190162"/>
                <a:gd name="connsiteY6" fmla="*/ 0 h 4058529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30394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30394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30394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  <a:gd name="connsiteX0" fmla="*/ 702061 w 2443381"/>
                <a:gd name="connsiteY0" fmla="*/ 0 h 4072597"/>
                <a:gd name="connsiteX1" fmla="*/ 1761817 w 2443381"/>
                <a:gd name="connsiteY1" fmla="*/ 0 h 4072597"/>
                <a:gd name="connsiteX2" fmla="*/ 2026764 w 2443381"/>
                <a:gd name="connsiteY2" fmla="*/ 264947 h 4072597"/>
                <a:gd name="connsiteX3" fmla="*/ 2443381 w 2443381"/>
                <a:gd name="connsiteY3" fmla="*/ 4072597 h 4072597"/>
                <a:gd name="connsiteX4" fmla="*/ 0 w 2443381"/>
                <a:gd name="connsiteY4" fmla="*/ 4070387 h 4072597"/>
                <a:gd name="connsiteX5" fmla="*/ 437114 w 2443381"/>
                <a:gd name="connsiteY5" fmla="*/ 264947 h 4072597"/>
                <a:gd name="connsiteX6" fmla="*/ 702061 w 2443381"/>
                <a:gd name="connsiteY6" fmla="*/ 0 h 40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3381" h="4072597">
                  <a:moveTo>
                    <a:pt x="702061" y="0"/>
                  </a:moveTo>
                  <a:lnTo>
                    <a:pt x="1761817" y="0"/>
                  </a:lnTo>
                  <a:cubicBezTo>
                    <a:pt x="1908143" y="0"/>
                    <a:pt x="2026764" y="118621"/>
                    <a:pt x="2026764" y="264947"/>
                  </a:cubicBezTo>
                  <a:cubicBezTo>
                    <a:pt x="2081230" y="1529474"/>
                    <a:pt x="1826209" y="3933486"/>
                    <a:pt x="2443381" y="4072597"/>
                  </a:cubicBezTo>
                  <a:lnTo>
                    <a:pt x="0" y="4070387"/>
                  </a:lnTo>
                  <a:cubicBezTo>
                    <a:pt x="647113" y="3903140"/>
                    <a:pt x="437114" y="1529474"/>
                    <a:pt x="437114" y="264947"/>
                  </a:cubicBezTo>
                  <a:cubicBezTo>
                    <a:pt x="437114" y="118621"/>
                    <a:pt x="555735" y="0"/>
                    <a:pt x="702061" y="0"/>
                  </a:cubicBezTo>
                  <a:close/>
                </a:path>
              </a:pathLst>
            </a:custGeom>
            <a:solidFill>
              <a:srgbClr val="854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Isosceles Triangle 1">
              <a:extLst>
                <a:ext uri="{FF2B5EF4-FFF2-40B4-BE49-F238E27FC236}">
                  <a16:creationId xmlns:a16="http://schemas.microsoft.com/office/drawing/2014/main" xmlns="" id="{2FF0C424-E8BF-4930-BF3A-E1CE5A600038}"/>
                </a:ext>
              </a:extLst>
            </p:cNvPr>
            <p:cNvSpPr/>
            <p:nvPr/>
          </p:nvSpPr>
          <p:spPr>
            <a:xfrm rot="2898612">
              <a:off x="7055062" y="4099425"/>
              <a:ext cx="304800" cy="1491301"/>
            </a:xfrm>
            <a:prstGeom prst="triangle">
              <a:avLst/>
            </a:prstGeom>
            <a:solidFill>
              <a:srgbClr val="854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16">
              <a:extLst>
                <a:ext uri="{FF2B5EF4-FFF2-40B4-BE49-F238E27FC236}">
                  <a16:creationId xmlns:a16="http://schemas.microsoft.com/office/drawing/2014/main" xmlns="" id="{0F35217D-948D-4494-BE02-B92BC559DDD5}"/>
                </a:ext>
              </a:extLst>
            </p:cNvPr>
            <p:cNvSpPr/>
            <p:nvPr/>
          </p:nvSpPr>
          <p:spPr>
            <a:xfrm rot="19589931">
              <a:off x="5406668" y="3544965"/>
              <a:ext cx="247783" cy="813347"/>
            </a:xfrm>
            <a:prstGeom prst="triangle">
              <a:avLst/>
            </a:prstGeom>
            <a:solidFill>
              <a:srgbClr val="8548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32">
              <a:extLst>
                <a:ext uri="{FF2B5EF4-FFF2-40B4-BE49-F238E27FC236}">
                  <a16:creationId xmlns:a16="http://schemas.microsoft.com/office/drawing/2014/main" xmlns="" id="{C154FD23-9E70-464F-9F45-E9EE4E79E67D}"/>
                </a:ext>
              </a:extLst>
            </p:cNvPr>
            <p:cNvSpPr txBox="1"/>
            <p:nvPr/>
          </p:nvSpPr>
          <p:spPr>
            <a:xfrm>
              <a:off x="5885550" y="2946202"/>
              <a:ext cx="677108" cy="36915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الشاعر عبد الله بن ادريس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Oval 71">
            <a:extLst>
              <a:ext uri="{FF2B5EF4-FFF2-40B4-BE49-F238E27FC236}">
                <a16:creationId xmlns:a16="http://schemas.microsoft.com/office/drawing/2014/main" xmlns="" id="{1D405790-9238-4CC5-99A3-7152C86C5134}"/>
              </a:ext>
            </a:extLst>
          </p:cNvPr>
          <p:cNvSpPr/>
          <p:nvPr/>
        </p:nvSpPr>
        <p:spPr>
          <a:xfrm>
            <a:off x="10916881" y="173643"/>
            <a:ext cx="228600" cy="2286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55" grpId="0"/>
      <p:bldP spid="39" grpId="0" animBg="1"/>
      <p:bldP spid="40" grpId="0" animBg="1"/>
      <p:bldP spid="42" grpId="0" animBg="1"/>
      <p:bldP spid="43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6AF0D7F-3D3A-4BB7-BD31-87ADEC05F4C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919340" y="3752556"/>
            <a:ext cx="673138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7C698DD-860D-4A80-A5B7-DF36CAA82C31}"/>
              </a:ext>
            </a:extLst>
          </p:cNvPr>
          <p:cNvGrpSpPr/>
          <p:nvPr/>
        </p:nvGrpSpPr>
        <p:grpSpPr>
          <a:xfrm>
            <a:off x="9102089" y="2387990"/>
            <a:ext cx="1814733" cy="2729132"/>
            <a:chOff x="9242473" y="1772530"/>
            <a:chExt cx="1814733" cy="2729132"/>
          </a:xfrm>
          <a:solidFill>
            <a:srgbClr val="0CD6D6"/>
          </a:solidFill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E6B6ADC3-1FC4-42BA-865D-1F5FE5985285}"/>
                </a:ext>
              </a:extLst>
            </p:cNvPr>
            <p:cNvSpPr/>
            <p:nvPr/>
          </p:nvSpPr>
          <p:spPr>
            <a:xfrm>
              <a:off x="9242473" y="1772530"/>
              <a:ext cx="1814733" cy="1364566"/>
            </a:xfrm>
            <a:custGeom>
              <a:avLst/>
              <a:gdLst>
                <a:gd name="connsiteX0" fmla="*/ 0 w 1266093"/>
                <a:gd name="connsiteY0" fmla="*/ 1688123 h 1688123"/>
                <a:gd name="connsiteX1" fmla="*/ 0 w 1266093"/>
                <a:gd name="connsiteY1" fmla="*/ 0 h 1688123"/>
                <a:gd name="connsiteX2" fmla="*/ 1266093 w 1266093"/>
                <a:gd name="connsiteY2" fmla="*/ 1688123 h 1688123"/>
                <a:gd name="connsiteX3" fmla="*/ 0 w 1266093"/>
                <a:gd name="connsiteY3" fmla="*/ 1688123 h 1688123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733" h="1364566">
                  <a:moveTo>
                    <a:pt x="548640" y="1364566"/>
                  </a:moveTo>
                  <a:lnTo>
                    <a:pt x="0" y="0"/>
                  </a:lnTo>
                  <a:cubicBezTo>
                    <a:pt x="773723" y="314178"/>
                    <a:pt x="1322363" y="712762"/>
                    <a:pt x="1814733" y="1364566"/>
                  </a:cubicBezTo>
                  <a:lnTo>
                    <a:pt x="548640" y="13645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5">
              <a:extLst>
                <a:ext uri="{FF2B5EF4-FFF2-40B4-BE49-F238E27FC236}">
                  <a16:creationId xmlns:a16="http://schemas.microsoft.com/office/drawing/2014/main" xmlns="" id="{FB020176-96B6-43CB-B996-069F2A3C5272}"/>
                </a:ext>
              </a:extLst>
            </p:cNvPr>
            <p:cNvSpPr/>
            <p:nvPr/>
          </p:nvSpPr>
          <p:spPr>
            <a:xfrm flipV="1">
              <a:off x="9242473" y="3137096"/>
              <a:ext cx="1814733" cy="1364566"/>
            </a:xfrm>
            <a:custGeom>
              <a:avLst/>
              <a:gdLst>
                <a:gd name="connsiteX0" fmla="*/ 0 w 1266093"/>
                <a:gd name="connsiteY0" fmla="*/ 1688123 h 1688123"/>
                <a:gd name="connsiteX1" fmla="*/ 0 w 1266093"/>
                <a:gd name="connsiteY1" fmla="*/ 0 h 1688123"/>
                <a:gd name="connsiteX2" fmla="*/ 1266093 w 1266093"/>
                <a:gd name="connsiteY2" fmla="*/ 1688123 h 1688123"/>
                <a:gd name="connsiteX3" fmla="*/ 0 w 1266093"/>
                <a:gd name="connsiteY3" fmla="*/ 1688123 h 1688123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  <a:gd name="connsiteX0" fmla="*/ 548640 w 1814733"/>
                <a:gd name="connsiteY0" fmla="*/ 1364566 h 1364566"/>
                <a:gd name="connsiteX1" fmla="*/ 0 w 1814733"/>
                <a:gd name="connsiteY1" fmla="*/ 0 h 1364566"/>
                <a:gd name="connsiteX2" fmla="*/ 1814733 w 1814733"/>
                <a:gd name="connsiteY2" fmla="*/ 1364566 h 1364566"/>
                <a:gd name="connsiteX3" fmla="*/ 548640 w 1814733"/>
                <a:gd name="connsiteY3" fmla="*/ 1364566 h 13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733" h="1364566">
                  <a:moveTo>
                    <a:pt x="548640" y="1364566"/>
                  </a:moveTo>
                  <a:lnTo>
                    <a:pt x="0" y="0"/>
                  </a:lnTo>
                  <a:cubicBezTo>
                    <a:pt x="773723" y="314178"/>
                    <a:pt x="1322363" y="712762"/>
                    <a:pt x="1814733" y="1364566"/>
                  </a:cubicBezTo>
                  <a:lnTo>
                    <a:pt x="548640" y="1364566"/>
                  </a:lnTo>
                  <a:close/>
                </a:path>
              </a:pathLst>
            </a:custGeom>
            <a:solidFill>
              <a:srgbClr val="0BCB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3AC5CBF5-1E2C-4C5D-B1CC-FB3BA52AD3FE}"/>
              </a:ext>
            </a:extLst>
          </p:cNvPr>
          <p:cNvSpPr/>
          <p:nvPr/>
        </p:nvSpPr>
        <p:spPr>
          <a:xfrm rot="5400000">
            <a:off x="1975789" y="3214467"/>
            <a:ext cx="1484224" cy="1097280"/>
          </a:xfrm>
          <a:custGeom>
            <a:avLst/>
            <a:gdLst>
              <a:gd name="connsiteX0" fmla="*/ 0 w 1266092"/>
              <a:gd name="connsiteY0" fmla="*/ 1097280 h 1097280"/>
              <a:gd name="connsiteX1" fmla="*/ 633046 w 1266092"/>
              <a:gd name="connsiteY1" fmla="*/ 0 h 1097280"/>
              <a:gd name="connsiteX2" fmla="*/ 1266092 w 1266092"/>
              <a:gd name="connsiteY2" fmla="*/ 1097280 h 1097280"/>
              <a:gd name="connsiteX3" fmla="*/ 0 w 1266092"/>
              <a:gd name="connsiteY3" fmla="*/ 1097280 h 1097280"/>
              <a:gd name="connsiteX0" fmla="*/ 0 w 1266092"/>
              <a:gd name="connsiteY0" fmla="*/ 1097280 h 1105123"/>
              <a:gd name="connsiteX1" fmla="*/ 633046 w 1266092"/>
              <a:gd name="connsiteY1" fmla="*/ 0 h 1105123"/>
              <a:gd name="connsiteX2" fmla="*/ 1266092 w 1266092"/>
              <a:gd name="connsiteY2" fmla="*/ 1097280 h 1105123"/>
              <a:gd name="connsiteX3" fmla="*/ 626977 w 1266092"/>
              <a:gd name="connsiteY3" fmla="*/ 1105123 h 1105123"/>
              <a:gd name="connsiteX4" fmla="*/ 0 w 1266092"/>
              <a:gd name="connsiteY4" fmla="*/ 1097280 h 1105123"/>
              <a:gd name="connsiteX0" fmla="*/ 0 w 1266092"/>
              <a:gd name="connsiteY0" fmla="*/ 1097280 h 1097280"/>
              <a:gd name="connsiteX1" fmla="*/ 633046 w 1266092"/>
              <a:gd name="connsiteY1" fmla="*/ 0 h 1097280"/>
              <a:gd name="connsiteX2" fmla="*/ 1266092 w 1266092"/>
              <a:gd name="connsiteY2" fmla="*/ 1097280 h 1097280"/>
              <a:gd name="connsiteX3" fmla="*/ 626980 w 1266092"/>
              <a:gd name="connsiteY3" fmla="*/ 700521 h 1097280"/>
              <a:gd name="connsiteX4" fmla="*/ 0 w 1266092"/>
              <a:gd name="connsiteY4" fmla="*/ 1097280 h 1097280"/>
              <a:gd name="connsiteX0" fmla="*/ 1 w 1266093"/>
              <a:gd name="connsiteY0" fmla="*/ 1097280 h 1114548"/>
              <a:gd name="connsiteX1" fmla="*/ 633047 w 1266093"/>
              <a:gd name="connsiteY1" fmla="*/ 0 h 1114548"/>
              <a:gd name="connsiteX2" fmla="*/ 1266093 w 1266093"/>
              <a:gd name="connsiteY2" fmla="*/ 1097280 h 1114548"/>
              <a:gd name="connsiteX3" fmla="*/ 626981 w 1266093"/>
              <a:gd name="connsiteY3" fmla="*/ 700521 h 1114548"/>
              <a:gd name="connsiteX4" fmla="*/ 1 w 1266093"/>
              <a:gd name="connsiteY4" fmla="*/ 1097280 h 1114548"/>
              <a:gd name="connsiteX0" fmla="*/ 1 w 1266093"/>
              <a:gd name="connsiteY0" fmla="*/ 1097280 h 1114548"/>
              <a:gd name="connsiteX1" fmla="*/ 633047 w 1266093"/>
              <a:gd name="connsiteY1" fmla="*/ 0 h 1114548"/>
              <a:gd name="connsiteX2" fmla="*/ 1266093 w 1266093"/>
              <a:gd name="connsiteY2" fmla="*/ 1097280 h 1114548"/>
              <a:gd name="connsiteX3" fmla="*/ 626981 w 1266093"/>
              <a:gd name="connsiteY3" fmla="*/ 700521 h 1114548"/>
              <a:gd name="connsiteX4" fmla="*/ 1 w 1266093"/>
              <a:gd name="connsiteY4" fmla="*/ 1097280 h 1114548"/>
              <a:gd name="connsiteX0" fmla="*/ 0 w 1266092"/>
              <a:gd name="connsiteY0" fmla="*/ 1097280 h 1097280"/>
              <a:gd name="connsiteX1" fmla="*/ 633046 w 1266092"/>
              <a:gd name="connsiteY1" fmla="*/ 0 h 1097280"/>
              <a:gd name="connsiteX2" fmla="*/ 1266092 w 1266092"/>
              <a:gd name="connsiteY2" fmla="*/ 1097280 h 1097280"/>
              <a:gd name="connsiteX3" fmla="*/ 626980 w 1266092"/>
              <a:gd name="connsiteY3" fmla="*/ 700521 h 1097280"/>
              <a:gd name="connsiteX4" fmla="*/ 0 w 1266092"/>
              <a:gd name="connsiteY4" fmla="*/ 1097280 h 1097280"/>
              <a:gd name="connsiteX0" fmla="*/ 0 w 1266092"/>
              <a:gd name="connsiteY0" fmla="*/ 1097280 h 1097280"/>
              <a:gd name="connsiteX1" fmla="*/ 633046 w 1266092"/>
              <a:gd name="connsiteY1" fmla="*/ 0 h 1097280"/>
              <a:gd name="connsiteX2" fmla="*/ 1266092 w 1266092"/>
              <a:gd name="connsiteY2" fmla="*/ 1097280 h 1097280"/>
              <a:gd name="connsiteX3" fmla="*/ 626980 w 1266092"/>
              <a:gd name="connsiteY3" fmla="*/ 700521 h 1097280"/>
              <a:gd name="connsiteX4" fmla="*/ 0 w 1266092"/>
              <a:gd name="connsiteY4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6092" h="1097280">
                <a:moveTo>
                  <a:pt x="0" y="1097280"/>
                </a:moveTo>
                <a:lnTo>
                  <a:pt x="633046" y="0"/>
                </a:lnTo>
                <a:lnTo>
                  <a:pt x="1266092" y="1097280"/>
                </a:lnTo>
                <a:cubicBezTo>
                  <a:pt x="1103243" y="995548"/>
                  <a:pt x="837995" y="700521"/>
                  <a:pt x="626980" y="700521"/>
                </a:cubicBezTo>
                <a:cubicBezTo>
                  <a:pt x="415965" y="700521"/>
                  <a:pt x="177017" y="995548"/>
                  <a:pt x="0" y="1097280"/>
                </a:cubicBezTo>
                <a:close/>
              </a:path>
            </a:pathLst>
          </a:custGeom>
          <a:solidFill>
            <a:srgbClr val="FF7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A5B43D-08DE-4BD8-9F52-62603D25CDF4}"/>
              </a:ext>
            </a:extLst>
          </p:cNvPr>
          <p:cNvSpPr/>
          <p:nvPr/>
        </p:nvSpPr>
        <p:spPr>
          <a:xfrm>
            <a:off x="4230387" y="3295356"/>
            <a:ext cx="914400" cy="914400"/>
          </a:xfrm>
          <a:prstGeom prst="ellipse">
            <a:avLst/>
          </a:prstGeom>
          <a:solidFill>
            <a:srgbClr val="F7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6EEBEA5-2268-4CB4-8DAD-0A2A116F2F9B}"/>
              </a:ext>
            </a:extLst>
          </p:cNvPr>
          <p:cNvSpPr/>
          <p:nvPr/>
        </p:nvSpPr>
        <p:spPr>
          <a:xfrm>
            <a:off x="5992351" y="3305907"/>
            <a:ext cx="914400" cy="914400"/>
          </a:xfrm>
          <a:prstGeom prst="ellipse">
            <a:avLst/>
          </a:prstGeom>
          <a:solidFill>
            <a:srgbClr val="A0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E61017-AE8D-4AD4-950E-9773D873919B}"/>
              </a:ext>
            </a:extLst>
          </p:cNvPr>
          <p:cNvSpPr/>
          <p:nvPr/>
        </p:nvSpPr>
        <p:spPr>
          <a:xfrm>
            <a:off x="3907098" y="2595354"/>
            <a:ext cx="457200" cy="457200"/>
          </a:xfrm>
          <a:prstGeom prst="ellipse">
            <a:avLst/>
          </a:prstGeom>
          <a:solidFill>
            <a:srgbClr val="F7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7DF9053-EF62-4634-8550-8130BC45FBEB}"/>
              </a:ext>
            </a:extLst>
          </p:cNvPr>
          <p:cNvSpPr/>
          <p:nvPr/>
        </p:nvSpPr>
        <p:spPr>
          <a:xfrm>
            <a:off x="3907098" y="4449042"/>
            <a:ext cx="457200" cy="457200"/>
          </a:xfrm>
          <a:prstGeom prst="ellipse">
            <a:avLst/>
          </a:prstGeom>
          <a:solidFill>
            <a:srgbClr val="F7B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9C61722-A513-4C1F-B4C7-73283BE418D1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4297343" y="2985599"/>
            <a:ext cx="199971" cy="320308"/>
          </a:xfrm>
          <a:prstGeom prst="line">
            <a:avLst/>
          </a:prstGeom>
          <a:ln w="28575">
            <a:solidFill>
              <a:srgbClr val="F7B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E89C081-B48B-49B4-BC6F-DF9219A9148C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4297343" y="4220307"/>
            <a:ext cx="199971" cy="295690"/>
          </a:xfrm>
          <a:prstGeom prst="line">
            <a:avLst/>
          </a:prstGeom>
          <a:ln w="28575">
            <a:solidFill>
              <a:srgbClr val="F7B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4B0E672-EB6F-4F0C-96A5-5AE97C3223AD}"/>
              </a:ext>
            </a:extLst>
          </p:cNvPr>
          <p:cNvSpPr/>
          <p:nvPr/>
        </p:nvSpPr>
        <p:spPr>
          <a:xfrm>
            <a:off x="5697513" y="2538950"/>
            <a:ext cx="457200" cy="457200"/>
          </a:xfrm>
          <a:prstGeom prst="ellipse">
            <a:avLst/>
          </a:prstGeom>
          <a:solidFill>
            <a:srgbClr val="A0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174AD3F-267C-4BAD-A040-CD413368767B}"/>
              </a:ext>
            </a:extLst>
          </p:cNvPr>
          <p:cNvSpPr/>
          <p:nvPr/>
        </p:nvSpPr>
        <p:spPr>
          <a:xfrm>
            <a:off x="5697513" y="4526548"/>
            <a:ext cx="457200" cy="457200"/>
          </a:xfrm>
          <a:prstGeom prst="ellipse">
            <a:avLst/>
          </a:prstGeom>
          <a:solidFill>
            <a:srgbClr val="A0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A9615A1-18E7-4216-9B64-F7687322BC51}"/>
              </a:ext>
            </a:extLst>
          </p:cNvPr>
          <p:cNvCxnSpPr>
            <a:cxnSpLocks/>
          </p:cNvCxnSpPr>
          <p:nvPr/>
        </p:nvCxnSpPr>
        <p:spPr>
          <a:xfrm flipH="1" flipV="1">
            <a:off x="6086297" y="2964819"/>
            <a:ext cx="215390" cy="330484"/>
          </a:xfrm>
          <a:prstGeom prst="line">
            <a:avLst/>
          </a:prstGeom>
          <a:ln w="28575">
            <a:solidFill>
              <a:srgbClr val="A0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F31AB4D-6C65-440A-B691-6F495D3949AE}"/>
              </a:ext>
            </a:extLst>
          </p:cNvPr>
          <p:cNvCxnSpPr>
            <a:cxnSpLocks/>
          </p:cNvCxnSpPr>
          <p:nvPr/>
        </p:nvCxnSpPr>
        <p:spPr>
          <a:xfrm flipV="1">
            <a:off x="6086297" y="4220307"/>
            <a:ext cx="203787" cy="316792"/>
          </a:xfrm>
          <a:prstGeom prst="line">
            <a:avLst/>
          </a:prstGeom>
          <a:ln w="28575">
            <a:solidFill>
              <a:srgbClr val="A0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BB6296EA-F60B-4876-B8BF-AB37B0E3F92F}"/>
              </a:ext>
            </a:extLst>
          </p:cNvPr>
          <p:cNvSpPr/>
          <p:nvPr/>
        </p:nvSpPr>
        <p:spPr>
          <a:xfrm>
            <a:off x="5468913" y="2169941"/>
            <a:ext cx="228600" cy="228600"/>
          </a:xfrm>
          <a:prstGeom prst="ellipse">
            <a:avLst/>
          </a:prstGeom>
          <a:solidFill>
            <a:srgbClr val="A0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4FDA3BE5-077D-46EA-AC46-6915EA1694C3}"/>
              </a:ext>
            </a:extLst>
          </p:cNvPr>
          <p:cNvSpPr/>
          <p:nvPr/>
        </p:nvSpPr>
        <p:spPr>
          <a:xfrm>
            <a:off x="5468913" y="5175689"/>
            <a:ext cx="228600" cy="228600"/>
          </a:xfrm>
          <a:prstGeom prst="ellipse">
            <a:avLst/>
          </a:prstGeom>
          <a:solidFill>
            <a:srgbClr val="A0D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71C2114-AD35-4BD8-B2F0-3DC063C9281C}"/>
              </a:ext>
            </a:extLst>
          </p:cNvPr>
          <p:cNvCxnSpPr>
            <a:cxnSpLocks/>
          </p:cNvCxnSpPr>
          <p:nvPr/>
        </p:nvCxnSpPr>
        <p:spPr>
          <a:xfrm flipV="1">
            <a:off x="5664035" y="4983748"/>
            <a:ext cx="119716" cy="195356"/>
          </a:xfrm>
          <a:prstGeom prst="line">
            <a:avLst/>
          </a:prstGeom>
          <a:ln w="28575">
            <a:solidFill>
              <a:srgbClr val="A0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52EA966-56CA-49D4-B77C-B2E5990BDF38}"/>
              </a:ext>
            </a:extLst>
          </p:cNvPr>
          <p:cNvCxnSpPr>
            <a:cxnSpLocks/>
          </p:cNvCxnSpPr>
          <p:nvPr/>
        </p:nvCxnSpPr>
        <p:spPr>
          <a:xfrm>
            <a:off x="5664035" y="2376498"/>
            <a:ext cx="119716" cy="195356"/>
          </a:xfrm>
          <a:prstGeom prst="line">
            <a:avLst/>
          </a:prstGeom>
          <a:ln w="28575">
            <a:solidFill>
              <a:srgbClr val="A0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DE5D926F-F8DC-4705-87F4-E2CAF083BABD}"/>
              </a:ext>
            </a:extLst>
          </p:cNvPr>
          <p:cNvSpPr/>
          <p:nvPr/>
        </p:nvSpPr>
        <p:spPr>
          <a:xfrm>
            <a:off x="7949766" y="3295356"/>
            <a:ext cx="914400" cy="9144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3271967-CC53-4447-804B-8255DEA62D57}"/>
              </a:ext>
            </a:extLst>
          </p:cNvPr>
          <p:cNvSpPr/>
          <p:nvPr/>
        </p:nvSpPr>
        <p:spPr>
          <a:xfrm>
            <a:off x="7654928" y="2528399"/>
            <a:ext cx="457200" cy="4572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E847AD1-78AA-47DA-844B-6DC1F15DB6E3}"/>
              </a:ext>
            </a:extLst>
          </p:cNvPr>
          <p:cNvSpPr/>
          <p:nvPr/>
        </p:nvSpPr>
        <p:spPr>
          <a:xfrm>
            <a:off x="7654928" y="4515997"/>
            <a:ext cx="457200" cy="4572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A7090E0-D995-4C9C-8666-FEC560F24C13}"/>
              </a:ext>
            </a:extLst>
          </p:cNvPr>
          <p:cNvCxnSpPr>
            <a:cxnSpLocks/>
          </p:cNvCxnSpPr>
          <p:nvPr/>
        </p:nvCxnSpPr>
        <p:spPr>
          <a:xfrm flipH="1" flipV="1">
            <a:off x="8043712" y="2954268"/>
            <a:ext cx="215390" cy="330484"/>
          </a:xfrm>
          <a:prstGeom prst="line">
            <a:avLst/>
          </a:prstGeom>
          <a:ln w="28575">
            <a:solidFill>
              <a:srgbClr val="00C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923F075-7C6D-4166-8E8C-97C69A3A99F6}"/>
              </a:ext>
            </a:extLst>
          </p:cNvPr>
          <p:cNvCxnSpPr>
            <a:cxnSpLocks/>
          </p:cNvCxnSpPr>
          <p:nvPr/>
        </p:nvCxnSpPr>
        <p:spPr>
          <a:xfrm flipV="1">
            <a:off x="8043712" y="4209756"/>
            <a:ext cx="203787" cy="316792"/>
          </a:xfrm>
          <a:prstGeom prst="line">
            <a:avLst/>
          </a:prstGeom>
          <a:ln w="28575">
            <a:solidFill>
              <a:srgbClr val="00C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1D405790-9238-4CC5-99A3-7152C86C5134}"/>
              </a:ext>
            </a:extLst>
          </p:cNvPr>
          <p:cNvSpPr/>
          <p:nvPr/>
        </p:nvSpPr>
        <p:spPr>
          <a:xfrm>
            <a:off x="7426328" y="2159390"/>
            <a:ext cx="228600" cy="2286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E145FF1-B379-4E16-919F-357EE456BBE0}"/>
              </a:ext>
            </a:extLst>
          </p:cNvPr>
          <p:cNvSpPr/>
          <p:nvPr/>
        </p:nvSpPr>
        <p:spPr>
          <a:xfrm>
            <a:off x="7426328" y="5165138"/>
            <a:ext cx="228600" cy="2286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D6660A24-A7F9-4A4A-8F3E-43AFFBD91CC4}"/>
              </a:ext>
            </a:extLst>
          </p:cNvPr>
          <p:cNvCxnSpPr>
            <a:cxnSpLocks/>
          </p:cNvCxnSpPr>
          <p:nvPr/>
        </p:nvCxnSpPr>
        <p:spPr>
          <a:xfrm flipV="1">
            <a:off x="7621450" y="4973197"/>
            <a:ext cx="119716" cy="195356"/>
          </a:xfrm>
          <a:prstGeom prst="line">
            <a:avLst/>
          </a:prstGeom>
          <a:ln w="28575">
            <a:solidFill>
              <a:srgbClr val="00C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310614E-44C7-4950-93C5-98581AB0A5B8}"/>
              </a:ext>
            </a:extLst>
          </p:cNvPr>
          <p:cNvCxnSpPr>
            <a:cxnSpLocks/>
          </p:cNvCxnSpPr>
          <p:nvPr/>
        </p:nvCxnSpPr>
        <p:spPr>
          <a:xfrm>
            <a:off x="7621450" y="2365947"/>
            <a:ext cx="119716" cy="195356"/>
          </a:xfrm>
          <a:prstGeom prst="line">
            <a:avLst/>
          </a:prstGeom>
          <a:ln w="28575">
            <a:solidFill>
              <a:srgbClr val="00C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phic 81" descr="Target Audience">
            <a:extLst>
              <a:ext uri="{FF2B5EF4-FFF2-40B4-BE49-F238E27FC236}">
                <a16:creationId xmlns:a16="http://schemas.microsoft.com/office/drawing/2014/main" xmlns="" id="{BBB9EDDC-64B5-47CB-A92F-7B5D5CEBB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78908" y="3534507"/>
            <a:ext cx="457200" cy="45720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B2F22AD0-3293-415E-8F5A-B70267B67FA9}"/>
              </a:ext>
            </a:extLst>
          </p:cNvPr>
          <p:cNvSpPr/>
          <p:nvPr/>
        </p:nvSpPr>
        <p:spPr>
          <a:xfrm rot="16200000">
            <a:off x="10816095" y="3611391"/>
            <a:ext cx="170814" cy="3034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0C215B-83D3-4BFD-91E9-4B8FD1A49950}"/>
              </a:ext>
            </a:extLst>
          </p:cNvPr>
          <p:cNvSpPr txBox="1"/>
          <p:nvPr/>
        </p:nvSpPr>
        <p:spPr>
          <a:xfrm>
            <a:off x="2487689" y="2177623"/>
            <a:ext cx="180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رئاسة النادي الادبي بالرياض</a:t>
            </a:r>
            <a:endParaRPr lang="en-US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CD9467-C9BD-40F7-8C02-469D3DA368CB}"/>
              </a:ext>
            </a:extLst>
          </p:cNvPr>
          <p:cNvSpPr txBox="1"/>
          <p:nvPr/>
        </p:nvSpPr>
        <p:spPr>
          <a:xfrm>
            <a:off x="9421239" y="3544614"/>
            <a:ext cx="1500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Hand Of Sean" panose="02000500000000000000" pitchFamily="2" charset="-128"/>
                <a:ea typeface="Hand Of Sean" panose="02000500000000000000" pitchFamily="2" charset="-128"/>
              </a:rPr>
              <a:t>حياته</a:t>
            </a:r>
            <a:endParaRPr lang="en-US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E03753C-2CB9-438D-A5D7-50FA1F5F5E0B}"/>
              </a:ext>
            </a:extLst>
          </p:cNvPr>
          <p:cNvSpPr txBox="1"/>
          <p:nvPr/>
        </p:nvSpPr>
        <p:spPr>
          <a:xfrm>
            <a:off x="4256447" y="1599403"/>
            <a:ext cx="180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تخرج من كلية الشريعة عام 1386هجري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07E22A4-A013-44FF-9048-11A2CF3DAD35}"/>
              </a:ext>
            </a:extLst>
          </p:cNvPr>
          <p:cNvSpPr txBox="1"/>
          <p:nvPr/>
        </p:nvSpPr>
        <p:spPr>
          <a:xfrm>
            <a:off x="6512450" y="1621274"/>
            <a:ext cx="180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ولد عام 1247هجري </a:t>
            </a:r>
            <a:endParaRPr lang="en-US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F4AB6D3-6E2F-4445-9CCC-97F66F5ECB14}"/>
              </a:ext>
            </a:extLst>
          </p:cNvPr>
          <p:cNvSpPr txBox="1"/>
          <p:nvPr/>
        </p:nvSpPr>
        <p:spPr>
          <a:xfrm>
            <a:off x="2845597" y="4993615"/>
            <a:ext cx="192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له ثلاثة دواوين شعرية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99D6B3E-E876-42D0-AADD-FE1DE3D910E7}"/>
              </a:ext>
            </a:extLst>
          </p:cNvPr>
          <p:cNvSpPr txBox="1"/>
          <p:nvPr/>
        </p:nvSpPr>
        <p:spPr>
          <a:xfrm>
            <a:off x="4499660" y="5543353"/>
            <a:ext cx="180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latin typeface="Hand Of Sean" panose="02000500000000000000" pitchFamily="2" charset="-128"/>
                <a:ea typeface="Hand Of Sean" panose="02000500000000000000" pitchFamily="2" charset="-128"/>
              </a:rPr>
              <a:t>ألف </a:t>
            </a:r>
            <a:r>
              <a:rPr lang="ar-SY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كتابه شعراء نجد المعاصرون </a:t>
            </a:r>
            <a:endParaRPr lang="en-US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3857E63-B9FB-4A3F-9957-37AE1021FBE1}"/>
              </a:ext>
            </a:extLst>
          </p:cNvPr>
          <p:cNvSpPr txBox="1"/>
          <p:nvPr/>
        </p:nvSpPr>
        <p:spPr>
          <a:xfrm>
            <a:off x="6440781" y="5552095"/>
            <a:ext cx="180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ولد في بلدة حرمة بمنطقة سدير </a:t>
            </a:r>
            <a:endParaRPr lang="en-US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FE664AE-1ED7-4D2D-B4DC-9261C71960EC}"/>
              </a:ext>
            </a:extLst>
          </p:cNvPr>
          <p:cNvSpPr txBox="1"/>
          <p:nvPr/>
        </p:nvSpPr>
        <p:spPr>
          <a:xfrm>
            <a:off x="2865419" y="3206971"/>
            <a:ext cx="144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/>
              <a:t>حصل على </a:t>
            </a:r>
            <a:r>
              <a:rPr lang="ar-SY" b="1" dirty="0"/>
              <a:t>عدةِ جوائزَ</a:t>
            </a:r>
            <a:endParaRPr lang="en-US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6234A43-6AF6-4E85-AD55-A18F6E9D578A}"/>
              </a:ext>
            </a:extLst>
          </p:cNvPr>
          <p:cNvSpPr txBox="1"/>
          <p:nvPr/>
        </p:nvSpPr>
        <p:spPr>
          <a:xfrm>
            <a:off x="4749594" y="3890768"/>
            <a:ext cx="13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/>
              <a:t>رئيسا </a:t>
            </a:r>
            <a:r>
              <a:rPr lang="ar-SY" b="1" dirty="0"/>
              <a:t>لتحرير مجلة الدعوة</a:t>
            </a:r>
            <a:endParaRPr lang="en-US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4EC7A0E-1CC4-4F3D-AE79-1A466C64C52F}"/>
              </a:ext>
            </a:extLst>
          </p:cNvPr>
          <p:cNvSpPr txBox="1"/>
          <p:nvPr/>
        </p:nvSpPr>
        <p:spPr>
          <a:xfrm>
            <a:off x="6449551" y="3036955"/>
            <a:ext cx="153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/>
              <a:t>رئيسا </a:t>
            </a:r>
            <a:r>
              <a:rPr lang="ar-SY" b="1" dirty="0"/>
              <a:t>لتحرير مجلة الدعوة</a:t>
            </a:r>
            <a:endParaRPr lang="en-US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6EC5282-577C-40F2-89A8-3D1467DF1DB0}"/>
              </a:ext>
            </a:extLst>
          </p:cNvPr>
          <p:cNvSpPr txBox="1"/>
          <p:nvPr/>
        </p:nvSpPr>
        <p:spPr>
          <a:xfrm>
            <a:off x="6117491" y="4215977"/>
            <a:ext cx="181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/>
              <a:t>أميناً عامًا للمجلس </a:t>
            </a:r>
            <a:r>
              <a:rPr lang="ar-SY" b="1" dirty="0"/>
              <a:t>الأعلى للعلومِ والفنونِ والآدابِ</a:t>
            </a:r>
            <a:endParaRPr lang="en-US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67C873B-CD2E-4290-8FC2-DB704F1784D7}"/>
              </a:ext>
            </a:extLst>
          </p:cNvPr>
          <p:cNvSpPr txBox="1"/>
          <p:nvPr/>
        </p:nvSpPr>
        <p:spPr>
          <a:xfrm>
            <a:off x="787525" y="3529622"/>
            <a:ext cx="193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عبد الله بن عبد العزيز </a:t>
            </a:r>
            <a:r>
              <a:rPr lang="ar-SY" b="1" dirty="0" smtClean="0"/>
              <a:t>بن إدريس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C97694-5BF2-4C62-B91B-AA346B213668}"/>
              </a:ext>
            </a:extLst>
          </p:cNvPr>
          <p:cNvSpPr txBox="1"/>
          <p:nvPr/>
        </p:nvSpPr>
        <p:spPr>
          <a:xfrm>
            <a:off x="5136658" y="800040"/>
            <a:ext cx="645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</a:rPr>
              <a:t>أَستخدمُ شكلَ (مخطط </a:t>
            </a:r>
            <a:r>
              <a:rPr lang="ar-SY" sz="2000" b="1" dirty="0">
                <a:solidFill>
                  <a:schemeClr val="bg1"/>
                </a:solidFill>
              </a:rPr>
              <a:t>هيكل </a:t>
            </a:r>
            <a:r>
              <a:rPr lang="ar-SY" sz="2000" b="1" dirty="0" smtClean="0">
                <a:solidFill>
                  <a:schemeClr val="bg1"/>
                </a:solidFill>
              </a:rPr>
              <a:t>السمكة لتلخيص نص قافية </a:t>
            </a:r>
            <a:r>
              <a:rPr lang="ar-SY" sz="2000" b="1" dirty="0">
                <a:solidFill>
                  <a:schemeClr val="bg1"/>
                </a:solidFill>
              </a:rPr>
              <a:t>الحياة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1" name="Graphic 20" descr="Partial sun">
            <a:extLst>
              <a:ext uri="{FF2B5EF4-FFF2-40B4-BE49-F238E27FC236}">
                <a16:creationId xmlns:a16="http://schemas.microsoft.com/office/drawing/2014/main" xmlns="" id="{4E4029C4-E590-44F2-8103-7F810B13C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58987" y="3466129"/>
            <a:ext cx="457200" cy="457200"/>
          </a:xfrm>
          <a:prstGeom prst="rect">
            <a:avLst/>
          </a:prstGeom>
        </p:spPr>
      </p:pic>
      <p:pic>
        <p:nvPicPr>
          <p:cNvPr id="23" name="Graphic 22" descr="Tools">
            <a:extLst>
              <a:ext uri="{FF2B5EF4-FFF2-40B4-BE49-F238E27FC236}">
                <a16:creationId xmlns:a16="http://schemas.microsoft.com/office/drawing/2014/main" xmlns="" id="{80741E78-79BF-4200-9517-7DB444F48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20951" y="3503716"/>
            <a:ext cx="457200" cy="457200"/>
          </a:xfrm>
          <a:prstGeom prst="rect">
            <a:avLst/>
          </a:prstGeom>
        </p:spPr>
      </p:pic>
      <p:sp>
        <p:nvSpPr>
          <p:cNvPr id="78" name="Oval 71">
            <a:extLst>
              <a:ext uri="{FF2B5EF4-FFF2-40B4-BE49-F238E27FC236}">
                <a16:creationId xmlns:a16="http://schemas.microsoft.com/office/drawing/2014/main" xmlns="" id="{1D405790-9238-4CC5-99A3-7152C86C5134}"/>
              </a:ext>
            </a:extLst>
          </p:cNvPr>
          <p:cNvSpPr/>
          <p:nvPr/>
        </p:nvSpPr>
        <p:spPr>
          <a:xfrm>
            <a:off x="10919566" y="885795"/>
            <a:ext cx="228600" cy="228600"/>
          </a:xfrm>
          <a:prstGeom prst="ellipse">
            <a:avLst/>
          </a:prstGeom>
          <a:solidFill>
            <a:srgbClr val="00C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27" grpId="0" animBg="1"/>
      <p:bldP spid="28" grpId="0" animBg="1"/>
      <p:bldP spid="47" grpId="0" animBg="1"/>
      <p:bldP spid="48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4" grpId="0" animBg="1"/>
      <p:bldP spid="5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60" grpId="0"/>
      <p:bldP spid="65" grpId="0"/>
      <p:bldP spid="76" grpId="0"/>
      <p:bldP spid="77" grpId="0"/>
      <p:bldP spid="19" grpId="0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50E7897-69CF-43F3-9F8E-1CB0605F53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3300">
                  <a:alpha val="74000"/>
                </a:srgbClr>
              </a:gs>
              <a:gs pos="91000">
                <a:srgbClr val="E11532">
                  <a:alpha val="8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675013" y="3134668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 smtClean="0">
                <a:latin typeface="Economica" panose="02000506040000020004" pitchFamily="2" charset="0"/>
              </a:rPr>
              <a:t>انتهى الدرس</a:t>
            </a:r>
            <a:endParaRPr lang="ar-SY" sz="3200" b="1" dirty="0"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76275" y="-286903"/>
            <a:ext cx="901208" cy="2365989"/>
            <a:chOff x="1232840" y="335568"/>
            <a:chExt cx="901208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75917" y="4831603"/>
            <a:ext cx="175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</a:rPr>
              <a:t>التهيئة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3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6512056" y="716412"/>
            <a:ext cx="453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من استراتيجيات زيادة التركيز والفهم:</a:t>
            </a:r>
          </a:p>
        </p:txBody>
      </p:sp>
      <p:sp>
        <p:nvSpPr>
          <p:cNvPr id="32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709781" y="1430294"/>
            <a:ext cx="295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latin typeface="Century Gothic" panose="020B0502020202020204" pitchFamily="34" charset="0"/>
              </a:rPr>
              <a:t>الرسوم الإيضاحية</a:t>
            </a:r>
            <a:endParaRPr lang="ar-SY" sz="2400" b="1" dirty="0">
              <a:latin typeface="Century Gothic" panose="020B0502020202020204" pitchFamily="34" charset="0"/>
            </a:endParaRPr>
          </a:p>
        </p:txBody>
      </p:sp>
      <p:sp>
        <p:nvSpPr>
          <p:cNvPr id="33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1227398" y="1467010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1054228" y="1477768"/>
            <a:ext cx="357809" cy="357809"/>
          </a:xfrm>
          <a:prstGeom prst="diamond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71">
            <a:extLst>
              <a:ext uri="{FF2B5EF4-FFF2-40B4-BE49-F238E27FC236}">
                <a16:creationId xmlns:a16="http://schemas.microsoft.com/office/drawing/2014/main" xmlns="" id="{4E2171D8-AAA7-44FB-B295-009E26C62A95}"/>
              </a:ext>
            </a:extLst>
          </p:cNvPr>
          <p:cNvGrpSpPr/>
          <p:nvPr/>
        </p:nvGrpSpPr>
        <p:grpSpPr>
          <a:xfrm>
            <a:off x="2952507" y="1178077"/>
            <a:ext cx="1880753" cy="2624666"/>
            <a:chOff x="3357323" y="-36806"/>
            <a:chExt cx="2735401" cy="3817361"/>
          </a:xfrm>
        </p:grpSpPr>
        <p:sp>
          <p:nvSpPr>
            <p:cNvPr id="37" name="Freeform: Shape 57">
              <a:extLst>
                <a:ext uri="{FF2B5EF4-FFF2-40B4-BE49-F238E27FC236}">
                  <a16:creationId xmlns:a16="http://schemas.microsoft.com/office/drawing/2014/main" xmlns="" id="{A5881644-A688-4727-B9D2-B853C2267F72}"/>
                </a:ext>
              </a:extLst>
            </p:cNvPr>
            <p:cNvSpPr/>
            <p:nvPr/>
          </p:nvSpPr>
          <p:spPr>
            <a:xfrm rot="5400000">
              <a:off x="4181409" y="376077"/>
              <a:ext cx="1005840" cy="180073"/>
            </a:xfrm>
            <a:custGeom>
              <a:avLst/>
              <a:gdLst>
                <a:gd name="connsiteX0" fmla="*/ 0 w 1262015"/>
                <a:gd name="connsiteY0" fmla="*/ 0 h 182880"/>
                <a:gd name="connsiteX1" fmla="*/ 1262015 w 1262015"/>
                <a:gd name="connsiteY1" fmla="*/ 0 h 182880"/>
                <a:gd name="connsiteX2" fmla="*/ 1257351 w 1262015"/>
                <a:gd name="connsiteY2" fmla="*/ 105507 h 182880"/>
                <a:gd name="connsiteX3" fmla="*/ 1260903 w 1262015"/>
                <a:gd name="connsiteY3" fmla="*/ 175847 h 182880"/>
                <a:gd name="connsiteX4" fmla="*/ 1257351 w 1262015"/>
                <a:gd name="connsiteY4" fmla="*/ 175847 h 182880"/>
                <a:gd name="connsiteX5" fmla="*/ 1257351 w 1262015"/>
                <a:gd name="connsiteY5" fmla="*/ 182880 h 182880"/>
                <a:gd name="connsiteX6" fmla="*/ 5326 w 1262015"/>
                <a:gd name="connsiteY6" fmla="*/ 182880 h 182880"/>
                <a:gd name="connsiteX7" fmla="*/ 5326 w 1262015"/>
                <a:gd name="connsiteY7" fmla="*/ 175847 h 182880"/>
                <a:gd name="connsiteX8" fmla="*/ 1776 w 1262015"/>
                <a:gd name="connsiteY8" fmla="*/ 175847 h 182880"/>
                <a:gd name="connsiteX9" fmla="*/ 5326 w 1262015"/>
                <a:gd name="connsiteY9" fmla="*/ 105527 h 182880"/>
                <a:gd name="connsiteX10" fmla="*/ 5327 w 1262015"/>
                <a:gd name="connsiteY10" fmla="*/ 105507 h 182880"/>
                <a:gd name="connsiteX11" fmla="*/ 5326 w 1262015"/>
                <a:gd name="connsiteY11" fmla="*/ 105487 h 182880"/>
                <a:gd name="connsiteX12" fmla="*/ 0 w 1262015"/>
                <a:gd name="connsiteY12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2015" h="182880">
                  <a:moveTo>
                    <a:pt x="0" y="0"/>
                  </a:moveTo>
                  <a:lnTo>
                    <a:pt x="1262015" y="0"/>
                  </a:lnTo>
                  <a:lnTo>
                    <a:pt x="1257351" y="105507"/>
                  </a:lnTo>
                  <a:lnTo>
                    <a:pt x="1260903" y="175847"/>
                  </a:lnTo>
                  <a:lnTo>
                    <a:pt x="1257351" y="175847"/>
                  </a:lnTo>
                  <a:lnTo>
                    <a:pt x="1257351" y="182880"/>
                  </a:lnTo>
                  <a:lnTo>
                    <a:pt x="5326" y="182880"/>
                  </a:lnTo>
                  <a:lnTo>
                    <a:pt x="5326" y="175847"/>
                  </a:lnTo>
                  <a:lnTo>
                    <a:pt x="1776" y="175847"/>
                  </a:lnTo>
                  <a:lnTo>
                    <a:pt x="5326" y="105527"/>
                  </a:lnTo>
                  <a:lnTo>
                    <a:pt x="5327" y="105507"/>
                  </a:lnTo>
                  <a:lnTo>
                    <a:pt x="5326" y="10548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5575">
                  <a:schemeClr val="bg1">
                    <a:lumMod val="75000"/>
                  </a:schemeClr>
                </a:gs>
                <a:gs pos="2000">
                  <a:schemeClr val="bg1">
                    <a:lumMod val="75000"/>
                  </a:schemeClr>
                </a:gs>
                <a:gs pos="5200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8">
              <a:extLst>
                <a:ext uri="{FF2B5EF4-FFF2-40B4-BE49-F238E27FC236}">
                  <a16:creationId xmlns:a16="http://schemas.microsoft.com/office/drawing/2014/main" xmlns="" id="{E710A5C0-B192-4A65-85C6-D6718616F575}"/>
                </a:ext>
              </a:extLst>
            </p:cNvPr>
            <p:cNvGrpSpPr/>
            <p:nvPr/>
          </p:nvGrpSpPr>
          <p:grpSpPr>
            <a:xfrm>
              <a:off x="3674601" y="923056"/>
              <a:ext cx="2118244" cy="2857499"/>
              <a:chOff x="3571356" y="585306"/>
              <a:chExt cx="2118244" cy="2857499"/>
            </a:xfrm>
          </p:grpSpPr>
          <p:sp>
            <p:nvSpPr>
              <p:cNvPr id="43" name="Freeform: Shape 36">
                <a:extLst>
                  <a:ext uri="{FF2B5EF4-FFF2-40B4-BE49-F238E27FC236}">
                    <a16:creationId xmlns:a16="http://schemas.microsoft.com/office/drawing/2014/main" xmlns="" id="{4FABCE0D-8339-4E70-9C1C-1FD7BC7ACEEB}"/>
                  </a:ext>
                </a:extLst>
              </p:cNvPr>
              <p:cNvSpPr/>
              <p:nvPr/>
            </p:nvSpPr>
            <p:spPr>
              <a:xfrm rot="10800000">
                <a:off x="3588681" y="1016517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gradFill flip="none" rotWithShape="1">
                <a:gsLst>
                  <a:gs pos="23000">
                    <a:schemeClr val="bg1">
                      <a:alpha val="0"/>
                    </a:schemeClr>
                  </a:gs>
                  <a:gs pos="17000">
                    <a:schemeClr val="bg1"/>
                  </a:gs>
                </a:gsLst>
                <a:lin ang="126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26">
                <a:extLst>
                  <a:ext uri="{FF2B5EF4-FFF2-40B4-BE49-F238E27FC236}">
                    <a16:creationId xmlns:a16="http://schemas.microsoft.com/office/drawing/2014/main" xmlns="" id="{4F9A495C-8768-49D9-A671-064C40B59C58}"/>
                  </a:ext>
                </a:extLst>
              </p:cNvPr>
              <p:cNvSpPr/>
              <p:nvPr/>
            </p:nvSpPr>
            <p:spPr>
              <a:xfrm rot="10800000">
                <a:off x="4196074" y="877601"/>
                <a:ext cx="851399" cy="104561"/>
              </a:xfrm>
              <a:custGeom>
                <a:avLst/>
                <a:gdLst>
                  <a:gd name="connsiteX0" fmla="*/ 0 w 1311217"/>
                  <a:gd name="connsiteY0" fmla="*/ 0 h 154745"/>
                  <a:gd name="connsiteX1" fmla="*/ 1311217 w 1311217"/>
                  <a:gd name="connsiteY1" fmla="*/ 0 h 154745"/>
                  <a:gd name="connsiteX2" fmla="*/ 1306824 w 1311217"/>
                  <a:gd name="connsiteY2" fmla="*/ 19596 h 154745"/>
                  <a:gd name="connsiteX3" fmla="*/ 1288798 w 1311217"/>
                  <a:gd name="connsiteY3" fmla="*/ 154745 h 154745"/>
                  <a:gd name="connsiteX4" fmla="*/ 21896 w 1311217"/>
                  <a:gd name="connsiteY4" fmla="*/ 154745 h 154745"/>
                  <a:gd name="connsiteX5" fmla="*/ 21180 w 1311217"/>
                  <a:gd name="connsiteY5" fmla="*/ 140562 h 154745"/>
                  <a:gd name="connsiteX6" fmla="*/ 4264 w 1311217"/>
                  <a:gd name="connsiteY6" fmla="*/ 19596 h 154745"/>
                  <a:gd name="connsiteX7" fmla="*/ 0 w 1311217"/>
                  <a:gd name="connsiteY7" fmla="*/ 0 h 15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1217" h="154745">
                    <a:moveTo>
                      <a:pt x="0" y="0"/>
                    </a:moveTo>
                    <a:lnTo>
                      <a:pt x="1311217" y="0"/>
                    </a:lnTo>
                    <a:lnTo>
                      <a:pt x="1306824" y="19596"/>
                    </a:lnTo>
                    <a:lnTo>
                      <a:pt x="1288798" y="154745"/>
                    </a:lnTo>
                    <a:lnTo>
                      <a:pt x="21896" y="154745"/>
                    </a:lnTo>
                    <a:lnTo>
                      <a:pt x="21180" y="140562"/>
                    </a:lnTo>
                    <a:cubicBezTo>
                      <a:pt x="17038" y="99773"/>
                      <a:pt x="11380" y="59432"/>
                      <a:pt x="4264" y="1959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27">
                <a:extLst>
                  <a:ext uri="{FF2B5EF4-FFF2-40B4-BE49-F238E27FC236}">
                    <a16:creationId xmlns:a16="http://schemas.microsoft.com/office/drawing/2014/main" xmlns="" id="{BE5A2EB3-1C73-4945-9E2B-69AD89AE83FB}"/>
                  </a:ext>
                </a:extLst>
              </p:cNvPr>
              <p:cNvSpPr/>
              <p:nvPr/>
            </p:nvSpPr>
            <p:spPr>
              <a:xfrm rot="10800000">
                <a:off x="3571356" y="1013055"/>
                <a:ext cx="2100919" cy="2426288"/>
              </a:xfrm>
              <a:custGeom>
                <a:avLst/>
                <a:gdLst>
                  <a:gd name="connsiteX0" fmla="*/ 1617785 w 3235570"/>
                  <a:gd name="connsiteY0" fmla="*/ 0 h 3590779"/>
                  <a:gd name="connsiteX1" fmla="*/ 3227218 w 3235570"/>
                  <a:gd name="connsiteY1" fmla="*/ 1452376 h 3590779"/>
                  <a:gd name="connsiteX2" fmla="*/ 3235570 w 3235570"/>
                  <a:gd name="connsiteY2" fmla="*/ 1617784 h 3590779"/>
                  <a:gd name="connsiteX3" fmla="*/ 3235570 w 3235570"/>
                  <a:gd name="connsiteY3" fmla="*/ 1617785 h 3590779"/>
                  <a:gd name="connsiteX4" fmla="*/ 2866147 w 3235570"/>
                  <a:gd name="connsiteY4" fmla="*/ 2646846 h 3590779"/>
                  <a:gd name="connsiteX5" fmla="*/ 2778913 w 3235570"/>
                  <a:gd name="connsiteY5" fmla="*/ 2742829 h 3590779"/>
                  <a:gd name="connsiteX6" fmla="*/ 2761732 w 3235570"/>
                  <a:gd name="connsiteY6" fmla="*/ 2761732 h 3590779"/>
                  <a:gd name="connsiteX7" fmla="*/ 2700454 w 3235570"/>
                  <a:gd name="connsiteY7" fmla="*/ 2817426 h 3590779"/>
                  <a:gd name="connsiteX8" fmla="*/ 2613219 w 3235570"/>
                  <a:gd name="connsiteY8" fmla="*/ 2913408 h 3590779"/>
                  <a:gd name="connsiteX9" fmla="*/ 2299832 w 3235570"/>
                  <a:gd name="connsiteY9" fmla="*/ 3518823 h 3590779"/>
                  <a:gd name="connsiteX10" fmla="*/ 2283704 w 3235570"/>
                  <a:gd name="connsiteY10" fmla="*/ 3590779 h 3590779"/>
                  <a:gd name="connsiteX11" fmla="*/ 952291 w 3235570"/>
                  <a:gd name="connsiteY11" fmla="*/ 3590779 h 3590779"/>
                  <a:gd name="connsiteX12" fmla="*/ 940840 w 3235570"/>
                  <a:gd name="connsiteY12" fmla="*/ 3538160 h 3590779"/>
                  <a:gd name="connsiteX13" fmla="*/ 622349 w 3235570"/>
                  <a:gd name="connsiteY13" fmla="*/ 2913408 h 3590779"/>
                  <a:gd name="connsiteX14" fmla="*/ 535105 w 3235570"/>
                  <a:gd name="connsiteY14" fmla="*/ 2817415 h 3590779"/>
                  <a:gd name="connsiteX15" fmla="*/ 473838 w 3235570"/>
                  <a:gd name="connsiteY15" fmla="*/ 2761732 h 3590779"/>
                  <a:gd name="connsiteX16" fmla="*/ 456667 w 3235570"/>
                  <a:gd name="connsiteY16" fmla="*/ 2742839 h 3590779"/>
                  <a:gd name="connsiteX17" fmla="*/ 369423 w 3235570"/>
                  <a:gd name="connsiteY17" fmla="*/ 2646846 h 3590779"/>
                  <a:gd name="connsiteX18" fmla="*/ 0 w 3235570"/>
                  <a:gd name="connsiteY18" fmla="*/ 1617785 h 3590779"/>
                  <a:gd name="connsiteX19" fmla="*/ 0 w 3235570"/>
                  <a:gd name="connsiteY19" fmla="*/ 1617784 h 3590779"/>
                  <a:gd name="connsiteX20" fmla="*/ 8352 w 3235570"/>
                  <a:gd name="connsiteY20" fmla="*/ 1452376 h 3590779"/>
                  <a:gd name="connsiteX21" fmla="*/ 1617785 w 3235570"/>
                  <a:gd name="connsiteY21" fmla="*/ 0 h 3590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35570" h="3590779">
                    <a:moveTo>
                      <a:pt x="1617785" y="0"/>
                    </a:moveTo>
                    <a:cubicBezTo>
                      <a:pt x="2455421" y="0"/>
                      <a:pt x="3144371" y="636598"/>
                      <a:pt x="3227218" y="1452376"/>
                    </a:cubicBezTo>
                    <a:lnTo>
                      <a:pt x="3235570" y="1617784"/>
                    </a:lnTo>
                    <a:lnTo>
                      <a:pt x="3235570" y="1617785"/>
                    </a:lnTo>
                    <a:cubicBezTo>
                      <a:pt x="3235570" y="2008682"/>
                      <a:pt x="3096933" y="2367198"/>
                      <a:pt x="2866147" y="2646846"/>
                    </a:cubicBezTo>
                    <a:lnTo>
                      <a:pt x="2778913" y="2742829"/>
                    </a:lnTo>
                    <a:lnTo>
                      <a:pt x="2761732" y="2761732"/>
                    </a:lnTo>
                    <a:lnTo>
                      <a:pt x="2700454" y="2817426"/>
                    </a:lnTo>
                    <a:lnTo>
                      <a:pt x="2613219" y="2913408"/>
                    </a:lnTo>
                    <a:cubicBezTo>
                      <a:pt x="2468978" y="3088188"/>
                      <a:pt x="2360732" y="3293776"/>
                      <a:pt x="2299832" y="3518823"/>
                    </a:cubicBezTo>
                    <a:lnTo>
                      <a:pt x="2283704" y="3590779"/>
                    </a:lnTo>
                    <a:lnTo>
                      <a:pt x="952291" y="3590779"/>
                    </a:lnTo>
                    <a:lnTo>
                      <a:pt x="940840" y="3538160"/>
                    </a:lnTo>
                    <a:cubicBezTo>
                      <a:pt x="880992" y="3305549"/>
                      <a:pt x="770712" y="3093182"/>
                      <a:pt x="622349" y="2913408"/>
                    </a:cubicBezTo>
                    <a:lnTo>
                      <a:pt x="535105" y="2817415"/>
                    </a:lnTo>
                    <a:lnTo>
                      <a:pt x="473838" y="2761732"/>
                    </a:lnTo>
                    <a:lnTo>
                      <a:pt x="456667" y="2742839"/>
                    </a:lnTo>
                    <a:lnTo>
                      <a:pt x="369423" y="2646846"/>
                    </a:lnTo>
                    <a:cubicBezTo>
                      <a:pt x="138637" y="2367198"/>
                      <a:pt x="0" y="2008682"/>
                      <a:pt x="0" y="1617785"/>
                    </a:cubicBezTo>
                    <a:lnTo>
                      <a:pt x="0" y="1617784"/>
                    </a:lnTo>
                    <a:lnTo>
                      <a:pt x="8352" y="1452376"/>
                    </a:lnTo>
                    <a:cubicBezTo>
                      <a:pt x="91199" y="636598"/>
                      <a:pt x="780150" y="0"/>
                      <a:pt x="161778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28">
                <a:extLst>
                  <a:ext uri="{FF2B5EF4-FFF2-40B4-BE49-F238E27FC236}">
                    <a16:creationId xmlns:a16="http://schemas.microsoft.com/office/drawing/2014/main" xmlns="" id="{69FC0C48-BD62-45F9-9BA0-3E6EE2D50A5B}"/>
                  </a:ext>
                </a:extLst>
              </p:cNvPr>
              <p:cNvSpPr/>
              <p:nvPr/>
            </p:nvSpPr>
            <p:spPr>
              <a:xfrm rot="10800000">
                <a:off x="4212305" y="723137"/>
                <a:ext cx="819451" cy="123572"/>
              </a:xfrm>
              <a:custGeom>
                <a:avLst/>
                <a:gdLst>
                  <a:gd name="connsiteX0" fmla="*/ 0 w 1262015"/>
                  <a:gd name="connsiteY0" fmla="*/ 0 h 182880"/>
                  <a:gd name="connsiteX1" fmla="*/ 1262015 w 1262015"/>
                  <a:gd name="connsiteY1" fmla="*/ 0 h 182880"/>
                  <a:gd name="connsiteX2" fmla="*/ 1257351 w 1262015"/>
                  <a:gd name="connsiteY2" fmla="*/ 105507 h 182880"/>
                  <a:gd name="connsiteX3" fmla="*/ 1260903 w 1262015"/>
                  <a:gd name="connsiteY3" fmla="*/ 175847 h 182880"/>
                  <a:gd name="connsiteX4" fmla="*/ 1257351 w 1262015"/>
                  <a:gd name="connsiteY4" fmla="*/ 175847 h 182880"/>
                  <a:gd name="connsiteX5" fmla="*/ 1257351 w 1262015"/>
                  <a:gd name="connsiteY5" fmla="*/ 182880 h 182880"/>
                  <a:gd name="connsiteX6" fmla="*/ 5326 w 1262015"/>
                  <a:gd name="connsiteY6" fmla="*/ 182880 h 182880"/>
                  <a:gd name="connsiteX7" fmla="*/ 5326 w 1262015"/>
                  <a:gd name="connsiteY7" fmla="*/ 175847 h 182880"/>
                  <a:gd name="connsiteX8" fmla="*/ 1776 w 1262015"/>
                  <a:gd name="connsiteY8" fmla="*/ 175847 h 182880"/>
                  <a:gd name="connsiteX9" fmla="*/ 5326 w 1262015"/>
                  <a:gd name="connsiteY9" fmla="*/ 105527 h 182880"/>
                  <a:gd name="connsiteX10" fmla="*/ 5327 w 1262015"/>
                  <a:gd name="connsiteY10" fmla="*/ 105507 h 182880"/>
                  <a:gd name="connsiteX11" fmla="*/ 5326 w 1262015"/>
                  <a:gd name="connsiteY11" fmla="*/ 105487 h 182880"/>
                  <a:gd name="connsiteX12" fmla="*/ 0 w 1262015"/>
                  <a:gd name="connsiteY12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2015" h="182880">
                    <a:moveTo>
                      <a:pt x="0" y="0"/>
                    </a:moveTo>
                    <a:lnTo>
                      <a:pt x="1262015" y="0"/>
                    </a:lnTo>
                    <a:lnTo>
                      <a:pt x="1257351" y="105507"/>
                    </a:lnTo>
                    <a:lnTo>
                      <a:pt x="1260903" y="175847"/>
                    </a:lnTo>
                    <a:lnTo>
                      <a:pt x="1257351" y="175847"/>
                    </a:lnTo>
                    <a:lnTo>
                      <a:pt x="1257351" y="182880"/>
                    </a:lnTo>
                    <a:lnTo>
                      <a:pt x="5326" y="182880"/>
                    </a:lnTo>
                    <a:lnTo>
                      <a:pt x="5326" y="175847"/>
                    </a:lnTo>
                    <a:lnTo>
                      <a:pt x="1776" y="175847"/>
                    </a:lnTo>
                    <a:lnTo>
                      <a:pt x="5326" y="105527"/>
                    </a:lnTo>
                    <a:lnTo>
                      <a:pt x="5327" y="105507"/>
                    </a:lnTo>
                    <a:lnTo>
                      <a:pt x="5326" y="105487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30">
                <a:extLst>
                  <a:ext uri="{FF2B5EF4-FFF2-40B4-BE49-F238E27FC236}">
                    <a16:creationId xmlns:a16="http://schemas.microsoft.com/office/drawing/2014/main" xmlns="" id="{0889DE2E-85AB-4856-B10F-9EC12CAAA426}"/>
                  </a:ext>
                </a:extLst>
              </p:cNvPr>
              <p:cNvSpPr/>
              <p:nvPr/>
            </p:nvSpPr>
            <p:spPr>
              <a:xfrm rot="10800000">
                <a:off x="4216102" y="585306"/>
                <a:ext cx="811428" cy="106938"/>
              </a:xfrm>
              <a:custGeom>
                <a:avLst/>
                <a:gdLst>
                  <a:gd name="connsiteX0" fmla="*/ 0 w 1249658"/>
                  <a:gd name="connsiteY0" fmla="*/ 0 h 158263"/>
                  <a:gd name="connsiteX1" fmla="*/ 1249658 w 1249658"/>
                  <a:gd name="connsiteY1" fmla="*/ 0 h 158263"/>
                  <a:gd name="connsiteX2" fmla="*/ 1237943 w 1249658"/>
                  <a:gd name="connsiteY2" fmla="*/ 58023 h 158263"/>
                  <a:gd name="connsiteX3" fmla="*/ 1086716 w 1249658"/>
                  <a:gd name="connsiteY3" fmla="*/ 158263 h 158263"/>
                  <a:gd name="connsiteX4" fmla="*/ 162941 w 1249658"/>
                  <a:gd name="connsiteY4" fmla="*/ 158263 h 158263"/>
                  <a:gd name="connsiteX5" fmla="*/ 11714 w 1249658"/>
                  <a:gd name="connsiteY5" fmla="*/ 58023 h 158263"/>
                  <a:gd name="connsiteX6" fmla="*/ 0 w 1249658"/>
                  <a:gd name="connsiteY6" fmla="*/ 0 h 15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9658" h="158263">
                    <a:moveTo>
                      <a:pt x="0" y="0"/>
                    </a:moveTo>
                    <a:lnTo>
                      <a:pt x="1249658" y="0"/>
                    </a:lnTo>
                    <a:lnTo>
                      <a:pt x="1237943" y="58023"/>
                    </a:lnTo>
                    <a:cubicBezTo>
                      <a:pt x="1213028" y="116930"/>
                      <a:pt x="1154699" y="158263"/>
                      <a:pt x="1086716" y="158263"/>
                    </a:cubicBezTo>
                    <a:lnTo>
                      <a:pt x="162941" y="158263"/>
                    </a:lnTo>
                    <a:cubicBezTo>
                      <a:pt x="94958" y="158263"/>
                      <a:pt x="36629" y="116930"/>
                      <a:pt x="11714" y="58023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95575">
                    <a:schemeClr val="bg1">
                      <a:lumMod val="75000"/>
                    </a:schemeClr>
                  </a:gs>
                  <a:gs pos="2000">
                    <a:schemeClr val="bg1">
                      <a:lumMod val="75000"/>
                    </a:schemeClr>
                  </a:gs>
                  <a:gs pos="52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31">
                <a:extLst>
                  <a:ext uri="{FF2B5EF4-FFF2-40B4-BE49-F238E27FC236}">
                    <a16:creationId xmlns:a16="http://schemas.microsoft.com/office/drawing/2014/main" xmlns="" id="{9F8B58CF-80F5-4546-AB44-99C6A63BF4FC}"/>
                  </a:ext>
                </a:extLst>
              </p:cNvPr>
              <p:cNvSpPr/>
              <p:nvPr/>
            </p:nvSpPr>
            <p:spPr>
              <a:xfrm rot="10800000">
                <a:off x="3576593" y="2454122"/>
                <a:ext cx="2083594" cy="985220"/>
              </a:xfrm>
              <a:custGeom>
                <a:avLst/>
                <a:gdLst>
                  <a:gd name="connsiteX0" fmla="*/ 3208888 w 3208888"/>
                  <a:gd name="connsiteY0" fmla="*/ 1686316 h 1686316"/>
                  <a:gd name="connsiteX1" fmla="*/ 3084690 w 3208888"/>
                  <a:gd name="connsiteY1" fmla="*/ 1614968 h 1686316"/>
                  <a:gd name="connsiteX2" fmla="*/ 1526595 w 3208888"/>
                  <a:gd name="connsiteY2" fmla="*/ 1249343 h 1686316"/>
                  <a:gd name="connsiteX3" fmla="*/ 198268 w 3208888"/>
                  <a:gd name="connsiteY3" fmla="*/ 1507733 h 1686316"/>
                  <a:gd name="connsiteX4" fmla="*/ 0 w 3208888"/>
                  <a:gd name="connsiteY4" fmla="*/ 1600267 h 1686316"/>
                  <a:gd name="connsiteX5" fmla="*/ 12259 w 3208888"/>
                  <a:gd name="connsiteY5" fmla="*/ 1505382 h 1686316"/>
                  <a:gd name="connsiteX6" fmla="*/ 1599167 w 3208888"/>
                  <a:gd name="connsiteY6" fmla="*/ 0 h 1686316"/>
                  <a:gd name="connsiteX7" fmla="*/ 3208600 w 3208888"/>
                  <a:gd name="connsiteY7" fmla="*/ 1679726 h 168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8888" h="1686316">
                    <a:moveTo>
                      <a:pt x="3208888" y="1686316"/>
                    </a:moveTo>
                    <a:lnTo>
                      <a:pt x="3084690" y="1614968"/>
                    </a:lnTo>
                    <a:cubicBezTo>
                      <a:pt x="2639923" y="1384132"/>
                      <a:pt x="2103749" y="1249343"/>
                      <a:pt x="1526595" y="1249343"/>
                    </a:cubicBezTo>
                    <a:cubicBezTo>
                      <a:pt x="1045634" y="1249343"/>
                      <a:pt x="593131" y="1342946"/>
                      <a:pt x="198268" y="1507733"/>
                    </a:cubicBezTo>
                    <a:lnTo>
                      <a:pt x="0" y="1600267"/>
                    </a:lnTo>
                    <a:lnTo>
                      <a:pt x="12259" y="1505382"/>
                    </a:lnTo>
                    <a:cubicBezTo>
                      <a:pt x="159281" y="647094"/>
                      <a:pt x="813884" y="0"/>
                      <a:pt x="1599167" y="0"/>
                    </a:cubicBezTo>
                    <a:cubicBezTo>
                      <a:pt x="2436803" y="0"/>
                      <a:pt x="3125753" y="736249"/>
                      <a:pt x="3208600" y="1679726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xmlns="" id="{B2C63937-CFDA-4009-90A9-2DE85F0D9C56}"/>
                  </a:ext>
                </a:extLst>
              </p:cNvPr>
              <p:cNvSpPr/>
              <p:nvPr/>
            </p:nvSpPr>
            <p:spPr>
              <a:xfrm>
                <a:off x="3588681" y="2304736"/>
                <a:ext cx="2083595" cy="40576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54">
                <a:extLst>
                  <a:ext uri="{FF2B5EF4-FFF2-40B4-BE49-F238E27FC236}">
                    <a16:creationId xmlns:a16="http://schemas.microsoft.com/office/drawing/2014/main" xmlns="" id="{C4F4F625-08F0-4246-9E1C-5FABECCB1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42" y="1600205"/>
                <a:ext cx="1544697" cy="92612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9" name="Group 62">
              <a:extLst>
                <a:ext uri="{FF2B5EF4-FFF2-40B4-BE49-F238E27FC236}">
                  <a16:creationId xmlns:a16="http://schemas.microsoft.com/office/drawing/2014/main" xmlns="" id="{44417F59-075E-41A0-A5DC-29DD9011A235}"/>
                </a:ext>
              </a:extLst>
            </p:cNvPr>
            <p:cNvGrpSpPr/>
            <p:nvPr/>
          </p:nvGrpSpPr>
          <p:grpSpPr>
            <a:xfrm>
              <a:off x="3357323" y="3090714"/>
              <a:ext cx="2735401" cy="517540"/>
              <a:chOff x="548505" y="4568998"/>
              <a:chExt cx="2735401" cy="517540"/>
            </a:xfrm>
          </p:grpSpPr>
          <p:sp>
            <p:nvSpPr>
              <p:cNvPr id="40" name="TextBox 63">
                <a:extLst>
                  <a:ext uri="{FF2B5EF4-FFF2-40B4-BE49-F238E27FC236}">
                    <a16:creationId xmlns:a16="http://schemas.microsoft.com/office/drawing/2014/main" xmlns="" id="{B14ED69C-2BDB-4040-A7BB-CBAC3D9E45BC}"/>
                  </a:ext>
                </a:extLst>
              </p:cNvPr>
              <p:cNvSpPr txBox="1"/>
              <p:nvPr/>
            </p:nvSpPr>
            <p:spPr>
              <a:xfrm>
                <a:off x="548505" y="4568998"/>
                <a:ext cx="2735401" cy="51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400" b="1" dirty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الرسوم </a:t>
                </a:r>
                <a:r>
                  <a:rPr lang="ar-SY" sz="1400" b="1" dirty="0" smtClean="0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الإيضاحية</a:t>
                </a:r>
                <a:endParaRPr lang="ar-SY" sz="1400" b="1" dirty="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64">
                <a:extLst>
                  <a:ext uri="{FF2B5EF4-FFF2-40B4-BE49-F238E27FC236}">
                    <a16:creationId xmlns:a16="http://schemas.microsoft.com/office/drawing/2014/main" xmlns="" id="{D28A10DC-9AF2-4395-A252-771F8AD94965}"/>
                  </a:ext>
                </a:extLst>
              </p:cNvPr>
              <p:cNvSpPr txBox="1"/>
              <p:nvPr/>
            </p:nvSpPr>
            <p:spPr>
              <a:xfrm>
                <a:off x="1071946" y="4809023"/>
                <a:ext cx="17471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51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37579" y="2406991"/>
            <a:ext cx="6960460" cy="222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8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2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9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ntr" presetSubtype="4" accel="26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0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0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24" grpId="0" animBg="1"/>
          <p:bldP spid="25" grpId="0" animBg="1"/>
          <p:bldP spid="26" grpId="0" animBg="1"/>
          <p:bldP spid="27" grpId="0" animBg="1"/>
          <p:bldP spid="28" grpId="0"/>
          <p:bldP spid="30" grpId="0"/>
          <p:bldP spid="31" grpId="0"/>
          <p:bldP spid="113" grpId="0"/>
          <p:bldP spid="32" grpId="0"/>
          <p:bldP spid="33" grpId="0" animBg="1"/>
          <p:bldP spid="34" grpId="0" animBg="1"/>
          <p:bldP spid="3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2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200000" y="2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9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" presetClass="entr" presetSubtype="4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24" grpId="0" animBg="1"/>
          <p:bldP spid="25" grpId="0" animBg="1"/>
          <p:bldP spid="26" grpId="0" animBg="1"/>
          <p:bldP spid="27" grpId="0" animBg="1"/>
          <p:bldP spid="28" grpId="0"/>
          <p:bldP spid="30" grpId="0"/>
          <p:bldP spid="31" grpId="0"/>
          <p:bldP spid="113" grpId="0"/>
          <p:bldP spid="32" grpId="0"/>
          <p:bldP spid="33" grpId="0" animBg="1"/>
          <p:bldP spid="34" grpId="0" animBg="1"/>
          <p:bldP spid="34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73553" y="-284181"/>
            <a:ext cx="906651" cy="2365989"/>
            <a:chOff x="1232840" y="335568"/>
            <a:chExt cx="906651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  <a:endParaRPr lang="ar-SY" sz="2000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5493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43883" y="4784960"/>
            <a:ext cx="172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</a:t>
            </a:r>
            <a:r>
              <a:rPr lang="ar-SY" sz="2000" b="1" dirty="0" smtClean="0">
                <a:latin typeface="Century Gothic" panose="020B0502020202020204" pitchFamily="34" charset="0"/>
              </a:rPr>
              <a:t>ستراتيجية </a:t>
            </a:r>
            <a:r>
              <a:rPr lang="ar-SY" sz="2000" b="1" dirty="0">
                <a:latin typeface="Century Gothic" panose="020B0502020202020204" pitchFamily="34" charset="0"/>
              </a:rPr>
              <a:t>قراءة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</a:rPr>
              <a:t>التهيئة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65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10826603" y="1258164"/>
            <a:ext cx="828739" cy="523220"/>
            <a:chOff x="2093494" y="1198097"/>
            <a:chExt cx="2173623" cy="1372306"/>
          </a:xfrm>
        </p:grpSpPr>
        <p:sp>
          <p:nvSpPr>
            <p:cNvPr id="66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8" name="Graphic 37" descr="Research">
            <a:extLst>
              <a:ext uri="{FF2B5EF4-FFF2-40B4-BE49-F238E27FC236}">
                <a16:creationId xmlns:a16="http://schemas.microsoft.com/office/drawing/2014/main" xmlns="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81036" y="1345764"/>
            <a:ext cx="365760" cy="365760"/>
          </a:xfrm>
          <a:prstGeom prst="rect">
            <a:avLst/>
          </a:prstGeom>
        </p:spPr>
      </p:pic>
      <p:sp>
        <p:nvSpPr>
          <p:cNvPr id="70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3026667" y="1308597"/>
            <a:ext cx="703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للتأكد </a:t>
            </a:r>
            <a:r>
              <a:rPr lang="ar-SY" sz="2000" b="1" dirty="0">
                <a:latin typeface="Century Gothic" panose="020B0502020202020204" pitchFamily="34" charset="0"/>
              </a:rPr>
              <a:t>من فَهْمِ محتوى </a:t>
            </a:r>
            <a:r>
              <a:rPr lang="ar-SY" sz="2000" b="1" dirty="0" smtClean="0">
                <a:latin typeface="Century Gothic" panose="020B0502020202020204" pitchFamily="34" charset="0"/>
              </a:rPr>
              <a:t>النَّصِّ </a:t>
            </a:r>
            <a:r>
              <a:rPr lang="ar-SY" sz="2000" b="1" dirty="0">
                <a:latin typeface="Century Gothic" panose="020B0502020202020204" pitchFamily="34" charset="0"/>
              </a:rPr>
              <a:t>الآتي؛ </a:t>
            </a:r>
            <a:r>
              <a:rPr lang="ar-SY" sz="2000" b="1" dirty="0" smtClean="0">
                <a:latin typeface="Century Gothic" panose="020B0502020202020204" pitchFamily="34" charset="0"/>
              </a:rPr>
              <a:t>أُعلِّقُ </a:t>
            </a:r>
            <a:r>
              <a:rPr lang="ar-SY" sz="2000" b="1" dirty="0">
                <a:latin typeface="Century Gothic" panose="020B0502020202020204" pitchFamily="34" charset="0"/>
              </a:rPr>
              <a:t>عليه بكتابة </a:t>
            </a:r>
            <a:r>
              <a:rPr lang="ar-SY" sz="2000" b="1" dirty="0" smtClean="0">
                <a:latin typeface="Century Gothic" panose="020B0502020202020204" pitchFamily="34" charset="0"/>
              </a:rPr>
              <a:t>أسئلة </a:t>
            </a:r>
            <a:r>
              <a:rPr lang="ar-SY" sz="2000" b="1" dirty="0">
                <a:latin typeface="Century Gothic" panose="020B0502020202020204" pitchFamily="34" charset="0"/>
              </a:rPr>
              <a:t>في الهامش الجانبي</a:t>
            </a:r>
            <a:r>
              <a:rPr lang="ar-SY" sz="2000" b="1" dirty="0" smtClean="0">
                <a:latin typeface="Century Gothic" panose="020B0502020202020204" pitchFamily="34" charset="0"/>
              </a:rPr>
              <a:t>: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02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6512593" y="707307"/>
            <a:ext cx="459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من </a:t>
            </a:r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استراتيجيات زيادة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التركيز والفهم</a:t>
            </a:r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3026667" y="1794084"/>
            <a:ext cx="5101334" cy="4823802"/>
            <a:chOff x="5452367" y="1781384"/>
            <a:chExt cx="5101334" cy="48238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77" b="100000" l="1100" r="100000">
                          <a14:foregroundMark x1="83496" y1="8210" x2="81663" y2="1346"/>
                          <a14:foregroundMark x1="81663" y1="3365" x2="79829" y2="1077"/>
                          <a14:foregroundMark x1="77506" y1="3634" x2="77506" y2="3634"/>
                          <a14:foregroundMark x1="77262" y1="5653" x2="77262" y2="5653"/>
                          <a14:foregroundMark x1="67971" y1="8748" x2="67971" y2="8748"/>
                          <a14:foregroundMark x1="66748" y1="8479" x2="66748" y2="8479"/>
                          <a14:foregroundMark x1="66748" y1="8210" x2="66748" y2="8210"/>
                          <a14:foregroundMark x1="65403" y1="3634" x2="65403" y2="3634"/>
                          <a14:foregroundMark x1="63081" y1="2826" x2="63081" y2="2826"/>
                          <a14:foregroundMark x1="61247" y1="3634" x2="61247" y2="3634"/>
                          <a14:foregroundMark x1="61247" y1="5114" x2="61247" y2="5114"/>
                          <a14:foregroundMark x1="65648" y1="2826" x2="65648" y2="2826"/>
                          <a14:foregroundMark x1="67482" y1="5384" x2="67482" y2="5384"/>
                          <a14:foregroundMark x1="52323" y1="6191" x2="52323" y2="6191"/>
                          <a14:foregroundMark x1="50000" y1="3096" x2="50000" y2="3096"/>
                          <a14:foregroundMark x1="47922" y1="3096" x2="47922" y2="3096"/>
                          <a14:foregroundMark x1="46333" y1="3634" x2="46333" y2="3634"/>
                          <a14:foregroundMark x1="45355" y1="5653" x2="45355" y2="5653"/>
                          <a14:foregroundMark x1="51711" y1="4172" x2="51711" y2="4172"/>
                          <a14:foregroundMark x1="51467" y1="8479" x2="51467" y2="8479"/>
                          <a14:foregroundMark x1="45355" y1="7268" x2="45355" y2="7268"/>
                          <a14:foregroundMark x1="36064" y1="8210" x2="36064" y2="8210"/>
                          <a14:foregroundMark x1="34719" y1="5922" x2="34719" y2="5922"/>
                          <a14:foregroundMark x1="31907" y1="3903" x2="31907" y2="3903"/>
                          <a14:foregroundMark x1="34963" y1="3903" x2="34963" y2="3903"/>
                          <a14:foregroundMark x1="33741" y1="3903" x2="33741" y2="3903"/>
                          <a14:foregroundMark x1="32396" y1="3903" x2="30073" y2="8479"/>
                          <a14:foregroundMark x1="30318" y1="6729" x2="30318" y2="6729"/>
                          <a14:foregroundMark x1="30073" y1="8479" x2="30073" y2="8479"/>
                          <a14:foregroundMark x1="31418" y1="5384" x2="31418" y2="5384"/>
                          <a14:foregroundMark x1="19804" y1="9017" x2="19804" y2="9017"/>
                          <a14:foregroundMark x1="15892" y1="5114" x2="15892" y2="5114"/>
                          <a14:foregroundMark x1="18826" y1="5114" x2="18826" y2="5114"/>
                          <a14:foregroundMark x1="17482" y1="4711" x2="17482" y2="4711"/>
                          <a14:foregroundMark x1="14181" y1="6191" x2="14181" y2="6191"/>
                          <a14:foregroundMark x1="14181" y1="6729" x2="14181" y2="6729"/>
                          <a14:foregroundMark x1="13325" y1="7672" x2="13325" y2="7672"/>
                          <a14:foregroundMark x1="78240" y1="6191" x2="78240" y2="6191"/>
                          <a14:foregroundMark x1="79218" y1="3903" x2="79218" y2="3903"/>
                          <a14:foregroundMark x1="79218" y1="3634" x2="79218" y2="3634"/>
                          <a14:foregroundMark x1="80318" y1="1346" x2="80318" y2="1346"/>
                          <a14:foregroundMark x1="79462" y1="1615" x2="79462" y2="1615"/>
                          <a14:foregroundMark x1="78484" y1="2423" x2="78484" y2="2423"/>
                          <a14:foregroundMark x1="64303" y1="2153" x2="64303" y2="2153"/>
                          <a14:foregroundMark x1="63325" y1="2692" x2="63325" y2="2692"/>
                          <a14:foregroundMark x1="61247" y1="3634" x2="61247" y2="3634"/>
                          <a14:foregroundMark x1="60391" y1="4441" x2="60391" y2="4441"/>
                          <a14:foregroundMark x1="60391" y1="4980" x2="60391" y2="4980"/>
                          <a14:foregroundMark x1="62469" y1="2423" x2="62469" y2="2423"/>
                          <a14:foregroundMark x1="67115" y1="2692" x2="67115" y2="2692"/>
                          <a14:foregroundMark x1="53178" y1="7268" x2="53178" y2="7268"/>
                          <a14:foregroundMark x1="49633" y1="3903" x2="49633" y2="3903"/>
                          <a14:foregroundMark x1="47555" y1="3903" x2="47555" y2="3903"/>
                          <a14:foregroundMark x1="47311" y1="4980" x2="47311" y2="4980"/>
                          <a14:foregroundMark x1="47311" y1="5518" x2="47311" y2="5518"/>
                          <a14:foregroundMark x1="47311" y1="6460" x2="47311" y2="6460"/>
                          <a14:foregroundMark x1="47066" y1="7806" x2="47066" y2="7806"/>
                          <a14:foregroundMark x1="31051" y1="6191" x2="31051" y2="6191"/>
                          <a14:foregroundMark x1="36675" y1="4980" x2="36675" y2="4980"/>
                          <a14:foregroundMark x1="37286" y1="6191" x2="37286" y2="6191"/>
                          <a14:foregroundMark x1="36186" y1="8345" x2="36186" y2="8345"/>
                          <a14:foregroundMark x1="30562" y1="4711" x2="30562" y2="4711"/>
                          <a14:foregroundMark x1="12714" y1="8075" x2="17971" y2="4172"/>
                          <a14:foregroundMark x1="18704" y1="4980" x2="19438" y2="8748"/>
                          <a14:foregroundMark x1="18949" y1="4980" x2="19682" y2="6999"/>
                          <a14:foregroundMark x1="33619" y1="6460" x2="31785" y2="6191"/>
                          <a14:foregroundMark x1="31540" y1="6191" x2="31540" y2="6191"/>
                          <a14:foregroundMark x1="79707" y1="4441" x2="80807" y2="4441"/>
                          <a14:foregroundMark x1="81296" y1="4172" x2="81296" y2="4172"/>
                          <a14:foregroundMark x1="83374" y1="4441" x2="83374" y2="4441"/>
                          <a14:foregroundMark x1="83374" y1="2153" x2="83374" y2="2153"/>
                          <a14:foregroundMark x1="82029" y1="1615" x2="82029" y2="1615"/>
                          <a14:foregroundMark x1="61247" y1="4441" x2="61247" y2="4441"/>
                          <a14:foregroundMark x1="62469" y1="4441" x2="62469" y2="4441"/>
                          <a14:foregroundMark x1="59413" y1="6999" x2="59413" y2="6999"/>
                          <a14:foregroundMark x1="59413" y1="6999" x2="59413" y2="6999"/>
                          <a14:foregroundMark x1="20782" y1="6191" x2="20782" y2="6191"/>
                          <a14:foregroundMark x1="19927" y1="4711" x2="19927" y2="4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367" y="1781384"/>
              <a:ext cx="5101334" cy="4823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Graphic 26">
              <a:extLst>
                <a:ext uri="{FF2B5EF4-FFF2-40B4-BE49-F238E27FC236}">
                  <a16:creationId xmlns:a16="http://schemas.microsoft.com/office/drawing/2014/main" xmlns="" id="{CB8C1ED7-F581-415F-B310-913BECE72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33" t="5085"/>
            <a:stretch/>
          </p:blipFill>
          <p:spPr>
            <a:xfrm rot="21352728">
              <a:off x="6345078" y="2267309"/>
              <a:ext cx="3799171" cy="3943329"/>
            </a:xfrm>
            <a:prstGeom prst="rect">
              <a:avLst/>
            </a:prstGeom>
          </p:spPr>
        </p:pic>
      </p:grpSp>
      <p:grpSp>
        <p:nvGrpSpPr>
          <p:cNvPr id="50" name="Group 32">
            <a:extLst>
              <a:ext uri="{FF2B5EF4-FFF2-40B4-BE49-F238E27FC236}">
                <a16:creationId xmlns:a16="http://schemas.microsoft.com/office/drawing/2014/main" xmlns="" id="{1FC0A8A5-B5CE-44FA-BFF9-C176E9D00C49}"/>
              </a:ext>
            </a:extLst>
          </p:cNvPr>
          <p:cNvGrpSpPr/>
          <p:nvPr/>
        </p:nvGrpSpPr>
        <p:grpSpPr>
          <a:xfrm>
            <a:off x="11720730" y="2648604"/>
            <a:ext cx="275287" cy="275287"/>
            <a:chOff x="1750422" y="1134799"/>
            <a:chExt cx="275287" cy="275287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xmlns="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33">
            <a:extLst>
              <a:ext uri="{FF2B5EF4-FFF2-40B4-BE49-F238E27FC236}">
                <a16:creationId xmlns:a16="http://schemas.microsoft.com/office/drawing/2014/main" xmlns="" id="{7DB14193-FCC9-43A1-B3D6-2F84858EB3B1}"/>
              </a:ext>
            </a:extLst>
          </p:cNvPr>
          <p:cNvGrpSpPr/>
          <p:nvPr/>
        </p:nvGrpSpPr>
        <p:grpSpPr>
          <a:xfrm>
            <a:off x="11749102" y="3628338"/>
            <a:ext cx="275287" cy="275287"/>
            <a:chOff x="1750422" y="1134799"/>
            <a:chExt cx="275287" cy="275287"/>
          </a:xfrm>
        </p:grpSpPr>
        <p:sp>
          <p:nvSpPr>
            <p:cNvPr id="54" name="Oval 34">
              <a:extLst>
                <a:ext uri="{FF2B5EF4-FFF2-40B4-BE49-F238E27FC236}">
                  <a16:creationId xmlns:a16="http://schemas.microsoft.com/office/drawing/2014/main" xmlns="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35">
              <a:extLst>
                <a:ext uri="{FF2B5EF4-FFF2-40B4-BE49-F238E27FC236}">
                  <a16:creationId xmlns:a16="http://schemas.microsoft.com/office/drawing/2014/main" xmlns="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36">
            <a:extLst>
              <a:ext uri="{FF2B5EF4-FFF2-40B4-BE49-F238E27FC236}">
                <a16:creationId xmlns:a16="http://schemas.microsoft.com/office/drawing/2014/main" xmlns="" id="{B6DE5B81-76B7-4B14-81AD-FE7EC99A418B}"/>
              </a:ext>
            </a:extLst>
          </p:cNvPr>
          <p:cNvGrpSpPr/>
          <p:nvPr/>
        </p:nvGrpSpPr>
        <p:grpSpPr>
          <a:xfrm>
            <a:off x="11749101" y="4647316"/>
            <a:ext cx="275287" cy="275287"/>
            <a:chOff x="1750422" y="1134799"/>
            <a:chExt cx="275287" cy="275287"/>
          </a:xfrm>
        </p:grpSpPr>
        <p:sp>
          <p:nvSpPr>
            <p:cNvPr id="57" name="Oval 37">
              <a:extLst>
                <a:ext uri="{FF2B5EF4-FFF2-40B4-BE49-F238E27FC236}">
                  <a16:creationId xmlns:a16="http://schemas.microsoft.com/office/drawing/2014/main" xmlns="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xmlns="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4">
            <a:extLst>
              <a:ext uri="{FF2B5EF4-FFF2-40B4-BE49-F238E27FC236}">
                <a16:creationId xmlns:a16="http://schemas.microsoft.com/office/drawing/2014/main" xmlns="" id="{C031822E-D09B-4311-A1E0-A9A1D440B8AB}"/>
              </a:ext>
            </a:extLst>
          </p:cNvPr>
          <p:cNvSpPr txBox="1"/>
          <p:nvPr/>
        </p:nvSpPr>
        <p:spPr>
          <a:xfrm>
            <a:off x="8253331" y="2739115"/>
            <a:ext cx="330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أين </a:t>
            </a:r>
            <a:r>
              <a: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ولد عمر المختار؟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5">
            <a:extLst>
              <a:ext uri="{FF2B5EF4-FFF2-40B4-BE49-F238E27FC236}">
                <a16:creationId xmlns:a16="http://schemas.microsoft.com/office/drawing/2014/main" xmlns="" id="{8D715F9C-36DF-42AE-9DA0-4C9FEB66591E}"/>
              </a:ext>
            </a:extLst>
          </p:cNvPr>
          <p:cNvSpPr txBox="1"/>
          <p:nvPr/>
        </p:nvSpPr>
        <p:spPr>
          <a:xfrm>
            <a:off x="8128001" y="3581077"/>
            <a:ext cx="352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ما الدور </a:t>
            </a:r>
            <a:r>
              <a: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الذي قام به عمر المختار في مقاومة </a:t>
            </a:r>
            <a:r>
              <a:rPr lang="ar-SY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الاستعمار </a:t>
            </a:r>
            <a:r>
              <a: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الإيطالي</a:t>
            </a:r>
            <a:r>
              <a:rPr lang="ar-SY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؟</a:t>
            </a:r>
            <a:endParaRPr lang="ar-SY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TextBox 56">
            <a:extLst>
              <a:ext uri="{FF2B5EF4-FFF2-40B4-BE49-F238E27FC236}">
                <a16:creationId xmlns:a16="http://schemas.microsoft.com/office/drawing/2014/main" xmlns="" id="{3980D961-55D5-4430-9D91-42E44620DBEA}"/>
              </a:ext>
            </a:extLst>
          </p:cNvPr>
          <p:cNvSpPr txBox="1"/>
          <p:nvPr/>
        </p:nvSpPr>
        <p:spPr>
          <a:xfrm>
            <a:off x="8163629" y="4661104"/>
            <a:ext cx="339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كيف تم أسر عمر المختار؟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70" grpId="0"/>
      <p:bldP spid="102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76276" y="-286903"/>
            <a:ext cx="901208" cy="2365989"/>
            <a:chOff x="1232840" y="335567"/>
            <a:chExt cx="901208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7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51814" y="4915900"/>
            <a:ext cx="185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أُجيبُ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7245021" y="1689187"/>
            <a:ext cx="4475736" cy="5179909"/>
            <a:chOff x="6362703" y="998381"/>
            <a:chExt cx="5072633" cy="5870716"/>
          </a:xfrm>
        </p:grpSpPr>
        <p:sp>
          <p:nvSpPr>
            <p:cNvPr id="138" name="Google Shape;85;p1"/>
            <p:cNvSpPr/>
            <p:nvPr/>
          </p:nvSpPr>
          <p:spPr>
            <a:xfrm rot="-5400000">
              <a:off x="5599923" y="1795798"/>
              <a:ext cx="5811986" cy="4286426"/>
            </a:xfrm>
            <a:prstGeom prst="round2SameRect">
              <a:avLst>
                <a:gd name="adj1" fmla="val 5053"/>
                <a:gd name="adj2" fmla="val 0"/>
              </a:avLst>
            </a:prstGeom>
            <a:solidFill>
              <a:srgbClr val="D8D8D8">
                <a:alpha val="75686"/>
              </a:srgbClr>
            </a:solidFill>
            <a:ln>
              <a:noFill/>
            </a:ln>
            <a:effectLst>
              <a:outerShdw blurRad="101600" dist="762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01;p1"/>
            <p:cNvGrpSpPr/>
            <p:nvPr/>
          </p:nvGrpSpPr>
          <p:grpSpPr>
            <a:xfrm>
              <a:off x="6504647" y="998381"/>
              <a:ext cx="4305645" cy="5853549"/>
              <a:chOff x="1734414" y="495298"/>
              <a:chExt cx="4361585" cy="5853549"/>
            </a:xfrm>
          </p:grpSpPr>
          <p:sp>
            <p:nvSpPr>
              <p:cNvPr id="155" name="Google Shape;102;p1"/>
              <p:cNvSpPr/>
              <p:nvPr/>
            </p:nvSpPr>
            <p:spPr>
              <a:xfrm rot="16200000">
                <a:off x="995360" y="1234352"/>
                <a:ext cx="5839694" cy="4361585"/>
              </a:xfrm>
              <a:prstGeom prst="round2SameRect">
                <a:avLst>
                  <a:gd name="adj1" fmla="val 4054"/>
                  <a:gd name="adj2" fmla="val 0"/>
                </a:avLst>
              </a:prstGeom>
              <a:solidFill>
                <a:srgbClr val="F1F1F1"/>
              </a:solidFill>
              <a:ln>
                <a:noFill/>
              </a:ln>
              <a:effectLst>
                <a:outerShdw blurRad="203200" dist="508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6" name="Google Shape;103;p1"/>
              <p:cNvCxnSpPr/>
              <p:nvPr/>
            </p:nvCxnSpPr>
            <p:spPr>
              <a:xfrm>
                <a:off x="1734414" y="144087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04;p1"/>
              <p:cNvCxnSpPr/>
              <p:nvPr/>
            </p:nvCxnSpPr>
            <p:spPr>
              <a:xfrm>
                <a:off x="5597236" y="509152"/>
                <a:ext cx="0" cy="58396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5050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05;p1"/>
              <p:cNvCxnSpPr/>
              <p:nvPr/>
            </p:nvCxnSpPr>
            <p:spPr>
              <a:xfrm>
                <a:off x="1734414" y="180108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06;p1"/>
              <p:cNvCxnSpPr/>
              <p:nvPr/>
            </p:nvCxnSpPr>
            <p:spPr>
              <a:xfrm>
                <a:off x="1734414" y="216130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07;p1"/>
              <p:cNvCxnSpPr/>
              <p:nvPr/>
            </p:nvCxnSpPr>
            <p:spPr>
              <a:xfrm>
                <a:off x="1734414" y="252152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08;p1"/>
              <p:cNvCxnSpPr/>
              <p:nvPr/>
            </p:nvCxnSpPr>
            <p:spPr>
              <a:xfrm>
                <a:off x="1734414" y="288174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09;p1"/>
              <p:cNvCxnSpPr/>
              <p:nvPr/>
            </p:nvCxnSpPr>
            <p:spPr>
              <a:xfrm>
                <a:off x="1734414" y="324196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10;p1"/>
              <p:cNvCxnSpPr/>
              <p:nvPr/>
            </p:nvCxnSpPr>
            <p:spPr>
              <a:xfrm>
                <a:off x="1734414" y="360217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11;p1"/>
              <p:cNvCxnSpPr/>
              <p:nvPr/>
            </p:nvCxnSpPr>
            <p:spPr>
              <a:xfrm>
                <a:off x="1734414" y="396239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12;p1"/>
              <p:cNvCxnSpPr/>
              <p:nvPr/>
            </p:nvCxnSpPr>
            <p:spPr>
              <a:xfrm>
                <a:off x="1734414" y="432261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13;p1"/>
              <p:cNvCxnSpPr/>
              <p:nvPr/>
            </p:nvCxnSpPr>
            <p:spPr>
              <a:xfrm>
                <a:off x="1734414" y="468283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14;p1"/>
              <p:cNvCxnSpPr/>
              <p:nvPr/>
            </p:nvCxnSpPr>
            <p:spPr>
              <a:xfrm>
                <a:off x="1734414" y="504305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15;p1"/>
              <p:cNvCxnSpPr/>
              <p:nvPr/>
            </p:nvCxnSpPr>
            <p:spPr>
              <a:xfrm>
                <a:off x="1734414" y="540326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16;p1"/>
              <p:cNvCxnSpPr/>
              <p:nvPr/>
            </p:nvCxnSpPr>
            <p:spPr>
              <a:xfrm>
                <a:off x="1734414" y="576348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70" name="Google Shape;149;p1"/>
            <p:cNvGrpSpPr/>
            <p:nvPr/>
          </p:nvGrpSpPr>
          <p:grpSpPr>
            <a:xfrm>
              <a:off x="10312660" y="998381"/>
              <a:ext cx="1122676" cy="5839694"/>
              <a:chOff x="5597236" y="488368"/>
              <a:chExt cx="1122676" cy="5839694"/>
            </a:xfrm>
          </p:grpSpPr>
          <p:sp>
            <p:nvSpPr>
              <p:cNvPr id="171" name="Google Shape;150;p1"/>
              <p:cNvSpPr/>
              <p:nvPr/>
            </p:nvSpPr>
            <p:spPr>
              <a:xfrm>
                <a:off x="5597236" y="488368"/>
                <a:ext cx="1122676" cy="58396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9600">
                    <a:srgbClr val="7F7F7F">
                      <a:alpha val="7294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" name="Google Shape;151;p1"/>
              <p:cNvGrpSpPr/>
              <p:nvPr/>
            </p:nvGrpSpPr>
            <p:grpSpPr>
              <a:xfrm>
                <a:off x="5847936" y="991929"/>
                <a:ext cx="568696" cy="201168"/>
                <a:chOff x="5868383" y="858579"/>
                <a:chExt cx="568696" cy="201168"/>
              </a:xfrm>
            </p:grpSpPr>
            <p:sp>
              <p:nvSpPr>
                <p:cNvPr id="218" name="Google Shape;15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15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15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15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" name="Google Shape;156;p1"/>
              <p:cNvGrpSpPr/>
              <p:nvPr/>
            </p:nvGrpSpPr>
            <p:grpSpPr>
              <a:xfrm>
                <a:off x="5847936" y="1507207"/>
                <a:ext cx="568696" cy="201168"/>
                <a:chOff x="5868383" y="858579"/>
                <a:chExt cx="568696" cy="201168"/>
              </a:xfrm>
            </p:grpSpPr>
            <p:sp>
              <p:nvSpPr>
                <p:cNvPr id="214" name="Google Shape;15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15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15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16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" name="Google Shape;161;p1"/>
              <p:cNvGrpSpPr/>
              <p:nvPr/>
            </p:nvGrpSpPr>
            <p:grpSpPr>
              <a:xfrm>
                <a:off x="5847936" y="2537763"/>
                <a:ext cx="568696" cy="201168"/>
                <a:chOff x="5868383" y="858579"/>
                <a:chExt cx="568696" cy="201168"/>
              </a:xfrm>
            </p:grpSpPr>
            <p:sp>
              <p:nvSpPr>
                <p:cNvPr id="210" name="Google Shape;16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16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16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16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5" name="Google Shape;166;p1"/>
              <p:cNvGrpSpPr/>
              <p:nvPr/>
            </p:nvGrpSpPr>
            <p:grpSpPr>
              <a:xfrm>
                <a:off x="5847936" y="3568319"/>
                <a:ext cx="568696" cy="201168"/>
                <a:chOff x="5868383" y="858579"/>
                <a:chExt cx="568696" cy="201168"/>
              </a:xfrm>
            </p:grpSpPr>
            <p:sp>
              <p:nvSpPr>
                <p:cNvPr id="206" name="Google Shape;16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16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16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17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" name="Google Shape;171;p1"/>
              <p:cNvGrpSpPr/>
              <p:nvPr/>
            </p:nvGrpSpPr>
            <p:grpSpPr>
              <a:xfrm>
                <a:off x="5847936" y="4083597"/>
                <a:ext cx="568696" cy="201168"/>
                <a:chOff x="5868383" y="858579"/>
                <a:chExt cx="568696" cy="201168"/>
              </a:xfrm>
            </p:grpSpPr>
            <p:sp>
              <p:nvSpPr>
                <p:cNvPr id="202" name="Google Shape;17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17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17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17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" name="Google Shape;176;p1"/>
              <p:cNvGrpSpPr/>
              <p:nvPr/>
            </p:nvGrpSpPr>
            <p:grpSpPr>
              <a:xfrm>
                <a:off x="5847936" y="5114153"/>
                <a:ext cx="568696" cy="201168"/>
                <a:chOff x="5868383" y="858579"/>
                <a:chExt cx="568696" cy="201168"/>
              </a:xfrm>
            </p:grpSpPr>
            <p:sp>
              <p:nvSpPr>
                <p:cNvPr id="198" name="Google Shape;17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7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17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18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" name="Google Shape;181;p1"/>
              <p:cNvGrpSpPr/>
              <p:nvPr/>
            </p:nvGrpSpPr>
            <p:grpSpPr>
              <a:xfrm>
                <a:off x="5847936" y="5629431"/>
                <a:ext cx="568696" cy="201168"/>
                <a:chOff x="5868383" y="858579"/>
                <a:chExt cx="568696" cy="201168"/>
              </a:xfrm>
            </p:grpSpPr>
            <p:sp>
              <p:nvSpPr>
                <p:cNvPr id="194" name="Google Shape;18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8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8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8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86;p1"/>
              <p:cNvGrpSpPr/>
              <p:nvPr/>
            </p:nvGrpSpPr>
            <p:grpSpPr>
              <a:xfrm>
                <a:off x="5847936" y="2022485"/>
                <a:ext cx="568696" cy="201168"/>
                <a:chOff x="5868383" y="858579"/>
                <a:chExt cx="568696" cy="201168"/>
              </a:xfrm>
            </p:grpSpPr>
            <p:sp>
              <p:nvSpPr>
                <p:cNvPr id="190" name="Google Shape;18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8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8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" name="Google Shape;191;p1"/>
              <p:cNvGrpSpPr/>
              <p:nvPr/>
            </p:nvGrpSpPr>
            <p:grpSpPr>
              <a:xfrm>
                <a:off x="5847936" y="3053041"/>
                <a:ext cx="568696" cy="201168"/>
                <a:chOff x="5868383" y="858579"/>
                <a:chExt cx="568696" cy="201168"/>
              </a:xfrm>
            </p:grpSpPr>
            <p:sp>
              <p:nvSpPr>
                <p:cNvPr id="186" name="Google Shape;192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93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94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95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" name="Google Shape;196;p1"/>
              <p:cNvGrpSpPr/>
              <p:nvPr/>
            </p:nvGrpSpPr>
            <p:grpSpPr>
              <a:xfrm>
                <a:off x="5847936" y="4598875"/>
                <a:ext cx="568696" cy="201168"/>
                <a:chOff x="5868383" y="858579"/>
                <a:chExt cx="568696" cy="201168"/>
              </a:xfrm>
            </p:grpSpPr>
            <p:sp>
              <p:nvSpPr>
                <p:cNvPr id="182" name="Google Shape;197;p1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98;p1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99;p1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200;p1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104" name="Graphic 26">
              <a:extLst>
                <a:ext uri="{FF2B5EF4-FFF2-40B4-BE49-F238E27FC236}">
                  <a16:creationId xmlns:a16="http://schemas.microsoft.com/office/drawing/2014/main" xmlns="" id="{CB8C1ED7-F581-415F-B310-913BECE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131" y="1042447"/>
              <a:ext cx="3893569" cy="5826650"/>
            </a:xfrm>
            <a:prstGeom prst="rect">
              <a:avLst/>
            </a:prstGeom>
          </p:spPr>
        </p:pic>
      </p:grpSp>
      <p:grpSp>
        <p:nvGrpSpPr>
          <p:cNvPr id="91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11392131" y="1169327"/>
            <a:ext cx="657252" cy="523220"/>
            <a:chOff x="2093494" y="1198097"/>
            <a:chExt cx="2173623" cy="1372306"/>
          </a:xfrm>
        </p:grpSpPr>
        <p:sp>
          <p:nvSpPr>
            <p:cNvPr id="92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7152142" y="1207158"/>
            <a:ext cx="4350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أَقرأُ </a:t>
            </a:r>
            <a:r>
              <a:rPr lang="ar-SY" sz="2000" b="1" dirty="0">
                <a:latin typeface="Century Gothic" panose="020B0502020202020204" pitchFamily="34" charset="0"/>
              </a:rPr>
              <a:t>مع من بجواري الفِقْرَةَ الآتيةَ، ثم ننفذ ما </a:t>
            </a:r>
            <a:r>
              <a:rPr lang="ar-SY" sz="2000" b="1" dirty="0" smtClean="0">
                <a:latin typeface="Century Gothic" panose="020B0502020202020204" pitchFamily="34" charset="0"/>
              </a:rPr>
              <a:t>يأتي</a:t>
            </a:r>
            <a:r>
              <a:rPr lang="ar-SY" sz="2000" b="1" dirty="0">
                <a:latin typeface="Century Gothic" panose="020B0502020202020204" pitchFamily="34" charset="0"/>
              </a:rPr>
              <a:t>: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5" name="Group 32">
            <a:extLst>
              <a:ext uri="{FF2B5EF4-FFF2-40B4-BE49-F238E27FC236}">
                <a16:creationId xmlns:a16="http://schemas.microsoft.com/office/drawing/2014/main" xmlns="" id="{1FC0A8A5-B5CE-44FA-BFF9-C176E9D00C49}"/>
              </a:ext>
            </a:extLst>
          </p:cNvPr>
          <p:cNvGrpSpPr/>
          <p:nvPr/>
        </p:nvGrpSpPr>
        <p:grpSpPr>
          <a:xfrm>
            <a:off x="6600808" y="2684534"/>
            <a:ext cx="275287" cy="275287"/>
            <a:chOff x="1750422" y="1134799"/>
            <a:chExt cx="275287" cy="275287"/>
          </a:xfrm>
        </p:grpSpPr>
        <p:sp>
          <p:nvSpPr>
            <p:cNvPr id="96" name="Oval 30">
              <a:extLst>
                <a:ext uri="{FF2B5EF4-FFF2-40B4-BE49-F238E27FC236}">
                  <a16:creationId xmlns:a16="http://schemas.microsoft.com/office/drawing/2014/main" xmlns="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31">
              <a:extLst>
                <a:ext uri="{FF2B5EF4-FFF2-40B4-BE49-F238E27FC236}">
                  <a16:creationId xmlns:a16="http://schemas.microsoft.com/office/drawing/2014/main" xmlns="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33">
            <a:extLst>
              <a:ext uri="{FF2B5EF4-FFF2-40B4-BE49-F238E27FC236}">
                <a16:creationId xmlns:a16="http://schemas.microsoft.com/office/drawing/2014/main" xmlns="" id="{7DB14193-FCC9-43A1-B3D6-2F84858EB3B1}"/>
              </a:ext>
            </a:extLst>
          </p:cNvPr>
          <p:cNvGrpSpPr/>
          <p:nvPr/>
        </p:nvGrpSpPr>
        <p:grpSpPr>
          <a:xfrm>
            <a:off x="6629180" y="3664268"/>
            <a:ext cx="275287" cy="275287"/>
            <a:chOff x="1750422" y="1134799"/>
            <a:chExt cx="275287" cy="275287"/>
          </a:xfrm>
        </p:grpSpPr>
        <p:sp>
          <p:nvSpPr>
            <p:cNvPr id="99" name="Oval 34">
              <a:extLst>
                <a:ext uri="{FF2B5EF4-FFF2-40B4-BE49-F238E27FC236}">
                  <a16:creationId xmlns:a16="http://schemas.microsoft.com/office/drawing/2014/main" xmlns="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35">
              <a:extLst>
                <a:ext uri="{FF2B5EF4-FFF2-40B4-BE49-F238E27FC236}">
                  <a16:creationId xmlns:a16="http://schemas.microsoft.com/office/drawing/2014/main" xmlns="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36">
            <a:extLst>
              <a:ext uri="{FF2B5EF4-FFF2-40B4-BE49-F238E27FC236}">
                <a16:creationId xmlns:a16="http://schemas.microsoft.com/office/drawing/2014/main" xmlns="" id="{B6DE5B81-76B7-4B14-81AD-FE7EC99A418B}"/>
              </a:ext>
            </a:extLst>
          </p:cNvPr>
          <p:cNvGrpSpPr/>
          <p:nvPr/>
        </p:nvGrpSpPr>
        <p:grpSpPr>
          <a:xfrm>
            <a:off x="6629179" y="4683246"/>
            <a:ext cx="275287" cy="275287"/>
            <a:chOff x="1750422" y="1134799"/>
            <a:chExt cx="275287" cy="275287"/>
          </a:xfrm>
        </p:grpSpPr>
        <p:sp>
          <p:nvSpPr>
            <p:cNvPr id="102" name="Oval 37">
              <a:extLst>
                <a:ext uri="{FF2B5EF4-FFF2-40B4-BE49-F238E27FC236}">
                  <a16:creationId xmlns:a16="http://schemas.microsoft.com/office/drawing/2014/main" xmlns="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38">
              <a:extLst>
                <a:ext uri="{FF2B5EF4-FFF2-40B4-BE49-F238E27FC236}">
                  <a16:creationId xmlns:a16="http://schemas.microsoft.com/office/drawing/2014/main" xmlns="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54">
            <a:extLst>
              <a:ext uri="{FF2B5EF4-FFF2-40B4-BE49-F238E27FC236}">
                <a16:creationId xmlns:a16="http://schemas.microsoft.com/office/drawing/2014/main" xmlns="" id="{C031822E-D09B-4311-A1E0-A9A1D440B8AB}"/>
              </a:ext>
            </a:extLst>
          </p:cNvPr>
          <p:cNvSpPr txBox="1"/>
          <p:nvPr/>
        </p:nvSpPr>
        <p:spPr>
          <a:xfrm>
            <a:off x="1970874" y="2775045"/>
            <a:ext cx="456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ما </a:t>
            </a:r>
            <a:r>
              <a:rPr lang="ar-SY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الذي </a:t>
            </a:r>
            <a:r>
              <a: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قاله </a:t>
            </a:r>
            <a:r>
              <a:rPr lang="ar-SY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الملك </a:t>
            </a:r>
            <a:r>
              <a: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سلمان على حسابه </a:t>
            </a:r>
            <a:r>
              <a:rPr lang="ar-SY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الإلكتروني ؟</a:t>
            </a:r>
            <a:endParaRPr lang="ar-SY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6" name="TextBox 55">
            <a:extLst>
              <a:ext uri="{FF2B5EF4-FFF2-40B4-BE49-F238E27FC236}">
                <a16:creationId xmlns:a16="http://schemas.microsoft.com/office/drawing/2014/main" xmlns="" id="{8D715F9C-36DF-42AE-9DA0-4C9FEB66591E}"/>
              </a:ext>
            </a:extLst>
          </p:cNvPr>
          <p:cNvSpPr txBox="1"/>
          <p:nvPr/>
        </p:nvSpPr>
        <p:spPr>
          <a:xfrm>
            <a:off x="4186681" y="3703901"/>
            <a:ext cx="1923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وماذا يعني بذلك؟</a:t>
            </a:r>
          </a:p>
        </p:txBody>
      </p:sp>
      <p:sp>
        <p:nvSpPr>
          <p:cNvPr id="107" name="TextBox 56">
            <a:extLst>
              <a:ext uri="{FF2B5EF4-FFF2-40B4-BE49-F238E27FC236}">
                <a16:creationId xmlns:a16="http://schemas.microsoft.com/office/drawing/2014/main" xmlns="" id="{3980D961-55D5-4430-9D91-42E44620DBEA}"/>
              </a:ext>
            </a:extLst>
          </p:cNvPr>
          <p:cNvSpPr txBox="1"/>
          <p:nvPr/>
        </p:nvSpPr>
        <p:spPr>
          <a:xfrm>
            <a:off x="2311732" y="4697034"/>
            <a:ext cx="3903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ماهي تطلعات الملك سلمان بن عبد العزيز</a:t>
            </a:r>
            <a:r>
              <a:rPr lang="ar-SY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؟</a:t>
            </a:r>
            <a:endParaRPr lang="ar-SY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6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94" grpId="0"/>
      <p:bldP spid="105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83969" y="-279208"/>
            <a:ext cx="885819" cy="2365989"/>
            <a:chOff x="1248229" y="335568"/>
            <a:chExt cx="885819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75917" y="4831603"/>
            <a:ext cx="175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أُجيبُ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9" b="94747" l="1350" r="95501">
                        <a14:foregroundMark x1="58493" y1="18574" x2="59168" y2="11069"/>
                        <a14:foregroundMark x1="55681" y1="43340" x2="59168" y2="42214"/>
                        <a14:foregroundMark x1="88189" y1="46154" x2="86502" y2="46154"/>
                        <a14:foregroundMark x1="91789" y1="85741" x2="86502" y2="80300"/>
                        <a14:foregroundMark x1="62542" y1="85741" x2="62542" y2="85741"/>
                        <a14:foregroundMark x1="50506" y1="85741" x2="50506" y2="85741"/>
                        <a14:foregroundMark x1="33521" y1="86304" x2="33521" y2="86304"/>
                        <a14:foregroundMark x1="22835" y1="86304" x2="22835" y2="86304"/>
                        <a14:foregroundMark x1="7537" y1="86679" x2="7537" y2="86679"/>
                        <a14:foregroundMark x1="13498" y1="44090" x2="13498" y2="44090"/>
                        <a14:foregroundMark x1="54443" y1="22514" x2="55006" y2="37148"/>
                        <a14:foregroundMark x1="55456" y1="28705" x2="87514" y2="28330"/>
                        <a14:foregroundMark x1="87514" y1="29268" x2="87514" y2="35835"/>
                        <a14:foregroundMark x1="87514" y1="34334" x2="87514" y2="37523"/>
                        <a14:foregroundMark x1="87514" y1="37899" x2="87514" y2="37899"/>
                        <a14:foregroundMark x1="87514" y1="37899" x2="87514" y2="37899"/>
                        <a14:foregroundMark x1="55231" y1="30769" x2="55231" y2="36585"/>
                        <a14:foregroundMark x1="55006" y1="33583" x2="55006" y2="38649"/>
                        <a14:foregroundMark x1="87514" y1="27580" x2="12936" y2="27580"/>
                        <a14:foregroundMark x1="13161" y1="29644" x2="13161" y2="38274"/>
                        <a14:foregroundMark x1="13498" y1="39024" x2="13948" y2="33208"/>
                        <a14:foregroundMark x1="13723" y1="39024" x2="12036" y2="34334"/>
                        <a14:foregroundMark x1="13161" y1="34334" x2="13161" y2="27955"/>
                        <a14:foregroundMark x1="13498" y1="32270" x2="13498" y2="26079"/>
                        <a14:foregroundMark x1="87064" y1="33583" x2="87064" y2="26829"/>
                        <a14:foregroundMark x1="89651" y1="51220" x2="89651" y2="70169"/>
                        <a14:foregroundMark x1="89876" y1="70169" x2="89651" y2="68105"/>
                        <a14:foregroundMark x1="89651" y1="68480" x2="88189" y2="66979"/>
                        <a14:foregroundMark x1="89201" y1="51595" x2="89201" y2="67730"/>
                        <a14:foregroundMark x1="55231" y1="50844" x2="55006" y2="60976"/>
                        <a14:foregroundMark x1="55231" y1="50844" x2="54668" y2="59099"/>
                        <a14:foregroundMark x1="54668" y1="60976" x2="33746" y2="59850"/>
                        <a14:foregroundMark x1="55456" y1="60976" x2="33971" y2="60600"/>
                        <a14:foregroundMark x1="33971" y1="60600" x2="33971" y2="69231"/>
                        <a14:foregroundMark x1="33971" y1="60225" x2="33971" y2="69231"/>
                        <a14:foregroundMark x1="33971" y1="69794" x2="33746" y2="71670"/>
                        <a14:foregroundMark x1="34421" y1="71670" x2="34421" y2="64916"/>
                        <a14:foregroundMark x1="33971" y1="70919" x2="33071" y2="65854"/>
                        <a14:foregroundMark x1="48144" y1="62664" x2="47694" y2="68480"/>
                        <a14:foregroundMark x1="55681" y1="60976" x2="75928" y2="59850"/>
                        <a14:foregroundMark x1="75703" y1="61914" x2="75703" y2="69794"/>
                        <a14:foregroundMark x1="75928" y1="60225" x2="75928" y2="68856"/>
                        <a14:foregroundMark x1="75703" y1="67355" x2="75703" y2="69794"/>
                        <a14:foregroundMark x1="62542" y1="61914" x2="62542" y2="68856"/>
                        <a14:foregroundMark x1="61755" y1="61914" x2="61755" y2="67730"/>
                        <a14:foregroundMark x1="62542" y1="67730" x2="62542" y2="67730"/>
                        <a14:foregroundMark x1="48369" y1="68856" x2="48369" y2="68856"/>
                        <a14:foregroundMark x1="12936" y1="50844" x2="12711" y2="59475"/>
                        <a14:foregroundMark x1="13498" y1="61351" x2="20247" y2="60600"/>
                        <a14:foregroundMark x1="20472" y1="60976" x2="20022" y2="69231"/>
                        <a14:foregroundMark x1="14848" y1="60600" x2="5174" y2="60600"/>
                        <a14:foregroundMark x1="6637" y1="60225" x2="6637" y2="69794"/>
                        <a14:foregroundMark x1="20697" y1="66604" x2="20247" y2="71670"/>
                        <a14:foregroundMark x1="6187" y1="65291" x2="6637" y2="70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260803" y="1849064"/>
            <a:ext cx="5931197" cy="35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1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11226533" y="1237990"/>
            <a:ext cx="828739" cy="523220"/>
            <a:chOff x="2093494" y="1198097"/>
            <a:chExt cx="2173623" cy="1372306"/>
          </a:xfrm>
        </p:grpSpPr>
        <p:sp>
          <p:nvSpPr>
            <p:cNvPr id="52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4" name="Graphic 37" descr="Research">
            <a:extLst>
              <a:ext uri="{FF2B5EF4-FFF2-40B4-BE49-F238E27FC236}">
                <a16:creationId xmlns:a16="http://schemas.microsoft.com/office/drawing/2014/main" xmlns="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80966" y="1325590"/>
            <a:ext cx="365760" cy="365760"/>
          </a:xfrm>
          <a:prstGeom prst="rect">
            <a:avLst/>
          </a:prstGeom>
        </p:spPr>
      </p:pic>
      <p:sp>
        <p:nvSpPr>
          <p:cNvPr id="55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3426597" y="1288423"/>
            <a:ext cx="703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أَفحص الرَّسمَ الآتي</a:t>
            </a:r>
            <a:r>
              <a:rPr lang="ar-SY" sz="2000" b="1" dirty="0">
                <a:latin typeface="Century Gothic" panose="020B0502020202020204" pitchFamily="34" charset="0"/>
              </a:rPr>
              <a:t>، و </a:t>
            </a:r>
            <a:r>
              <a:rPr lang="ar-SY" sz="2000" b="1" dirty="0" smtClean="0">
                <a:latin typeface="Century Gothic" panose="020B0502020202020204" pitchFamily="34" charset="0"/>
              </a:rPr>
              <a:t>أَقرأ تفاصيله</a:t>
            </a:r>
            <a:r>
              <a:rPr lang="ar-SY" sz="2000" b="1" dirty="0">
                <a:latin typeface="Century Gothic" panose="020B0502020202020204" pitchFamily="34" charset="0"/>
              </a:rPr>
              <a:t>؛ </a:t>
            </a:r>
            <a:r>
              <a:rPr lang="ar-SY" sz="2000" b="1" dirty="0" smtClean="0">
                <a:latin typeface="Century Gothic" panose="020B0502020202020204" pitchFamily="34" charset="0"/>
              </a:rPr>
              <a:t>للتأكدِ من تلخيصه </a:t>
            </a:r>
            <a:r>
              <a:rPr lang="ar-SY" sz="2000" b="1" dirty="0">
                <a:latin typeface="Century Gothic" panose="020B0502020202020204" pitchFamily="34" charset="0"/>
              </a:rPr>
              <a:t>لمعلومات النَّصِّ </a:t>
            </a:r>
            <a:r>
              <a:rPr lang="ar-SY" sz="2000" b="1" dirty="0" smtClean="0">
                <a:latin typeface="Century Gothic" panose="020B0502020202020204" pitchFamily="34" charset="0"/>
              </a:rPr>
              <a:t>المكتوب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56" name="Graphic 26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30" y="2234914"/>
            <a:ext cx="3837979" cy="28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83969" y="-279208"/>
            <a:ext cx="885819" cy="2365989"/>
            <a:chOff x="1248229" y="335568"/>
            <a:chExt cx="885819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75917" y="4831603"/>
            <a:ext cx="175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أُجيبُ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1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11226533" y="1237990"/>
            <a:ext cx="828739" cy="523220"/>
            <a:chOff x="2093494" y="1198097"/>
            <a:chExt cx="2173623" cy="1372306"/>
          </a:xfrm>
        </p:grpSpPr>
        <p:sp>
          <p:nvSpPr>
            <p:cNvPr id="52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4" name="Graphic 37" descr="Research">
            <a:extLst>
              <a:ext uri="{FF2B5EF4-FFF2-40B4-BE49-F238E27FC236}">
                <a16:creationId xmlns:a16="http://schemas.microsoft.com/office/drawing/2014/main" xmlns="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80966" y="1325590"/>
            <a:ext cx="365760" cy="365760"/>
          </a:xfrm>
          <a:prstGeom prst="rect">
            <a:avLst/>
          </a:prstGeom>
        </p:spPr>
      </p:pic>
      <p:sp>
        <p:nvSpPr>
          <p:cNvPr id="55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3426597" y="1288423"/>
            <a:ext cx="703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أَقرأُ </a:t>
            </a:r>
            <a:r>
              <a:rPr lang="ar-SY" sz="2000" b="1" dirty="0">
                <a:latin typeface="Century Gothic" panose="020B0502020202020204" pitchFamily="34" charset="0"/>
              </a:rPr>
              <a:t>الفِقْرَةَ الآتيةَ، ثم </a:t>
            </a:r>
            <a:r>
              <a:rPr lang="ar-SY" sz="2000" b="1" dirty="0" smtClean="0">
                <a:latin typeface="Century Gothic" panose="020B0502020202020204" pitchFamily="34" charset="0"/>
              </a:rPr>
              <a:t>أُكملُ </a:t>
            </a:r>
            <a:r>
              <a:rPr lang="ar-SY" sz="2000" b="1" dirty="0">
                <a:latin typeface="Century Gothic" panose="020B0502020202020204" pitchFamily="34" charset="0"/>
              </a:rPr>
              <a:t>ومن بجواري المعلوماتِ </a:t>
            </a:r>
            <a:r>
              <a:rPr lang="ar-SY" sz="2000" b="1" dirty="0" smtClean="0">
                <a:latin typeface="Century Gothic" panose="020B0502020202020204" pitchFamily="34" charset="0"/>
              </a:rPr>
              <a:t>الناقصة على شجرةِ </a:t>
            </a:r>
            <a:r>
              <a:rPr lang="ar-SY" sz="2000" b="1" dirty="0">
                <a:latin typeface="Century Gothic" panose="020B0502020202020204" pitchFamily="34" charset="0"/>
              </a:rPr>
              <a:t>الذَّاكرة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4323" r="8023" b="10996"/>
          <a:stretch/>
        </p:blipFill>
        <p:spPr bwMode="auto">
          <a:xfrm>
            <a:off x="8436407" y="2007612"/>
            <a:ext cx="3530601" cy="277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3346" y="1812336"/>
            <a:ext cx="5210607" cy="373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83969" y="-279208"/>
            <a:ext cx="885819" cy="2365989"/>
            <a:chOff x="1248229" y="335568"/>
            <a:chExt cx="885819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75917" y="4831603"/>
            <a:ext cx="175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أُجيبُ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3224670" y="476882"/>
            <a:ext cx="789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أَقرأُ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الفِقْرَةَ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الآتيةَ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ثم أُكملُ ومن بجواري المعلوماتِ الناقصة على شجرةِ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الذَّاكرة</a:t>
            </a:r>
            <a:r>
              <a:rPr lang="ar-SY" sz="2000" b="1" dirty="0" smtClean="0">
                <a:latin typeface="Century Gothic" panose="020B0502020202020204" pitchFamily="34" charset="0"/>
              </a:rPr>
              <a:t>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13" b="89950" l="0" r="89764">
                        <a14:foregroundMark x1="17953" y1="21106" x2="17953" y2="21106"/>
                        <a14:foregroundMark x1="20945" y1="16750" x2="20945" y2="16750"/>
                        <a14:foregroundMark x1="28819" y1="11223" x2="9449" y2="26968"/>
                        <a14:foregroundMark x1="61417" y1="55779" x2="65039" y2="57119"/>
                        <a14:foregroundMark x1="66299" y1="59966" x2="66299" y2="59966"/>
                        <a14:foregroundMark x1="66299" y1="59966" x2="69764" y2="61977"/>
                        <a14:foregroundMark x1="57638" y1="58961" x2="60157" y2="63317"/>
                        <a14:foregroundMark x1="17008" y1="42211" x2="17008" y2="42211"/>
                        <a14:foregroundMark x1="58268" y1="57789" x2="60472" y2="62982"/>
                        <a14:foregroundMark x1="60787" y1="63652" x2="60787" y2="63652"/>
                        <a14:foregroundMark x1="37795" y1="60972" x2="37795" y2="6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50" b="9112"/>
          <a:stretch/>
        </p:blipFill>
        <p:spPr bwMode="auto">
          <a:xfrm>
            <a:off x="3247606" y="920066"/>
            <a:ext cx="6652044" cy="590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705474" y="1770497"/>
            <a:ext cx="146902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ar-SY"/>
            </a:defPPr>
            <a:lvl1pPr algn="r">
              <a:defRPr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ar-SY" sz="1600" dirty="0"/>
              <a:t>مهامه وأعماله </a:t>
            </a: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8400053" y="2627830"/>
            <a:ext cx="18192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ar-SY"/>
            </a:defPPr>
            <a:lvl1pPr algn="ctr">
              <a:defRPr sz="1600" b="1">
                <a:latin typeface="Century Gothic" panose="020B0502020202020204" pitchFamily="34" charset="0"/>
              </a:defRPr>
            </a:lvl1pPr>
          </a:lstStyle>
          <a:p>
            <a:r>
              <a:rPr lang="ar-SY" dirty="0"/>
              <a:t>ولدعام 1375هجري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2691682" y="1631869"/>
            <a:ext cx="19812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رئيس لمجلس إدارة جمعية الأطفال </a:t>
            </a:r>
            <a:r>
              <a:rPr lang="ar-SY" sz="1600" b="1" dirty="0" smtClean="0">
                <a:latin typeface="Century Gothic" panose="020B0502020202020204" pitchFamily="34" charset="0"/>
              </a:rPr>
              <a:t>المعاقين</a:t>
            </a:r>
            <a:endParaRPr lang="ar-SY" sz="16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2827719" y="3029145"/>
            <a:ext cx="198149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ar-SY"/>
            </a:defPPr>
            <a:lvl1pPr algn="r">
              <a:defRPr b="1"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ar-SY" sz="1600" dirty="0"/>
              <a:t>رئيس مجلس إدارة الهيئة السعودية للفضاء</a:t>
            </a: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8400054" y="3785162"/>
            <a:ext cx="19631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ar-SY"/>
            </a:defPPr>
            <a:lvl1pPr algn="ctr">
              <a:defRPr sz="1600" b="1">
                <a:latin typeface="Century Gothic" panose="020B0502020202020204" pitchFamily="34" charset="0"/>
              </a:defRPr>
            </a:lvl1pPr>
          </a:lstStyle>
          <a:p>
            <a:r>
              <a:rPr lang="ar-SY" dirty="0"/>
              <a:t>أخصائي الحمولة على متن المكوك الفضائي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8315325" y="4732021"/>
            <a:ext cx="180022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ar-SY"/>
            </a:defPPr>
            <a:lvl1pPr algn="ctr">
              <a:defRPr sz="1600" b="1">
                <a:latin typeface="Century Gothic" panose="020B0502020202020204" pitchFamily="34" charset="0"/>
              </a:defRPr>
            </a:lvl1pPr>
          </a:lstStyle>
          <a:p>
            <a:r>
              <a:rPr lang="ar-SY" dirty="0"/>
              <a:t>شارك في إنشاء جمعية مستكشفي الفضاء </a:t>
            </a: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7000875" y="5136371"/>
            <a:ext cx="10498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ar-SY"/>
            </a:defPPr>
            <a:lvl1pPr algn="ctr">
              <a:defRPr sz="1600" b="1">
                <a:latin typeface="Century Gothic" panose="020B0502020202020204" pitchFamily="34" charset="0"/>
              </a:defRPr>
            </a:lvl1pPr>
          </a:lstStyle>
          <a:p>
            <a:r>
              <a:rPr lang="ar-SY" dirty="0"/>
              <a:t>وصل إلى رتبة طيار</a:t>
            </a:r>
          </a:p>
        </p:txBody>
      </p:sp>
    </p:spTree>
    <p:extLst>
      <p:ext uri="{BB962C8B-B14F-4D97-AF65-F5344CB8AC3E}">
        <p14:creationId xmlns:p14="http://schemas.microsoft.com/office/powerpoint/2010/main" val="17907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55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83969" y="-279208"/>
            <a:ext cx="885819" cy="2365989"/>
            <a:chOff x="1248229" y="335568"/>
            <a:chExt cx="885819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580050" y="335568"/>
              <a:ext cx="553998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قافية الحياة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880956F-289D-44FF-8BE0-B59D43DB10FF}"/>
              </a:ext>
            </a:extLst>
          </p:cNvPr>
          <p:cNvSpPr txBox="1"/>
          <p:nvPr/>
        </p:nvSpPr>
        <p:spPr>
          <a:xfrm>
            <a:off x="1645127" y="4431493"/>
            <a:ext cx="6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175917" y="4831603"/>
            <a:ext cx="175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استراتيجية قراءة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xmlns="" id="{C67D3F12-8A46-4C81-AC2A-7F1A8CB4A7A1}"/>
              </a:ext>
            </a:extLst>
          </p:cNvPr>
          <p:cNvSpPr txBox="1"/>
          <p:nvPr/>
        </p:nvSpPr>
        <p:spPr>
          <a:xfrm>
            <a:off x="453262" y="5332186"/>
            <a:ext cx="15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أُجيبُ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1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11259723" y="1314535"/>
            <a:ext cx="828739" cy="523220"/>
            <a:chOff x="2093494" y="1198097"/>
            <a:chExt cx="2173623" cy="1372306"/>
          </a:xfrm>
        </p:grpSpPr>
        <p:sp>
          <p:nvSpPr>
            <p:cNvPr id="52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4" name="Graphic 37" descr="Research">
            <a:extLst>
              <a:ext uri="{FF2B5EF4-FFF2-40B4-BE49-F238E27FC236}">
                <a16:creationId xmlns:a16="http://schemas.microsoft.com/office/drawing/2014/main" xmlns="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811922" y="1344850"/>
            <a:ext cx="365760" cy="365760"/>
          </a:xfrm>
          <a:prstGeom prst="rect">
            <a:avLst/>
          </a:prstGeom>
        </p:spPr>
      </p:pic>
      <p:sp>
        <p:nvSpPr>
          <p:cNvPr id="55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3966997" y="787108"/>
            <a:ext cx="703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لزيادة فهم معلومات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النَّص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الآتي؛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أُكملُ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مع مجموعتي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مخطط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هيكل السمكة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/>
          <a:stretch/>
        </p:blipFill>
        <p:spPr bwMode="auto">
          <a:xfrm>
            <a:off x="3674455" y="2087351"/>
            <a:ext cx="3057268" cy="472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/>
          <a:stretch/>
        </p:blipFill>
        <p:spPr bwMode="auto">
          <a:xfrm>
            <a:off x="7525482" y="1239164"/>
            <a:ext cx="3087701" cy="557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4448010" y="2826162"/>
            <a:ext cx="605540" cy="577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1050" b="1" dirty="0">
                <a:latin typeface="Century Gothic" panose="020B0502020202020204" pitchFamily="34" charset="0"/>
              </a:rPr>
              <a:t>نجاحه مع إحدى الشركات 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3647910" y="3033911"/>
            <a:ext cx="638175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050" b="1" dirty="0">
                <a:latin typeface="Century Gothic" panose="020B0502020202020204" pitchFamily="34" charset="0"/>
              </a:rPr>
              <a:t>شغفه </a:t>
            </a:r>
            <a:r>
              <a:rPr lang="ar-SY" sz="1050" b="1" dirty="0" smtClean="0">
                <a:latin typeface="Century Gothic" panose="020B0502020202020204" pitchFamily="34" charset="0"/>
              </a:rPr>
              <a:t>باكتشاف </a:t>
            </a:r>
            <a:r>
              <a:rPr lang="ar-SY" sz="1050" b="1" dirty="0">
                <a:latin typeface="Century Gothic" panose="020B0502020202020204" pitchFamily="34" charset="0"/>
              </a:rPr>
              <a:t>جهاز الحاسوب </a:t>
            </a: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773152" y="3907325"/>
            <a:ext cx="638175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050" b="1" dirty="0">
                <a:latin typeface="Century Gothic" panose="020B0502020202020204" pitchFamily="34" charset="0"/>
              </a:rPr>
              <a:t>انطلاقته</a:t>
            </a: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773151" y="4758247"/>
            <a:ext cx="958571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050" b="1" dirty="0">
                <a:latin typeface="Century Gothic" panose="020B0502020202020204" pitchFamily="34" charset="0"/>
              </a:rPr>
              <a:t>رؤية جهاز حاسوب مصغر 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5425644" y="5259323"/>
            <a:ext cx="985683" cy="900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1050" b="1" dirty="0">
                <a:latin typeface="Century Gothic" panose="020B0502020202020204" pitchFamily="34" charset="0"/>
              </a:rPr>
              <a:t>تأسيس شركة (مايكروسوفت)</a:t>
            </a:r>
          </a:p>
          <a:p>
            <a:pPr algn="ctr"/>
            <a:r>
              <a:rPr lang="ar-SY" sz="1050" b="1" dirty="0">
                <a:latin typeface="Century Gothic" panose="020B0502020202020204" pitchFamily="34" charset="0"/>
              </a:rPr>
              <a:t>إنتاج أنظمة وبرامج حاسوبية لعامة الناس </a:t>
            </a:r>
          </a:p>
        </p:txBody>
      </p:sp>
    </p:spTree>
    <p:extLst>
      <p:ext uri="{BB962C8B-B14F-4D97-AF65-F5344CB8AC3E}">
        <p14:creationId xmlns:p14="http://schemas.microsoft.com/office/powerpoint/2010/main" val="18566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55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1236373"/>
            <a:ext cx="9734550" cy="5666876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1224074" y="1859006"/>
            <a:ext cx="5148413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2"/>
          <p:cNvGrpSpPr/>
          <p:nvPr/>
        </p:nvGrpSpPr>
        <p:grpSpPr>
          <a:xfrm>
            <a:off x="1730948" y="1585459"/>
            <a:ext cx="4361586" cy="5063290"/>
            <a:chOff x="1734414" y="495297"/>
            <a:chExt cx="4361586" cy="5853550"/>
          </a:xfrm>
        </p:grpSpPr>
        <p:sp>
          <p:nvSpPr>
            <p:cNvPr id="226" name="Google Shape;226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" name="Google Shape;227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1" name="Google Shape;241;p2"/>
          <p:cNvSpPr/>
          <p:nvPr/>
        </p:nvSpPr>
        <p:spPr>
          <a:xfrm rot="5400000" flipH="1">
            <a:off x="5951471" y="1880816"/>
            <a:ext cx="5165238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2"/>
          <p:cNvGrpSpPr/>
          <p:nvPr/>
        </p:nvGrpSpPr>
        <p:grpSpPr>
          <a:xfrm>
            <a:off x="6266518" y="1630064"/>
            <a:ext cx="4361586" cy="4907972"/>
            <a:chOff x="6191002" y="488368"/>
            <a:chExt cx="4361586" cy="5853550"/>
          </a:xfrm>
        </p:grpSpPr>
        <p:sp>
          <p:nvSpPr>
            <p:cNvPr id="243" name="Google Shape;243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44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4" name="Google Shape;264;p2"/>
          <p:cNvGrpSpPr/>
          <p:nvPr/>
        </p:nvGrpSpPr>
        <p:grpSpPr>
          <a:xfrm>
            <a:off x="1752082" y="1536986"/>
            <a:ext cx="4361586" cy="5065163"/>
            <a:chOff x="1734414" y="495297"/>
            <a:chExt cx="4361586" cy="5853550"/>
          </a:xfrm>
        </p:grpSpPr>
        <p:sp>
          <p:nvSpPr>
            <p:cNvPr id="265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6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5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6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0" name="Google Shape;280;p2"/>
          <p:cNvGrpSpPr/>
          <p:nvPr/>
        </p:nvGrpSpPr>
        <p:grpSpPr>
          <a:xfrm>
            <a:off x="6266518" y="1630640"/>
            <a:ext cx="4361586" cy="5036120"/>
            <a:chOff x="6191002" y="488369"/>
            <a:chExt cx="4361586" cy="5853549"/>
          </a:xfrm>
        </p:grpSpPr>
        <p:sp>
          <p:nvSpPr>
            <p:cNvPr id="281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2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6" name="Google Shape;296;p2"/>
          <p:cNvGrpSpPr/>
          <p:nvPr/>
        </p:nvGrpSpPr>
        <p:grpSpPr>
          <a:xfrm>
            <a:off x="5642606" y="1373520"/>
            <a:ext cx="1122676" cy="5291946"/>
            <a:chOff x="5597236" y="488368"/>
            <a:chExt cx="1122676" cy="5839694"/>
          </a:xfrm>
        </p:grpSpPr>
        <p:sp>
          <p:nvSpPr>
            <p:cNvPr id="297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99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30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314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324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329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334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339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344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8" name="Google Shape;348;p2"/>
          <p:cNvSpPr txBox="1"/>
          <p:nvPr/>
        </p:nvSpPr>
        <p:spPr>
          <a:xfrm>
            <a:off x="7443791" y="1574495"/>
            <a:ext cx="21431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Y" sz="2400" b="1" dirty="0">
                <a:solidFill>
                  <a:srgbClr val="F3740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قافية الحياة</a:t>
            </a:r>
            <a:endParaRPr sz="1600" dirty="0"/>
          </a:p>
        </p:txBody>
      </p:sp>
      <p:pic>
        <p:nvPicPr>
          <p:cNvPr id="349" name="Google Shape;349;p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60" y="2184892"/>
            <a:ext cx="3834362" cy="418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349;p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80" y="2173181"/>
            <a:ext cx="3812145" cy="427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8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241" grpId="0" animBg="1"/>
      <p:bldP spid="3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407</Words>
  <Application>Microsoft Office PowerPoint</Application>
  <PresentationFormat>مخصص</PresentationFormat>
  <Paragraphs>114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932</cp:revision>
  <dcterms:created xsi:type="dcterms:W3CDTF">2020-11-11T11:02:52Z</dcterms:created>
  <dcterms:modified xsi:type="dcterms:W3CDTF">2021-06-22T18:12:50Z</dcterms:modified>
</cp:coreProperties>
</file>