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1"/>
  </p:notesMasterIdLst>
  <p:sldIdLst>
    <p:sldId id="295" r:id="rId2"/>
    <p:sldId id="257" r:id="rId3"/>
    <p:sldId id="258" r:id="rId4"/>
    <p:sldId id="259" r:id="rId5"/>
    <p:sldId id="260" r:id="rId6"/>
    <p:sldId id="261" r:id="rId7"/>
    <p:sldId id="262" r:id="rId8"/>
    <p:sldId id="263" r:id="rId9"/>
    <p:sldId id="296" r:id="rId10"/>
    <p:sldId id="272" r:id="rId11"/>
    <p:sldId id="273" r:id="rId12"/>
    <p:sldId id="274" r:id="rId13"/>
    <p:sldId id="265" r:id="rId14"/>
    <p:sldId id="275" r:id="rId15"/>
    <p:sldId id="276" r:id="rId16"/>
    <p:sldId id="266" r:id="rId17"/>
    <p:sldId id="277" r:id="rId18"/>
    <p:sldId id="278" r:id="rId19"/>
    <p:sldId id="279" r:id="rId20"/>
    <p:sldId id="267" r:id="rId21"/>
    <p:sldId id="280" r:id="rId22"/>
    <p:sldId id="281" r:id="rId23"/>
    <p:sldId id="282" r:id="rId24"/>
    <p:sldId id="283" r:id="rId25"/>
    <p:sldId id="268" r:id="rId26"/>
    <p:sldId id="284" r:id="rId27"/>
    <p:sldId id="285" r:id="rId28"/>
    <p:sldId id="286" r:id="rId29"/>
    <p:sldId id="269" r:id="rId30"/>
    <p:sldId id="287" r:id="rId31"/>
    <p:sldId id="288" r:id="rId32"/>
    <p:sldId id="289" r:id="rId33"/>
    <p:sldId id="270" r:id="rId34"/>
    <p:sldId id="290" r:id="rId35"/>
    <p:sldId id="291" r:id="rId36"/>
    <p:sldId id="292" r:id="rId37"/>
    <p:sldId id="271" r:id="rId38"/>
    <p:sldId id="293" r:id="rId39"/>
    <p:sldId id="294" r:id="rId40"/>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003300"/>
    <a:srgbClr val="00FF00"/>
    <a:srgbClr val="FF9999"/>
    <a:srgbClr val="FF3300"/>
    <a:srgbClr val="990099"/>
    <a:srgbClr val="00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نمط متوسط 4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0789" autoAdjust="0"/>
    <p:restoredTop sz="94660"/>
  </p:normalViewPr>
  <p:slideViewPr>
    <p:cSldViewPr>
      <p:cViewPr varScale="1">
        <p:scale>
          <a:sx n="66" d="100"/>
          <a:sy n="66" d="100"/>
        </p:scale>
        <p:origin x="-17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EAF2C47F-61ED-4967-8544-9DEF6D565F3A}" type="datetimeFigureOut">
              <a:rPr lang="ar-SA"/>
              <a:pPr>
                <a:defRPr/>
              </a:pPr>
              <a:t>25/01/1438</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26AA2F36-B743-4D7F-A456-7B81320C2393}" type="slidenum">
              <a:rPr lang="ar-SA"/>
              <a:pPr>
                <a:defRPr/>
              </a:pPr>
              <a:t>‹#›</a:t>
            </a:fld>
            <a:endParaRPr lang="ar-SA"/>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301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43012"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385E0B-C110-457A-ACF8-013F46E7B11F}" type="slidenum">
              <a:rPr lang="ar-SA" smtClean="0"/>
              <a:pPr/>
              <a:t>9</a:t>
            </a:fld>
            <a:endParaRPr lang="ar-S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403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4403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3B7EE7-2642-46B2-91F9-710C9113D72B}" type="slidenum">
              <a:rPr lang="ar-SA" smtClean="0"/>
              <a:pPr/>
              <a:t>10</a:t>
            </a:fld>
            <a:endParaRPr lang="ar-S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505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45060"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D0E15-BCA8-4E70-9C3F-522AF512234E}" type="slidenum">
              <a:rPr lang="ar-SA" smtClean="0"/>
              <a:pPr/>
              <a:t>11</a:t>
            </a:fld>
            <a:endParaRPr lang="ar-S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6083"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smtClean="0"/>
          </a:p>
        </p:txBody>
      </p:sp>
      <p:sp>
        <p:nvSpPr>
          <p:cNvPr id="46084"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71E568-94F3-4867-84A4-F15BE02A92A8}" type="slidenum">
              <a:rPr lang="ar-SA" smtClean="0"/>
              <a:pPr/>
              <a:t>12</a:t>
            </a:fld>
            <a:endParaRPr lang="ar-SA"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E7132108-43BE-415A-A3A6-9BAD6153965B}"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241ABAB-978F-4937-808B-BAC5F0E112C2}"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1B7711B5-DE7C-4F9C-81E2-108B531C9F05}"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DFB874D-5DCE-4F67-B01C-B71CC638EEC2}"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CFD9EE67-242B-494A-96C1-78F4F9B7BFEB}"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015FEF3-23A0-4DCB-B675-D51A09C4E2CD}"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737BB541-8BB2-41F4-A9FB-0716DD97A1AE}"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56CC8032-7FF6-4DA1-BA64-1273BBA4FA3F}"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A943621-F5CC-41F7-8DF5-AA8F4655B589}"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74E7CD8E-3082-4E85-8A2B-DED8D3487DA4}"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A3B73DFA-67A3-4D0D-B5FB-693F3120FD19}"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3D5366B-5E07-415D-8671-73D2FE45DB27}"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3A84F1C0-2057-4EBD-BB9F-03EC78EADE88}" type="datetimeFigureOut">
              <a:rPr lang="ar-EG"/>
              <a:pPr>
                <a:defRPr/>
              </a:pPr>
              <a:t>25/01/1438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05C055F4-6DB8-481C-BA53-78060B9BD9A9}"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0DDC9DF0-25AF-4C23-A344-4C8A5506FACA}" type="datetimeFigureOut">
              <a:rPr lang="ar-EG"/>
              <a:pPr>
                <a:defRPr/>
              </a:pPr>
              <a:t>25/01/1438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61381B3E-BD33-4FF2-96B2-2540BE6715ED}"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E97D64-AEB1-461C-9F05-F1618D34D1CC}" type="datetimeFigureOut">
              <a:rPr lang="ar-EG"/>
              <a:pPr>
                <a:defRPr/>
              </a:pPr>
              <a:t>25/01/1438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513DD580-094D-4722-A46A-1F8BA9490558}"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BDE6A6-BF91-4CF5-951C-E86082630EE0}"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49D800C-7D2C-48CE-B7F4-568238A7E29A}" type="slidenum">
              <a:rPr lang="ar-EG"/>
              <a:pPr>
                <a:defRPr/>
              </a:pPr>
              <a:t>‹#›</a:t>
            </a:fld>
            <a:endParaRPr lang="ar-EG"/>
          </a:p>
        </p:txBody>
      </p:sp>
    </p:spTree>
  </p:cSld>
  <p:clrMapOvr>
    <a:masterClrMapping/>
  </p:clrMapOvr>
  <p:transition>
    <p:sndAc>
      <p:stSnd>
        <p:snd r:embed="rId1" name="son notify.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732C6A-BDC5-42F6-B916-AED22CBD4B55}"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510BC15B-0764-42AE-BC6F-650A0CDABEE2}" type="slidenum">
              <a:rPr lang="ar-EG"/>
              <a:pPr>
                <a:defRPr/>
              </a:pPr>
              <a:t>‹#›</a:t>
            </a:fld>
            <a:endParaRPr lang="ar-EG"/>
          </a:p>
        </p:txBody>
      </p:sp>
    </p:spTree>
  </p:cSld>
  <p:clrMapOvr>
    <a:masterClrMapping/>
  </p:clrMapOvr>
  <p:transition>
    <p:sndAc>
      <p:stSnd>
        <p:snd r:embed="rId1" name="son notify.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AF13A90-94D9-4826-A61A-ED461929C1F9}" type="datetimeFigureOut">
              <a:rPr lang="ar-EG"/>
              <a:pPr>
                <a:defRPr/>
              </a:pPr>
              <a:t>25/01/1438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35FA94A-F0B8-4ACF-A342-1F1C91939279}"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ndAc>
      <p:stSnd>
        <p:snd r:embed="rId13" name="son notify.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audio" Target="../media/audio15.wav"/></Relationships>
</file>

<file path=ppt/slides/_rels/slide10.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1.wav"/><Relationship Id="rId7" Type="http://schemas.openxmlformats.org/officeDocument/2006/relationships/audio" Target="../media/audio62.wav"/><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61.wav"/><Relationship Id="rId5" Type="http://schemas.openxmlformats.org/officeDocument/2006/relationships/audio" Target="../media/audio52.wav"/><Relationship Id="rId10" Type="http://schemas.openxmlformats.org/officeDocument/2006/relationships/audio" Target="../media/audio65.wav"/><Relationship Id="rId4" Type="http://schemas.openxmlformats.org/officeDocument/2006/relationships/audio" Target="../media/audio50.wav"/><Relationship Id="rId9" Type="http://schemas.openxmlformats.org/officeDocument/2006/relationships/audio" Target="../media/audio64.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52.wav"/></Relationships>
</file>

<file path=ppt/slides/_rels/slide12.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audio" Target="../media/audio1.wav"/><Relationship Id="rId7" Type="http://schemas.openxmlformats.org/officeDocument/2006/relationships/audio" Target="../media/audio70.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69.wav"/><Relationship Id="rId5" Type="http://schemas.openxmlformats.org/officeDocument/2006/relationships/audio" Target="../media/audio68.wav"/><Relationship Id="rId10" Type="http://schemas.openxmlformats.org/officeDocument/2006/relationships/audio" Target="../media/audio73.wav"/><Relationship Id="rId4" Type="http://schemas.openxmlformats.org/officeDocument/2006/relationships/audio" Target="../media/audio52.wav"/><Relationship Id="rId9" Type="http://schemas.openxmlformats.org/officeDocument/2006/relationships/audio" Target="../media/audio72.wav"/></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audio74.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audio" Target="../media/audio76.wav"/><Relationship Id="rId4" Type="http://schemas.openxmlformats.org/officeDocument/2006/relationships/audio" Target="../media/audio75.wav"/></Relationships>
</file>

<file path=ppt/slides/_rels/slide14.xml.rels><?xml version="1.0" encoding="UTF-8" standalone="yes"?>
<Relationships xmlns="http://schemas.openxmlformats.org/package/2006/relationships"><Relationship Id="rId8" Type="http://schemas.openxmlformats.org/officeDocument/2006/relationships/audio" Target="../media/audio79.wav"/><Relationship Id="rId3" Type="http://schemas.openxmlformats.org/officeDocument/2006/relationships/audio" Target="../media/audio74.wav"/><Relationship Id="rId7" Type="http://schemas.openxmlformats.org/officeDocument/2006/relationships/audio" Target="../media/audio7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7.wav"/><Relationship Id="rId5" Type="http://schemas.openxmlformats.org/officeDocument/2006/relationships/audio" Target="../media/audio61.wav"/><Relationship Id="rId10" Type="http://schemas.openxmlformats.org/officeDocument/2006/relationships/audio" Target="../media/audio80.wav"/><Relationship Id="rId4" Type="http://schemas.openxmlformats.org/officeDocument/2006/relationships/audio" Target="../media/audio52.wav"/><Relationship Id="rId9" Type="http://schemas.openxmlformats.org/officeDocument/2006/relationships/audio" Target="../media/audio64.wav"/></Relationships>
</file>

<file path=ppt/slides/_rels/slide15.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audio" Target="../media/audio52.wav"/><Relationship Id="rId7"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2.wav"/><Relationship Id="rId5" Type="http://schemas.openxmlformats.org/officeDocument/2006/relationships/audio" Target="../media/audio81.wav"/><Relationship Id="rId10" Type="http://schemas.openxmlformats.org/officeDocument/2006/relationships/audio" Target="../media/audio84.wav"/><Relationship Id="rId4" Type="http://schemas.openxmlformats.org/officeDocument/2006/relationships/audio" Target="../media/audio66.wav"/><Relationship Id="rId9" Type="http://schemas.openxmlformats.org/officeDocument/2006/relationships/audio" Target="../media/audio72.wav"/></Relationships>
</file>

<file path=ppt/slides/_rels/slide16.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5.wav"/></Relationships>
</file>

<file path=ppt/slides/_rels/slide17.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0.wav"/><Relationship Id="rId7" Type="http://schemas.openxmlformats.org/officeDocument/2006/relationships/audio" Target="../media/audio8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6.wav"/><Relationship Id="rId5" Type="http://schemas.openxmlformats.org/officeDocument/2006/relationships/audio" Target="../media/audio61.wav"/><Relationship Id="rId4" Type="http://schemas.openxmlformats.org/officeDocument/2006/relationships/audio" Target="../media/audio52.wav"/><Relationship Id="rId9" Type="http://schemas.openxmlformats.org/officeDocument/2006/relationships/audio" Target="../media/audio88.wav"/></Relationships>
</file>

<file path=ppt/slides/_rels/slide18.xml.rels><?xml version="1.0" encoding="UTF-8" standalone="yes"?>
<Relationships xmlns="http://schemas.openxmlformats.org/package/2006/relationships"><Relationship Id="rId8" Type="http://schemas.openxmlformats.org/officeDocument/2006/relationships/audio" Target="../media/audio93.wav"/><Relationship Id="rId3" Type="http://schemas.openxmlformats.org/officeDocument/2006/relationships/audio" Target="../media/audio66.wav"/><Relationship Id="rId7" Type="http://schemas.openxmlformats.org/officeDocument/2006/relationships/audio" Target="../media/audio9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 Id="rId9" Type="http://schemas.openxmlformats.org/officeDocument/2006/relationships/audio" Target="../media/audio94.wav"/></Relationships>
</file>

<file path=ppt/slides/_rels/slide19.xml.rels><?xml version="1.0" encoding="UTF-8" standalone="yes"?>
<Relationships xmlns="http://schemas.openxmlformats.org/package/2006/relationships"><Relationship Id="rId3" Type="http://schemas.openxmlformats.org/officeDocument/2006/relationships/audio" Target="../media/audio52.wav"/><Relationship Id="rId7" Type="http://schemas.openxmlformats.org/officeDocument/2006/relationships/audio" Target="../media/audio9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2.wav"/><Relationship Id="rId5" Type="http://schemas.openxmlformats.org/officeDocument/2006/relationships/audio" Target="../media/audio95.wav"/><Relationship Id="rId4" Type="http://schemas.openxmlformats.org/officeDocument/2006/relationships/audio" Target="../media/audio68.wav"/></Relationships>
</file>

<file path=ppt/slides/_rels/slide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7.wav"/></Relationships>
</file>

<file path=ppt/slides/_rels/slide20.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8.wav"/></Relationships>
</file>

<file path=ppt/slides/_rels/slide21.xml.rels><?xml version="1.0" encoding="UTF-8" standalone="yes"?>
<Relationships xmlns="http://schemas.openxmlformats.org/package/2006/relationships"><Relationship Id="rId3" Type="http://schemas.openxmlformats.org/officeDocument/2006/relationships/audio" Target="../media/audio97.wav"/><Relationship Id="rId7" Type="http://schemas.openxmlformats.org/officeDocument/2006/relationships/audio" Target="../media/audio10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9.wav"/><Relationship Id="rId5" Type="http://schemas.openxmlformats.org/officeDocument/2006/relationships/audio" Target="../media/audio61.wav"/><Relationship Id="rId4" Type="http://schemas.openxmlformats.org/officeDocument/2006/relationships/audio" Target="../media/audio52.wav"/></Relationships>
</file>

<file path=ppt/slides/_rels/slide22.xml.rels><?xml version="1.0" encoding="UTF-8" standalone="yes"?>
<Relationships xmlns="http://schemas.openxmlformats.org/package/2006/relationships"><Relationship Id="rId3" Type="http://schemas.openxmlformats.org/officeDocument/2006/relationships/audio" Target="../media/audio52.wav"/><Relationship Id="rId7" Type="http://schemas.openxmlformats.org/officeDocument/2006/relationships/audio" Target="../media/audio10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6.wav"/><Relationship Id="rId5" Type="http://schemas.openxmlformats.org/officeDocument/2006/relationships/audio" Target="../media/audio101.wav"/><Relationship Id="rId4" Type="http://schemas.openxmlformats.org/officeDocument/2006/relationships/audio" Target="../media/audio64.wav"/></Relationships>
</file>

<file path=ppt/slides/_rels/slide23.xml.rels><?xml version="1.0" encoding="UTF-8" standalone="yes"?>
<Relationships xmlns="http://schemas.openxmlformats.org/package/2006/relationships"><Relationship Id="rId8" Type="http://schemas.openxmlformats.org/officeDocument/2006/relationships/audio" Target="../media/audio106.wav"/><Relationship Id="rId13" Type="http://schemas.openxmlformats.org/officeDocument/2006/relationships/audio" Target="../media/audio111.wav"/><Relationship Id="rId3" Type="http://schemas.openxmlformats.org/officeDocument/2006/relationships/audio" Target="../media/audio68.wav"/><Relationship Id="rId7" Type="http://schemas.openxmlformats.org/officeDocument/2006/relationships/audio" Target="../media/audio105.wav"/><Relationship Id="rId12" Type="http://schemas.openxmlformats.org/officeDocument/2006/relationships/audio" Target="../media/audio11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4.wav"/><Relationship Id="rId11" Type="http://schemas.openxmlformats.org/officeDocument/2006/relationships/audio" Target="../media/audio109.wav"/><Relationship Id="rId5" Type="http://schemas.openxmlformats.org/officeDocument/2006/relationships/audio" Target="../media/audio103.wav"/><Relationship Id="rId10" Type="http://schemas.openxmlformats.org/officeDocument/2006/relationships/audio" Target="../media/audio108.wav"/><Relationship Id="rId4" Type="http://schemas.openxmlformats.org/officeDocument/2006/relationships/audio" Target="../media/audio74.wav"/><Relationship Id="rId9" Type="http://schemas.openxmlformats.org/officeDocument/2006/relationships/audio" Target="../media/audio107.wav"/><Relationship Id="rId14" Type="http://schemas.openxmlformats.org/officeDocument/2006/relationships/audio" Target="../media/audio112.wav"/></Relationships>
</file>

<file path=ppt/slides/_rels/slide24.xml.rels><?xml version="1.0" encoding="UTF-8" standalone="yes"?>
<Relationships xmlns="http://schemas.openxmlformats.org/package/2006/relationships"><Relationship Id="rId3" Type="http://schemas.openxmlformats.org/officeDocument/2006/relationships/audio" Target="../media/audio52.wav"/><Relationship Id="rId7" Type="http://schemas.openxmlformats.org/officeDocument/2006/relationships/audio" Target="../media/audio11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5.wav"/><Relationship Id="rId5" Type="http://schemas.openxmlformats.org/officeDocument/2006/relationships/audio" Target="../media/audio114.wav"/><Relationship Id="rId4" Type="http://schemas.openxmlformats.org/officeDocument/2006/relationships/audio" Target="../media/audio113.wav"/></Relationships>
</file>

<file path=ppt/slides/_rels/slide25.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audio" Target="../media/audio118.wav"/><Relationship Id="rId4" Type="http://schemas.openxmlformats.org/officeDocument/2006/relationships/audio" Target="../media/audio117.wav"/></Relationships>
</file>

<file path=ppt/slides/_rels/slide26.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0.wav"/><Relationship Id="rId7" Type="http://schemas.openxmlformats.org/officeDocument/2006/relationships/audio" Target="../media/audio1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9.wav"/><Relationship Id="rId5" Type="http://schemas.openxmlformats.org/officeDocument/2006/relationships/audio" Target="../media/audio61.wav"/><Relationship Id="rId4" Type="http://schemas.openxmlformats.org/officeDocument/2006/relationships/audio" Target="../media/audio52.wav"/><Relationship Id="rId9" Type="http://schemas.openxmlformats.org/officeDocument/2006/relationships/audio" Target="../media/audio121.wav"/></Relationships>
</file>

<file path=ppt/slides/_rels/slide27.xml.rels><?xml version="1.0" encoding="UTF-8" standalone="yes"?>
<Relationships xmlns="http://schemas.openxmlformats.org/package/2006/relationships"><Relationship Id="rId8" Type="http://schemas.openxmlformats.org/officeDocument/2006/relationships/audio" Target="../media/audio124.wav"/><Relationship Id="rId13" Type="http://schemas.openxmlformats.org/officeDocument/2006/relationships/audio" Target="../media/audio129.wav"/><Relationship Id="rId3" Type="http://schemas.openxmlformats.org/officeDocument/2006/relationships/audio" Target="../media/audio50.wav"/><Relationship Id="rId7" Type="http://schemas.openxmlformats.org/officeDocument/2006/relationships/audio" Target="../media/audio123.wav"/><Relationship Id="rId12" Type="http://schemas.openxmlformats.org/officeDocument/2006/relationships/audio" Target="../media/audio128.wav"/><Relationship Id="rId17" Type="http://schemas.openxmlformats.org/officeDocument/2006/relationships/audio" Target="../media/audio133.wav"/><Relationship Id="rId2" Type="http://schemas.openxmlformats.org/officeDocument/2006/relationships/audio" Target="../media/audio1.wav"/><Relationship Id="rId16" Type="http://schemas.openxmlformats.org/officeDocument/2006/relationships/audio" Target="../media/audio132.wav"/><Relationship Id="rId1" Type="http://schemas.openxmlformats.org/officeDocument/2006/relationships/slideLayout" Target="../slideLayouts/slideLayout7.xml"/><Relationship Id="rId6" Type="http://schemas.openxmlformats.org/officeDocument/2006/relationships/audio" Target="../media/audio122.wav"/><Relationship Id="rId11" Type="http://schemas.openxmlformats.org/officeDocument/2006/relationships/audio" Target="../media/audio127.wav"/><Relationship Id="rId5" Type="http://schemas.openxmlformats.org/officeDocument/2006/relationships/audio" Target="../media/audio66.wav"/><Relationship Id="rId15" Type="http://schemas.openxmlformats.org/officeDocument/2006/relationships/audio" Target="../media/audio131.wav"/><Relationship Id="rId10" Type="http://schemas.openxmlformats.org/officeDocument/2006/relationships/audio" Target="../media/audio126.wav"/><Relationship Id="rId4" Type="http://schemas.openxmlformats.org/officeDocument/2006/relationships/audio" Target="../media/audio52.wav"/><Relationship Id="rId9" Type="http://schemas.openxmlformats.org/officeDocument/2006/relationships/audio" Target="../media/audio125.wav"/><Relationship Id="rId14" Type="http://schemas.openxmlformats.org/officeDocument/2006/relationships/audio" Target="../media/audio130.wav"/></Relationships>
</file>

<file path=ppt/slides/_rels/slide28.xml.rels><?xml version="1.0" encoding="UTF-8" standalone="yes"?>
<Relationships xmlns="http://schemas.openxmlformats.org/package/2006/relationships"><Relationship Id="rId8" Type="http://schemas.openxmlformats.org/officeDocument/2006/relationships/audio" Target="../media/audio135.wav"/><Relationship Id="rId3" Type="http://schemas.openxmlformats.org/officeDocument/2006/relationships/audio" Target="../media/audio50.wav"/><Relationship Id="rId7" Type="http://schemas.openxmlformats.org/officeDocument/2006/relationships/audio" Target="../media/audio11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4.wav"/><Relationship Id="rId5" Type="http://schemas.openxmlformats.org/officeDocument/2006/relationships/audio" Target="../media/audio68.wav"/><Relationship Id="rId4" Type="http://schemas.openxmlformats.org/officeDocument/2006/relationships/audio" Target="../media/audio52.wav"/><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audio" Target="../media/audio13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138.wav"/><Relationship Id="rId4" Type="http://schemas.openxmlformats.org/officeDocument/2006/relationships/audio" Target="../media/audio137.wav"/></Relationships>
</file>

<file path=ppt/slides/_rels/slide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audio" Target="../media/audio19.wav"/></Relationships>
</file>

<file path=ppt/slides/_rels/slide30.xml.rels><?xml version="1.0" encoding="UTF-8" standalone="yes"?>
<Relationships xmlns="http://schemas.openxmlformats.org/package/2006/relationships"><Relationship Id="rId8" Type="http://schemas.openxmlformats.org/officeDocument/2006/relationships/audio" Target="../media/audio140.wav"/><Relationship Id="rId3" Type="http://schemas.openxmlformats.org/officeDocument/2006/relationships/audio" Target="../media/audio136.wav"/><Relationship Id="rId7"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9.wav"/><Relationship Id="rId5" Type="http://schemas.openxmlformats.org/officeDocument/2006/relationships/audio" Target="../media/audio61.wav"/><Relationship Id="rId4" Type="http://schemas.openxmlformats.org/officeDocument/2006/relationships/audio" Target="../media/audio52.wav"/></Relationships>
</file>

<file path=ppt/slides/_rels/slide31.xml.rels><?xml version="1.0" encoding="UTF-8" standalone="yes"?>
<Relationships xmlns="http://schemas.openxmlformats.org/package/2006/relationships"><Relationship Id="rId8" Type="http://schemas.openxmlformats.org/officeDocument/2006/relationships/audio" Target="../media/audio124.wav"/><Relationship Id="rId13" Type="http://schemas.openxmlformats.org/officeDocument/2006/relationships/audio" Target="../media/audio145.wav"/><Relationship Id="rId3" Type="http://schemas.openxmlformats.org/officeDocument/2006/relationships/audio" Target="../media/audio136.wav"/><Relationship Id="rId7" Type="http://schemas.openxmlformats.org/officeDocument/2006/relationships/audio" Target="../media/audio123.wav"/><Relationship Id="rId12" Type="http://schemas.openxmlformats.org/officeDocument/2006/relationships/audio" Target="../media/audio14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2.wav"/><Relationship Id="rId11" Type="http://schemas.openxmlformats.org/officeDocument/2006/relationships/audio" Target="../media/audio143.wav"/><Relationship Id="rId5" Type="http://schemas.openxmlformats.org/officeDocument/2006/relationships/audio" Target="../media/audio66.wav"/><Relationship Id="rId15" Type="http://schemas.openxmlformats.org/officeDocument/2006/relationships/audio" Target="../media/audio146.wav"/><Relationship Id="rId10" Type="http://schemas.openxmlformats.org/officeDocument/2006/relationships/audio" Target="../media/audio142.wav"/><Relationship Id="rId4" Type="http://schemas.openxmlformats.org/officeDocument/2006/relationships/audio" Target="../media/audio52.wav"/><Relationship Id="rId9" Type="http://schemas.openxmlformats.org/officeDocument/2006/relationships/audio" Target="../media/audio141.wav"/><Relationship Id="rId14" Type="http://schemas.openxmlformats.org/officeDocument/2006/relationships/audio" Target="../media/audio20.wav"/></Relationships>
</file>

<file path=ppt/slides/_rels/slide32.xml.rels><?xml version="1.0" encoding="UTF-8" standalone="yes"?>
<Relationships xmlns="http://schemas.openxmlformats.org/package/2006/relationships"><Relationship Id="rId8" Type="http://schemas.openxmlformats.org/officeDocument/2006/relationships/audio" Target="../media/audio114.wav"/><Relationship Id="rId3" Type="http://schemas.openxmlformats.org/officeDocument/2006/relationships/audio" Target="../media/audio136.wav"/><Relationship Id="rId7" Type="http://schemas.openxmlformats.org/officeDocument/2006/relationships/audio" Target="../media/audio14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47.wav"/><Relationship Id="rId5" Type="http://schemas.openxmlformats.org/officeDocument/2006/relationships/audio" Target="../media/audio68.wav"/><Relationship Id="rId4" Type="http://schemas.openxmlformats.org/officeDocument/2006/relationships/audio" Target="../media/audio52.wav"/><Relationship Id="rId9" Type="http://schemas.openxmlformats.org/officeDocument/2006/relationships/audio" Target="../media/audio149.wav"/></Relationships>
</file>

<file path=ppt/slides/_rels/slide33.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audio" Target="../media/audio151.wav"/><Relationship Id="rId4" Type="http://schemas.openxmlformats.org/officeDocument/2006/relationships/audio" Target="../media/audio150.wav"/></Relationships>
</file>

<file path=ppt/slides/_rels/slide34.xml.rels><?xml version="1.0" encoding="UTF-8" standalone="yes"?>
<Relationships xmlns="http://schemas.openxmlformats.org/package/2006/relationships"><Relationship Id="rId8" Type="http://schemas.openxmlformats.org/officeDocument/2006/relationships/audio" Target="../media/audio154.wav"/><Relationship Id="rId13" Type="http://schemas.openxmlformats.org/officeDocument/2006/relationships/audio" Target="../media/audio159.wav"/><Relationship Id="rId3" Type="http://schemas.openxmlformats.org/officeDocument/2006/relationships/audio" Target="../media/audio50.wav"/><Relationship Id="rId7" Type="http://schemas.openxmlformats.org/officeDocument/2006/relationships/audio" Target="../media/audio153.wav"/><Relationship Id="rId12" Type="http://schemas.openxmlformats.org/officeDocument/2006/relationships/audio" Target="../media/audio15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52.wav"/><Relationship Id="rId11" Type="http://schemas.openxmlformats.org/officeDocument/2006/relationships/audio" Target="../media/audio157.wav"/><Relationship Id="rId5" Type="http://schemas.openxmlformats.org/officeDocument/2006/relationships/audio" Target="../media/audio61.wav"/><Relationship Id="rId10" Type="http://schemas.openxmlformats.org/officeDocument/2006/relationships/audio" Target="../media/audio156.wav"/><Relationship Id="rId4" Type="http://schemas.openxmlformats.org/officeDocument/2006/relationships/audio" Target="../media/audio52.wav"/><Relationship Id="rId9" Type="http://schemas.openxmlformats.org/officeDocument/2006/relationships/audio" Target="../media/audio155.wav"/><Relationship Id="rId14" Type="http://schemas.openxmlformats.org/officeDocument/2006/relationships/audio" Target="../media/audio160.wav"/></Relationships>
</file>

<file path=ppt/slides/_rels/slide35.xml.rels><?xml version="1.0" encoding="UTF-8" standalone="yes"?>
<Relationships xmlns="http://schemas.openxmlformats.org/package/2006/relationships"><Relationship Id="rId8" Type="http://schemas.openxmlformats.org/officeDocument/2006/relationships/audio" Target="../media/audio162.wav"/><Relationship Id="rId3" Type="http://schemas.openxmlformats.org/officeDocument/2006/relationships/audio" Target="../media/audio50.wav"/><Relationship Id="rId7"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61.wav"/><Relationship Id="rId5" Type="http://schemas.openxmlformats.org/officeDocument/2006/relationships/audio" Target="../media/audio64.wav"/><Relationship Id="rId4" Type="http://schemas.openxmlformats.org/officeDocument/2006/relationships/audio" Target="../media/audio52.wav"/></Relationships>
</file>

<file path=ppt/slides/_rels/slide36.xml.rels><?xml version="1.0" encoding="UTF-8" standalone="yes"?>
<Relationships xmlns="http://schemas.openxmlformats.org/package/2006/relationships"><Relationship Id="rId8" Type="http://schemas.openxmlformats.org/officeDocument/2006/relationships/audio" Target="../media/audio165.wav"/><Relationship Id="rId3" Type="http://schemas.openxmlformats.org/officeDocument/2006/relationships/audio" Target="../media/audio50.wav"/><Relationship Id="rId7" Type="http://schemas.openxmlformats.org/officeDocument/2006/relationships/audio" Target="../media/audio16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63.wav"/><Relationship Id="rId5" Type="http://schemas.openxmlformats.org/officeDocument/2006/relationships/audio" Target="../media/audio68.wav"/><Relationship Id="rId10" Type="http://schemas.openxmlformats.org/officeDocument/2006/relationships/audio" Target="../media/audio166.wav"/><Relationship Id="rId4" Type="http://schemas.openxmlformats.org/officeDocument/2006/relationships/audio" Target="../media/audio52.wav"/><Relationship Id="rId9" Type="http://schemas.openxmlformats.org/officeDocument/2006/relationships/audio" Target="../media/audio114.wav"/></Relationships>
</file>

<file path=ppt/slides/_rels/slide37.xml.rels><?xml version="1.0" encoding="UTF-8" standalone="yes"?>
<Relationships xmlns="http://schemas.openxmlformats.org/package/2006/relationships"><Relationship Id="rId3" Type="http://schemas.openxmlformats.org/officeDocument/2006/relationships/audio" Target="../media/audio50.wav"/><Relationship Id="rId7" Type="http://schemas.openxmlformats.org/officeDocument/2006/relationships/image" Target="../media/image1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69.wav"/><Relationship Id="rId5" Type="http://schemas.openxmlformats.org/officeDocument/2006/relationships/audio" Target="../media/audio168.wav"/><Relationship Id="rId4" Type="http://schemas.openxmlformats.org/officeDocument/2006/relationships/audio" Target="../media/audio167.wav"/></Relationships>
</file>

<file path=ppt/slides/_rels/slide38.xml.rels><?xml version="1.0" encoding="UTF-8" standalone="yes"?>
<Relationships xmlns="http://schemas.openxmlformats.org/package/2006/relationships"><Relationship Id="rId8" Type="http://schemas.openxmlformats.org/officeDocument/2006/relationships/audio" Target="../media/audio64.wav"/><Relationship Id="rId3" Type="http://schemas.openxmlformats.org/officeDocument/2006/relationships/audio" Target="../media/audio50.wav"/><Relationship Id="rId7" Type="http://schemas.openxmlformats.org/officeDocument/2006/relationships/audio" Target="../media/audio17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70.wav"/><Relationship Id="rId5" Type="http://schemas.openxmlformats.org/officeDocument/2006/relationships/audio" Target="../media/audio61.wav"/><Relationship Id="rId4" Type="http://schemas.openxmlformats.org/officeDocument/2006/relationships/audio" Target="../media/audio52.wav"/><Relationship Id="rId9" Type="http://schemas.openxmlformats.org/officeDocument/2006/relationships/audio" Target="../media/audio172.wav"/></Relationships>
</file>

<file path=ppt/slides/_rels/slide39.xml.rels><?xml version="1.0" encoding="UTF-8" standalone="yes"?>
<Relationships xmlns="http://schemas.openxmlformats.org/package/2006/relationships"><Relationship Id="rId8" Type="http://schemas.openxmlformats.org/officeDocument/2006/relationships/audio" Target="../media/audio174.wav"/><Relationship Id="rId3" Type="http://schemas.openxmlformats.org/officeDocument/2006/relationships/audio" Target="../media/audio50.wav"/><Relationship Id="rId7"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73.wav"/><Relationship Id="rId11" Type="http://schemas.openxmlformats.org/officeDocument/2006/relationships/audio" Target="../media/audio176.wav"/><Relationship Id="rId5" Type="http://schemas.openxmlformats.org/officeDocument/2006/relationships/audio" Target="../media/audio66.wav"/><Relationship Id="rId10" Type="http://schemas.openxmlformats.org/officeDocument/2006/relationships/audio" Target="../media/audio114.wav"/><Relationship Id="rId4" Type="http://schemas.openxmlformats.org/officeDocument/2006/relationships/audio" Target="../media/audio52.wav"/><Relationship Id="rId9" Type="http://schemas.openxmlformats.org/officeDocument/2006/relationships/audio" Target="../media/audio175.wav"/></Relationships>
</file>

<file path=ppt/slides/_rels/slide4.xml.rels><?xml version="1.0" encoding="UTF-8" standalone="yes"?>
<Relationships xmlns="http://schemas.openxmlformats.org/package/2006/relationships"><Relationship Id="rId3" Type="http://schemas.openxmlformats.org/officeDocument/2006/relationships/audio" Target="../media/audio20.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audio" Target="../media/audio22.wav"/><Relationship Id="rId4" Type="http://schemas.openxmlformats.org/officeDocument/2006/relationships/audio" Target="../media/audio21.wav"/></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6.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0.wav"/></Relationships>
</file>

<file path=ppt/slides/_rels/slide7.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audio" Target="../media/audio1.wav"/><Relationship Id="rId16" Type="http://schemas.openxmlformats.org/officeDocument/2006/relationships/audio" Target="../media/audio44.wav"/><Relationship Id="rId1" Type="http://schemas.openxmlformats.org/officeDocument/2006/relationships/slideLayout" Target="../slideLayouts/slideLayout7.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5" Type="http://schemas.openxmlformats.org/officeDocument/2006/relationships/audio" Target="../media/audio4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audio" Target="../media/audio42.wav"/></Relationships>
</file>

<file path=ppt/slides/_rels/slide8.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7.wav"/><Relationship Id="rId4" Type="http://schemas.openxmlformats.org/officeDocument/2006/relationships/audio" Target="../media/audio46.wav"/></Relationships>
</file>

<file path=ppt/slides/_rels/slide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audio" Target="../media/audio1.wav"/><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1.xml"/><Relationship Id="rId16" Type="http://schemas.openxmlformats.org/officeDocument/2006/relationships/audio" Target="../media/audio60.wav"/><Relationship Id="rId1" Type="http://schemas.openxmlformats.org/officeDocument/2006/relationships/slideLayout" Target="../slideLayouts/slideLayout7.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audio" Target="../media/audio5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 Id="rId14" Type="http://schemas.openxmlformats.org/officeDocument/2006/relationships/audio" Target="../media/audio58.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7" name="مستطيل 6"/>
          <p:cNvSpPr/>
          <p:nvPr/>
        </p:nvSpPr>
        <p:spPr>
          <a:xfrm>
            <a:off x="2571752" y="2857496"/>
            <a:ext cx="1785934" cy="144655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ar-SA"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rPr>
              <a:t>القيمة المنزلية</a:t>
            </a:r>
            <a:endParaRPr lang="ar-EG"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endParaRPr>
          </a:p>
        </p:txBody>
      </p:sp>
      <p:sp>
        <p:nvSpPr>
          <p:cNvPr id="8" name="مستطيل 7"/>
          <p:cNvSpPr/>
          <p:nvPr/>
        </p:nvSpPr>
        <p:spPr>
          <a:xfrm>
            <a:off x="4929190" y="1714488"/>
            <a:ext cx="1787670" cy="769441"/>
          </a:xfrm>
          <a:prstGeom prst="rect">
            <a:avLst/>
          </a:prstGeom>
        </p:spPr>
        <p:txBody>
          <a:bodyPr wrap="none">
            <a:spAutoFit/>
          </a:bodyPr>
          <a:lstStyle/>
          <a:p>
            <a:pPr algn="ctr" fontAlgn="auto">
              <a:spcBef>
                <a:spcPts val="0"/>
              </a:spcBef>
              <a:spcAft>
                <a:spcPts val="0"/>
              </a:spcAft>
              <a:defRPr/>
            </a:pPr>
            <a:r>
              <a:rPr lang="ar-E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rPr>
              <a:t>الفصل 1</a:t>
            </a:r>
            <a:endParaRPr lang="ar-SA"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endParaRPr>
          </a:p>
        </p:txBody>
      </p:sp>
    </p:spTree>
  </p:cSld>
  <p:clrMapOvr>
    <a:masterClrMapping/>
  </p:clrMapOvr>
  <p:transition>
    <p:dissolve/>
    <p:sndAc>
      <p:stSnd>
        <p:snd r:embed="rId2" name="0188 - boat whistl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قيمة المنز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bwMode="auto">
          <a:xfrm>
            <a:off x="642938" y="2500313"/>
            <a:ext cx="7072312" cy="3857625"/>
          </a:xfrm>
          <a:prstGeom prst="snip2DiagRect">
            <a:avLst/>
          </a:prstGeom>
          <a:gradFill>
            <a:gsLst>
              <a:gs pos="0">
                <a:srgbClr val="6600CC"/>
              </a:gs>
              <a:gs pos="50000">
                <a:schemeClr val="bg1"/>
              </a:gs>
              <a:gs pos="100000">
                <a:srgbClr val="6600CC"/>
              </a:gs>
            </a:gsLst>
            <a:lin ang="13500000" scaled="0"/>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Snip Diagonal Corner Rectangle 6"/>
          <p:cNvSpPr/>
          <p:nvPr/>
        </p:nvSpPr>
        <p:spPr>
          <a:xfrm>
            <a:off x="3071813" y="285750"/>
            <a:ext cx="5500687" cy="928688"/>
          </a:xfrm>
          <a:prstGeom prst="snip2DiagRect">
            <a:avLst/>
          </a:prstGeom>
          <a:ln w="57150">
            <a:solidFill>
              <a:srgbClr val="000066"/>
            </a:solid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EG" sz="4400" b="1" dirty="0"/>
              <a:t>حل مسائل متنوعة</a:t>
            </a:r>
          </a:p>
        </p:txBody>
      </p:sp>
      <p:sp>
        <p:nvSpPr>
          <p:cNvPr id="11268" name="Rectangle 7"/>
          <p:cNvSpPr>
            <a:spLocks noChangeArrowheads="1"/>
          </p:cNvSpPr>
          <p:nvPr/>
        </p:nvSpPr>
        <p:spPr bwMode="auto">
          <a:xfrm>
            <a:off x="665163" y="1428750"/>
            <a:ext cx="6951662" cy="584200"/>
          </a:xfrm>
          <a:prstGeom prst="rect">
            <a:avLst/>
          </a:prstGeom>
          <a:solidFill>
            <a:srgbClr val="FF5050"/>
          </a:solidFill>
          <a:ln w="57150">
            <a:solidFill>
              <a:schemeClr val="tx1"/>
            </a:solidFill>
            <a:miter lim="800000"/>
            <a:headEnd/>
            <a:tailEnd/>
          </a:ln>
        </p:spPr>
        <p:txBody>
          <a:bodyPr wrap="none">
            <a:spAutoFit/>
          </a:bodyPr>
          <a:lstStyle/>
          <a:p>
            <a:r>
              <a:rPr lang="ar-EG" sz="3200" b="1">
                <a:latin typeface="Calibri" pitchFamily="34" charset="0"/>
              </a:rPr>
              <a:t>اِستعملِ الخطة المناسبة لحلِّ كل من المسائلِ التَّاليةِ:</a:t>
            </a:r>
            <a:endParaRPr lang="ar-EG" sz="3200">
              <a:latin typeface="Calibri" pitchFamily="34" charset="0"/>
            </a:endParaRPr>
          </a:p>
        </p:txBody>
      </p:sp>
      <p:sp>
        <p:nvSpPr>
          <p:cNvPr id="11" name="Heart 10"/>
          <p:cNvSpPr/>
          <p:nvPr/>
        </p:nvSpPr>
        <p:spPr>
          <a:xfrm>
            <a:off x="7858153" y="2571750"/>
            <a:ext cx="785813" cy="642938"/>
          </a:xfrm>
          <a:prstGeom prst="heart">
            <a:avLst/>
          </a:prstGeom>
          <a:ln/>
          <a:effectLst>
            <a:outerShdw blurRad="40000" dist="23000" dir="5400000" rotWithShape="0">
              <a:srgbClr val="000000">
                <a:alpha val="35000"/>
              </a:srgbClr>
            </a:outerShdw>
            <a:reflection blurRad="6350" stA="50000" endA="300" endPos="900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ar-EG" sz="3200" dirty="0"/>
              <a:t>1</a:t>
            </a:r>
          </a:p>
        </p:txBody>
      </p:sp>
      <p:sp>
        <p:nvSpPr>
          <p:cNvPr id="9233" name="Rectangle 17"/>
          <p:cNvSpPr>
            <a:spLocks noChangeArrowheads="1"/>
          </p:cNvSpPr>
          <p:nvPr/>
        </p:nvSpPr>
        <p:spPr bwMode="auto">
          <a:xfrm>
            <a:off x="928688" y="2740025"/>
            <a:ext cx="6429375" cy="3046413"/>
          </a:xfrm>
          <a:prstGeom prst="rect">
            <a:avLst/>
          </a:prstGeom>
          <a:solidFill>
            <a:schemeClr val="lt1">
              <a:alpha val="0"/>
            </a:schemeClr>
          </a:solidFill>
          <a:ln>
            <a:noFill/>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defRPr/>
            </a:pPr>
            <a:r>
              <a:rPr lang="ar-EG" sz="3200" b="1" dirty="0">
                <a:solidFill>
                  <a:srgbClr val="FF0000"/>
                </a:solidFill>
              </a:rPr>
              <a:t>أفهم ما معطيات المسألة؟</a:t>
            </a:r>
            <a:endParaRPr lang="en-US" sz="3200" dirty="0">
              <a:solidFill>
                <a:srgbClr val="FF0000"/>
              </a:solidFill>
            </a:endParaRPr>
          </a:p>
          <a:p>
            <a:pPr>
              <a:defRPr/>
            </a:pPr>
            <a:r>
              <a:rPr lang="ar-EG" sz="3200" b="1" dirty="0"/>
              <a:t>1) جدول أوزان بعض الحيوانات الضخمة.</a:t>
            </a:r>
            <a:endParaRPr lang="en-US" sz="3200" dirty="0"/>
          </a:p>
          <a:p>
            <a:pPr>
              <a:defRPr/>
            </a:pPr>
            <a:r>
              <a:rPr lang="ar-EG" sz="3200" b="1" dirty="0"/>
              <a:t>2) وزن الدب الأسود يزيد على وزن الغوريلا 11كجم.</a:t>
            </a:r>
            <a:endParaRPr lang="en-US" sz="3200" dirty="0"/>
          </a:p>
          <a:p>
            <a:pPr>
              <a:defRPr/>
            </a:pPr>
            <a:r>
              <a:rPr lang="ar-EG" sz="3200" b="1" dirty="0">
                <a:solidFill>
                  <a:srgbClr val="FF0000"/>
                </a:solidFill>
              </a:rPr>
              <a:t>ما المطلوب؟</a:t>
            </a:r>
            <a:endParaRPr lang="en-US" sz="3200" dirty="0">
              <a:solidFill>
                <a:srgbClr val="FF0000"/>
              </a:solidFill>
            </a:endParaRPr>
          </a:p>
          <a:p>
            <a:pPr>
              <a:defRPr/>
            </a:pPr>
            <a:r>
              <a:rPr lang="ar-EG" sz="3200" b="1" dirty="0"/>
              <a:t>وزن الدب الأسود.</a:t>
            </a:r>
            <a:endParaRPr lang="en-US" sz="3200" dirty="0"/>
          </a:p>
        </p:txBody>
      </p:sp>
    </p:spTree>
  </p:cSld>
  <p:clrMapOvr>
    <a:masterClrMapping/>
  </p:clrMapOvr>
  <p:transition>
    <p:zoom dir="in"/>
    <p:sndAc>
      <p:stSnd>
        <p:snd r:embed="rId3"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ashreg.wav" builtIn="1"/>
                                        </p:tgtEl>
                                      </p:cMediaNode>
                                    </p:audio>
                                  </p:sub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233">
                                            <p:bg/>
                                          </p:spTgt>
                                        </p:tgtEl>
                                        <p:attrNameLst>
                                          <p:attrName>style.visibility</p:attrName>
                                        </p:attrNameLst>
                                      </p:cBhvr>
                                      <p:to>
                                        <p:strVal val="visible"/>
                                      </p:to>
                                    </p:set>
                                    <p:animEffect transition="in" filter="fade">
                                      <p:cBhvr>
                                        <p:cTn id="13" dur="500"/>
                                        <p:tgtEl>
                                          <p:spTgt spid="9233">
                                            <p:bg/>
                                          </p:spTgt>
                                        </p:tgtEl>
                                      </p:cBhvr>
                                    </p:animEffect>
                                    <p:anim calcmode="lin" valueType="num">
                                      <p:cBhvr>
                                        <p:cTn id="14" dur="500" fill="hold"/>
                                        <p:tgtEl>
                                          <p:spTgt spid="9233">
                                            <p:bg/>
                                          </p:spTgt>
                                        </p:tgtEl>
                                        <p:attrNameLst>
                                          <p:attrName>ppt_x</p:attrName>
                                        </p:attrNameLst>
                                      </p:cBhvr>
                                      <p:tavLst>
                                        <p:tav tm="0">
                                          <p:val>
                                            <p:strVal val="#ppt_x"/>
                                          </p:val>
                                        </p:tav>
                                        <p:tav tm="100000">
                                          <p:val>
                                            <p:strVal val="#ppt_x"/>
                                          </p:val>
                                        </p:tav>
                                      </p:tavLst>
                                    </p:anim>
                                    <p:anim calcmode="lin" valueType="num">
                                      <p:cBhvr>
                                        <p:cTn id="15" dur="500" fill="hold"/>
                                        <p:tgtEl>
                                          <p:spTgt spid="923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breeze.wav" builtIn="1"/>
                                        </p:tgtEl>
                                      </p:cMediaNode>
                                    </p:audio>
                                  </p:subTnLst>
                                </p:cTn>
                              </p:par>
                              <p:par>
                                <p:cTn id="16" presetID="42" presetClass="entr" presetSubtype="0" fill="hold" grpId="0" nodeType="withEffect">
                                  <p:stCondLst>
                                    <p:cond delay="0"/>
                                  </p:stCondLst>
                                  <p:childTnLst>
                                    <p:set>
                                      <p:cBhvr>
                                        <p:cTn id="17" dur="1" fill="hold">
                                          <p:stCondLst>
                                            <p:cond delay="0"/>
                                          </p:stCondLst>
                                        </p:cTn>
                                        <p:tgtEl>
                                          <p:spTgt spid="9233">
                                            <p:txEl>
                                              <p:pRg st="0" end="0"/>
                                            </p:txEl>
                                          </p:spTgt>
                                        </p:tgtEl>
                                        <p:attrNameLst>
                                          <p:attrName>style.visibility</p:attrName>
                                        </p:attrNameLst>
                                      </p:cBhvr>
                                      <p:to>
                                        <p:strVal val="visible"/>
                                      </p:to>
                                    </p:set>
                                    <p:animEffect transition="in" filter="fade">
                                      <p:cBhvr>
                                        <p:cTn id="18" dur="500"/>
                                        <p:tgtEl>
                                          <p:spTgt spid="9233">
                                            <p:txEl>
                                              <p:pRg st="0" end="0"/>
                                            </p:txEl>
                                          </p:spTgt>
                                        </p:tgtEl>
                                      </p:cBhvr>
                                    </p:animEffect>
                                    <p:anim calcmode="lin" valueType="num">
                                      <p:cBhvr>
                                        <p:cTn id="19" dur="500" fill="hold"/>
                                        <p:tgtEl>
                                          <p:spTgt spid="9233">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923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افهم ما معطيات المسألة ش10.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233">
                                            <p:txEl>
                                              <p:pRg st="1" end="1"/>
                                            </p:txEl>
                                          </p:spTgt>
                                        </p:tgtEl>
                                        <p:attrNameLst>
                                          <p:attrName>style.visibility</p:attrName>
                                        </p:attrNameLst>
                                      </p:cBhvr>
                                      <p:to>
                                        <p:strVal val="visible"/>
                                      </p:to>
                                    </p:set>
                                    <p:animEffect transition="in" filter="fade">
                                      <p:cBhvr>
                                        <p:cTn id="25" dur="500"/>
                                        <p:tgtEl>
                                          <p:spTgt spid="9233">
                                            <p:txEl>
                                              <p:pRg st="1" end="1"/>
                                            </p:txEl>
                                          </p:spTgt>
                                        </p:tgtEl>
                                      </p:cBhvr>
                                    </p:animEffect>
                                    <p:anim calcmode="lin" valueType="num">
                                      <p:cBhvr>
                                        <p:cTn id="26" dur="500" fill="hold"/>
                                        <p:tgtEl>
                                          <p:spTgt spid="9233">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923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7" name="جدول أوزان بعض الحيوانات الضخمة.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233">
                                            <p:txEl>
                                              <p:pRg st="2" end="2"/>
                                            </p:txEl>
                                          </p:spTgt>
                                        </p:tgtEl>
                                        <p:attrNameLst>
                                          <p:attrName>style.visibility</p:attrName>
                                        </p:attrNameLst>
                                      </p:cBhvr>
                                      <p:to>
                                        <p:strVal val="visible"/>
                                      </p:to>
                                    </p:set>
                                    <p:animEffect transition="in" filter="fade">
                                      <p:cBhvr>
                                        <p:cTn id="32" dur="500"/>
                                        <p:tgtEl>
                                          <p:spTgt spid="9233">
                                            <p:txEl>
                                              <p:pRg st="2" end="2"/>
                                            </p:txEl>
                                          </p:spTgt>
                                        </p:tgtEl>
                                      </p:cBhvr>
                                    </p:animEffect>
                                    <p:anim calcmode="lin" valueType="num">
                                      <p:cBhvr>
                                        <p:cTn id="33" dur="500" fill="hold"/>
                                        <p:tgtEl>
                                          <p:spTgt spid="9233">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923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وزن الدب الأسود يزيد على وزن الغوريلا.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233">
                                            <p:txEl>
                                              <p:pRg st="3" end="3"/>
                                            </p:txEl>
                                          </p:spTgt>
                                        </p:tgtEl>
                                        <p:attrNameLst>
                                          <p:attrName>style.visibility</p:attrName>
                                        </p:attrNameLst>
                                      </p:cBhvr>
                                      <p:to>
                                        <p:strVal val="visible"/>
                                      </p:to>
                                    </p:set>
                                    <p:animEffect transition="in" filter="fade">
                                      <p:cBhvr>
                                        <p:cTn id="39" dur="500"/>
                                        <p:tgtEl>
                                          <p:spTgt spid="9233">
                                            <p:txEl>
                                              <p:pRg st="3" end="3"/>
                                            </p:txEl>
                                          </p:spTgt>
                                        </p:tgtEl>
                                      </p:cBhvr>
                                    </p:animEffect>
                                    <p:anim calcmode="lin" valueType="num">
                                      <p:cBhvr>
                                        <p:cTn id="40" dur="500" fill="hold"/>
                                        <p:tgtEl>
                                          <p:spTgt spid="923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923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9" name="ما المطلوب ش10.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233">
                                            <p:txEl>
                                              <p:pRg st="4" end="4"/>
                                            </p:txEl>
                                          </p:spTgt>
                                        </p:tgtEl>
                                        <p:attrNameLst>
                                          <p:attrName>style.visibility</p:attrName>
                                        </p:attrNameLst>
                                      </p:cBhvr>
                                      <p:to>
                                        <p:strVal val="visible"/>
                                      </p:to>
                                    </p:set>
                                    <p:animEffect transition="in" filter="fade">
                                      <p:cBhvr>
                                        <p:cTn id="46" dur="500"/>
                                        <p:tgtEl>
                                          <p:spTgt spid="9233">
                                            <p:txEl>
                                              <p:pRg st="4" end="4"/>
                                            </p:txEl>
                                          </p:spTgt>
                                        </p:tgtEl>
                                      </p:cBhvr>
                                    </p:animEffect>
                                    <p:anim calcmode="lin" valueType="num">
                                      <p:cBhvr>
                                        <p:cTn id="47" dur="500" fill="hold"/>
                                        <p:tgtEl>
                                          <p:spTgt spid="9233">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923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10" name="وزن الدب الأسو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233"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bwMode="auto">
          <a:xfrm>
            <a:off x="642938" y="2500313"/>
            <a:ext cx="7072312" cy="3857625"/>
          </a:xfrm>
          <a:prstGeom prst="snip2DiagRect">
            <a:avLst/>
          </a:prstGeom>
          <a:gradFill>
            <a:gsLst>
              <a:gs pos="0">
                <a:srgbClr val="6600CC"/>
              </a:gs>
              <a:gs pos="50000">
                <a:schemeClr val="bg1"/>
              </a:gs>
              <a:gs pos="100000">
                <a:srgbClr val="6600CC"/>
              </a:gs>
            </a:gsLst>
            <a:lin ang="13500000" scaled="0"/>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Snip Diagonal Corner Rectangle 6"/>
          <p:cNvSpPr/>
          <p:nvPr/>
        </p:nvSpPr>
        <p:spPr>
          <a:xfrm>
            <a:off x="3071813" y="285750"/>
            <a:ext cx="5500687" cy="928688"/>
          </a:xfrm>
          <a:prstGeom prst="snip2DiagRect">
            <a:avLst/>
          </a:prstGeom>
          <a:ln w="57150">
            <a:solidFill>
              <a:srgbClr val="000066"/>
            </a:solid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EG" sz="4400" b="1" dirty="0"/>
              <a:t>حل مسائل متنوعة</a:t>
            </a:r>
          </a:p>
        </p:txBody>
      </p:sp>
      <p:sp>
        <p:nvSpPr>
          <p:cNvPr id="12292" name="Rectangle 7"/>
          <p:cNvSpPr>
            <a:spLocks noChangeArrowheads="1"/>
          </p:cNvSpPr>
          <p:nvPr/>
        </p:nvSpPr>
        <p:spPr bwMode="auto">
          <a:xfrm>
            <a:off x="665163" y="1428750"/>
            <a:ext cx="6951662" cy="584200"/>
          </a:xfrm>
          <a:prstGeom prst="rect">
            <a:avLst/>
          </a:prstGeom>
          <a:solidFill>
            <a:srgbClr val="FF5050"/>
          </a:solidFill>
          <a:ln w="57150">
            <a:solidFill>
              <a:schemeClr val="tx1"/>
            </a:solidFill>
            <a:miter lim="800000"/>
            <a:headEnd/>
            <a:tailEnd/>
          </a:ln>
        </p:spPr>
        <p:txBody>
          <a:bodyPr wrap="none">
            <a:spAutoFit/>
          </a:bodyPr>
          <a:lstStyle/>
          <a:p>
            <a:r>
              <a:rPr lang="ar-EG" sz="3200" b="1">
                <a:latin typeface="Calibri" pitchFamily="34" charset="0"/>
              </a:rPr>
              <a:t>اِستعملِ الخطة المناسبة لحلِّ كل من المسائلِ التَّاليةِ:</a:t>
            </a:r>
            <a:endParaRPr lang="ar-EG" sz="3200">
              <a:latin typeface="Calibri" pitchFamily="34" charset="0"/>
            </a:endParaRPr>
          </a:p>
        </p:txBody>
      </p:sp>
      <p:sp>
        <p:nvSpPr>
          <p:cNvPr id="11" name="Heart 10"/>
          <p:cNvSpPr/>
          <p:nvPr/>
        </p:nvSpPr>
        <p:spPr>
          <a:xfrm>
            <a:off x="7715250" y="2571750"/>
            <a:ext cx="785813" cy="642938"/>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ar-EG" sz="3200" dirty="0"/>
              <a:t>1</a:t>
            </a:r>
          </a:p>
        </p:txBody>
      </p:sp>
      <p:sp>
        <p:nvSpPr>
          <p:cNvPr id="9233" name="Rectangle 17"/>
          <p:cNvSpPr>
            <a:spLocks noChangeArrowheads="1"/>
          </p:cNvSpPr>
          <p:nvPr/>
        </p:nvSpPr>
        <p:spPr bwMode="auto">
          <a:xfrm>
            <a:off x="1285875" y="2643188"/>
            <a:ext cx="6072188" cy="1077912"/>
          </a:xfrm>
          <a:prstGeom prst="rect">
            <a:avLst/>
          </a:prstGeom>
          <a:solidFill>
            <a:schemeClr val="lt1">
              <a:alpha val="0"/>
            </a:schemeClr>
          </a:solidFill>
          <a:ln>
            <a:noFill/>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defRPr/>
            </a:pPr>
            <a:r>
              <a:rPr lang="ar-EG" sz="3200" b="1" dirty="0">
                <a:solidFill>
                  <a:srgbClr val="FF0000"/>
                </a:solidFill>
              </a:rPr>
              <a:t>أخطط:</a:t>
            </a:r>
          </a:p>
          <a:p>
            <a:pPr algn="ctr">
              <a:defRPr/>
            </a:pPr>
            <a:r>
              <a:rPr lang="ar-EG" sz="3200" b="1" dirty="0"/>
              <a:t>181 كجم  =       ؟       + 11</a:t>
            </a:r>
            <a:endParaRPr lang="en-US" sz="3200" dirty="0"/>
          </a:p>
        </p:txBody>
      </p:sp>
      <p:pic>
        <p:nvPicPr>
          <p:cNvPr id="30722" name="Picture 2"/>
          <p:cNvPicPr>
            <a:picLocks noChangeAspect="1" noChangeArrowheads="1"/>
          </p:cNvPicPr>
          <p:nvPr/>
        </p:nvPicPr>
        <p:blipFill>
          <a:blip r:embed="rId7">
            <a:lum bright="-8000" contrast="26000"/>
          </a:blip>
          <a:srcRect/>
          <a:stretch>
            <a:fillRect/>
          </a:stretch>
        </p:blipFill>
        <p:spPr bwMode="auto">
          <a:xfrm>
            <a:off x="1592263" y="4000500"/>
            <a:ext cx="4835525" cy="185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zoom dir="in"/>
    <p:sndAc>
      <p:stSnd>
        <p:snd r:embed="rId3"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233">
                                            <p:bg/>
                                          </p:spTgt>
                                        </p:tgtEl>
                                        <p:attrNameLst>
                                          <p:attrName>style.visibility</p:attrName>
                                        </p:attrNameLst>
                                      </p:cBhvr>
                                      <p:to>
                                        <p:strVal val="visible"/>
                                      </p:to>
                                    </p:set>
                                    <p:animEffect transition="in" filter="fade">
                                      <p:cBhvr>
                                        <p:cTn id="10" dur="500"/>
                                        <p:tgtEl>
                                          <p:spTgt spid="9233">
                                            <p:bg/>
                                          </p:spTgt>
                                        </p:tgtEl>
                                      </p:cBhvr>
                                    </p:animEffect>
                                    <p:anim calcmode="lin" valueType="num">
                                      <p:cBhvr>
                                        <p:cTn id="11" dur="500" fill="hold"/>
                                        <p:tgtEl>
                                          <p:spTgt spid="9233">
                                            <p:bg/>
                                          </p:spTgt>
                                        </p:tgtEl>
                                        <p:attrNameLst>
                                          <p:attrName>ppt_x</p:attrName>
                                        </p:attrNameLst>
                                      </p:cBhvr>
                                      <p:tavLst>
                                        <p:tav tm="0">
                                          <p:val>
                                            <p:strVal val="#ppt_x"/>
                                          </p:val>
                                        </p:tav>
                                        <p:tav tm="100000">
                                          <p:val>
                                            <p:strVal val="#ppt_x"/>
                                          </p:val>
                                        </p:tav>
                                      </p:tavLst>
                                    </p:anim>
                                    <p:anim calcmode="lin" valueType="num">
                                      <p:cBhvr>
                                        <p:cTn id="12" dur="500" fill="hold"/>
                                        <p:tgtEl>
                                          <p:spTgt spid="923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9233">
                                            <p:txEl>
                                              <p:pRg st="0" end="0"/>
                                            </p:txEl>
                                          </p:spTgt>
                                        </p:tgtEl>
                                        <p:attrNameLst>
                                          <p:attrName>style.visibility</p:attrName>
                                        </p:attrNameLst>
                                      </p:cBhvr>
                                      <p:to>
                                        <p:strVal val="visible"/>
                                      </p:to>
                                    </p:set>
                                    <p:animEffect transition="in" filter="fade">
                                      <p:cBhvr>
                                        <p:cTn id="15" dur="500"/>
                                        <p:tgtEl>
                                          <p:spTgt spid="9233">
                                            <p:txEl>
                                              <p:pRg st="0" end="0"/>
                                            </p:txEl>
                                          </p:spTgt>
                                        </p:tgtEl>
                                      </p:cBhvr>
                                    </p:animEffect>
                                    <p:anim calcmode="lin" valueType="num">
                                      <p:cBhvr>
                                        <p:cTn id="16" dur="500" fill="hold"/>
                                        <p:tgtEl>
                                          <p:spTgt spid="923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23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خطط.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722"/>
                                        </p:tgtEl>
                                        <p:attrNameLst>
                                          <p:attrName>style.visibility</p:attrName>
                                        </p:attrNameLst>
                                      </p:cBhvr>
                                      <p:to>
                                        <p:strVal val="visible"/>
                                      </p:to>
                                    </p:set>
                                    <p:animEffect transition="in" filter="fade">
                                      <p:cBhvr>
                                        <p:cTn id="22" dur="500"/>
                                        <p:tgtEl>
                                          <p:spTgt spid="30722"/>
                                        </p:tgtEl>
                                      </p:cBhvr>
                                    </p:animEffect>
                                    <p:anim calcmode="lin" valueType="num">
                                      <p:cBhvr>
                                        <p:cTn id="23" dur="500" fill="hold"/>
                                        <p:tgtEl>
                                          <p:spTgt spid="30722"/>
                                        </p:tgtEl>
                                        <p:attrNameLst>
                                          <p:attrName>ppt_x</p:attrName>
                                        </p:attrNameLst>
                                      </p:cBhvr>
                                      <p:tavLst>
                                        <p:tav tm="0">
                                          <p:val>
                                            <p:strVal val="#ppt_x"/>
                                          </p:val>
                                        </p:tav>
                                        <p:tav tm="100000">
                                          <p:val>
                                            <p:strVal val="#ppt_x"/>
                                          </p:val>
                                        </p:tav>
                                      </p:tavLst>
                                    </p:anim>
                                    <p:anim calcmode="lin" valueType="num">
                                      <p:cBhvr>
                                        <p:cTn id="24" dur="500" fill="hold"/>
                                        <p:tgtEl>
                                          <p:spTgt spid="307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233">
                                            <p:txEl>
                                              <p:pRg st="1" end="1"/>
                                            </p:txEl>
                                          </p:spTgt>
                                        </p:tgtEl>
                                        <p:attrNameLst>
                                          <p:attrName>style.visibility</p:attrName>
                                        </p:attrNameLst>
                                      </p:cBhvr>
                                      <p:to>
                                        <p:strVal val="visible"/>
                                      </p:to>
                                    </p:set>
                                    <p:animEffect transition="in" filter="fade">
                                      <p:cBhvr>
                                        <p:cTn id="27" dur="500"/>
                                        <p:tgtEl>
                                          <p:spTgt spid="9233">
                                            <p:txEl>
                                              <p:pRg st="1" end="1"/>
                                            </p:txEl>
                                          </p:spTgt>
                                        </p:tgtEl>
                                      </p:cBhvr>
                                    </p:animEffect>
                                    <p:anim calcmode="lin" valueType="num">
                                      <p:cBhvr>
                                        <p:cTn id="28" dur="500" fill="hold"/>
                                        <p:tgtEl>
                                          <p:spTgt spid="9233">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923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181 كجم  =               + 11 كج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233"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bwMode="auto">
          <a:xfrm>
            <a:off x="642938" y="2500313"/>
            <a:ext cx="7072312" cy="3857625"/>
          </a:xfrm>
          <a:prstGeom prst="snip2DiagRect">
            <a:avLst/>
          </a:prstGeom>
          <a:gradFill>
            <a:gsLst>
              <a:gs pos="0">
                <a:srgbClr val="6600CC"/>
              </a:gs>
              <a:gs pos="50000">
                <a:schemeClr val="bg1"/>
              </a:gs>
              <a:gs pos="100000">
                <a:srgbClr val="6600CC"/>
              </a:gs>
            </a:gsLst>
            <a:lin ang="13500000" scaled="0"/>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3" name="Heart 10"/>
          <p:cNvSpPr/>
          <p:nvPr/>
        </p:nvSpPr>
        <p:spPr>
          <a:xfrm>
            <a:off x="7715250" y="2571750"/>
            <a:ext cx="785813" cy="642938"/>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ar-EG" sz="3200" dirty="0"/>
              <a:t>1</a:t>
            </a:r>
          </a:p>
        </p:txBody>
      </p:sp>
      <p:sp>
        <p:nvSpPr>
          <p:cNvPr id="7" name="Snip Diagonal Corner Rectangle 6"/>
          <p:cNvSpPr/>
          <p:nvPr/>
        </p:nvSpPr>
        <p:spPr>
          <a:xfrm>
            <a:off x="3071813" y="285750"/>
            <a:ext cx="5500687" cy="928688"/>
          </a:xfrm>
          <a:prstGeom prst="snip2DiagRect">
            <a:avLst/>
          </a:prstGeom>
          <a:ln w="57150">
            <a:solidFill>
              <a:srgbClr val="000066"/>
            </a:solid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EG" sz="4400" b="1" dirty="0"/>
              <a:t>حل مسائل متنوعة</a:t>
            </a:r>
          </a:p>
        </p:txBody>
      </p:sp>
      <p:sp>
        <p:nvSpPr>
          <p:cNvPr id="13317" name="Rectangle 7"/>
          <p:cNvSpPr>
            <a:spLocks noChangeArrowheads="1"/>
          </p:cNvSpPr>
          <p:nvPr/>
        </p:nvSpPr>
        <p:spPr bwMode="auto">
          <a:xfrm>
            <a:off x="665163" y="1428750"/>
            <a:ext cx="6951662" cy="584200"/>
          </a:xfrm>
          <a:prstGeom prst="rect">
            <a:avLst/>
          </a:prstGeom>
          <a:solidFill>
            <a:srgbClr val="FF5050"/>
          </a:solidFill>
          <a:ln w="57150">
            <a:solidFill>
              <a:schemeClr val="tx1"/>
            </a:solidFill>
            <a:miter lim="800000"/>
            <a:headEnd/>
            <a:tailEnd/>
          </a:ln>
        </p:spPr>
        <p:txBody>
          <a:bodyPr wrap="none">
            <a:spAutoFit/>
          </a:bodyPr>
          <a:lstStyle/>
          <a:p>
            <a:r>
              <a:rPr lang="ar-EG" sz="3200" b="1">
                <a:latin typeface="Calibri" pitchFamily="34" charset="0"/>
              </a:rPr>
              <a:t>اِستعملِ الخطة المناسبة لحلِّ كل من المسائلِ التَّاليةِ:</a:t>
            </a:r>
            <a:endParaRPr lang="ar-EG" sz="3200">
              <a:latin typeface="Calibri" pitchFamily="34" charset="0"/>
            </a:endParaRPr>
          </a:p>
        </p:txBody>
      </p:sp>
      <p:sp>
        <p:nvSpPr>
          <p:cNvPr id="9233" name="Rectangle 17"/>
          <p:cNvSpPr>
            <a:spLocks noChangeArrowheads="1"/>
          </p:cNvSpPr>
          <p:nvPr/>
        </p:nvSpPr>
        <p:spPr bwMode="auto">
          <a:xfrm>
            <a:off x="785813" y="2740025"/>
            <a:ext cx="6429375" cy="3046413"/>
          </a:xfrm>
          <a:prstGeom prst="rect">
            <a:avLst/>
          </a:prstGeom>
          <a:solidFill>
            <a:schemeClr val="lt1">
              <a:alpha val="0"/>
            </a:schemeClr>
          </a:solidFill>
          <a:ln>
            <a:noFill/>
            <a:headEnd/>
            <a:tailEnd/>
          </a:ln>
        </p:spPr>
        <p:style>
          <a:lnRef idx="2">
            <a:schemeClr val="accent6"/>
          </a:lnRef>
          <a:fillRef idx="1">
            <a:schemeClr val="lt1"/>
          </a:fillRef>
          <a:effectRef idx="0">
            <a:schemeClr val="accent6"/>
          </a:effectRef>
          <a:fontRef idx="minor">
            <a:schemeClr val="dk1"/>
          </a:fontRef>
        </p:style>
        <p:txBody>
          <a:bodyPr anchor="ctr">
            <a:spAutoFit/>
          </a:bodyPr>
          <a:lstStyle/>
          <a:p>
            <a:pPr>
              <a:defRPr/>
            </a:pPr>
            <a:r>
              <a:rPr lang="ar-EG" sz="3200" b="1" dirty="0">
                <a:solidFill>
                  <a:srgbClr val="FF0000"/>
                </a:solidFill>
              </a:rPr>
              <a:t>أحل: </a:t>
            </a:r>
            <a:endParaRPr lang="en-US" sz="3200" dirty="0">
              <a:solidFill>
                <a:srgbClr val="FF0000"/>
              </a:solidFill>
            </a:endParaRPr>
          </a:p>
          <a:p>
            <a:pPr>
              <a:defRPr/>
            </a:pPr>
            <a:r>
              <a:rPr lang="ar-EG" sz="3200" b="1" dirty="0"/>
              <a:t>وزن الدب الأسود = وزن الغوريلا + 11</a:t>
            </a:r>
            <a:endParaRPr lang="en-US" sz="3200" dirty="0"/>
          </a:p>
          <a:p>
            <a:pPr>
              <a:defRPr/>
            </a:pPr>
            <a:r>
              <a:rPr lang="ar-EG" sz="3200" b="1" dirty="0"/>
              <a:t>                       = 181 + 11</a:t>
            </a:r>
            <a:endParaRPr lang="en-US" sz="3200" dirty="0"/>
          </a:p>
          <a:p>
            <a:pPr>
              <a:defRPr/>
            </a:pPr>
            <a:r>
              <a:rPr lang="ar-EG" sz="3200" b="1" dirty="0"/>
              <a:t>                       = 192 كجم</a:t>
            </a:r>
            <a:endParaRPr lang="en-US" sz="3200" dirty="0"/>
          </a:p>
          <a:p>
            <a:pPr>
              <a:defRPr/>
            </a:pPr>
            <a:r>
              <a:rPr lang="ar-EG" sz="3200" b="1" dirty="0">
                <a:solidFill>
                  <a:srgbClr val="FF0000"/>
                </a:solidFill>
              </a:rPr>
              <a:t>أتحقق:</a:t>
            </a:r>
            <a:endParaRPr lang="en-US" sz="3200" dirty="0">
              <a:solidFill>
                <a:srgbClr val="FF0000"/>
              </a:solidFill>
            </a:endParaRPr>
          </a:p>
          <a:p>
            <a:pPr>
              <a:defRPr/>
            </a:pPr>
            <a:r>
              <a:rPr lang="ar-EG" sz="3200" b="1" dirty="0"/>
              <a:t>192 – 11 = 181 </a:t>
            </a:r>
            <a:r>
              <a:rPr lang="ar-EG" sz="3200" b="1" dirty="0">
                <a:solidFill>
                  <a:srgbClr val="003300"/>
                </a:solidFill>
              </a:rPr>
              <a:t>وهو وزن الغوريلا.</a:t>
            </a:r>
            <a:endParaRPr lang="en-US" sz="3200" dirty="0">
              <a:solidFill>
                <a:srgbClr val="003300"/>
              </a:solidFill>
            </a:endParaRPr>
          </a:p>
        </p:txBody>
      </p:sp>
    </p:spTree>
  </p:cSld>
  <p:clrMapOvr>
    <a:masterClrMapping/>
  </p:clrMapOvr>
  <p:transition>
    <p:zoom dir="in"/>
    <p:sndAc>
      <p:stSnd>
        <p:snd r:embed="rId3"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233">
                                            <p:bg/>
                                          </p:spTgt>
                                        </p:tgtEl>
                                        <p:attrNameLst>
                                          <p:attrName>style.visibility</p:attrName>
                                        </p:attrNameLst>
                                      </p:cBhvr>
                                      <p:to>
                                        <p:strVal val="visible"/>
                                      </p:to>
                                    </p:set>
                                    <p:animEffect transition="in" filter="fade">
                                      <p:cBhvr>
                                        <p:cTn id="7" dur="500"/>
                                        <p:tgtEl>
                                          <p:spTgt spid="9233">
                                            <p:bg/>
                                          </p:spTgt>
                                        </p:tgtEl>
                                      </p:cBhvr>
                                    </p:animEffect>
                                    <p:anim calcmode="lin" valueType="num">
                                      <p:cBhvr>
                                        <p:cTn id="8" dur="500" fill="hold"/>
                                        <p:tgtEl>
                                          <p:spTgt spid="9233">
                                            <p:bg/>
                                          </p:spTgt>
                                        </p:tgtEl>
                                        <p:attrNameLst>
                                          <p:attrName>ppt_x</p:attrName>
                                        </p:attrNameLst>
                                      </p:cBhvr>
                                      <p:tavLst>
                                        <p:tav tm="0">
                                          <p:val>
                                            <p:strVal val="#ppt_x"/>
                                          </p:val>
                                        </p:tav>
                                        <p:tav tm="100000">
                                          <p:val>
                                            <p:strVal val="#ppt_x"/>
                                          </p:val>
                                        </p:tav>
                                      </p:tavLst>
                                    </p:anim>
                                    <p:anim calcmode="lin" valueType="num">
                                      <p:cBhvr>
                                        <p:cTn id="9" dur="500" fill="hold"/>
                                        <p:tgtEl>
                                          <p:spTgt spid="923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breeze.wav" builtIn="1"/>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9233">
                                            <p:txEl>
                                              <p:pRg st="0" end="0"/>
                                            </p:txEl>
                                          </p:spTgt>
                                        </p:tgtEl>
                                        <p:attrNameLst>
                                          <p:attrName>style.visibility</p:attrName>
                                        </p:attrNameLst>
                                      </p:cBhvr>
                                      <p:to>
                                        <p:strVal val="visible"/>
                                      </p:to>
                                    </p:set>
                                    <p:animEffect transition="in" filter="fade">
                                      <p:cBhvr>
                                        <p:cTn id="12" dur="500"/>
                                        <p:tgtEl>
                                          <p:spTgt spid="9233">
                                            <p:txEl>
                                              <p:pRg st="0" end="0"/>
                                            </p:txEl>
                                          </p:spTgt>
                                        </p:tgtEl>
                                      </p:cBhvr>
                                    </p:animEffect>
                                    <p:anim calcmode="lin" valueType="num">
                                      <p:cBhvr>
                                        <p:cTn id="13" dur="500" fill="hold"/>
                                        <p:tgtEl>
                                          <p:spTgt spid="923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23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أحل.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233">
                                            <p:txEl>
                                              <p:pRg st="1" end="1"/>
                                            </p:txEl>
                                          </p:spTgt>
                                        </p:tgtEl>
                                        <p:attrNameLst>
                                          <p:attrName>style.visibility</p:attrName>
                                        </p:attrNameLst>
                                      </p:cBhvr>
                                      <p:to>
                                        <p:strVal val="visible"/>
                                      </p:to>
                                    </p:set>
                                    <p:animEffect transition="in" filter="fade">
                                      <p:cBhvr>
                                        <p:cTn id="19" dur="500"/>
                                        <p:tgtEl>
                                          <p:spTgt spid="9233">
                                            <p:txEl>
                                              <p:pRg st="1" end="1"/>
                                            </p:txEl>
                                          </p:spTgt>
                                        </p:tgtEl>
                                      </p:cBhvr>
                                    </p:animEffect>
                                    <p:anim calcmode="lin" valueType="num">
                                      <p:cBhvr>
                                        <p:cTn id="20" dur="500" fill="hold"/>
                                        <p:tgtEl>
                                          <p:spTgt spid="923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923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وزن الدب الأسود = وزن الغوريلا + 11.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233">
                                            <p:txEl>
                                              <p:pRg st="2" end="2"/>
                                            </p:txEl>
                                          </p:spTgt>
                                        </p:tgtEl>
                                        <p:attrNameLst>
                                          <p:attrName>style.visibility</p:attrName>
                                        </p:attrNameLst>
                                      </p:cBhvr>
                                      <p:to>
                                        <p:strVal val="visible"/>
                                      </p:to>
                                    </p:set>
                                    <p:animEffect transition="in" filter="fade">
                                      <p:cBhvr>
                                        <p:cTn id="26" dur="500"/>
                                        <p:tgtEl>
                                          <p:spTgt spid="9233">
                                            <p:txEl>
                                              <p:pRg st="2" end="2"/>
                                            </p:txEl>
                                          </p:spTgt>
                                        </p:tgtEl>
                                      </p:cBhvr>
                                    </p:animEffect>
                                    <p:anim calcmode="lin" valueType="num">
                                      <p:cBhvr>
                                        <p:cTn id="27" dur="500" fill="hold"/>
                                        <p:tgtEl>
                                          <p:spTgt spid="923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923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 181 + 11.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233">
                                            <p:txEl>
                                              <p:pRg st="3" end="3"/>
                                            </p:txEl>
                                          </p:spTgt>
                                        </p:tgtEl>
                                        <p:attrNameLst>
                                          <p:attrName>style.visibility</p:attrName>
                                        </p:attrNameLst>
                                      </p:cBhvr>
                                      <p:to>
                                        <p:strVal val="visible"/>
                                      </p:to>
                                    </p:set>
                                    <p:animEffect transition="in" filter="fade">
                                      <p:cBhvr>
                                        <p:cTn id="33" dur="500"/>
                                        <p:tgtEl>
                                          <p:spTgt spid="9233">
                                            <p:txEl>
                                              <p:pRg st="3" end="3"/>
                                            </p:txEl>
                                          </p:spTgt>
                                        </p:tgtEl>
                                      </p:cBhvr>
                                    </p:animEffect>
                                    <p:anim calcmode="lin" valueType="num">
                                      <p:cBhvr>
                                        <p:cTn id="34" dur="500" fill="hold"/>
                                        <p:tgtEl>
                                          <p:spTgt spid="923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923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8" name="= 192 كجم.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233">
                                            <p:txEl>
                                              <p:pRg st="4" end="4"/>
                                            </p:txEl>
                                          </p:spTgt>
                                        </p:tgtEl>
                                        <p:attrNameLst>
                                          <p:attrName>style.visibility</p:attrName>
                                        </p:attrNameLst>
                                      </p:cBhvr>
                                      <p:to>
                                        <p:strVal val="visible"/>
                                      </p:to>
                                    </p:set>
                                    <p:animEffect transition="in" filter="fade">
                                      <p:cBhvr>
                                        <p:cTn id="40" dur="500"/>
                                        <p:tgtEl>
                                          <p:spTgt spid="9233">
                                            <p:txEl>
                                              <p:pRg st="4" end="4"/>
                                            </p:txEl>
                                          </p:spTgt>
                                        </p:tgtEl>
                                      </p:cBhvr>
                                    </p:animEffect>
                                    <p:anim calcmode="lin" valueType="num">
                                      <p:cBhvr>
                                        <p:cTn id="41" dur="500" fill="hold"/>
                                        <p:tgtEl>
                                          <p:spTgt spid="9233">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923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9" name="أتحقق.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233">
                                            <p:txEl>
                                              <p:pRg st="5" end="5"/>
                                            </p:txEl>
                                          </p:spTgt>
                                        </p:tgtEl>
                                        <p:attrNameLst>
                                          <p:attrName>style.visibility</p:attrName>
                                        </p:attrNameLst>
                                      </p:cBhvr>
                                      <p:to>
                                        <p:strVal val="visible"/>
                                      </p:to>
                                    </p:set>
                                    <p:animEffect transition="in" filter="fade">
                                      <p:cBhvr>
                                        <p:cTn id="47" dur="500"/>
                                        <p:tgtEl>
                                          <p:spTgt spid="9233">
                                            <p:txEl>
                                              <p:pRg st="5" end="5"/>
                                            </p:txEl>
                                          </p:spTgt>
                                        </p:tgtEl>
                                      </p:cBhvr>
                                    </p:animEffect>
                                    <p:anim calcmode="lin" valueType="num">
                                      <p:cBhvr>
                                        <p:cTn id="48" dur="500" fill="hold"/>
                                        <p:tgtEl>
                                          <p:spTgt spid="9233">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9233">
                                            <p:txEl>
                                              <p:pRg st="5" end="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10" name="192 – 11 = 181 وهو وزن الغوري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3"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art 6"/>
          <p:cNvSpPr/>
          <p:nvPr/>
        </p:nvSpPr>
        <p:spPr>
          <a:xfrm>
            <a:off x="7858125" y="142875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2</a:t>
            </a:r>
          </a:p>
        </p:txBody>
      </p:sp>
      <p:grpSp>
        <p:nvGrpSpPr>
          <p:cNvPr id="2" name="Group 9"/>
          <p:cNvGrpSpPr>
            <a:grpSpLocks/>
          </p:cNvGrpSpPr>
          <p:nvPr/>
        </p:nvGrpSpPr>
        <p:grpSpPr bwMode="auto">
          <a:xfrm>
            <a:off x="928688" y="857250"/>
            <a:ext cx="6786562" cy="2071688"/>
            <a:chOff x="928662" y="857232"/>
            <a:chExt cx="6786610" cy="2071702"/>
          </a:xfrm>
        </p:grpSpPr>
        <p:sp>
          <p:nvSpPr>
            <p:cNvPr id="9" name="Plaque 8"/>
            <p:cNvSpPr/>
            <p:nvPr/>
          </p:nvSpPr>
          <p:spPr>
            <a:xfrm>
              <a:off x="928662" y="857232"/>
              <a:ext cx="6786610" cy="2071702"/>
            </a:xfrm>
            <a:prstGeom prst="plaque">
              <a:avLst/>
            </a:prstGeom>
            <a:blipFill>
              <a:blip r:embed="rId6" cstate="print"/>
              <a:tile tx="0" ty="0" sx="100000" sy="100000" flip="none" algn="tl"/>
            </a:blipFill>
            <a:ln w="76200">
              <a:solidFill>
                <a:schemeClr val="tx1"/>
              </a:solidFill>
            </a:ln>
            <a:effectLst>
              <a:innerShdw blurRad="1270000">
                <a:srgbClr val="FF0066"/>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p>
          </p:txBody>
        </p:sp>
        <p:sp>
          <p:nvSpPr>
            <p:cNvPr id="14345" name="Rectangle 7"/>
            <p:cNvSpPr>
              <a:spLocks noChangeArrowheads="1"/>
            </p:cNvSpPr>
            <p:nvPr/>
          </p:nvSpPr>
          <p:spPr bwMode="auto">
            <a:xfrm>
              <a:off x="1357290" y="1142984"/>
              <a:ext cx="6000776" cy="1569660"/>
            </a:xfrm>
            <a:prstGeom prst="rect">
              <a:avLst/>
            </a:prstGeom>
            <a:noFill/>
            <a:ln w="9525">
              <a:noFill/>
              <a:miter lim="800000"/>
              <a:headEnd/>
              <a:tailEnd/>
            </a:ln>
          </p:spPr>
          <p:txBody>
            <a:bodyPr>
              <a:spAutoFit/>
            </a:bodyPr>
            <a:lstStyle/>
            <a:p>
              <a:r>
                <a:rPr lang="ar-EG" sz="3200" b="1">
                  <a:latin typeface="Calibri" pitchFamily="34" charset="0"/>
                </a:rPr>
                <a:t>إذا كانَ ثمنُ قميصٍ 34 ريالاً، وثمنُ الجَوْربِ 6 ريالاتٍ. واشتريْتَ الاثنينِ معًا، فكمْ يُعِيدُ إليكَ البائعُ إذَا أعطيتَهُ 50 ريالاً؟</a:t>
              </a:r>
            </a:p>
          </p:txBody>
        </p:sp>
      </p:grpSp>
      <p:pic>
        <p:nvPicPr>
          <p:cNvPr id="1026" name="Picture 2"/>
          <p:cNvPicPr>
            <a:picLocks noChangeAspect="1" noChangeArrowheads="1"/>
          </p:cNvPicPr>
          <p:nvPr/>
        </p:nvPicPr>
        <p:blipFill>
          <a:blip r:embed="rId7" cstate="print"/>
          <a:srcRect/>
          <a:stretch>
            <a:fillRect/>
          </a:stretch>
        </p:blipFill>
        <p:spPr bwMode="auto">
          <a:xfrm>
            <a:off x="5143504" y="3300428"/>
            <a:ext cx="2394957" cy="2414588"/>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descr="1530861.jpg"/>
          <p:cNvPicPr>
            <a:picLocks noChangeAspect="1"/>
          </p:cNvPicPr>
          <p:nvPr/>
        </p:nvPicPr>
        <p:blipFill>
          <a:blip r:embed="rId8" cstate="print"/>
          <a:stretch>
            <a:fillRect/>
          </a:stretch>
        </p:blipFill>
        <p:spPr>
          <a:xfrm>
            <a:off x="1571604" y="3228990"/>
            <a:ext cx="2428892" cy="2428892"/>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newsflash/>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builtIn="1"/>
                                        </p:tgtEl>
                                      </p:cMediaNode>
                                    </p:audio>
                                  </p:sub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026"/>
                                        </p:tgtEl>
                                        <p:attrNameLst>
                                          <p:attrName>style.visibility</p:attrName>
                                        </p:attrNameLst>
                                      </p:cBhvr>
                                      <p:to>
                                        <p:strVal val="visible"/>
                                      </p:to>
                                    </p:set>
                                    <p:anim calcmode="lin" valueType="num">
                                      <p:cBhvr>
                                        <p:cTn id="10" dur="500" fill="hold"/>
                                        <p:tgtEl>
                                          <p:spTgt spid="1026"/>
                                        </p:tgtEl>
                                        <p:attrNameLst>
                                          <p:attrName>ppt_w</p:attrName>
                                        </p:attrNameLst>
                                      </p:cBhvr>
                                      <p:tavLst>
                                        <p:tav tm="0">
                                          <p:val>
                                            <p:fltVal val="0"/>
                                          </p:val>
                                        </p:tav>
                                        <p:tav tm="100000">
                                          <p:val>
                                            <p:strVal val="#ppt_w"/>
                                          </p:val>
                                        </p:tav>
                                      </p:tavLst>
                                    </p:anim>
                                    <p:anim calcmode="lin" valueType="num">
                                      <p:cBhvr>
                                        <p:cTn id="11" dur="500" fill="hold"/>
                                        <p:tgtEl>
                                          <p:spTgt spid="1026"/>
                                        </p:tgtEl>
                                        <p:attrNameLst>
                                          <p:attrName>ppt_h</p:attrName>
                                        </p:attrNameLst>
                                      </p:cBhvr>
                                      <p:tavLst>
                                        <p:tav tm="0">
                                          <p:val>
                                            <p:fltVal val="0"/>
                                          </p:val>
                                        </p:tav>
                                        <p:tav tm="100000">
                                          <p:val>
                                            <p:strVal val="#ppt_h"/>
                                          </p:val>
                                        </p:tav>
                                      </p:tavLst>
                                    </p:anim>
                                    <p:anim calcmode="lin" valueType="num">
                                      <p:cBhvr>
                                        <p:cTn id="12" dur="500" fill="hold"/>
                                        <p:tgtEl>
                                          <p:spTgt spid="1026"/>
                                        </p:tgtEl>
                                        <p:attrNameLst>
                                          <p:attrName>style.rotation</p:attrName>
                                        </p:attrNameLst>
                                      </p:cBhvr>
                                      <p:tavLst>
                                        <p:tav tm="0">
                                          <p:val>
                                            <p:fltVal val="90"/>
                                          </p:val>
                                        </p:tav>
                                        <p:tav tm="100000">
                                          <p:val>
                                            <p:fltVal val="0"/>
                                          </p:val>
                                        </p:tav>
                                      </p:tavLst>
                                    </p:anim>
                                    <p:animEffect transition="in" filter="fade">
                                      <p:cBhvr>
                                        <p:cTn id="13" dur="500"/>
                                        <p:tgtEl>
                                          <p:spTgt spid="1026"/>
                                        </p:tgtEl>
                                      </p:cBhvr>
                                    </p:animEffect>
                                  </p:childTnLst>
                                  <p:subTnLst>
                                    <p:audio>
                                      <p:cMediaNode>
                                        <p:cTn display="0" masterRel="sameClick">
                                          <p:stCondLst>
                                            <p:cond evt="begin" delay="0">
                                              <p:tn val="8"/>
                                            </p:cond>
                                          </p:stCondLst>
                                          <p:endCondLst>
                                            <p:cond evt="onStopAudio" delay="0">
                                              <p:tgtEl>
                                                <p:sldTgt/>
                                              </p:tgtEl>
                                            </p:cond>
                                          </p:endCondLst>
                                        </p:cTn>
                                        <p:tgtEl>
                                          <p:sndTgt r:embed="rId4" name="CLICK21.WAV"/>
                                        </p:tgtEl>
                                      </p:cMediaNode>
                                    </p:audio>
                                  </p:sub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 calcmode="lin" valueType="num">
                                      <p:cBhvr>
                                        <p:cTn id="18" dur="500" fill="hold"/>
                                        <p:tgtEl>
                                          <p:spTgt spid="13"/>
                                        </p:tgtEl>
                                        <p:attrNameLst>
                                          <p:attrName>style.rotation</p:attrName>
                                        </p:attrNameLst>
                                      </p:cBhvr>
                                      <p:tavLst>
                                        <p:tav tm="0">
                                          <p:val>
                                            <p:fltVal val="90"/>
                                          </p:val>
                                        </p:tav>
                                        <p:tav tm="100000">
                                          <p:val>
                                            <p:fltVal val="0"/>
                                          </p:val>
                                        </p:tav>
                                      </p:tavLst>
                                    </p:anim>
                                    <p:animEffect transition="in" filter="fade">
                                      <p:cBhvr>
                                        <p:cTn id="19" dur="500"/>
                                        <p:tgtEl>
                                          <p:spTgt spid="13"/>
                                        </p:tgtEl>
                                      </p:cBhvr>
                                    </p:animEffect>
                                  </p:childTnLst>
                                </p:cTn>
                              </p:par>
                              <p:par>
                                <p:cTn id="20" presetID="3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450" decel="100000" fill="hold"/>
                                        <p:tgtEl>
                                          <p:spTgt spid="2"/>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إذا كانَ ثمنُ قميصٍ 34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11"/>
          <p:cNvSpPr/>
          <p:nvPr/>
        </p:nvSpPr>
        <p:spPr bwMode="auto">
          <a:xfrm>
            <a:off x="928662" y="1857391"/>
            <a:ext cx="7072312" cy="3857625"/>
          </a:xfrm>
          <a:prstGeom prst="snip2DiagRect">
            <a:avLst/>
          </a:prstGeom>
          <a:ln w="76200">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Heart 6"/>
          <p:cNvSpPr/>
          <p:nvPr/>
        </p:nvSpPr>
        <p:spPr>
          <a:xfrm>
            <a:off x="7858125" y="1428750"/>
            <a:ext cx="785813" cy="642938"/>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ar-EG" sz="3200" dirty="0"/>
              <a:t>2</a:t>
            </a:r>
          </a:p>
        </p:txBody>
      </p:sp>
      <p:sp>
        <p:nvSpPr>
          <p:cNvPr id="14" name="Rectangle 17"/>
          <p:cNvSpPr>
            <a:spLocks noChangeArrowheads="1"/>
          </p:cNvSpPr>
          <p:nvPr/>
        </p:nvSpPr>
        <p:spPr bwMode="auto">
          <a:xfrm>
            <a:off x="1357313" y="2143125"/>
            <a:ext cx="6286500" cy="3046413"/>
          </a:xfrm>
          <a:prstGeom prst="rect">
            <a:avLst/>
          </a:prstGeom>
          <a:solidFill>
            <a:schemeClr val="lt1">
              <a:alpha val="0"/>
            </a:schemeClr>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أفهم ما معطيات المسألة؟</a:t>
            </a:r>
            <a:endParaRPr lang="en-US" sz="3200" dirty="0">
              <a:solidFill>
                <a:srgbClr val="FF0000"/>
              </a:solidFill>
            </a:endParaRPr>
          </a:p>
          <a:p>
            <a:pPr>
              <a:defRPr/>
            </a:pPr>
            <a:r>
              <a:rPr lang="ar-EG" sz="3200" b="1" dirty="0"/>
              <a:t> ثمن القميص 34 ريالاً.</a:t>
            </a:r>
            <a:endParaRPr lang="en-US" sz="3200" dirty="0"/>
          </a:p>
          <a:p>
            <a:pPr>
              <a:defRPr/>
            </a:pPr>
            <a:r>
              <a:rPr lang="en-US" sz="3200" b="1" dirty="0"/>
              <a:t> </a:t>
            </a:r>
            <a:r>
              <a:rPr lang="ar-EG" sz="3200" b="1" dirty="0"/>
              <a:t>ثمن الجورب 6 ريالات.</a:t>
            </a:r>
            <a:endParaRPr lang="en-US" sz="3200" dirty="0"/>
          </a:p>
          <a:p>
            <a:pPr>
              <a:defRPr/>
            </a:pPr>
            <a:r>
              <a:rPr lang="ar-EG" sz="3200" b="1" dirty="0"/>
              <a:t>المراد شراء القميص والجورب معاً.</a:t>
            </a:r>
            <a:endParaRPr lang="en-US" sz="3200" dirty="0"/>
          </a:p>
          <a:p>
            <a:pPr>
              <a:defRPr/>
            </a:pPr>
            <a:r>
              <a:rPr lang="ar-EG" sz="3200" b="1" dirty="0">
                <a:solidFill>
                  <a:srgbClr val="FF0000"/>
                </a:solidFill>
              </a:rPr>
              <a:t>ما المطلوب:</a:t>
            </a:r>
            <a:endParaRPr lang="en-US" sz="3200" dirty="0">
              <a:solidFill>
                <a:srgbClr val="FF0000"/>
              </a:solidFill>
            </a:endParaRPr>
          </a:p>
          <a:p>
            <a:pPr>
              <a:defRPr/>
            </a:pPr>
            <a:r>
              <a:rPr lang="ar-EG" sz="3200" b="1" dirty="0"/>
              <a:t>كم يعيد إليك البائع إذا أعطيته 50 ريالاً؟ </a:t>
            </a:r>
            <a:endParaRPr lang="en-US" sz="3200" dirty="0"/>
          </a:p>
        </p:txBody>
      </p:sp>
    </p:spTree>
  </p:cSld>
  <p:clrMapOvr>
    <a:masterClrMapping/>
  </p:clrMapOvr>
  <p:transition>
    <p:newsflash/>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oin.wav" builtIn="1"/>
                                        </p:tgtEl>
                                      </p:cMediaNode>
                                    </p:audio>
                                  </p:sub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fade">
                                      <p:cBhvr>
                                        <p:cTn id="13" dur="500"/>
                                        <p:tgtEl>
                                          <p:spTgt spid="14">
                                            <p:bg/>
                                          </p:spTgt>
                                        </p:tgtEl>
                                      </p:cBhvr>
                                    </p:animEffect>
                                    <p:anim calcmode="lin" valueType="num">
                                      <p:cBhvr>
                                        <p:cTn id="14" dur="500" fill="hold"/>
                                        <p:tgtEl>
                                          <p:spTgt spid="14">
                                            <p:bg/>
                                          </p:spTgt>
                                        </p:tgtEl>
                                        <p:attrNameLst>
                                          <p:attrName>ppt_x</p:attrName>
                                        </p:attrNameLst>
                                      </p:cBhvr>
                                      <p:tavLst>
                                        <p:tav tm="0">
                                          <p:val>
                                            <p:strVal val="#ppt_x"/>
                                          </p:val>
                                        </p:tav>
                                        <p:tav tm="100000">
                                          <p:val>
                                            <p:strVal val="#ppt_x"/>
                                          </p:val>
                                        </p:tav>
                                      </p:tavLst>
                                    </p:anim>
                                    <p:anim calcmode="lin" valueType="num">
                                      <p:cBhvr>
                                        <p:cTn id="15" dur="500" fill="hold"/>
                                        <p:tgtEl>
                                          <p:spTgt spid="14">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breeze.wav" builtIn="1"/>
                                        </p:tgtEl>
                                      </p:cMediaNode>
                                    </p:audio>
                                  </p:subTnLst>
                                </p:cTn>
                              </p:par>
                              <p:par>
                                <p:cTn id="16" presetID="42"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anim calcmode="lin" valueType="num">
                                      <p:cBhvr>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500"/>
                                        <p:tgtEl>
                                          <p:spTgt spid="14">
                                            <p:txEl>
                                              <p:pRg st="1" end="1"/>
                                            </p:txEl>
                                          </p:spTgt>
                                        </p:tgtEl>
                                      </p:cBhvr>
                                    </p:animEffect>
                                    <p:anim calcmode="lin" valueType="num">
                                      <p:cBhvr>
                                        <p:cTn id="2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4">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ثمن القميص 34 ريالاً.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anim calcmode="lin" valueType="num">
                                      <p:cBhvr>
                                        <p:cTn id="3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4">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7" name="ثمن الجورب 6 ريالات.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500"/>
                                        <p:tgtEl>
                                          <p:spTgt spid="14">
                                            <p:txEl>
                                              <p:pRg st="3" end="3"/>
                                            </p:txEl>
                                          </p:spTgt>
                                        </p:tgtEl>
                                      </p:cBhvr>
                                    </p:animEffect>
                                    <p:anim calcmode="lin" valueType="num">
                                      <p:cBhvr>
                                        <p:cTn id="40"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14">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8" name="المراد شراء القميص والجورب معاً.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xEl>
                                              <p:pRg st="4" end="4"/>
                                            </p:txEl>
                                          </p:spTgt>
                                        </p:tgtEl>
                                        <p:attrNameLst>
                                          <p:attrName>style.visibility</p:attrName>
                                        </p:attrNameLst>
                                      </p:cBhvr>
                                      <p:to>
                                        <p:strVal val="visible"/>
                                      </p:to>
                                    </p:set>
                                    <p:animEffect transition="in" filter="fade">
                                      <p:cBhvr>
                                        <p:cTn id="46" dur="500"/>
                                        <p:tgtEl>
                                          <p:spTgt spid="14">
                                            <p:txEl>
                                              <p:pRg st="4" end="4"/>
                                            </p:txEl>
                                          </p:spTgt>
                                        </p:tgtEl>
                                      </p:cBhvr>
                                    </p:animEffect>
                                    <p:anim calcmode="lin" valueType="num">
                                      <p:cBhvr>
                                        <p:cTn id="4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14">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9" name="ما المطلوب ش10.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xEl>
                                              <p:pRg st="5" end="5"/>
                                            </p:txEl>
                                          </p:spTgt>
                                        </p:tgtEl>
                                        <p:attrNameLst>
                                          <p:attrName>style.visibility</p:attrName>
                                        </p:attrNameLst>
                                      </p:cBhvr>
                                      <p:to>
                                        <p:strVal val="visible"/>
                                      </p:to>
                                    </p:set>
                                    <p:animEffect transition="in" filter="fade">
                                      <p:cBhvr>
                                        <p:cTn id="53" dur="500"/>
                                        <p:tgtEl>
                                          <p:spTgt spid="14">
                                            <p:txEl>
                                              <p:pRg st="5" end="5"/>
                                            </p:txEl>
                                          </p:spTgt>
                                        </p:tgtEl>
                                      </p:cBhvr>
                                    </p:animEffect>
                                    <p:anim calcmode="lin" valueType="num">
                                      <p:cBhvr>
                                        <p:cTn id="54"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55" dur="500" fill="hold"/>
                                        <p:tgtEl>
                                          <p:spTgt spid="14">
                                            <p:txEl>
                                              <p:pRg st="5" end="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10" name="كم يعيد إليك البائع إذا أعطيته 50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11"/>
          <p:cNvSpPr/>
          <p:nvPr/>
        </p:nvSpPr>
        <p:spPr bwMode="auto">
          <a:xfrm>
            <a:off x="928662" y="1857391"/>
            <a:ext cx="7072312" cy="3857625"/>
          </a:xfrm>
          <a:prstGeom prst="snip2DiagRect">
            <a:avLst/>
          </a:prstGeom>
          <a:ln w="76200">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Heart 6"/>
          <p:cNvSpPr/>
          <p:nvPr/>
        </p:nvSpPr>
        <p:spPr>
          <a:xfrm>
            <a:off x="7858125" y="1428750"/>
            <a:ext cx="785813" cy="642938"/>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r>
              <a:rPr lang="ar-EG" sz="3200" dirty="0"/>
              <a:t>2</a:t>
            </a:r>
          </a:p>
        </p:txBody>
      </p:sp>
      <p:sp>
        <p:nvSpPr>
          <p:cNvPr id="14" name="Rectangle 17"/>
          <p:cNvSpPr>
            <a:spLocks noChangeArrowheads="1"/>
          </p:cNvSpPr>
          <p:nvPr/>
        </p:nvSpPr>
        <p:spPr bwMode="auto">
          <a:xfrm>
            <a:off x="1285875" y="2141538"/>
            <a:ext cx="6286500" cy="3216275"/>
          </a:xfrm>
          <a:prstGeom prst="rect">
            <a:avLst/>
          </a:prstGeom>
          <a:solidFill>
            <a:schemeClr val="lt1">
              <a:alpha val="0"/>
            </a:schemeClr>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2900" b="1" dirty="0">
                <a:solidFill>
                  <a:srgbClr val="FF0000"/>
                </a:solidFill>
              </a:rPr>
              <a:t>أخطط:</a:t>
            </a:r>
            <a:endParaRPr lang="en-US" sz="2900" dirty="0">
              <a:solidFill>
                <a:srgbClr val="FF0000"/>
              </a:solidFill>
            </a:endParaRPr>
          </a:p>
          <a:p>
            <a:pPr>
              <a:defRPr/>
            </a:pPr>
            <a:r>
              <a:rPr lang="ar-EG" sz="2900" b="1" dirty="0"/>
              <a:t> ثمن القميص + ثمن الجورب = 40 ريالاً</a:t>
            </a:r>
            <a:endParaRPr lang="en-US" sz="2900" dirty="0"/>
          </a:p>
          <a:p>
            <a:pPr>
              <a:defRPr/>
            </a:pPr>
            <a:r>
              <a:rPr lang="ar-EG" sz="2900" b="1" dirty="0"/>
              <a:t>لإيجاد الفرق بين 50, 40 نستعمل عملية الطرح</a:t>
            </a:r>
            <a:endParaRPr lang="en-US" sz="2900" dirty="0"/>
          </a:p>
          <a:p>
            <a:pPr>
              <a:defRPr/>
            </a:pPr>
            <a:r>
              <a:rPr lang="ar-EG" sz="2900" b="1" dirty="0">
                <a:solidFill>
                  <a:srgbClr val="FF0000"/>
                </a:solidFill>
              </a:rPr>
              <a:t>أحل: </a:t>
            </a:r>
            <a:endParaRPr lang="en-US" sz="2900" dirty="0">
              <a:solidFill>
                <a:srgbClr val="FF0000"/>
              </a:solidFill>
            </a:endParaRPr>
          </a:p>
          <a:p>
            <a:pPr>
              <a:defRPr/>
            </a:pPr>
            <a:r>
              <a:rPr lang="ar-EG" sz="2900" b="1" dirty="0"/>
              <a:t>يعيد البائع: 50 – 40 = 10 ريالات</a:t>
            </a:r>
            <a:endParaRPr lang="en-US" sz="2900" dirty="0"/>
          </a:p>
          <a:p>
            <a:pPr>
              <a:defRPr/>
            </a:pPr>
            <a:r>
              <a:rPr lang="ar-EG" sz="2900" b="1" dirty="0">
                <a:solidFill>
                  <a:srgbClr val="FF0000"/>
                </a:solidFill>
              </a:rPr>
              <a:t>أتحقق:</a:t>
            </a:r>
            <a:endParaRPr lang="en-US" sz="2900" dirty="0">
              <a:solidFill>
                <a:srgbClr val="FF0000"/>
              </a:solidFill>
            </a:endParaRPr>
          </a:p>
          <a:p>
            <a:pPr>
              <a:defRPr/>
            </a:pPr>
            <a:r>
              <a:rPr lang="ar-EG" sz="2900" b="1" dirty="0"/>
              <a:t>40 +10 = 50</a:t>
            </a:r>
            <a:endParaRPr lang="en-US" sz="2900" dirty="0"/>
          </a:p>
        </p:txBody>
      </p:sp>
    </p:spTree>
  </p:cSld>
  <p:clrMapOvr>
    <a:masterClrMapping/>
  </p:clrMapOvr>
  <p:transition>
    <p:newsflash/>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anim calcmode="lin" valueType="num">
                                      <p:cBhvr>
                                        <p:cTn id="8" dur="500" fill="hold"/>
                                        <p:tgtEl>
                                          <p:spTgt spid="14">
                                            <p:bg/>
                                          </p:spTgt>
                                        </p:tgtEl>
                                        <p:attrNameLst>
                                          <p:attrName>ppt_x</p:attrName>
                                        </p:attrNameLst>
                                      </p:cBhvr>
                                      <p:tavLst>
                                        <p:tav tm="0">
                                          <p:val>
                                            <p:strVal val="#ppt_x"/>
                                          </p:val>
                                        </p:tav>
                                        <p:tav tm="100000">
                                          <p:val>
                                            <p:strVal val="#ppt_x"/>
                                          </p:val>
                                        </p:tav>
                                      </p:tavLst>
                                    </p:anim>
                                    <p:anim calcmode="lin" valueType="num">
                                      <p:cBhvr>
                                        <p:cTn id="9" dur="500" fill="hold"/>
                                        <p:tgtEl>
                                          <p:spTgt spid="14">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builtIn="1"/>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anim calcmode="lin" valueType="num">
                                      <p:cBhvr>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أخطط.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500"/>
                                        <p:tgtEl>
                                          <p:spTgt spid="14">
                                            <p:txEl>
                                              <p:pRg st="1" end="1"/>
                                            </p:txEl>
                                          </p:spTgt>
                                        </p:tgtEl>
                                      </p:cBhvr>
                                    </p:animEffect>
                                    <p:anim calcmode="lin" valueType="num">
                                      <p:cBhvr>
                                        <p:cTn id="20"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4">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ثمن القميص + ثمن الجورب = 40 ريالاً.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anim calcmode="lin" valueType="num">
                                      <p:cBhvr>
                                        <p:cTn id="2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4">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لإيجاد الفرق بين 50.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fade">
                                      <p:cBhvr>
                                        <p:cTn id="33" dur="500"/>
                                        <p:tgtEl>
                                          <p:spTgt spid="14">
                                            <p:txEl>
                                              <p:pRg st="3" end="3"/>
                                            </p:txEl>
                                          </p:spTgt>
                                        </p:tgtEl>
                                      </p:cBhvr>
                                    </p:animEffect>
                                    <p:anim calcmode="lin" valueType="num">
                                      <p:cBhvr>
                                        <p:cTn id="34"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4">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أحل.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fade">
                                      <p:cBhvr>
                                        <p:cTn id="40" dur="500"/>
                                        <p:tgtEl>
                                          <p:spTgt spid="14">
                                            <p:txEl>
                                              <p:pRg st="4" end="4"/>
                                            </p:txEl>
                                          </p:spTgt>
                                        </p:tgtEl>
                                      </p:cBhvr>
                                    </p:animEffect>
                                    <p:anim calcmode="lin" valueType="num">
                                      <p:cBhvr>
                                        <p:cTn id="4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4">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8" name="يعيد البائع  50 – 40 = 10 ريالات.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Effect transition="in" filter="fade">
                                      <p:cBhvr>
                                        <p:cTn id="47" dur="500"/>
                                        <p:tgtEl>
                                          <p:spTgt spid="14">
                                            <p:txEl>
                                              <p:pRg st="5" end="5"/>
                                            </p:txEl>
                                          </p:spTgt>
                                        </p:tgtEl>
                                      </p:cBhvr>
                                    </p:animEffect>
                                    <p:anim calcmode="lin" valueType="num">
                                      <p:cBhvr>
                                        <p:cTn id="48"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14">
                                            <p:txEl>
                                              <p:pRg st="5" end="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أتحقق.wav"/>
                                        </p:tgtEl>
                                      </p:cMediaNode>
                                    </p:audio>
                                  </p:sub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xEl>
                                              <p:pRg st="6" end="6"/>
                                            </p:txEl>
                                          </p:spTgt>
                                        </p:tgtEl>
                                        <p:attrNameLst>
                                          <p:attrName>style.visibility</p:attrName>
                                        </p:attrNameLst>
                                      </p:cBhvr>
                                      <p:to>
                                        <p:strVal val="visible"/>
                                      </p:to>
                                    </p:set>
                                    <p:animEffect transition="in" filter="fade">
                                      <p:cBhvr>
                                        <p:cTn id="54" dur="500"/>
                                        <p:tgtEl>
                                          <p:spTgt spid="14">
                                            <p:txEl>
                                              <p:pRg st="6" end="6"/>
                                            </p:txEl>
                                          </p:spTgt>
                                        </p:tgtEl>
                                      </p:cBhvr>
                                    </p:animEffect>
                                    <p:anim calcmode="lin" valueType="num">
                                      <p:cBhvr>
                                        <p:cTn id="5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6" dur="500" fill="hold"/>
                                        <p:tgtEl>
                                          <p:spTgt spid="14">
                                            <p:txEl>
                                              <p:pRg st="6" end="6"/>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10" name="40 +10 = 5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57313" y="2357438"/>
            <a:ext cx="6286500" cy="2786062"/>
            <a:chOff x="928662" y="928670"/>
            <a:chExt cx="6286544" cy="2786082"/>
          </a:xfrm>
        </p:grpSpPr>
        <p:sp>
          <p:nvSpPr>
            <p:cNvPr id="9" name="Flowchart: Off-page Connector 8"/>
            <p:cNvSpPr/>
            <p:nvPr/>
          </p:nvSpPr>
          <p:spPr>
            <a:xfrm>
              <a:off x="928662" y="928670"/>
              <a:ext cx="6286544" cy="2786082"/>
            </a:xfrm>
            <a:prstGeom prst="flowChartOffpageConnector">
              <a:avLst/>
            </a:prstGeom>
            <a:gradFill>
              <a:gsLst>
                <a:gs pos="0">
                  <a:srgbClr val="0000FF"/>
                </a:gs>
                <a:gs pos="50000">
                  <a:srgbClr val="FF0000"/>
                </a:gs>
                <a:gs pos="100000">
                  <a:srgbClr val="0000FF"/>
                </a:gs>
              </a:gsLst>
              <a:lin ang="13500000" scaled="1"/>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ectangle 6"/>
            <p:cNvSpPr/>
            <p:nvPr/>
          </p:nvSpPr>
          <p:spPr>
            <a:xfrm>
              <a:off x="1071538" y="1287448"/>
              <a:ext cx="6000792" cy="1570048"/>
            </a:xfrm>
            <a:prstGeom prst="rect">
              <a:avLst/>
            </a:prstGeom>
          </p:spPr>
          <p:txBody>
            <a:bodyPr>
              <a:spAutoFit/>
            </a:bodyPr>
            <a:lstStyle/>
            <a:p>
              <a:pPr algn="ctr" fontAlgn="auto">
                <a:spcBef>
                  <a:spcPts val="0"/>
                </a:spcBef>
                <a:spcAft>
                  <a:spcPts val="0"/>
                </a:spcAft>
                <a:defRPr/>
              </a:pPr>
              <a:r>
                <a:rPr lang="ar-EG" sz="3200" b="1" dirty="0">
                  <a:solidFill>
                    <a:schemeClr val="bg1"/>
                  </a:solidFill>
                  <a:latin typeface="+mn-lt"/>
                  <a:cs typeface="+mn-cs"/>
                </a:rPr>
                <a:t>لدى سميرة 3 مجموعات من الملصقات, في كل منها 6 ملصقات. ما عدد الملصقات لدى سميرة؟</a:t>
              </a:r>
            </a:p>
          </p:txBody>
        </p:sp>
      </p:grpSp>
      <p:sp>
        <p:nvSpPr>
          <p:cNvPr id="8" name="Heart 7"/>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3</a:t>
            </a:r>
          </a:p>
        </p:txBody>
      </p:sp>
    </p:spTree>
  </p:cSld>
  <p:clrMapOvr>
    <a:masterClrMapping/>
  </p:clrMapOvr>
  <p:transition>
    <p:circl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34"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from="(-#ppt_w/2)" to="(#ppt_x)" calcmode="lin" valueType="num">
                                      <p:cBhvr>
                                        <p:cTn id="10" dur="300" fill="hold">
                                          <p:stCondLst>
                                            <p:cond delay="0"/>
                                          </p:stCondLst>
                                        </p:cTn>
                                        <p:tgtEl>
                                          <p:spTgt spid="2"/>
                                        </p:tgtEl>
                                        <p:attrNameLst>
                                          <p:attrName>ppt_x</p:attrName>
                                        </p:attrNameLst>
                                      </p:cBhvr>
                                    </p:anim>
                                    <p:anim from="0" to="-1.0" calcmode="lin" valueType="num">
                                      <p:cBhvr>
                                        <p:cTn id="11" dur="100" decel="50000" autoRev="1" fill="hold">
                                          <p:stCondLst>
                                            <p:cond delay="300"/>
                                          </p:stCondLst>
                                        </p:cTn>
                                        <p:tgtEl>
                                          <p:spTgt spid="2"/>
                                        </p:tgtEl>
                                        <p:attrNameLst>
                                          <p:attrName>xshear</p:attrName>
                                        </p:attrNameLst>
                                      </p:cBhvr>
                                    </p:anim>
                                    <p:animScale>
                                      <p:cBhvr>
                                        <p:cTn id="12" dur="100" decel="100000" autoRev="1" fill="hold">
                                          <p:stCondLst>
                                            <p:cond delay="300"/>
                                          </p:stCondLst>
                                        </p:cTn>
                                        <p:tgtEl>
                                          <p:spTgt spid="2"/>
                                        </p:tgtEl>
                                      </p:cBhvr>
                                      <p:from x="100000" y="100000"/>
                                      <p:to x="80000" y="100000"/>
                                    </p:animScale>
                                    <p:anim by="(#ppt_h/3+#ppt_w*0.1)" calcmode="lin" valueType="num">
                                      <p:cBhvr additive="sum">
                                        <p:cTn id="13"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8"/>
                                            </p:cond>
                                          </p:stCondLst>
                                          <p:endCondLst>
                                            <p:cond evt="onStopAudio" delay="0">
                                              <p:tgtEl>
                                                <p:sldTgt/>
                                              </p:tgtEl>
                                            </p:cond>
                                          </p:endCondLst>
                                        </p:cTn>
                                        <p:tgtEl>
                                          <p:sndTgt r:embed="rId4" name="لدى سميرة 3 مجموعات من الملصق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11"/>
          <p:cNvSpPr/>
          <p:nvPr/>
        </p:nvSpPr>
        <p:spPr bwMode="auto">
          <a:xfrm>
            <a:off x="928662" y="1857391"/>
            <a:ext cx="7072312" cy="3857625"/>
          </a:xfrm>
          <a:prstGeom prst="snip2DiagRect">
            <a:avLst/>
          </a:prstGeom>
          <a:ln w="76200">
            <a:solidFill>
              <a:schemeClr val="tx1"/>
            </a:solidFill>
          </a:ln>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Heart 7"/>
          <p:cNvSpPr/>
          <p:nvPr/>
        </p:nvSpPr>
        <p:spPr>
          <a:xfrm>
            <a:off x="7715250" y="1214438"/>
            <a:ext cx="785813" cy="642937"/>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3200" dirty="0"/>
              <a:t>3</a:t>
            </a:r>
          </a:p>
        </p:txBody>
      </p:sp>
      <p:sp>
        <p:nvSpPr>
          <p:cNvPr id="13" name="Rectangle 17"/>
          <p:cNvSpPr>
            <a:spLocks noChangeArrowheads="1"/>
          </p:cNvSpPr>
          <p:nvPr/>
        </p:nvSpPr>
        <p:spPr bwMode="auto">
          <a:xfrm>
            <a:off x="1285875" y="2428875"/>
            <a:ext cx="6215063" cy="2554288"/>
          </a:xfrm>
          <a:prstGeom prst="rect">
            <a:avLst/>
          </a:prstGeom>
          <a:solidFill>
            <a:schemeClr val="lt1">
              <a:alpha val="5000"/>
            </a:schemeClr>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افهم ما معطيات المسألة؟</a:t>
            </a:r>
            <a:endParaRPr lang="en-US" sz="3200" dirty="0">
              <a:solidFill>
                <a:srgbClr val="FF0000"/>
              </a:solidFill>
            </a:endParaRPr>
          </a:p>
          <a:p>
            <a:pPr>
              <a:defRPr/>
            </a:pPr>
            <a:r>
              <a:rPr lang="ar-EG" sz="3200" b="1" dirty="0"/>
              <a:t>لدى سميرة 3 مجموعات من الملصقات.</a:t>
            </a:r>
            <a:endParaRPr lang="en-US" sz="3200" dirty="0"/>
          </a:p>
          <a:p>
            <a:pPr>
              <a:defRPr/>
            </a:pPr>
            <a:r>
              <a:rPr lang="en-US" sz="3200" b="1" dirty="0"/>
              <a:t> </a:t>
            </a:r>
            <a:r>
              <a:rPr lang="ar-EG" sz="3200" b="1" dirty="0"/>
              <a:t>في كل مجموعة 6 ملصقات. </a:t>
            </a:r>
          </a:p>
          <a:p>
            <a:pPr>
              <a:defRPr/>
            </a:pPr>
            <a:r>
              <a:rPr lang="ar-EG" sz="3200" b="1" dirty="0">
                <a:solidFill>
                  <a:srgbClr val="FF0000"/>
                </a:solidFill>
              </a:rPr>
              <a:t>ما المطلوب؟</a:t>
            </a:r>
            <a:endParaRPr lang="en-US" sz="3200" dirty="0">
              <a:solidFill>
                <a:srgbClr val="FF0000"/>
              </a:solidFill>
            </a:endParaRPr>
          </a:p>
          <a:p>
            <a:pPr>
              <a:defRPr/>
            </a:pPr>
            <a:r>
              <a:rPr lang="ar-EG" sz="3200" b="1" dirty="0"/>
              <a:t> ما عدد الملصقات لدى سميرة؟</a:t>
            </a:r>
            <a:endParaRPr lang="en-US" sz="3200" dirty="0"/>
          </a:p>
        </p:txBody>
      </p:sp>
    </p:spTree>
  </p:cSld>
  <p:clrMapOvr>
    <a:masterClrMapping/>
  </p:clrMapOvr>
  <p:transition>
    <p:circl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bg/>
                                          </p:spTgt>
                                        </p:tgtEl>
                                        <p:attrNameLst>
                                          <p:attrName>style.visibility</p:attrName>
                                        </p:attrNameLst>
                                      </p:cBhvr>
                                      <p:to>
                                        <p:strVal val="visible"/>
                                      </p:to>
                                    </p:set>
                                    <p:animEffect transition="in" filter="fade">
                                      <p:cBhvr>
                                        <p:cTn id="13" dur="500"/>
                                        <p:tgtEl>
                                          <p:spTgt spid="13">
                                            <p:bg/>
                                          </p:spTgt>
                                        </p:tgtEl>
                                      </p:cBhvr>
                                    </p:animEffect>
                                    <p:anim calcmode="lin" valueType="num">
                                      <p:cBhvr>
                                        <p:cTn id="14" dur="500" fill="hold"/>
                                        <p:tgtEl>
                                          <p:spTgt spid="13">
                                            <p:bg/>
                                          </p:spTgt>
                                        </p:tgtEl>
                                        <p:attrNameLst>
                                          <p:attrName>ppt_x</p:attrName>
                                        </p:attrNameLst>
                                      </p:cBhvr>
                                      <p:tavLst>
                                        <p:tav tm="0">
                                          <p:val>
                                            <p:strVal val="#ppt_x"/>
                                          </p:val>
                                        </p:tav>
                                        <p:tav tm="100000">
                                          <p:val>
                                            <p:strVal val="#ppt_x"/>
                                          </p:val>
                                        </p:tav>
                                      </p:tavLst>
                                    </p:anim>
                                    <p:anim calcmode="lin" valueType="num">
                                      <p:cBhvr>
                                        <p:cTn id="15" dur="500" fill="hold"/>
                                        <p:tgtEl>
                                          <p:spTgt spid="1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breeze.wav" builtIn="1"/>
                                        </p:tgtEl>
                                      </p:cMediaNode>
                                    </p:audio>
                                  </p:subTnLst>
                                </p:cTn>
                              </p:par>
                              <p:par>
                                <p:cTn id="16" presetID="42" presetClass="entr" presetSubtype="0" fill="hold" grpId="0"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anim calcmode="lin" valueType="num">
                                      <p:cBhvr>
                                        <p:cTn id="1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fade">
                                      <p:cBhvr>
                                        <p:cTn id="25" dur="500"/>
                                        <p:tgtEl>
                                          <p:spTgt spid="13">
                                            <p:txEl>
                                              <p:pRg st="1" end="1"/>
                                            </p:txEl>
                                          </p:spTgt>
                                        </p:tgtEl>
                                      </p:cBhvr>
                                    </p:animEffect>
                                    <p:anim calcmode="lin" valueType="num">
                                      <p:cBhvr>
                                        <p:cTn id="26"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لدى سميرة 3 مجموعات من الملصقاش17.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500"/>
                                        <p:tgtEl>
                                          <p:spTgt spid="13">
                                            <p:txEl>
                                              <p:pRg st="2" end="2"/>
                                            </p:txEl>
                                          </p:spTgt>
                                        </p:tgtEl>
                                      </p:cBhvr>
                                    </p:animEffect>
                                    <p:anim calcmode="lin" valueType="num">
                                      <p:cBhvr>
                                        <p:cTn id="3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7" name="في كل مجموعة 6 ملصقات.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fade">
                                      <p:cBhvr>
                                        <p:cTn id="39" dur="500"/>
                                        <p:tgtEl>
                                          <p:spTgt spid="13">
                                            <p:txEl>
                                              <p:pRg st="3" end="3"/>
                                            </p:txEl>
                                          </p:spTgt>
                                        </p:tgtEl>
                                      </p:cBhvr>
                                    </p:animEffect>
                                    <p:anim calcmode="lin" valueType="num">
                                      <p:cBhvr>
                                        <p:cTn id="4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1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8" name="ما المطلوب ش10.wav"/>
                                        </p:tgtEl>
                                      </p:cMediaNode>
                                    </p:audio>
                                  </p:sub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xEl>
                                              <p:pRg st="4" end="4"/>
                                            </p:txEl>
                                          </p:spTgt>
                                        </p:tgtEl>
                                        <p:attrNameLst>
                                          <p:attrName>style.visibility</p:attrName>
                                        </p:attrNameLst>
                                      </p:cBhvr>
                                      <p:to>
                                        <p:strVal val="visible"/>
                                      </p:to>
                                    </p:set>
                                    <p:animEffect transition="in" filter="fade">
                                      <p:cBhvr>
                                        <p:cTn id="46" dur="500"/>
                                        <p:tgtEl>
                                          <p:spTgt spid="13">
                                            <p:txEl>
                                              <p:pRg st="4" end="4"/>
                                            </p:txEl>
                                          </p:spTgt>
                                        </p:tgtEl>
                                      </p:cBhvr>
                                    </p:animEffect>
                                    <p:anim calcmode="lin" valueType="num">
                                      <p:cBhvr>
                                        <p:cTn id="4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1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9" name="ما عدد الملصقات لدى سمي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nip Diagonal Corner Rectangle 11"/>
          <p:cNvSpPr/>
          <p:nvPr/>
        </p:nvSpPr>
        <p:spPr bwMode="auto">
          <a:xfrm>
            <a:off x="357158" y="1857391"/>
            <a:ext cx="8358246" cy="3857625"/>
          </a:xfrm>
          <a:prstGeom prst="snip2DiagRect">
            <a:avLst/>
          </a:prstGeom>
          <a:ln w="76200">
            <a:solidFill>
              <a:schemeClr val="tx1"/>
            </a:solidFill>
          </a:ln>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0" name="مستطيل مستدير الزوايا 9"/>
          <p:cNvSpPr/>
          <p:nvPr/>
        </p:nvSpPr>
        <p:spPr>
          <a:xfrm>
            <a:off x="428625" y="3000375"/>
            <a:ext cx="8143875" cy="2286000"/>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defRPr/>
            </a:pPr>
            <a:endParaRPr lang="ar-EG"/>
          </a:p>
        </p:txBody>
      </p:sp>
      <p:sp>
        <p:nvSpPr>
          <p:cNvPr id="8" name="Heart 7"/>
          <p:cNvSpPr/>
          <p:nvPr/>
        </p:nvSpPr>
        <p:spPr>
          <a:xfrm>
            <a:off x="7715250" y="1214438"/>
            <a:ext cx="785813" cy="642937"/>
          </a:xfrm>
          <a:prstGeom prst="heart">
            <a:avLst/>
          </a:prstGeom>
          <a:ln/>
          <a:effectLst>
            <a:outerShdw blurRad="40000" dist="23000" dir="5400000" rotWithShape="0">
              <a:srgbClr val="000000">
                <a:alpha val="35000"/>
              </a:srgbClr>
            </a:outerShdw>
            <a:reflection blurRad="6350" stA="50000" endA="300" endPos="90000" dist="50800" dir="5400000" sy="-100000" algn="bl" rotWithShape="0"/>
          </a:effectLst>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3200" dirty="0"/>
              <a:t>3</a:t>
            </a:r>
          </a:p>
        </p:txBody>
      </p:sp>
      <p:sp>
        <p:nvSpPr>
          <p:cNvPr id="13" name="Rectangle 17"/>
          <p:cNvSpPr>
            <a:spLocks noChangeArrowheads="1"/>
          </p:cNvSpPr>
          <p:nvPr/>
        </p:nvSpPr>
        <p:spPr bwMode="auto">
          <a:xfrm>
            <a:off x="4500563" y="2071688"/>
            <a:ext cx="2786062" cy="890587"/>
          </a:xfrm>
          <a:prstGeom prst="cloudCallout">
            <a:avLst>
              <a:gd name="adj1" fmla="val -9893"/>
              <a:gd name="adj2" fmla="val 155439"/>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ar-EG" sz="3200" b="1" dirty="0">
                <a:solidFill>
                  <a:srgbClr val="FF0000"/>
                </a:solidFill>
              </a:rPr>
              <a:t>أخطط</a:t>
            </a:r>
            <a:endParaRPr lang="en-US" sz="3200" dirty="0">
              <a:solidFill>
                <a:srgbClr val="FF0000"/>
              </a:solidFill>
            </a:endParaRPr>
          </a:p>
        </p:txBody>
      </p:sp>
      <p:graphicFrame>
        <p:nvGraphicFramePr>
          <p:cNvPr id="9" name="جدول 8"/>
          <p:cNvGraphicFramePr>
            <a:graphicFrameLocks noGrp="1"/>
          </p:cNvGraphicFramePr>
          <p:nvPr/>
        </p:nvGraphicFramePr>
        <p:xfrm>
          <a:off x="1001713" y="3571875"/>
          <a:ext cx="7072312" cy="1198563"/>
        </p:xfrm>
        <a:graphic>
          <a:graphicData uri="http://schemas.openxmlformats.org/drawingml/2006/table">
            <a:tbl>
              <a:tblPr rtl="1"/>
              <a:tblGrid>
                <a:gridCol w="1831975"/>
                <a:gridCol w="1746250"/>
                <a:gridCol w="1747837"/>
                <a:gridCol w="1746250"/>
              </a:tblGrid>
              <a:tr h="0">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ar-EG" sz="18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250825">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ar-EG" sz="18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1" eaLnBrk="1" fontAlgn="base" latinLnBrk="0" hangingPunct="1">
                        <a:lnSpc>
                          <a:spcPct val="100000"/>
                        </a:lnSpc>
                        <a:spcBef>
                          <a:spcPts val="200"/>
                        </a:spcBef>
                        <a:spcAft>
                          <a:spcPts val="20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EFF3EA"/>
                    </a:solidFill>
                  </a:tcPr>
                </a:tc>
              </a:tr>
            </a:tbl>
          </a:graphicData>
        </a:graphic>
      </p:graphicFrame>
      <p:sp>
        <p:nvSpPr>
          <p:cNvPr id="11" name="مستطيل 10"/>
          <p:cNvSpPr>
            <a:spLocks noChangeArrowheads="1"/>
          </p:cNvSpPr>
          <p:nvPr/>
        </p:nvSpPr>
        <p:spPr bwMode="auto">
          <a:xfrm>
            <a:off x="6286500" y="3702050"/>
            <a:ext cx="1784350"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solidFill>
                  <a:srgbClr val="C00000"/>
                </a:solidFill>
              </a:rPr>
              <a:t>عدد المجموعات</a:t>
            </a:r>
            <a:endParaRPr lang="en-US" b="1">
              <a:solidFill>
                <a:srgbClr val="C00000"/>
              </a:solidFill>
              <a:latin typeface="Times New Roman" pitchFamily="18" charset="0"/>
              <a:cs typeface="Times New Roman" pitchFamily="18" charset="0"/>
            </a:endParaRPr>
          </a:p>
        </p:txBody>
      </p:sp>
      <p:sp>
        <p:nvSpPr>
          <p:cNvPr id="12" name="مستطيل 11"/>
          <p:cNvSpPr>
            <a:spLocks noChangeArrowheads="1"/>
          </p:cNvSpPr>
          <p:nvPr/>
        </p:nvSpPr>
        <p:spPr bwMode="auto">
          <a:xfrm>
            <a:off x="6357938" y="4273550"/>
            <a:ext cx="1597025"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solidFill>
                  <a:srgbClr val="C00000"/>
                </a:solidFill>
              </a:rPr>
              <a:t>عدد الملصقات</a:t>
            </a:r>
            <a:endParaRPr lang="en-US" b="1">
              <a:solidFill>
                <a:srgbClr val="C00000"/>
              </a:solidFill>
              <a:latin typeface="Times New Roman" pitchFamily="18" charset="0"/>
              <a:cs typeface="Times New Roman" pitchFamily="18" charset="0"/>
            </a:endParaRPr>
          </a:p>
        </p:txBody>
      </p:sp>
      <p:sp>
        <p:nvSpPr>
          <p:cNvPr id="14" name="مستطيل 13"/>
          <p:cNvSpPr>
            <a:spLocks noChangeArrowheads="1"/>
          </p:cNvSpPr>
          <p:nvPr/>
        </p:nvSpPr>
        <p:spPr bwMode="auto">
          <a:xfrm>
            <a:off x="5216525" y="3702050"/>
            <a:ext cx="357188"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t>1</a:t>
            </a:r>
            <a:endParaRPr lang="en-US" b="1">
              <a:latin typeface="Times New Roman" pitchFamily="18" charset="0"/>
              <a:cs typeface="Times New Roman" pitchFamily="18" charset="0"/>
            </a:endParaRPr>
          </a:p>
        </p:txBody>
      </p:sp>
      <p:sp>
        <p:nvSpPr>
          <p:cNvPr id="15" name="مستطيل 14"/>
          <p:cNvSpPr>
            <a:spLocks noChangeArrowheads="1"/>
          </p:cNvSpPr>
          <p:nvPr/>
        </p:nvSpPr>
        <p:spPr bwMode="auto">
          <a:xfrm>
            <a:off x="5216525" y="4273550"/>
            <a:ext cx="357188"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t>6</a:t>
            </a:r>
            <a:endParaRPr lang="en-US" b="1">
              <a:latin typeface="Times New Roman" pitchFamily="18" charset="0"/>
              <a:cs typeface="Times New Roman" pitchFamily="18" charset="0"/>
            </a:endParaRPr>
          </a:p>
        </p:txBody>
      </p:sp>
      <p:sp>
        <p:nvSpPr>
          <p:cNvPr id="16" name="مستطيل 15"/>
          <p:cNvSpPr>
            <a:spLocks noChangeArrowheads="1"/>
          </p:cNvSpPr>
          <p:nvPr/>
        </p:nvSpPr>
        <p:spPr bwMode="auto">
          <a:xfrm>
            <a:off x="3502025" y="3702050"/>
            <a:ext cx="357188"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t>2</a:t>
            </a:r>
            <a:endParaRPr lang="en-US" b="1">
              <a:latin typeface="Times New Roman" pitchFamily="18" charset="0"/>
              <a:cs typeface="Times New Roman" pitchFamily="18" charset="0"/>
            </a:endParaRPr>
          </a:p>
        </p:txBody>
      </p:sp>
      <p:sp>
        <p:nvSpPr>
          <p:cNvPr id="17" name="مستطيل 16"/>
          <p:cNvSpPr>
            <a:spLocks noChangeArrowheads="1"/>
          </p:cNvSpPr>
          <p:nvPr/>
        </p:nvSpPr>
        <p:spPr bwMode="auto">
          <a:xfrm>
            <a:off x="3327400" y="4273550"/>
            <a:ext cx="531813" cy="461963"/>
          </a:xfrm>
          <a:prstGeom prst="rect">
            <a:avLst/>
          </a:prstGeom>
          <a:noFill/>
          <a:ln w="9525">
            <a:noFill/>
            <a:miter lim="800000"/>
            <a:headEnd/>
            <a:tailEnd/>
          </a:ln>
        </p:spPr>
        <p:txBody>
          <a:bodyPr wrap="none">
            <a:spAutoFit/>
          </a:bodyPr>
          <a:lstStyle/>
          <a:p>
            <a:r>
              <a:rPr lang="ar-EG" sz="2400" b="1"/>
              <a:t>12</a:t>
            </a:r>
          </a:p>
        </p:txBody>
      </p:sp>
      <p:sp>
        <p:nvSpPr>
          <p:cNvPr id="18" name="مستطيل 17"/>
          <p:cNvSpPr>
            <a:spLocks noChangeArrowheads="1"/>
          </p:cNvSpPr>
          <p:nvPr/>
        </p:nvSpPr>
        <p:spPr bwMode="auto">
          <a:xfrm>
            <a:off x="1644650" y="3702050"/>
            <a:ext cx="357188" cy="461963"/>
          </a:xfrm>
          <a:prstGeom prst="rect">
            <a:avLst/>
          </a:prstGeom>
          <a:noFill/>
          <a:ln w="9525">
            <a:noFill/>
            <a:miter lim="800000"/>
            <a:headEnd/>
            <a:tailEnd/>
          </a:ln>
        </p:spPr>
        <p:txBody>
          <a:bodyPr wrap="none">
            <a:spAutoFit/>
          </a:bodyPr>
          <a:lstStyle/>
          <a:p>
            <a:pPr algn="ctr">
              <a:spcBef>
                <a:spcPts val="200"/>
              </a:spcBef>
              <a:spcAft>
                <a:spcPts val="200"/>
              </a:spcAft>
              <a:tabLst>
                <a:tab pos="417513" algn="l"/>
                <a:tab pos="687388" algn="l"/>
              </a:tabLst>
            </a:pPr>
            <a:r>
              <a:rPr lang="ar-EG" sz="2400" b="1"/>
              <a:t>3</a:t>
            </a:r>
            <a:endParaRPr lang="en-US" b="1">
              <a:latin typeface="Times New Roman" pitchFamily="18" charset="0"/>
              <a:cs typeface="Times New Roman" pitchFamily="18" charset="0"/>
            </a:endParaRPr>
          </a:p>
        </p:txBody>
      </p:sp>
      <p:sp>
        <p:nvSpPr>
          <p:cNvPr id="19" name="مستطيل 18"/>
          <p:cNvSpPr>
            <a:spLocks noChangeArrowheads="1"/>
          </p:cNvSpPr>
          <p:nvPr/>
        </p:nvSpPr>
        <p:spPr bwMode="auto">
          <a:xfrm>
            <a:off x="1539875" y="4273550"/>
            <a:ext cx="531813" cy="461963"/>
          </a:xfrm>
          <a:prstGeom prst="rect">
            <a:avLst/>
          </a:prstGeom>
          <a:noFill/>
          <a:ln w="9525">
            <a:noFill/>
            <a:miter lim="800000"/>
            <a:headEnd/>
            <a:tailEnd/>
          </a:ln>
        </p:spPr>
        <p:txBody>
          <a:bodyPr wrap="none">
            <a:spAutoFit/>
          </a:bodyPr>
          <a:lstStyle/>
          <a:p>
            <a:r>
              <a:rPr lang="ar-EG" sz="2400" b="1"/>
              <a:t>18</a:t>
            </a:r>
          </a:p>
        </p:txBody>
      </p:sp>
    </p:spTree>
  </p:cSld>
  <p:clrMapOvr>
    <a:masterClrMapping/>
  </p:clrMapOvr>
  <p:transition>
    <p:circl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خطط.wav"/>
                                        </p:tgtEl>
                                      </p:cMediaNode>
                                    </p:audio>
                                  </p:sub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ox(i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hammer.wav" builtIn="1"/>
                                        </p:tgtEl>
                                      </p:cMediaNode>
                                    </p:audio>
                                  </p:sub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hammer.wav" builtIn="1"/>
                                        </p:tgtEl>
                                      </p:cMediaNode>
                                    </p:audio>
                                  </p:subTnLst>
                                </p:cTn>
                              </p:par>
                              <p:par>
                                <p:cTn id="20" presetID="4"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عدد المجموعات.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عدد الملصقات.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7" name="1           6.wav"/>
                                        </p:tgtEl>
                                      </p:cMediaNode>
                                    </p:audio>
                                  </p:subTnLst>
                                </p:cTn>
                              </p:par>
                              <p:par>
                                <p:cTn id="33" presetID="4"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ox(in)">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7" name="1           6.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8" name="2                    12.wav"/>
                                        </p:tgtEl>
                                      </p:cMediaNode>
                                    </p:audio>
                                  </p:subTnLst>
                                </p:cTn>
                              </p:par>
                              <p:par>
                                <p:cTn id="41" presetID="4"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8" name="2                    12.wav"/>
                                        </p:tgtEl>
                                      </p:cMediaNode>
                                    </p:audio>
                                  </p:sub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ox(in)">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9" name="3           18.wav"/>
                                        </p:tgtEl>
                                      </p:cMediaNode>
                                    </p:audio>
                                  </p:subTnLst>
                                </p:cTn>
                              </p:par>
                              <p:par>
                                <p:cTn id="49" presetID="4"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9" name="3           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p:bldP spid="12" grpId="0"/>
      <p:bldP spid="1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11"/>
          <p:cNvSpPr/>
          <p:nvPr/>
        </p:nvSpPr>
        <p:spPr bwMode="auto">
          <a:xfrm>
            <a:off x="928662" y="1857391"/>
            <a:ext cx="7072312" cy="3857625"/>
          </a:xfrm>
          <a:prstGeom prst="snip2DiagRect">
            <a:avLst/>
          </a:prstGeom>
          <a:ln w="76200">
            <a:solidFill>
              <a:schemeClr val="tx1"/>
            </a:solidFill>
          </a:ln>
        </p:spPr>
        <p:style>
          <a:lnRef idx="2">
            <a:schemeClr val="accent1">
              <a:shade val="50000"/>
            </a:schemeClr>
          </a:lnRef>
          <a:fillRef idx="1003">
            <a:schemeClr val="dk2"/>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Heart 7"/>
          <p:cNvSpPr/>
          <p:nvPr/>
        </p:nvSpPr>
        <p:spPr>
          <a:xfrm>
            <a:off x="7715250" y="1214438"/>
            <a:ext cx="785813" cy="642937"/>
          </a:xfrm>
          <a:prstGeom prst="heart">
            <a:avLst/>
          </a:prstGeom>
          <a:ln/>
          <a:effectLst>
            <a:outerShdw blurRad="40000" dist="23000" dir="5400000" rotWithShape="0">
              <a:srgbClr val="000000">
                <a:alpha val="35000"/>
              </a:srgbClr>
            </a:outerShdw>
            <a:reflection blurRad="6350" stA="50000" endA="300" endPos="90000" dir="5400000" sy="-100000" algn="bl" rotWithShape="0"/>
          </a:effectLst>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r>
              <a:rPr lang="ar-EG" sz="3200" dirty="0"/>
              <a:t>3</a:t>
            </a:r>
          </a:p>
        </p:txBody>
      </p:sp>
      <p:sp>
        <p:nvSpPr>
          <p:cNvPr id="13" name="Rectangle 17"/>
          <p:cNvSpPr>
            <a:spLocks noChangeArrowheads="1"/>
          </p:cNvSpPr>
          <p:nvPr/>
        </p:nvSpPr>
        <p:spPr bwMode="auto">
          <a:xfrm>
            <a:off x="1428750" y="2571750"/>
            <a:ext cx="6215063" cy="2554288"/>
          </a:xfrm>
          <a:prstGeom prst="rect">
            <a:avLst/>
          </a:prstGeom>
          <a:solidFill>
            <a:schemeClr val="lt1">
              <a:alpha val="0"/>
            </a:schemeClr>
          </a:solidFill>
          <a:ln>
            <a:no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أحل:</a:t>
            </a:r>
            <a:endParaRPr lang="en-US" sz="3200" dirty="0">
              <a:solidFill>
                <a:srgbClr val="FF0000"/>
              </a:solidFill>
            </a:endParaRPr>
          </a:p>
          <a:p>
            <a:pPr>
              <a:defRPr/>
            </a:pPr>
            <a:r>
              <a:rPr lang="ar-EG" sz="3200" b="1" dirty="0"/>
              <a:t> عدد الملصقات = 3 × 6 = 18ملصقاً</a:t>
            </a:r>
            <a:endParaRPr lang="en-US" sz="3200" dirty="0"/>
          </a:p>
          <a:p>
            <a:pPr>
              <a:defRPr/>
            </a:pPr>
            <a:r>
              <a:rPr lang="ar-EG" sz="3200" b="1" dirty="0">
                <a:solidFill>
                  <a:srgbClr val="FF0000"/>
                </a:solidFill>
              </a:rPr>
              <a:t>أتحقق:</a:t>
            </a:r>
            <a:endParaRPr lang="en-US" sz="3200" dirty="0">
              <a:solidFill>
                <a:srgbClr val="FF0000"/>
              </a:solidFill>
            </a:endParaRPr>
          </a:p>
          <a:p>
            <a:pPr>
              <a:defRPr/>
            </a:pPr>
            <a:r>
              <a:rPr lang="ar-EG" sz="3200" b="1" dirty="0"/>
              <a:t>6 + 6 + 6 = 18</a:t>
            </a:r>
            <a:endParaRPr lang="en-US" sz="3200" dirty="0"/>
          </a:p>
          <a:p>
            <a:pPr>
              <a:defRPr/>
            </a:pPr>
            <a:r>
              <a:rPr lang="ar-EG" sz="3200" b="1" dirty="0"/>
              <a:t>إذن الإجابة صحيحة.</a:t>
            </a:r>
            <a:endParaRPr lang="en-US" sz="3200" dirty="0"/>
          </a:p>
        </p:txBody>
      </p:sp>
    </p:spTree>
  </p:cSld>
  <p:clrMapOvr>
    <a:masterClrMapping/>
  </p:clrMapOvr>
  <p:transition>
    <p:circl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anim calcmode="lin" valueType="num">
                                      <p:cBhvr>
                                        <p:cTn id="8" dur="500" fill="hold"/>
                                        <p:tgtEl>
                                          <p:spTgt spid="13">
                                            <p:bg/>
                                          </p:spTgt>
                                        </p:tgtEl>
                                        <p:attrNameLst>
                                          <p:attrName>ppt_x</p:attrName>
                                        </p:attrNameLst>
                                      </p:cBhvr>
                                      <p:tavLst>
                                        <p:tav tm="0">
                                          <p:val>
                                            <p:strVal val="#ppt_x"/>
                                          </p:val>
                                        </p:tav>
                                        <p:tav tm="100000">
                                          <p:val>
                                            <p:strVal val="#ppt_x"/>
                                          </p:val>
                                        </p:tav>
                                      </p:tavLst>
                                    </p:anim>
                                    <p:anim calcmode="lin" valueType="num">
                                      <p:cBhvr>
                                        <p:cTn id="9" dur="500" fill="hold"/>
                                        <p:tgtEl>
                                          <p:spTgt spid="1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builtIn="1"/>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أحل.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fade">
                                      <p:cBhvr>
                                        <p:cTn id="19" dur="500"/>
                                        <p:tgtEl>
                                          <p:spTgt spid="13">
                                            <p:txEl>
                                              <p:pRg st="1" end="1"/>
                                            </p:txEl>
                                          </p:spTgt>
                                        </p:tgtEl>
                                      </p:cBhvr>
                                    </p:animEffect>
                                    <p:anim calcmode="lin" valueType="num">
                                      <p:cBhvr>
                                        <p:cTn id="2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عدد الملصقات = 3 × 6 = 18.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anim calcmode="lin" valueType="num">
                                      <p:cBhvr>
                                        <p:cTn id="2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أتحقق.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animEffect transition="in" filter="fade">
                                      <p:cBhvr>
                                        <p:cTn id="33" dur="500"/>
                                        <p:tgtEl>
                                          <p:spTgt spid="13">
                                            <p:txEl>
                                              <p:pRg st="3" end="3"/>
                                            </p:txEl>
                                          </p:spTgt>
                                        </p:tgtEl>
                                      </p:cBhvr>
                                    </p:animEffect>
                                    <p:anim calcmode="lin" valueType="num">
                                      <p:cBhvr>
                                        <p:cTn id="34"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6 + 6 + 6 = 18.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500"/>
                                        <p:tgtEl>
                                          <p:spTgt spid="13">
                                            <p:txEl>
                                              <p:pRg st="4" end="4"/>
                                            </p:txEl>
                                          </p:spTgt>
                                        </p:tgtEl>
                                      </p:cBhvr>
                                    </p:animEffect>
                                    <p:anim calcmode="lin" valueType="num">
                                      <p:cBhvr>
                                        <p:cTn id="39"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1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6 + 6 + 6 = 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uble Wave 7"/>
          <p:cNvSpPr/>
          <p:nvPr/>
        </p:nvSpPr>
        <p:spPr>
          <a:xfrm>
            <a:off x="5286380" y="285728"/>
            <a:ext cx="3286148" cy="1643074"/>
          </a:xfrm>
          <a:prstGeom prst="doubleWave">
            <a:avLst/>
          </a:prstGeom>
          <a:solidFill>
            <a:srgbClr val="0000FF"/>
          </a:solidFill>
          <a:ln w="85725" cmpd="thinThick">
            <a:solidFill>
              <a:srgbClr val="FF0000"/>
            </a:solidFill>
          </a:ln>
          <a:effectLst>
            <a:reflection blurRad="6350" stA="52000" endA="300" endPos="35000" dir="5400000" sy="-100000" algn="bl" rotWithShape="0"/>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000" b="1" dirty="0"/>
              <a:t>الدرس السابع</a:t>
            </a:r>
          </a:p>
          <a:p>
            <a:pPr algn="ctr" fontAlgn="auto">
              <a:spcBef>
                <a:spcPts val="0"/>
              </a:spcBef>
              <a:spcAft>
                <a:spcPts val="0"/>
              </a:spcAft>
              <a:defRPr/>
            </a:pPr>
            <a:r>
              <a:rPr lang="ar-SA" sz="4000" b="1" dirty="0">
                <a:solidFill>
                  <a:srgbClr val="FFFF00"/>
                </a:solidFill>
              </a:rPr>
              <a:t>(</a:t>
            </a:r>
            <a:r>
              <a:rPr lang="ar-EG" sz="4000" b="1" dirty="0">
                <a:solidFill>
                  <a:srgbClr val="FFFF00"/>
                </a:solidFill>
              </a:rPr>
              <a:t> 1 – 7 )</a:t>
            </a:r>
          </a:p>
        </p:txBody>
      </p:sp>
      <p:sp>
        <p:nvSpPr>
          <p:cNvPr id="9" name="32-Point Star 8"/>
          <p:cNvSpPr/>
          <p:nvPr/>
        </p:nvSpPr>
        <p:spPr>
          <a:xfrm>
            <a:off x="714348" y="2714620"/>
            <a:ext cx="7858180" cy="3500462"/>
          </a:xfrm>
          <a:prstGeom prst="star32">
            <a:avLst/>
          </a:prstGeom>
          <a:solidFill>
            <a:srgbClr val="FF00FF"/>
          </a:solidFill>
          <a:ln w="57150">
            <a:solidFill>
              <a:schemeClr val="tx1"/>
            </a:solidFill>
          </a:ln>
          <a:effectLst>
            <a:innerShdw blurRad="10287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rPr>
              <a:t>استقصاء </a:t>
            </a:r>
            <a:b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ar-EG" sz="6600" b="1" dirty="0">
                <a:ln w="18415" cmpd="sng">
                  <a:solidFill>
                    <a:srgbClr val="FFFFFF"/>
                  </a:solidFill>
                  <a:prstDash val="solid"/>
                </a:ln>
                <a:solidFill>
                  <a:srgbClr val="FFFFFF"/>
                </a:solidFill>
                <a:effectLst>
                  <a:outerShdw blurRad="63500" dir="3600000" algn="tl" rotWithShape="0">
                    <a:srgbClr val="000000">
                      <a:alpha val="70000"/>
                    </a:srgbClr>
                  </a:outerShdw>
                </a:effectLst>
              </a:rPr>
              <a:t>حل المسألة</a:t>
            </a:r>
          </a:p>
        </p:txBody>
      </p:sp>
    </p:spTree>
  </p:cSld>
  <p:clrMapOvr>
    <a:masterClrMapping/>
  </p:clrMapOvr>
  <p:transition>
    <p:plus/>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سابع.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استقص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928688" y="1928813"/>
            <a:ext cx="6715125" cy="3571875"/>
            <a:chOff x="571472" y="428604"/>
            <a:chExt cx="6715172" cy="3572466"/>
          </a:xfrm>
        </p:grpSpPr>
        <p:sp>
          <p:nvSpPr>
            <p:cNvPr id="10" name="Decagon 9"/>
            <p:cNvSpPr/>
            <p:nvPr/>
          </p:nvSpPr>
          <p:spPr>
            <a:xfrm>
              <a:off x="571472" y="428604"/>
              <a:ext cx="6715172" cy="3572466"/>
            </a:xfrm>
            <a:prstGeom prst="decagon">
              <a:avLst/>
            </a:prstGeom>
            <a:solidFill>
              <a:srgbClr val="0066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7" name="Rectangle 6"/>
            <p:cNvSpPr/>
            <p:nvPr/>
          </p:nvSpPr>
          <p:spPr>
            <a:xfrm>
              <a:off x="1285852" y="1000199"/>
              <a:ext cx="5214973" cy="2554710"/>
            </a:xfrm>
            <a:prstGeom prst="rect">
              <a:avLst/>
            </a:prstGeom>
          </p:spPr>
          <p:txBody>
            <a:bodyPr>
              <a:spAutoFit/>
            </a:bodyPr>
            <a:lstStyle/>
            <a:p>
              <a:pPr algn="ctr" fontAlgn="auto">
                <a:spcBef>
                  <a:spcPts val="0"/>
                </a:spcBef>
                <a:spcAft>
                  <a:spcPts val="0"/>
                </a:spcAft>
                <a:defRPr/>
              </a:pPr>
              <a:r>
                <a:rPr lang="ar-EG" sz="3200" b="1" dirty="0">
                  <a:solidFill>
                    <a:schemeClr val="bg1"/>
                  </a:solidFill>
                  <a:latin typeface="+mn-lt"/>
                  <a:cs typeface="+mn-cs"/>
                </a:rPr>
                <a:t>يشتري محل ألعاب فيديو اللعبة المستعملة الواحدة </a:t>
              </a:r>
              <a:r>
                <a:rPr lang="ar-EG" sz="3200" b="1" dirty="0" err="1">
                  <a:solidFill>
                    <a:schemeClr val="bg1"/>
                  </a:solidFill>
                  <a:latin typeface="+mn-lt"/>
                  <a:cs typeface="+mn-cs"/>
                </a:rPr>
                <a:t>بـ</a:t>
              </a:r>
              <a:r>
                <a:rPr lang="ar-EG" sz="3200" b="1" dirty="0">
                  <a:solidFill>
                    <a:schemeClr val="bg1"/>
                  </a:solidFill>
                  <a:latin typeface="+mn-lt"/>
                  <a:cs typeface="+mn-cs"/>
                </a:rPr>
                <a:t> 10 ريالات, وترغب نوال في شراء لعبة جديدة. كم لعبة مستعملة مما لديها يجب أن تبيعها لتشتري لعبة جديدة ثمنها 77 ريالاً؟</a:t>
              </a:r>
            </a:p>
          </p:txBody>
        </p:sp>
      </p:grpSp>
      <p:sp>
        <p:nvSpPr>
          <p:cNvPr id="8" name="Heart 7"/>
          <p:cNvSpPr/>
          <p:nvPr/>
        </p:nvSpPr>
        <p:spPr>
          <a:xfrm>
            <a:off x="7786688" y="1928813"/>
            <a:ext cx="785812"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4</a:t>
            </a:r>
          </a:p>
        </p:txBody>
      </p:sp>
    </p:spTree>
  </p:cSld>
  <p:clrMapOvr>
    <a:masterClrMapping/>
  </p:clrMapOvr>
  <p:transition>
    <p:strips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builtIn="1"/>
                                        </p:tgtEl>
                                      </p:cMediaNode>
                                    </p:audio>
                                  </p:sub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4" name="يشتري محل ألعاب فيديو اللعبة المستعملة الواح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86688" y="1500174"/>
            <a:ext cx="785812" cy="642937"/>
          </a:xfrm>
          <a:prstGeom prst="heart">
            <a:avLst/>
          </a:prstGeom>
          <a:solidFill>
            <a:srgbClr val="9900CC"/>
          </a:solidFill>
          <a:ln w="38100">
            <a:solidFill>
              <a:schemeClr val="tx1"/>
            </a:solid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4</a:t>
            </a:r>
          </a:p>
        </p:txBody>
      </p:sp>
      <p:sp>
        <p:nvSpPr>
          <p:cNvPr id="12" name="Rectangle 17"/>
          <p:cNvSpPr>
            <a:spLocks noChangeArrowheads="1"/>
          </p:cNvSpPr>
          <p:nvPr/>
        </p:nvSpPr>
        <p:spPr bwMode="auto">
          <a:xfrm>
            <a:off x="571500" y="2714625"/>
            <a:ext cx="7286625" cy="280035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nchor="ctr">
            <a:spAutoFit/>
          </a:bodyPr>
          <a:lstStyle/>
          <a:p>
            <a:pPr>
              <a:defRPr/>
            </a:pPr>
            <a:r>
              <a:rPr lang="ar-EG" sz="4400" b="1" dirty="0">
                <a:solidFill>
                  <a:srgbClr val="FF0000"/>
                </a:solidFill>
              </a:rPr>
              <a:t>أفهم ما معطيات المسألة؟</a:t>
            </a:r>
            <a:endParaRPr lang="en-US" sz="4400" dirty="0">
              <a:solidFill>
                <a:srgbClr val="FF0000"/>
              </a:solidFill>
            </a:endParaRPr>
          </a:p>
          <a:p>
            <a:pPr>
              <a:defRPr/>
            </a:pPr>
            <a:r>
              <a:rPr lang="ar-EG" sz="4400" b="1" dirty="0"/>
              <a:t>1- يشتري محل ألعاب فيديو اللعبة المستعملة الواحدة </a:t>
            </a:r>
            <a:r>
              <a:rPr lang="ar-EG" sz="4400" b="1" dirty="0" err="1"/>
              <a:t>بـ</a:t>
            </a:r>
            <a:r>
              <a:rPr lang="ar-EG" sz="4400" b="1" dirty="0"/>
              <a:t> 10 ريالات.</a:t>
            </a:r>
            <a:endParaRPr lang="en-US" sz="4400" dirty="0"/>
          </a:p>
          <a:p>
            <a:pPr>
              <a:defRPr/>
            </a:pPr>
            <a:r>
              <a:rPr lang="ar-EG" sz="4400" b="1" dirty="0"/>
              <a:t>2- وترغب نوال في شراء لعبة جديدة.</a:t>
            </a:r>
            <a:endParaRPr lang="en-US" sz="4400" dirty="0"/>
          </a:p>
        </p:txBody>
      </p:sp>
    </p:spTree>
  </p:cSld>
  <p:clrMapOvr>
    <a:masterClrMapping/>
  </p:clrMapOvr>
  <p:transition>
    <p:strips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يشتري محل ألعاب فيديو اللعبة المستعملة الواحدة  ش21.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وترغب نوال في شراء لعب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86688" y="1285860"/>
            <a:ext cx="785812" cy="642937"/>
          </a:xfrm>
          <a:prstGeom prst="heart">
            <a:avLst/>
          </a:prstGeom>
          <a:solidFill>
            <a:srgbClr val="9900CC"/>
          </a:solidFill>
          <a:ln w="38100">
            <a:solidFill>
              <a:schemeClr val="tx1"/>
            </a:solid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4</a:t>
            </a:r>
          </a:p>
        </p:txBody>
      </p:sp>
      <p:sp>
        <p:nvSpPr>
          <p:cNvPr id="12" name="Rectangle 17"/>
          <p:cNvSpPr>
            <a:spLocks noChangeArrowheads="1"/>
          </p:cNvSpPr>
          <p:nvPr/>
        </p:nvSpPr>
        <p:spPr bwMode="auto">
          <a:xfrm>
            <a:off x="571500" y="1785938"/>
            <a:ext cx="6858000" cy="4154487"/>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nchor="ctr">
            <a:spAutoFit/>
          </a:bodyPr>
          <a:lstStyle/>
          <a:p>
            <a:pPr>
              <a:defRPr/>
            </a:pPr>
            <a:r>
              <a:rPr lang="ar-EG" sz="4400" b="1" dirty="0">
                <a:solidFill>
                  <a:srgbClr val="FF0000"/>
                </a:solidFill>
              </a:rPr>
              <a:t>ما المطلوب؟</a:t>
            </a:r>
            <a:endParaRPr lang="en-US" sz="4400" dirty="0">
              <a:solidFill>
                <a:srgbClr val="FF0000"/>
              </a:solidFill>
            </a:endParaRPr>
          </a:p>
          <a:p>
            <a:pPr>
              <a:defRPr/>
            </a:pPr>
            <a:r>
              <a:rPr lang="ar-EG" sz="4400" b="1" dirty="0"/>
              <a:t>كم لعبة مستعملة مما لديها يجب أن تبيعها لتشتري لعبة جديدة ثمنها 77 ريالاً؟</a:t>
            </a:r>
            <a:endParaRPr lang="en-US" sz="4400" dirty="0"/>
          </a:p>
          <a:p>
            <a:pPr>
              <a:defRPr/>
            </a:pPr>
            <a:r>
              <a:rPr lang="ar-EG" sz="4400" b="1" dirty="0">
                <a:solidFill>
                  <a:srgbClr val="FF0000"/>
                </a:solidFill>
              </a:rPr>
              <a:t>أخطط:</a:t>
            </a:r>
            <a:endParaRPr lang="en-US" sz="4400" dirty="0">
              <a:solidFill>
                <a:srgbClr val="FF0000"/>
              </a:solidFill>
            </a:endParaRPr>
          </a:p>
          <a:p>
            <a:pPr>
              <a:defRPr/>
            </a:pPr>
            <a:r>
              <a:rPr lang="ar-EG" sz="4400" b="1" dirty="0"/>
              <a:t>أقوم بإنشاء جدول لحل المسألة.</a:t>
            </a:r>
            <a:endParaRPr lang="en-US" sz="4400" dirty="0"/>
          </a:p>
        </p:txBody>
      </p:sp>
    </p:spTree>
  </p:cSld>
  <p:clrMapOvr>
    <a:masterClrMapping/>
  </p:clrMapOvr>
  <p:transition>
    <p:strips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anim calcmode="lin" valueType="num">
                                      <p:cBhvr>
                                        <p:cTn id="8" dur="500" fill="hold"/>
                                        <p:tgtEl>
                                          <p:spTgt spid="12">
                                            <p:bg/>
                                          </p:spTgt>
                                        </p:tgtEl>
                                        <p:attrNameLst>
                                          <p:attrName>ppt_x</p:attrName>
                                        </p:attrNameLst>
                                      </p:cBhvr>
                                      <p:tavLst>
                                        <p:tav tm="0">
                                          <p:val>
                                            <p:strVal val="#ppt_x"/>
                                          </p:val>
                                        </p:tav>
                                        <p:tav tm="100000">
                                          <p:val>
                                            <p:strVal val="#ppt_x"/>
                                          </p:val>
                                        </p:tav>
                                      </p:tavLst>
                                    </p:anim>
                                    <p:anim calcmode="lin" valueType="num">
                                      <p:cBhvr>
                                        <p:cTn id="9"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builtIn="1"/>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ما المطلوب ش10.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anim calcmode="lin" valueType="num">
                                      <p:cBhvr>
                                        <p:cTn id="20"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كم لعبة مستعملة مما لديها يجب.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anim calcmode="lin" valueType="num">
                                      <p:cBhvr>
                                        <p:cTn id="2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أخطط.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anim calcmode="lin" valueType="num">
                                      <p:cBhvr>
                                        <p:cTn id="3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أقوم بإنشاء جدول لحل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86688" y="1928813"/>
            <a:ext cx="785812"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4</a:t>
            </a:r>
          </a:p>
        </p:txBody>
      </p:sp>
      <p:sp>
        <p:nvSpPr>
          <p:cNvPr id="12" name="Rectangle 17"/>
          <p:cNvSpPr>
            <a:spLocks noChangeArrowheads="1"/>
          </p:cNvSpPr>
          <p:nvPr/>
        </p:nvSpPr>
        <p:spPr bwMode="auto">
          <a:xfrm>
            <a:off x="4429125" y="1428750"/>
            <a:ext cx="3000375" cy="890588"/>
          </a:xfrm>
          <a:prstGeom prst="cloudCallout">
            <a:avLst>
              <a:gd name="adj1" fmla="val 12779"/>
              <a:gd name="adj2" fmla="val 119568"/>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ar-EG" sz="3200" b="1" dirty="0">
                <a:solidFill>
                  <a:srgbClr val="FF0000"/>
                </a:solidFill>
              </a:rPr>
              <a:t>أحل</a:t>
            </a:r>
            <a:endParaRPr lang="en-US" sz="3200" dirty="0">
              <a:solidFill>
                <a:srgbClr val="FF0000"/>
              </a:solidFill>
            </a:endParaRPr>
          </a:p>
        </p:txBody>
      </p:sp>
      <p:graphicFrame>
        <p:nvGraphicFramePr>
          <p:cNvPr id="9" name="جدول 8"/>
          <p:cNvGraphicFramePr>
            <a:graphicFrameLocks noGrp="1"/>
          </p:cNvGraphicFramePr>
          <p:nvPr/>
        </p:nvGraphicFramePr>
        <p:xfrm>
          <a:off x="1214438" y="3063875"/>
          <a:ext cx="6357937" cy="1371600"/>
        </p:xfrm>
        <a:graphic>
          <a:graphicData uri="http://schemas.openxmlformats.org/drawingml/2006/table">
            <a:tbl>
              <a:tblPr rtl="1"/>
              <a:tblGrid>
                <a:gridCol w="1446212"/>
                <a:gridCol w="612775"/>
                <a:gridCol w="614363"/>
                <a:gridCol w="612775"/>
                <a:gridCol w="614362"/>
                <a:gridCol w="615950"/>
                <a:gridCol w="614363"/>
                <a:gridCol w="612775"/>
                <a:gridCol w="614362"/>
              </a:tblGrid>
              <a:tr h="0">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ar-EG" sz="18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ar-EG" sz="18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endParaRPr kumimoji="0" lang="ar-EG" sz="1800" b="0" i="0" u="none" strike="noStrike" cap="none" normalizeH="0" baseline="0" dirty="0" smtClean="0">
                        <a:ln>
                          <a:noFill/>
                        </a:ln>
                        <a:solidFill>
                          <a:srgbClr val="000000"/>
                        </a:solidFill>
                        <a:effectLst/>
                        <a:latin typeface="Calibri" pitchFamily="34" charset="0"/>
                        <a:cs typeface="Arial" pitchFamily="34"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r>
              <a:tr h="0">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ar-EG" sz="18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417513" algn="l"/>
                          <a:tab pos="687388" algn="l"/>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marL="68580" marR="68580" marT="0" marB="0"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4E9E9"/>
                    </a:solidFill>
                  </a:tcPr>
                </a:tc>
              </a:tr>
            </a:tbl>
          </a:graphicData>
        </a:graphic>
      </p:graphicFrame>
      <p:sp>
        <p:nvSpPr>
          <p:cNvPr id="10" name="مستطيل 9"/>
          <p:cNvSpPr>
            <a:spLocks noChangeArrowheads="1"/>
          </p:cNvSpPr>
          <p:nvPr/>
        </p:nvSpPr>
        <p:spPr bwMode="auto">
          <a:xfrm>
            <a:off x="5643563" y="3214688"/>
            <a:ext cx="328612" cy="400050"/>
          </a:xfrm>
          <a:prstGeom prst="rect">
            <a:avLst/>
          </a:prstGeom>
          <a:noFill/>
          <a:ln w="9525">
            <a:noFill/>
            <a:miter lim="800000"/>
            <a:headEnd/>
            <a:tailEnd/>
          </a:ln>
        </p:spPr>
        <p:txBody>
          <a:bodyPr wrap="none">
            <a:spAutoFit/>
          </a:bodyPr>
          <a:lstStyle/>
          <a:p>
            <a:pPr algn="ctr">
              <a:tabLst>
                <a:tab pos="334963" algn="l"/>
              </a:tabLst>
            </a:pPr>
            <a:r>
              <a:rPr lang="ar-EG" sz="2000" b="1"/>
              <a:t>1</a:t>
            </a:r>
            <a:endParaRPr lang="en-US" sz="2000" b="1">
              <a:latin typeface="Times New Roman" pitchFamily="18" charset="0"/>
              <a:cs typeface="Times New Roman" pitchFamily="18" charset="0"/>
            </a:endParaRPr>
          </a:p>
        </p:txBody>
      </p:sp>
      <p:sp>
        <p:nvSpPr>
          <p:cNvPr id="11" name="مستطيل 10"/>
          <p:cNvSpPr>
            <a:spLocks noChangeArrowheads="1"/>
          </p:cNvSpPr>
          <p:nvPr/>
        </p:nvSpPr>
        <p:spPr bwMode="auto">
          <a:xfrm>
            <a:off x="5000625" y="3214688"/>
            <a:ext cx="328613" cy="400050"/>
          </a:xfrm>
          <a:prstGeom prst="rect">
            <a:avLst/>
          </a:prstGeom>
          <a:noFill/>
          <a:ln w="9525">
            <a:noFill/>
            <a:miter lim="800000"/>
            <a:headEnd/>
            <a:tailEnd/>
          </a:ln>
        </p:spPr>
        <p:txBody>
          <a:bodyPr wrap="none">
            <a:spAutoFit/>
          </a:bodyPr>
          <a:lstStyle/>
          <a:p>
            <a:pPr algn="ctr">
              <a:tabLst>
                <a:tab pos="334963" algn="l"/>
              </a:tabLst>
            </a:pPr>
            <a:r>
              <a:rPr lang="ar-EG" sz="2000" b="1"/>
              <a:t>2</a:t>
            </a:r>
            <a:endParaRPr lang="en-US" sz="2000" b="1">
              <a:latin typeface="Times New Roman" pitchFamily="18" charset="0"/>
              <a:cs typeface="Times New Roman" pitchFamily="18" charset="0"/>
            </a:endParaRPr>
          </a:p>
        </p:txBody>
      </p:sp>
      <p:sp>
        <p:nvSpPr>
          <p:cNvPr id="13" name="مستطيل 12"/>
          <p:cNvSpPr>
            <a:spLocks noChangeArrowheads="1"/>
          </p:cNvSpPr>
          <p:nvPr/>
        </p:nvSpPr>
        <p:spPr bwMode="auto">
          <a:xfrm>
            <a:off x="4357688" y="3214688"/>
            <a:ext cx="328612" cy="400050"/>
          </a:xfrm>
          <a:prstGeom prst="rect">
            <a:avLst/>
          </a:prstGeom>
          <a:noFill/>
          <a:ln w="9525">
            <a:noFill/>
            <a:miter lim="800000"/>
            <a:headEnd/>
            <a:tailEnd/>
          </a:ln>
        </p:spPr>
        <p:txBody>
          <a:bodyPr wrap="none">
            <a:spAutoFit/>
          </a:bodyPr>
          <a:lstStyle/>
          <a:p>
            <a:pPr algn="ctr">
              <a:tabLst>
                <a:tab pos="334963" algn="l"/>
              </a:tabLst>
            </a:pPr>
            <a:r>
              <a:rPr lang="ar-EG" sz="2000" b="1"/>
              <a:t>3</a:t>
            </a:r>
            <a:endParaRPr lang="en-US" sz="2000" b="1">
              <a:latin typeface="Times New Roman" pitchFamily="18" charset="0"/>
              <a:cs typeface="Times New Roman" pitchFamily="18" charset="0"/>
            </a:endParaRPr>
          </a:p>
        </p:txBody>
      </p:sp>
      <p:sp>
        <p:nvSpPr>
          <p:cNvPr id="14" name="مستطيل 13"/>
          <p:cNvSpPr>
            <a:spLocks noChangeArrowheads="1"/>
          </p:cNvSpPr>
          <p:nvPr/>
        </p:nvSpPr>
        <p:spPr bwMode="auto">
          <a:xfrm>
            <a:off x="3743325" y="3214688"/>
            <a:ext cx="328613" cy="400050"/>
          </a:xfrm>
          <a:prstGeom prst="rect">
            <a:avLst/>
          </a:prstGeom>
          <a:noFill/>
          <a:ln w="9525">
            <a:noFill/>
            <a:miter lim="800000"/>
            <a:headEnd/>
            <a:tailEnd/>
          </a:ln>
        </p:spPr>
        <p:txBody>
          <a:bodyPr wrap="none">
            <a:spAutoFit/>
          </a:bodyPr>
          <a:lstStyle/>
          <a:p>
            <a:pPr algn="ctr">
              <a:tabLst>
                <a:tab pos="334963" algn="l"/>
              </a:tabLst>
            </a:pPr>
            <a:r>
              <a:rPr lang="ar-EG" sz="2000" b="1"/>
              <a:t>4</a:t>
            </a:r>
            <a:endParaRPr lang="en-US" sz="2000" b="1">
              <a:latin typeface="Times New Roman" pitchFamily="18" charset="0"/>
              <a:cs typeface="Times New Roman" pitchFamily="18" charset="0"/>
            </a:endParaRPr>
          </a:p>
        </p:txBody>
      </p:sp>
      <p:sp>
        <p:nvSpPr>
          <p:cNvPr id="15" name="مستطيل 14"/>
          <p:cNvSpPr>
            <a:spLocks noChangeArrowheads="1"/>
          </p:cNvSpPr>
          <p:nvPr/>
        </p:nvSpPr>
        <p:spPr bwMode="auto">
          <a:xfrm>
            <a:off x="3143250" y="3214688"/>
            <a:ext cx="328613" cy="400050"/>
          </a:xfrm>
          <a:prstGeom prst="rect">
            <a:avLst/>
          </a:prstGeom>
          <a:noFill/>
          <a:ln w="9525">
            <a:noFill/>
            <a:miter lim="800000"/>
            <a:headEnd/>
            <a:tailEnd/>
          </a:ln>
        </p:spPr>
        <p:txBody>
          <a:bodyPr wrap="none">
            <a:spAutoFit/>
          </a:bodyPr>
          <a:lstStyle/>
          <a:p>
            <a:pPr algn="ctr">
              <a:tabLst>
                <a:tab pos="334963" algn="l"/>
              </a:tabLst>
            </a:pPr>
            <a:r>
              <a:rPr lang="ar-EG" sz="2000" b="1"/>
              <a:t>5</a:t>
            </a:r>
            <a:endParaRPr lang="en-US" sz="2000" b="1">
              <a:latin typeface="Times New Roman" pitchFamily="18" charset="0"/>
              <a:cs typeface="Times New Roman" pitchFamily="18" charset="0"/>
            </a:endParaRPr>
          </a:p>
        </p:txBody>
      </p:sp>
      <p:sp>
        <p:nvSpPr>
          <p:cNvPr id="16" name="مستطيل 15"/>
          <p:cNvSpPr>
            <a:spLocks noChangeArrowheads="1"/>
          </p:cNvSpPr>
          <p:nvPr/>
        </p:nvSpPr>
        <p:spPr bwMode="auto">
          <a:xfrm>
            <a:off x="2571750" y="3214688"/>
            <a:ext cx="328613" cy="400050"/>
          </a:xfrm>
          <a:prstGeom prst="rect">
            <a:avLst/>
          </a:prstGeom>
          <a:noFill/>
          <a:ln w="9525">
            <a:noFill/>
            <a:miter lim="800000"/>
            <a:headEnd/>
            <a:tailEnd/>
          </a:ln>
        </p:spPr>
        <p:txBody>
          <a:bodyPr wrap="none">
            <a:spAutoFit/>
          </a:bodyPr>
          <a:lstStyle/>
          <a:p>
            <a:pPr algn="ctr">
              <a:tabLst>
                <a:tab pos="334963" algn="l"/>
              </a:tabLst>
            </a:pPr>
            <a:r>
              <a:rPr lang="ar-EG" sz="2000" b="1"/>
              <a:t>6</a:t>
            </a:r>
            <a:endParaRPr lang="en-US" sz="2000" b="1">
              <a:latin typeface="Times New Roman" pitchFamily="18" charset="0"/>
              <a:cs typeface="Times New Roman" pitchFamily="18" charset="0"/>
            </a:endParaRPr>
          </a:p>
        </p:txBody>
      </p:sp>
      <p:sp>
        <p:nvSpPr>
          <p:cNvPr id="17" name="مستطيل 16"/>
          <p:cNvSpPr>
            <a:spLocks noChangeArrowheads="1"/>
          </p:cNvSpPr>
          <p:nvPr/>
        </p:nvSpPr>
        <p:spPr bwMode="auto">
          <a:xfrm>
            <a:off x="1928813" y="3214688"/>
            <a:ext cx="328612" cy="400050"/>
          </a:xfrm>
          <a:prstGeom prst="rect">
            <a:avLst/>
          </a:prstGeom>
          <a:noFill/>
          <a:ln w="9525">
            <a:noFill/>
            <a:miter lim="800000"/>
            <a:headEnd/>
            <a:tailEnd/>
          </a:ln>
        </p:spPr>
        <p:txBody>
          <a:bodyPr wrap="none">
            <a:spAutoFit/>
          </a:bodyPr>
          <a:lstStyle/>
          <a:p>
            <a:pPr algn="ctr">
              <a:tabLst>
                <a:tab pos="334963" algn="l"/>
              </a:tabLst>
            </a:pPr>
            <a:r>
              <a:rPr lang="ar-EG" sz="2000" b="1"/>
              <a:t>7</a:t>
            </a:r>
            <a:endParaRPr lang="en-US" sz="2000" b="1">
              <a:latin typeface="Times New Roman" pitchFamily="18" charset="0"/>
              <a:cs typeface="Times New Roman" pitchFamily="18" charset="0"/>
            </a:endParaRPr>
          </a:p>
        </p:txBody>
      </p:sp>
      <p:sp>
        <p:nvSpPr>
          <p:cNvPr id="18" name="مستطيل 17"/>
          <p:cNvSpPr>
            <a:spLocks noChangeArrowheads="1"/>
          </p:cNvSpPr>
          <p:nvPr/>
        </p:nvSpPr>
        <p:spPr bwMode="auto">
          <a:xfrm>
            <a:off x="1428750" y="3214688"/>
            <a:ext cx="328613" cy="400050"/>
          </a:xfrm>
          <a:prstGeom prst="rect">
            <a:avLst/>
          </a:prstGeom>
          <a:noFill/>
          <a:ln w="9525">
            <a:noFill/>
            <a:miter lim="800000"/>
            <a:headEnd/>
            <a:tailEnd/>
          </a:ln>
        </p:spPr>
        <p:txBody>
          <a:bodyPr wrap="none">
            <a:spAutoFit/>
          </a:bodyPr>
          <a:lstStyle/>
          <a:p>
            <a:pPr algn="ctr">
              <a:tabLst>
                <a:tab pos="334963" algn="l"/>
              </a:tabLst>
            </a:pPr>
            <a:r>
              <a:rPr lang="ar-EG" sz="2000" b="1"/>
              <a:t>8</a:t>
            </a:r>
            <a:endParaRPr lang="en-US" sz="2000" b="1">
              <a:latin typeface="Times New Roman" pitchFamily="18" charset="0"/>
              <a:cs typeface="Times New Roman" pitchFamily="18" charset="0"/>
            </a:endParaRPr>
          </a:p>
        </p:txBody>
      </p:sp>
      <p:sp>
        <p:nvSpPr>
          <p:cNvPr id="19" name="مستطيل 18"/>
          <p:cNvSpPr>
            <a:spLocks noChangeArrowheads="1"/>
          </p:cNvSpPr>
          <p:nvPr/>
        </p:nvSpPr>
        <p:spPr bwMode="auto">
          <a:xfrm>
            <a:off x="6357938" y="3071813"/>
            <a:ext cx="1174750" cy="708025"/>
          </a:xfrm>
          <a:prstGeom prst="rect">
            <a:avLst/>
          </a:prstGeom>
          <a:noFill/>
          <a:ln w="9525">
            <a:noFill/>
            <a:miter lim="800000"/>
            <a:headEnd/>
            <a:tailEnd/>
          </a:ln>
        </p:spPr>
        <p:txBody>
          <a:bodyPr>
            <a:spAutoFit/>
          </a:bodyPr>
          <a:lstStyle/>
          <a:p>
            <a:pPr algn="ctr">
              <a:tabLst>
                <a:tab pos="417513" algn="l"/>
                <a:tab pos="687388" algn="l"/>
              </a:tabLst>
            </a:pPr>
            <a:r>
              <a:rPr lang="ar-EG" sz="2000" b="1"/>
              <a:t>عدد اللعب المستعملة</a:t>
            </a:r>
            <a:endParaRPr lang="en-US" sz="1600" b="1">
              <a:latin typeface="Times New Roman" pitchFamily="18" charset="0"/>
              <a:cs typeface="Times New Roman" pitchFamily="18" charset="0"/>
            </a:endParaRPr>
          </a:p>
        </p:txBody>
      </p:sp>
      <p:sp>
        <p:nvSpPr>
          <p:cNvPr id="20" name="مستطيل 19"/>
          <p:cNvSpPr>
            <a:spLocks noChangeArrowheads="1"/>
          </p:cNvSpPr>
          <p:nvPr/>
        </p:nvSpPr>
        <p:spPr bwMode="auto">
          <a:xfrm>
            <a:off x="6572250" y="4000500"/>
            <a:ext cx="615950" cy="400050"/>
          </a:xfrm>
          <a:prstGeom prst="rect">
            <a:avLst/>
          </a:prstGeom>
          <a:noFill/>
          <a:ln w="9525">
            <a:noFill/>
            <a:miter lim="800000"/>
            <a:headEnd/>
            <a:tailEnd/>
          </a:ln>
        </p:spPr>
        <p:txBody>
          <a:bodyPr wrap="none">
            <a:spAutoFit/>
          </a:bodyPr>
          <a:lstStyle/>
          <a:p>
            <a:pPr algn="ctr">
              <a:tabLst>
                <a:tab pos="417513" algn="l"/>
                <a:tab pos="687388" algn="l"/>
              </a:tabLst>
            </a:pPr>
            <a:r>
              <a:rPr lang="ar-EG" sz="2000" b="1"/>
              <a:t>الثمن</a:t>
            </a:r>
            <a:endParaRPr lang="en-US" sz="1600" b="1">
              <a:latin typeface="Times New Roman" pitchFamily="18" charset="0"/>
              <a:cs typeface="Times New Roman" pitchFamily="18" charset="0"/>
            </a:endParaRPr>
          </a:p>
        </p:txBody>
      </p:sp>
      <p:sp>
        <p:nvSpPr>
          <p:cNvPr id="21" name="مستطيل 20"/>
          <p:cNvSpPr>
            <a:spLocks noChangeArrowheads="1"/>
          </p:cNvSpPr>
          <p:nvPr/>
        </p:nvSpPr>
        <p:spPr bwMode="auto">
          <a:xfrm>
            <a:off x="5572125"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10</a:t>
            </a:r>
            <a:endParaRPr lang="en-US" sz="2000" b="1">
              <a:latin typeface="Times New Roman" pitchFamily="18" charset="0"/>
              <a:cs typeface="Times New Roman" pitchFamily="18" charset="0"/>
            </a:endParaRPr>
          </a:p>
        </p:txBody>
      </p:sp>
      <p:sp>
        <p:nvSpPr>
          <p:cNvPr id="22" name="مستطيل 21"/>
          <p:cNvSpPr>
            <a:spLocks noChangeArrowheads="1"/>
          </p:cNvSpPr>
          <p:nvPr/>
        </p:nvSpPr>
        <p:spPr bwMode="auto">
          <a:xfrm>
            <a:off x="4929188"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20</a:t>
            </a:r>
            <a:endParaRPr lang="en-US" sz="2000" b="1">
              <a:latin typeface="Times New Roman" pitchFamily="18" charset="0"/>
              <a:cs typeface="Times New Roman" pitchFamily="18" charset="0"/>
            </a:endParaRPr>
          </a:p>
        </p:txBody>
      </p:sp>
      <p:sp>
        <p:nvSpPr>
          <p:cNvPr id="23" name="مستطيل 22"/>
          <p:cNvSpPr>
            <a:spLocks noChangeArrowheads="1"/>
          </p:cNvSpPr>
          <p:nvPr/>
        </p:nvSpPr>
        <p:spPr bwMode="auto">
          <a:xfrm>
            <a:off x="4286250"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30</a:t>
            </a:r>
            <a:endParaRPr lang="en-US" sz="2000" b="1">
              <a:latin typeface="Times New Roman" pitchFamily="18" charset="0"/>
              <a:cs typeface="Times New Roman" pitchFamily="18" charset="0"/>
            </a:endParaRPr>
          </a:p>
        </p:txBody>
      </p:sp>
      <p:sp>
        <p:nvSpPr>
          <p:cNvPr id="24" name="مستطيل 23"/>
          <p:cNvSpPr>
            <a:spLocks noChangeArrowheads="1"/>
          </p:cNvSpPr>
          <p:nvPr/>
        </p:nvSpPr>
        <p:spPr bwMode="auto">
          <a:xfrm>
            <a:off x="3671888"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40</a:t>
            </a:r>
            <a:endParaRPr lang="en-US" sz="2000" b="1">
              <a:latin typeface="Times New Roman" pitchFamily="18" charset="0"/>
              <a:cs typeface="Times New Roman" pitchFamily="18" charset="0"/>
            </a:endParaRPr>
          </a:p>
        </p:txBody>
      </p:sp>
      <p:sp>
        <p:nvSpPr>
          <p:cNvPr id="25" name="مستطيل 24"/>
          <p:cNvSpPr>
            <a:spLocks noChangeArrowheads="1"/>
          </p:cNvSpPr>
          <p:nvPr/>
        </p:nvSpPr>
        <p:spPr bwMode="auto">
          <a:xfrm>
            <a:off x="3071813"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50</a:t>
            </a:r>
            <a:endParaRPr lang="en-US" sz="2000" b="1">
              <a:latin typeface="Times New Roman" pitchFamily="18" charset="0"/>
              <a:cs typeface="Times New Roman" pitchFamily="18" charset="0"/>
            </a:endParaRPr>
          </a:p>
        </p:txBody>
      </p:sp>
      <p:sp>
        <p:nvSpPr>
          <p:cNvPr id="26" name="مستطيل 25"/>
          <p:cNvSpPr>
            <a:spLocks noChangeArrowheads="1"/>
          </p:cNvSpPr>
          <p:nvPr/>
        </p:nvSpPr>
        <p:spPr bwMode="auto">
          <a:xfrm>
            <a:off x="2500313"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60</a:t>
            </a:r>
            <a:endParaRPr lang="en-US" sz="2000" b="1">
              <a:latin typeface="Times New Roman" pitchFamily="18" charset="0"/>
              <a:cs typeface="Times New Roman" pitchFamily="18" charset="0"/>
            </a:endParaRPr>
          </a:p>
        </p:txBody>
      </p:sp>
      <p:sp>
        <p:nvSpPr>
          <p:cNvPr id="27" name="مستطيل 26"/>
          <p:cNvSpPr>
            <a:spLocks noChangeArrowheads="1"/>
          </p:cNvSpPr>
          <p:nvPr/>
        </p:nvSpPr>
        <p:spPr bwMode="auto">
          <a:xfrm>
            <a:off x="1857375"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70</a:t>
            </a:r>
            <a:endParaRPr lang="en-US" sz="2000" b="1">
              <a:latin typeface="Times New Roman" pitchFamily="18" charset="0"/>
              <a:cs typeface="Times New Roman" pitchFamily="18" charset="0"/>
            </a:endParaRPr>
          </a:p>
        </p:txBody>
      </p:sp>
      <p:sp>
        <p:nvSpPr>
          <p:cNvPr id="28" name="مستطيل 27"/>
          <p:cNvSpPr>
            <a:spLocks noChangeArrowheads="1"/>
          </p:cNvSpPr>
          <p:nvPr/>
        </p:nvSpPr>
        <p:spPr bwMode="auto">
          <a:xfrm>
            <a:off x="1357313" y="3957638"/>
            <a:ext cx="473075" cy="400050"/>
          </a:xfrm>
          <a:prstGeom prst="rect">
            <a:avLst/>
          </a:prstGeom>
          <a:noFill/>
          <a:ln w="9525">
            <a:noFill/>
            <a:miter lim="800000"/>
            <a:headEnd/>
            <a:tailEnd/>
          </a:ln>
        </p:spPr>
        <p:txBody>
          <a:bodyPr wrap="none">
            <a:spAutoFit/>
          </a:bodyPr>
          <a:lstStyle/>
          <a:p>
            <a:pPr algn="ctr">
              <a:tabLst>
                <a:tab pos="334963" algn="l"/>
              </a:tabLst>
            </a:pPr>
            <a:r>
              <a:rPr lang="ar-EG" sz="2000" b="1"/>
              <a:t>80</a:t>
            </a:r>
            <a:endParaRPr lang="en-US" sz="2000" b="1">
              <a:latin typeface="Times New Roman" pitchFamily="18" charset="0"/>
              <a:cs typeface="Times New Roman" pitchFamily="18" charset="0"/>
            </a:endParaRPr>
          </a:p>
        </p:txBody>
      </p:sp>
    </p:spTree>
  </p:cSld>
  <p:clrMapOvr>
    <a:masterClrMapping/>
  </p:clrMapOvr>
  <p:transition>
    <p:strips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حل.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oin.wav" builtIn="1"/>
                                        </p:tgtEl>
                                      </p:cMediaNode>
                                    </p:audio>
                                  </p:subTnLst>
                                </p:cTn>
                              </p:par>
                              <p:par>
                                <p:cTn id="17" presetID="4"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ox(in)">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5" name="عدد اللعب المستعملة.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ox(in)">
                                      <p:cBhvr>
                                        <p:cTn id="24" dur="5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6" name="الثمن ش23.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6" name="الثمن ش23.wav"/>
                                        </p:tgtEl>
                                      </p:cMediaNode>
                                    </p:audio>
                                  </p:subTnLst>
                                </p:cTn>
                              </p:par>
                              <p:par>
                                <p:cTn id="30" presetID="4"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ox(in)">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7" name="1       10.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8" name="2            20.wav"/>
                                        </p:tgtEl>
                                      </p:cMediaNode>
                                    </p:audio>
                                  </p:subTnLst>
                                </p:cTn>
                              </p:par>
                              <p:par>
                                <p:cTn id="38" presetID="4"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ox(in)">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2            20.wav"/>
                                        </p:tgtEl>
                                      </p:cMediaNode>
                                    </p:audio>
                                  </p:sub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ox(in)">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9" name="3               30ت.wav"/>
                                        </p:tgtEl>
                                      </p:cMediaNode>
                                    </p:audio>
                                  </p:subTnLst>
                                </p:cTn>
                              </p:par>
                              <p:par>
                                <p:cTn id="46" presetID="4" presetClass="entr" presetSubtype="16"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ox(in)">
                                      <p:cBhvr>
                                        <p:cTn id="48" dur="500"/>
                                        <p:tgtEl>
                                          <p:spTgt spid="23"/>
                                        </p:tgtEl>
                                      </p:cBhvr>
                                    </p:animEffect>
                                  </p:childTnLst>
                                  <p:subTnLst>
                                    <p:audio>
                                      <p:cMediaNode>
                                        <p:cTn display="0" masterRel="sameClick">
                                          <p:stCondLst>
                                            <p:cond evt="begin" delay="0">
                                              <p:tn val="46"/>
                                            </p:cond>
                                          </p:stCondLst>
                                          <p:endCondLst>
                                            <p:cond evt="onStopAudio" delay="0">
                                              <p:tgtEl>
                                                <p:sldTgt/>
                                              </p:tgtEl>
                                            </p:cond>
                                          </p:endCondLst>
                                        </p:cTn>
                                        <p:tgtEl>
                                          <p:sndTgt r:embed="rId9" name="3               30ت.wav"/>
                                        </p:tgtEl>
                                      </p:cMediaNode>
                                    </p:audio>
                                  </p:sub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ox(in)">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10" name="4              40.wav"/>
                                        </p:tgtEl>
                                      </p:cMediaNode>
                                    </p:audio>
                                  </p:subTnLst>
                                </p:cTn>
                              </p:par>
                              <p:par>
                                <p:cTn id="54" presetID="4" presetClass="entr" presetSubtype="16"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ox(in)">
                                      <p:cBhvr>
                                        <p:cTn id="56" dur="500"/>
                                        <p:tgtEl>
                                          <p:spTgt spid="24"/>
                                        </p:tgtEl>
                                      </p:cBhvr>
                                    </p:animEffect>
                                  </p:childTnLst>
                                  <p:subTnLst>
                                    <p:audio>
                                      <p:cMediaNode>
                                        <p:cTn display="0" masterRel="sameClick">
                                          <p:stCondLst>
                                            <p:cond evt="begin" delay="0">
                                              <p:tn val="54"/>
                                            </p:cond>
                                          </p:stCondLst>
                                          <p:endCondLst>
                                            <p:cond evt="onStopAudio" delay="0">
                                              <p:tgtEl>
                                                <p:sldTgt/>
                                              </p:tgtEl>
                                            </p:cond>
                                          </p:endCondLst>
                                        </p:cTn>
                                        <p:tgtEl>
                                          <p:sndTgt r:embed="rId10" name="4              40.wav"/>
                                        </p:tgtEl>
                                      </p:cMediaNode>
                                    </p:audio>
                                  </p:sub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ox(in)">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11" name="5            50.wav"/>
                                        </p:tgtEl>
                                      </p:cMediaNode>
                                    </p:audio>
                                  </p:subTnLst>
                                </p:cTn>
                              </p:par>
                              <p:par>
                                <p:cTn id="62" presetID="4" presetClass="entr" presetSubtype="16"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ox(in)">
                                      <p:cBhvr>
                                        <p:cTn id="64" dur="500"/>
                                        <p:tgtEl>
                                          <p:spTgt spid="25"/>
                                        </p:tgtEl>
                                      </p:cBhvr>
                                    </p:animEffect>
                                  </p:childTnLst>
                                  <p:subTnLst>
                                    <p:audio>
                                      <p:cMediaNode>
                                        <p:cTn display="0" masterRel="sameClick">
                                          <p:stCondLst>
                                            <p:cond evt="begin" delay="0">
                                              <p:tn val="62"/>
                                            </p:cond>
                                          </p:stCondLst>
                                          <p:endCondLst>
                                            <p:cond evt="onStopAudio" delay="0">
                                              <p:tgtEl>
                                                <p:sldTgt/>
                                              </p:tgtEl>
                                            </p:cond>
                                          </p:endCondLst>
                                        </p:cTn>
                                        <p:tgtEl>
                                          <p:sndTgt r:embed="rId11" name="5            50.wav"/>
                                        </p:tgtEl>
                                      </p:cMediaNode>
                                    </p:audio>
                                  </p:sub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ox(in)">
                                      <p:cBhvr>
                                        <p:cTn id="69" dur="500"/>
                                        <p:tgtEl>
                                          <p:spTgt spid="16"/>
                                        </p:tgtEl>
                                      </p:cBhvr>
                                    </p:animEffect>
                                  </p:childTnLst>
                                  <p:subTnLst>
                                    <p:audio>
                                      <p:cMediaNode>
                                        <p:cTn display="0" masterRel="sameClick">
                                          <p:stCondLst>
                                            <p:cond evt="begin" delay="0">
                                              <p:tn val="67"/>
                                            </p:cond>
                                          </p:stCondLst>
                                          <p:endCondLst>
                                            <p:cond evt="onStopAudio" delay="0">
                                              <p:tgtEl>
                                                <p:sldTgt/>
                                              </p:tgtEl>
                                            </p:cond>
                                          </p:endCondLst>
                                        </p:cTn>
                                        <p:tgtEl>
                                          <p:sndTgt r:embed="rId12" name="6       60.wav"/>
                                        </p:tgtEl>
                                      </p:cMediaNode>
                                    </p:audio>
                                  </p:subTnLst>
                                </p:cTn>
                              </p:par>
                              <p:par>
                                <p:cTn id="70" presetID="4"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500"/>
                                        <p:tgtEl>
                                          <p:spTgt spid="26"/>
                                        </p:tgtEl>
                                      </p:cBhvr>
                                    </p:animEffect>
                                  </p:childTnLst>
                                  <p:subTnLst>
                                    <p:audio>
                                      <p:cMediaNode>
                                        <p:cTn display="0" masterRel="sameClick">
                                          <p:stCondLst>
                                            <p:cond evt="begin" delay="0">
                                              <p:tn val="70"/>
                                            </p:cond>
                                          </p:stCondLst>
                                          <p:endCondLst>
                                            <p:cond evt="onStopAudio" delay="0">
                                              <p:tgtEl>
                                                <p:sldTgt/>
                                              </p:tgtEl>
                                            </p:cond>
                                          </p:endCondLst>
                                        </p:cTn>
                                        <p:tgtEl>
                                          <p:sndTgt r:embed="rId12" name="6       60.wav"/>
                                        </p:tgtEl>
                                      </p:cMediaNode>
                                    </p:audio>
                                  </p:sub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box(in)">
                                      <p:cBhvr>
                                        <p:cTn id="77" dur="500"/>
                                        <p:tgtEl>
                                          <p:spTgt spid="17"/>
                                        </p:tgtEl>
                                      </p:cBhvr>
                                    </p:animEffect>
                                  </p:childTnLst>
                                  <p:subTnLst>
                                    <p:audio>
                                      <p:cMediaNode>
                                        <p:cTn display="0" masterRel="sameClick">
                                          <p:stCondLst>
                                            <p:cond evt="begin" delay="0">
                                              <p:tn val="75"/>
                                            </p:cond>
                                          </p:stCondLst>
                                          <p:endCondLst>
                                            <p:cond evt="onStopAudio" delay="0">
                                              <p:tgtEl>
                                                <p:sldTgt/>
                                              </p:tgtEl>
                                            </p:cond>
                                          </p:endCondLst>
                                        </p:cTn>
                                        <p:tgtEl>
                                          <p:sndTgt r:embed="rId13" name="7             70.wav"/>
                                        </p:tgtEl>
                                      </p:cMediaNode>
                                    </p:audio>
                                  </p:subTnLst>
                                </p:cTn>
                              </p:par>
                              <p:par>
                                <p:cTn id="78" presetID="4" presetClass="entr" presetSubtype="16"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box(in)">
                                      <p:cBhvr>
                                        <p:cTn id="80" dur="500"/>
                                        <p:tgtEl>
                                          <p:spTgt spid="27"/>
                                        </p:tgtEl>
                                      </p:cBhvr>
                                    </p:animEffect>
                                  </p:childTnLst>
                                  <p:subTnLst>
                                    <p:audio>
                                      <p:cMediaNode>
                                        <p:cTn display="0" masterRel="sameClick">
                                          <p:stCondLst>
                                            <p:cond evt="begin" delay="0">
                                              <p:tn val="78"/>
                                            </p:cond>
                                          </p:stCondLst>
                                          <p:endCondLst>
                                            <p:cond evt="onStopAudio" delay="0">
                                              <p:tgtEl>
                                                <p:sldTgt/>
                                              </p:tgtEl>
                                            </p:cond>
                                          </p:endCondLst>
                                        </p:cTn>
                                        <p:tgtEl>
                                          <p:sndTgt r:embed="rId13" name="7             70.wav"/>
                                        </p:tgtEl>
                                      </p:cMediaNode>
                                    </p:audio>
                                  </p:subTnLst>
                                </p:cTn>
                              </p:par>
                            </p:childTnLst>
                          </p:cTn>
                        </p:par>
                      </p:childTnLst>
                    </p:cTn>
                  </p:par>
                  <p:par>
                    <p:cTn id="81" fill="hold">
                      <p:stCondLst>
                        <p:cond delay="indefinite"/>
                      </p:stCondLst>
                      <p:childTnLst>
                        <p:par>
                          <p:cTn id="82" fill="hold">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ox(in)">
                                      <p:cBhvr>
                                        <p:cTn id="85" dur="500"/>
                                        <p:tgtEl>
                                          <p:spTgt spid="18"/>
                                        </p:tgtEl>
                                      </p:cBhvr>
                                    </p:animEffect>
                                  </p:childTnLst>
                                  <p:subTnLst>
                                    <p:audio>
                                      <p:cMediaNode>
                                        <p:cTn display="0" masterRel="sameClick">
                                          <p:stCondLst>
                                            <p:cond evt="begin" delay="0">
                                              <p:tn val="83"/>
                                            </p:cond>
                                          </p:stCondLst>
                                          <p:endCondLst>
                                            <p:cond evt="onStopAudio" delay="0">
                                              <p:tgtEl>
                                                <p:sldTgt/>
                                              </p:tgtEl>
                                            </p:cond>
                                          </p:endCondLst>
                                        </p:cTn>
                                        <p:tgtEl>
                                          <p:sndTgt r:embed="rId14" name="8           80.wav"/>
                                        </p:tgtEl>
                                      </p:cMediaNode>
                                    </p:audio>
                                  </p:subTnLst>
                                </p:cTn>
                              </p:par>
                              <p:par>
                                <p:cTn id="86" presetID="4" presetClass="entr" presetSubtype="16"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box(in)">
                                      <p:cBhvr>
                                        <p:cTn id="88" dur="500"/>
                                        <p:tgtEl>
                                          <p:spTgt spid="28"/>
                                        </p:tgtEl>
                                      </p:cBhvr>
                                    </p:animEffect>
                                  </p:childTnLst>
                                  <p:subTnLst>
                                    <p:audio>
                                      <p:cMediaNode>
                                        <p:cTn display="0" masterRel="sameClick">
                                          <p:stCondLst>
                                            <p:cond evt="begin" delay="0">
                                              <p:tn val="86"/>
                                            </p:cond>
                                          </p:stCondLst>
                                          <p:endCondLst>
                                            <p:cond evt="onStopAudio" delay="0">
                                              <p:tgtEl>
                                                <p:sldTgt/>
                                              </p:tgtEl>
                                            </p:cond>
                                          </p:endCondLst>
                                        </p:cTn>
                                        <p:tgtEl>
                                          <p:sndTgt r:embed="rId14" name="8           8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86688" y="1928813"/>
            <a:ext cx="785812" cy="642937"/>
          </a:xfrm>
          <a:prstGeom prst="heart">
            <a:avLst/>
          </a:prstGeom>
          <a:solidFill>
            <a:srgbClr val="9900CC"/>
          </a:solidFill>
          <a:ln w="38100">
            <a:solidFill>
              <a:schemeClr val="tx1"/>
            </a:solid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4</a:t>
            </a:r>
          </a:p>
        </p:txBody>
      </p:sp>
      <p:sp>
        <p:nvSpPr>
          <p:cNvPr id="12" name="Rectangle 17"/>
          <p:cNvSpPr>
            <a:spLocks noChangeArrowheads="1"/>
          </p:cNvSpPr>
          <p:nvPr/>
        </p:nvSpPr>
        <p:spPr bwMode="auto">
          <a:xfrm>
            <a:off x="571500" y="1571625"/>
            <a:ext cx="6786563" cy="4154488"/>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nchor="ctr">
            <a:spAutoFit/>
          </a:bodyPr>
          <a:lstStyle/>
          <a:p>
            <a:pPr>
              <a:defRPr/>
            </a:pPr>
            <a:r>
              <a:rPr lang="ar-EG" sz="4400" b="1" dirty="0"/>
              <a:t>إذن للحصول على لعبة جديدة ثمنها 77 ريالاً عليها بيع 8 لعب مستعملة.</a:t>
            </a:r>
            <a:endParaRPr lang="en-US" sz="4400" dirty="0"/>
          </a:p>
          <a:p>
            <a:pPr>
              <a:defRPr/>
            </a:pPr>
            <a:r>
              <a:rPr lang="ar-EG" sz="4400" b="1" dirty="0">
                <a:solidFill>
                  <a:srgbClr val="FF0000"/>
                </a:solidFill>
              </a:rPr>
              <a:t>أتحقق:</a:t>
            </a:r>
            <a:endParaRPr lang="en-US" sz="4400" dirty="0">
              <a:solidFill>
                <a:srgbClr val="FF0000"/>
              </a:solidFill>
            </a:endParaRPr>
          </a:p>
          <a:p>
            <a:pPr>
              <a:defRPr/>
            </a:pPr>
            <a:r>
              <a:rPr lang="ar-EG" sz="4400" b="1" dirty="0"/>
              <a:t>8 × 10 = 80</a:t>
            </a:r>
            <a:endParaRPr lang="en-US" sz="4400" dirty="0"/>
          </a:p>
          <a:p>
            <a:pPr>
              <a:defRPr/>
            </a:pPr>
            <a:r>
              <a:rPr lang="ar-EG" sz="4400" b="1" dirty="0"/>
              <a:t>بما أن 80 &gt; 77, إذن الإجابة صحيحة.</a:t>
            </a:r>
            <a:endParaRPr lang="en-US" sz="4400" dirty="0"/>
          </a:p>
        </p:txBody>
      </p:sp>
    </p:spTree>
  </p:cSld>
  <p:clrMapOvr>
    <a:masterClrMapping/>
  </p:clrMapOvr>
  <p:transition>
    <p:strips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anim calcmode="lin" valueType="num">
                                      <p:cBhvr>
                                        <p:cTn id="8" dur="500" fill="hold"/>
                                        <p:tgtEl>
                                          <p:spTgt spid="12">
                                            <p:bg/>
                                          </p:spTgt>
                                        </p:tgtEl>
                                        <p:attrNameLst>
                                          <p:attrName>ppt_x</p:attrName>
                                        </p:attrNameLst>
                                      </p:cBhvr>
                                      <p:tavLst>
                                        <p:tav tm="0">
                                          <p:val>
                                            <p:strVal val="#ppt_x"/>
                                          </p:val>
                                        </p:tav>
                                        <p:tav tm="100000">
                                          <p:val>
                                            <p:strVal val="#ppt_x"/>
                                          </p:val>
                                        </p:tav>
                                      </p:tavLst>
                                    </p:anim>
                                    <p:anim calcmode="lin" valueType="num">
                                      <p:cBhvr>
                                        <p:cTn id="9"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reeze.wav" builtIn="1"/>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anim calcmode="lin" valueType="num">
                                      <p:cBhvr>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إذن للحصول على لعبة جديدة ثمنها.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anim calcmode="lin" valueType="num">
                                      <p:cBhvr>
                                        <p:cTn id="20"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أتحقق ش28.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anim calcmode="lin" valueType="num">
                                      <p:cBhvr>
                                        <p:cTn id="2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8 × 10 = 80.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anim calcmode="lin" valueType="num">
                                      <p:cBhvr>
                                        <p:cTn id="34"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7" name="بما أن 80  77  إذن الإجابة صحي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785813" y="428625"/>
            <a:ext cx="6715125" cy="3500438"/>
            <a:chOff x="785786" y="428604"/>
            <a:chExt cx="6715172" cy="3500462"/>
          </a:xfrm>
        </p:grpSpPr>
        <p:sp>
          <p:nvSpPr>
            <p:cNvPr id="9" name="Flowchart: Manual Input 8"/>
            <p:cNvSpPr/>
            <p:nvPr/>
          </p:nvSpPr>
          <p:spPr>
            <a:xfrm>
              <a:off x="785786" y="428604"/>
              <a:ext cx="6715172" cy="3500462"/>
            </a:xfrm>
            <a:prstGeom prst="flowChartManualInput">
              <a:avLst/>
            </a:prstGeom>
            <a:solidFill>
              <a:srgbClr val="FF3300"/>
            </a:solidFill>
            <a:ln w="57150">
              <a:solidFill>
                <a:schemeClr val="tx1"/>
              </a:solidFill>
            </a:ln>
            <a:effectLst>
              <a:innerShdw blurRad="850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ectangle 6"/>
            <p:cNvSpPr/>
            <p:nvPr/>
          </p:nvSpPr>
          <p:spPr>
            <a:xfrm>
              <a:off x="928662" y="1160447"/>
              <a:ext cx="6357981" cy="2554305"/>
            </a:xfrm>
            <a:prstGeom prst="rect">
              <a:avLst/>
            </a:prstGeom>
          </p:spPr>
          <p:txBody>
            <a:bodyPr>
              <a:spAutoFit/>
            </a:bodyPr>
            <a:lstStyle/>
            <a:p>
              <a:pPr fontAlgn="auto">
                <a:spcBef>
                  <a:spcPts val="0"/>
                </a:spcBef>
                <a:spcAft>
                  <a:spcPts val="0"/>
                </a:spcAft>
                <a:defRPr/>
              </a:pPr>
              <a:r>
                <a:rPr lang="ar-EG" sz="3200" b="1" dirty="0">
                  <a:solidFill>
                    <a:schemeClr val="bg1"/>
                  </a:solidFill>
                  <a:latin typeface="+mn-lt"/>
                  <a:cs typeface="+mn-cs"/>
                </a:rPr>
                <a:t>إذا مارسَ عامرٌ الرياضةَ ساعةً فإنَّهُ يحرقُ حوالَيْ 350 سُعْرًا حرارِيًّا فَإِذَا أحرقَ 1200 سُعْرٍ حرارِيٍّ في آخرِ مرةٍ مارسَ فيهَا الرِّياضةَ، فهلْ يكونُ قدْ مارسَ الرياضةَ أكثرَ من ثلاثِ ساعاتٍ؟ فَسِّرْ إِجابتَكَ.</a:t>
              </a:r>
            </a:p>
          </p:txBody>
        </p:sp>
      </p:grpSp>
      <p:sp>
        <p:nvSpPr>
          <p:cNvPr id="8" name="Heart 7"/>
          <p:cNvSpPr/>
          <p:nvPr/>
        </p:nvSpPr>
        <p:spPr>
          <a:xfrm>
            <a:off x="7858125" y="171450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5</a:t>
            </a:r>
          </a:p>
        </p:txBody>
      </p:sp>
      <p:pic>
        <p:nvPicPr>
          <p:cNvPr id="11" name="Picture 10" descr="412833.jpg"/>
          <p:cNvPicPr>
            <a:picLocks noChangeAspect="1"/>
          </p:cNvPicPr>
          <p:nvPr/>
        </p:nvPicPr>
        <p:blipFill>
          <a:blip r:embed="rId6" cstate="print"/>
          <a:stretch>
            <a:fillRect/>
          </a:stretch>
        </p:blipFill>
        <p:spPr>
          <a:xfrm>
            <a:off x="428596" y="3571876"/>
            <a:ext cx="2214558" cy="2214558"/>
          </a:xfrm>
          <a:prstGeom prst="roundRect">
            <a:avLst>
              <a:gd name="adj" fmla="val 16667"/>
            </a:avLst>
          </a:prstGeom>
          <a:ln w="57150">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spli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19"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fmla="#ppt_w*sin(2.5*pi*$)">
                                          <p:val>
                                            <p:fltVal val="0"/>
                                          </p:val>
                                        </p:tav>
                                        <p:tav tm="100000">
                                          <p:val>
                                            <p:fltVal val="1"/>
                                          </p:val>
                                        </p:tav>
                                      </p:tavLst>
                                    </p:anim>
                                    <p:anim calcmode="lin" valueType="num">
                                      <p:cBhvr>
                                        <p:cTn id="11"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4" name="Active.wav"/>
                                        </p:tgtEl>
                                      </p:cMediaNode>
                                    </p:audio>
                                  </p:subTnLst>
                                </p:cTn>
                              </p:par>
                              <p:par>
                                <p:cTn id="12" presetID="5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93" decel="100000"/>
                                        <p:tgtEl>
                                          <p:spTgt spid="2"/>
                                        </p:tgtEl>
                                      </p:cBhvr>
                                    </p:animEffect>
                                    <p:animScale>
                                      <p:cBhvr>
                                        <p:cTn id="15" dur="193" decel="100000"/>
                                        <p:tgtEl>
                                          <p:spTgt spid="2"/>
                                        </p:tgtEl>
                                      </p:cBhvr>
                                      <p:from x="10000" y="10000"/>
                                      <p:to x="200000" y="450000"/>
                                    </p:animScale>
                                    <p:animScale>
                                      <p:cBhvr>
                                        <p:cTn id="16" dur="308" accel="100000" fill="hold">
                                          <p:stCondLst>
                                            <p:cond delay="193"/>
                                          </p:stCondLst>
                                        </p:cTn>
                                        <p:tgtEl>
                                          <p:spTgt spid="2"/>
                                        </p:tgtEl>
                                      </p:cBhvr>
                                      <p:from x="200000" y="450000"/>
                                      <p:to x="100000" y="100000"/>
                                    </p:animScale>
                                    <p:set>
                                      <p:cBhvr>
                                        <p:cTn id="17" dur="193" fill="hold"/>
                                        <p:tgtEl>
                                          <p:spTgt spid="2"/>
                                        </p:tgtEl>
                                        <p:attrNameLst>
                                          <p:attrName>ppt_x</p:attrName>
                                        </p:attrNameLst>
                                      </p:cBhvr>
                                      <p:to>
                                        <p:strVal val="(0.5)"/>
                                      </p:to>
                                    </p:set>
                                    <p:anim from="(0.5)" to="(#ppt_x)" calcmode="lin" valueType="num">
                                      <p:cBhvr>
                                        <p:cTn id="18" dur="308" accel="100000" fill="hold">
                                          <p:stCondLst>
                                            <p:cond delay="193"/>
                                          </p:stCondLst>
                                        </p:cTn>
                                        <p:tgtEl>
                                          <p:spTgt spid="2"/>
                                        </p:tgtEl>
                                        <p:attrNameLst>
                                          <p:attrName>ppt_x</p:attrName>
                                        </p:attrNameLst>
                                      </p:cBhvr>
                                    </p:anim>
                                    <p:set>
                                      <p:cBhvr>
                                        <p:cTn id="19" dur="193" fill="hold"/>
                                        <p:tgtEl>
                                          <p:spTgt spid="2"/>
                                        </p:tgtEl>
                                        <p:attrNameLst>
                                          <p:attrName>ppt_y</p:attrName>
                                        </p:attrNameLst>
                                      </p:cBhvr>
                                      <p:to>
                                        <p:strVal val="(#ppt_y+0.4)"/>
                                      </p:to>
                                    </p:set>
                                    <p:anim from="(#ppt_y+0.4)" to="(#ppt_y)" calcmode="lin" valueType="num">
                                      <p:cBhvr>
                                        <p:cTn id="20" dur="308" accel="100000" fill="hold">
                                          <p:stCondLst>
                                            <p:cond delay="193"/>
                                          </p:stCondLst>
                                        </p:cTn>
                                        <p:tgtEl>
                                          <p:spTgt spid="2"/>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5" name="إذا مارسَ عامرٌ الرياضةَ ساعةً فإنَّهُ يحر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858125" y="171450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5</a:t>
            </a:r>
          </a:p>
        </p:txBody>
      </p:sp>
      <p:sp>
        <p:nvSpPr>
          <p:cNvPr id="12" name="Rectangle 17"/>
          <p:cNvSpPr>
            <a:spLocks noChangeArrowheads="1"/>
          </p:cNvSpPr>
          <p:nvPr/>
        </p:nvSpPr>
        <p:spPr bwMode="auto">
          <a:xfrm>
            <a:off x="1643063" y="1571625"/>
            <a:ext cx="5857875" cy="45243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أفهم ما معطيات المسألة؟</a:t>
            </a:r>
            <a:endParaRPr lang="en-US" sz="3200" dirty="0">
              <a:solidFill>
                <a:srgbClr val="FF0000"/>
              </a:solidFill>
            </a:endParaRPr>
          </a:p>
          <a:p>
            <a:pPr>
              <a:defRPr/>
            </a:pPr>
            <a:r>
              <a:rPr lang="ar-EG" sz="3200" b="1" dirty="0"/>
              <a:t>1- ساعة في اليوم يحرق فيها عامر 350 سعراً حرارياً.</a:t>
            </a:r>
            <a:endParaRPr lang="en-US" sz="3200" dirty="0"/>
          </a:p>
          <a:p>
            <a:pPr>
              <a:defRPr/>
            </a:pPr>
            <a:r>
              <a:rPr lang="ar-EG" sz="3200" b="1" dirty="0"/>
              <a:t>2- في أخر مرة مارس الرياضة. كان مجموع ما حرقه عامر 1200 سعراً حرارياً.</a:t>
            </a:r>
            <a:endParaRPr lang="en-US" sz="3200" dirty="0"/>
          </a:p>
          <a:p>
            <a:pPr>
              <a:defRPr/>
            </a:pPr>
            <a:r>
              <a:rPr lang="ar-EG" sz="3200" b="1" dirty="0">
                <a:solidFill>
                  <a:srgbClr val="FF0000"/>
                </a:solidFill>
              </a:rPr>
              <a:t>ما المطلوب؟</a:t>
            </a:r>
            <a:endParaRPr lang="en-US" sz="3200" dirty="0">
              <a:solidFill>
                <a:srgbClr val="FF0000"/>
              </a:solidFill>
            </a:endParaRPr>
          </a:p>
          <a:p>
            <a:pPr>
              <a:defRPr/>
            </a:pPr>
            <a:r>
              <a:rPr lang="ar-EG" sz="3200" b="1" dirty="0"/>
              <a:t>عندما أحرق عامر 1200 سعراً حرارياً هل مارس الرياضة أكثر من ثلاث ساعات؟</a:t>
            </a:r>
            <a:endParaRPr lang="en-US" sz="3200" dirty="0"/>
          </a:p>
        </p:txBody>
      </p:sp>
    </p:spTree>
  </p:cSld>
  <p:clrMapOvr>
    <a:masterClrMapping/>
  </p:clrMapOvr>
  <p:transition>
    <p:spli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ساعة في اليوم يحرق عامر 350 سعراً حرارياً.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في أخر مرة مارس الرياضة.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anim calcmode="lin" valueType="num">
                                      <p:cBhvr>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ما المطلوب ش10.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fade">
                                      <p:cBhvr>
                                        <p:cTn id="43" dur="500"/>
                                        <p:tgtEl>
                                          <p:spTgt spid="12">
                                            <p:txEl>
                                              <p:pRg st="4" end="4"/>
                                            </p:txEl>
                                          </p:spTgt>
                                        </p:tgtEl>
                                      </p:cBhvr>
                                    </p:animEffect>
                                    <p:anim calcmode="lin" valueType="num">
                                      <p:cBhvr>
                                        <p:cTn id="4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2">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عندما أحرق عامر 1200 سعر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858125" y="171450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5</a:t>
            </a:r>
          </a:p>
        </p:txBody>
      </p:sp>
      <p:sp>
        <p:nvSpPr>
          <p:cNvPr id="12" name="Rectangle 17"/>
          <p:cNvSpPr>
            <a:spLocks noChangeArrowheads="1"/>
          </p:cNvSpPr>
          <p:nvPr/>
        </p:nvSpPr>
        <p:spPr bwMode="auto">
          <a:xfrm>
            <a:off x="3429000" y="1571625"/>
            <a:ext cx="4071938" cy="1639888"/>
          </a:xfrm>
          <a:prstGeom prst="cloudCallout">
            <a:avLst>
              <a:gd name="adj1" fmla="val 910"/>
              <a:gd name="adj2" fmla="val 165222"/>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أخطط:</a:t>
            </a:r>
            <a:endParaRPr lang="ar-EG" sz="3200" b="1" dirty="0"/>
          </a:p>
          <a:p>
            <a:pPr algn="ctr">
              <a:defRPr/>
            </a:pPr>
            <a:r>
              <a:rPr lang="ar-EG" sz="3200" b="1" dirty="0"/>
              <a:t>أعمل جدولاً</a:t>
            </a:r>
            <a:endParaRPr lang="en-US" sz="3200" dirty="0"/>
          </a:p>
        </p:txBody>
      </p:sp>
      <p:graphicFrame>
        <p:nvGraphicFramePr>
          <p:cNvPr id="10" name="Table 11"/>
          <p:cNvGraphicFramePr>
            <a:graphicFrameLocks noGrp="1"/>
          </p:cNvGraphicFramePr>
          <p:nvPr/>
        </p:nvGraphicFramePr>
        <p:xfrm>
          <a:off x="2000232" y="3643314"/>
          <a:ext cx="5072098" cy="2651760"/>
        </p:xfrm>
        <a:graphic>
          <a:graphicData uri="http://schemas.openxmlformats.org/drawingml/2006/table">
            <a:tbl>
              <a:tblPr rtl="1" firstRow="1" bandRow="1">
                <a:tableStyleId>{5C22544A-7EE6-4342-B048-85BDC9FD1C3A}</a:tableStyleId>
              </a:tblPr>
              <a:tblGrid>
                <a:gridCol w="2536049"/>
                <a:gridCol w="2536049"/>
              </a:tblGrid>
              <a:tr h="514354">
                <a:tc>
                  <a:txBody>
                    <a:bodyPr/>
                    <a:lstStyle/>
                    <a:p>
                      <a:pPr algn="ctr" rtl="1"/>
                      <a:endParaRPr lang="ar-EG" sz="32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CC0000"/>
                    </a:solidFill>
                  </a:tcPr>
                </a:tc>
                <a:tc>
                  <a:txBody>
                    <a:bodyPr/>
                    <a:lstStyle/>
                    <a:p>
                      <a:pPr algn="ctr" rtl="1"/>
                      <a:endParaRPr lang="ar-EG" sz="32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CC0000"/>
                    </a:solidFill>
                  </a:tcPr>
                </a:tc>
              </a:tr>
              <a:tr h="514354">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00FF"/>
                    </a:solidFill>
                  </a:tcPr>
                </a:tc>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00FF"/>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FF00"/>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bl>
          </a:graphicData>
        </a:graphic>
      </p:graphicFrame>
      <p:sp>
        <p:nvSpPr>
          <p:cNvPr id="11" name="مستطيل 10"/>
          <p:cNvSpPr>
            <a:spLocks noChangeArrowheads="1"/>
          </p:cNvSpPr>
          <p:nvPr/>
        </p:nvSpPr>
        <p:spPr bwMode="auto">
          <a:xfrm>
            <a:off x="5429250" y="3643313"/>
            <a:ext cx="993775" cy="523875"/>
          </a:xfrm>
          <a:prstGeom prst="rect">
            <a:avLst/>
          </a:prstGeom>
          <a:noFill/>
          <a:ln w="9525">
            <a:noFill/>
            <a:miter lim="800000"/>
            <a:headEnd/>
            <a:tailEnd/>
          </a:ln>
        </p:spPr>
        <p:txBody>
          <a:bodyPr wrap="none">
            <a:spAutoFit/>
          </a:bodyPr>
          <a:lstStyle/>
          <a:p>
            <a:pPr algn="ctr"/>
            <a:r>
              <a:rPr lang="ar-EG" sz="2800" b="1">
                <a:solidFill>
                  <a:schemeClr val="bg1"/>
                </a:solidFill>
              </a:rPr>
              <a:t>الساعة</a:t>
            </a:r>
          </a:p>
        </p:txBody>
      </p:sp>
      <p:sp>
        <p:nvSpPr>
          <p:cNvPr id="13" name="مستطيل 12"/>
          <p:cNvSpPr>
            <a:spLocks noChangeArrowheads="1"/>
          </p:cNvSpPr>
          <p:nvPr/>
        </p:nvSpPr>
        <p:spPr bwMode="auto">
          <a:xfrm>
            <a:off x="5857875" y="4214813"/>
            <a:ext cx="357188" cy="461962"/>
          </a:xfrm>
          <a:prstGeom prst="rect">
            <a:avLst/>
          </a:prstGeom>
          <a:noFill/>
          <a:ln w="9525">
            <a:noFill/>
            <a:miter lim="800000"/>
            <a:headEnd/>
            <a:tailEnd/>
          </a:ln>
        </p:spPr>
        <p:txBody>
          <a:bodyPr wrap="none">
            <a:spAutoFit/>
          </a:bodyPr>
          <a:lstStyle/>
          <a:p>
            <a:r>
              <a:rPr lang="ar-EG" sz="2400" b="1">
                <a:solidFill>
                  <a:srgbClr val="FFFF00"/>
                </a:solidFill>
              </a:rPr>
              <a:t>1</a:t>
            </a:r>
            <a:endParaRPr lang="ar-EG" sz="2400"/>
          </a:p>
        </p:txBody>
      </p:sp>
      <p:sp>
        <p:nvSpPr>
          <p:cNvPr id="14" name="مستطيل 13"/>
          <p:cNvSpPr>
            <a:spLocks noChangeArrowheads="1"/>
          </p:cNvSpPr>
          <p:nvPr/>
        </p:nvSpPr>
        <p:spPr bwMode="auto">
          <a:xfrm>
            <a:off x="5868988" y="4786313"/>
            <a:ext cx="346075" cy="461962"/>
          </a:xfrm>
          <a:prstGeom prst="rect">
            <a:avLst/>
          </a:prstGeom>
          <a:noFill/>
          <a:ln w="9525">
            <a:noFill/>
            <a:miter lim="800000"/>
            <a:headEnd/>
            <a:tailEnd/>
          </a:ln>
        </p:spPr>
        <p:txBody>
          <a:bodyPr wrap="none">
            <a:spAutoFit/>
          </a:bodyPr>
          <a:lstStyle/>
          <a:p>
            <a:r>
              <a:rPr lang="ar-EG" sz="2400"/>
              <a:t>2</a:t>
            </a:r>
          </a:p>
        </p:txBody>
      </p:sp>
      <p:sp>
        <p:nvSpPr>
          <p:cNvPr id="15" name="مستطيل 14"/>
          <p:cNvSpPr>
            <a:spLocks noChangeArrowheads="1"/>
          </p:cNvSpPr>
          <p:nvPr/>
        </p:nvSpPr>
        <p:spPr bwMode="auto">
          <a:xfrm>
            <a:off x="5868988" y="5286375"/>
            <a:ext cx="346075" cy="461963"/>
          </a:xfrm>
          <a:prstGeom prst="rect">
            <a:avLst/>
          </a:prstGeom>
          <a:noFill/>
          <a:ln w="9525">
            <a:noFill/>
            <a:miter lim="800000"/>
            <a:headEnd/>
            <a:tailEnd/>
          </a:ln>
        </p:spPr>
        <p:txBody>
          <a:bodyPr wrap="none">
            <a:spAutoFit/>
          </a:bodyPr>
          <a:lstStyle/>
          <a:p>
            <a:pPr algn="ctr"/>
            <a:r>
              <a:rPr lang="ar-EG" sz="2400"/>
              <a:t>3</a:t>
            </a:r>
          </a:p>
        </p:txBody>
      </p:sp>
      <p:sp>
        <p:nvSpPr>
          <p:cNvPr id="16" name="مستطيل 15"/>
          <p:cNvSpPr>
            <a:spLocks noChangeArrowheads="1"/>
          </p:cNvSpPr>
          <p:nvPr/>
        </p:nvSpPr>
        <p:spPr bwMode="auto">
          <a:xfrm>
            <a:off x="5868988" y="5857875"/>
            <a:ext cx="346075" cy="461963"/>
          </a:xfrm>
          <a:prstGeom prst="rect">
            <a:avLst/>
          </a:prstGeom>
          <a:noFill/>
          <a:ln w="9525">
            <a:noFill/>
            <a:miter lim="800000"/>
            <a:headEnd/>
            <a:tailEnd/>
          </a:ln>
        </p:spPr>
        <p:txBody>
          <a:bodyPr wrap="none">
            <a:spAutoFit/>
          </a:bodyPr>
          <a:lstStyle/>
          <a:p>
            <a:r>
              <a:rPr lang="ar-EG" sz="2400"/>
              <a:t>4</a:t>
            </a:r>
          </a:p>
        </p:txBody>
      </p:sp>
      <p:sp>
        <p:nvSpPr>
          <p:cNvPr id="17" name="مستطيل 16"/>
          <p:cNvSpPr>
            <a:spLocks noChangeArrowheads="1"/>
          </p:cNvSpPr>
          <p:nvPr/>
        </p:nvSpPr>
        <p:spPr bwMode="auto">
          <a:xfrm>
            <a:off x="2811463" y="4286250"/>
            <a:ext cx="703262" cy="461963"/>
          </a:xfrm>
          <a:prstGeom prst="rect">
            <a:avLst/>
          </a:prstGeom>
          <a:noFill/>
          <a:ln w="9525">
            <a:noFill/>
            <a:miter lim="800000"/>
            <a:headEnd/>
            <a:tailEnd/>
          </a:ln>
        </p:spPr>
        <p:txBody>
          <a:bodyPr wrap="none">
            <a:spAutoFit/>
          </a:bodyPr>
          <a:lstStyle/>
          <a:p>
            <a:pPr algn="ctr"/>
            <a:r>
              <a:rPr lang="ar-EG" sz="2400" b="1">
                <a:solidFill>
                  <a:srgbClr val="FFFF00"/>
                </a:solidFill>
              </a:rPr>
              <a:t>350</a:t>
            </a:r>
          </a:p>
        </p:txBody>
      </p:sp>
      <p:sp>
        <p:nvSpPr>
          <p:cNvPr id="18" name="مستطيل 17"/>
          <p:cNvSpPr>
            <a:spLocks noChangeArrowheads="1"/>
          </p:cNvSpPr>
          <p:nvPr/>
        </p:nvSpPr>
        <p:spPr bwMode="auto">
          <a:xfrm>
            <a:off x="2811463" y="4786313"/>
            <a:ext cx="669925" cy="461962"/>
          </a:xfrm>
          <a:prstGeom prst="rect">
            <a:avLst/>
          </a:prstGeom>
          <a:noFill/>
          <a:ln w="9525">
            <a:noFill/>
            <a:miter lim="800000"/>
            <a:headEnd/>
            <a:tailEnd/>
          </a:ln>
        </p:spPr>
        <p:txBody>
          <a:bodyPr wrap="none">
            <a:spAutoFit/>
          </a:bodyPr>
          <a:lstStyle/>
          <a:p>
            <a:r>
              <a:rPr lang="ar-EG" sz="2400"/>
              <a:t>700</a:t>
            </a:r>
          </a:p>
        </p:txBody>
      </p:sp>
      <p:sp>
        <p:nvSpPr>
          <p:cNvPr id="19" name="مستطيل 18"/>
          <p:cNvSpPr>
            <a:spLocks noChangeArrowheads="1"/>
          </p:cNvSpPr>
          <p:nvPr/>
        </p:nvSpPr>
        <p:spPr bwMode="auto">
          <a:xfrm>
            <a:off x="2811463" y="5857875"/>
            <a:ext cx="831850" cy="461963"/>
          </a:xfrm>
          <a:prstGeom prst="rect">
            <a:avLst/>
          </a:prstGeom>
          <a:noFill/>
          <a:ln w="9525">
            <a:noFill/>
            <a:miter lim="800000"/>
            <a:headEnd/>
            <a:tailEnd/>
          </a:ln>
        </p:spPr>
        <p:txBody>
          <a:bodyPr wrap="none">
            <a:spAutoFit/>
          </a:bodyPr>
          <a:lstStyle/>
          <a:p>
            <a:r>
              <a:rPr lang="ar-EG" sz="2400"/>
              <a:t>1400</a:t>
            </a:r>
          </a:p>
        </p:txBody>
      </p:sp>
      <p:sp>
        <p:nvSpPr>
          <p:cNvPr id="21" name="مستطيل 20"/>
          <p:cNvSpPr>
            <a:spLocks noChangeArrowheads="1"/>
          </p:cNvSpPr>
          <p:nvPr/>
        </p:nvSpPr>
        <p:spPr bwMode="auto">
          <a:xfrm>
            <a:off x="2071688" y="3643313"/>
            <a:ext cx="2233612" cy="523875"/>
          </a:xfrm>
          <a:prstGeom prst="rect">
            <a:avLst/>
          </a:prstGeom>
          <a:noFill/>
          <a:ln w="9525">
            <a:noFill/>
            <a:miter lim="800000"/>
            <a:headEnd/>
            <a:tailEnd/>
          </a:ln>
        </p:spPr>
        <p:txBody>
          <a:bodyPr wrap="none">
            <a:spAutoFit/>
          </a:bodyPr>
          <a:lstStyle/>
          <a:p>
            <a:pPr algn="ctr"/>
            <a:r>
              <a:rPr lang="ar-EG" sz="2800" b="1">
                <a:solidFill>
                  <a:schemeClr val="bg1"/>
                </a:solidFill>
              </a:rPr>
              <a:t>السعرات الحرارية</a:t>
            </a:r>
          </a:p>
        </p:txBody>
      </p:sp>
      <p:sp>
        <p:nvSpPr>
          <p:cNvPr id="22" name="مستطيل 21"/>
          <p:cNvSpPr>
            <a:spLocks noChangeArrowheads="1"/>
          </p:cNvSpPr>
          <p:nvPr/>
        </p:nvSpPr>
        <p:spPr bwMode="auto">
          <a:xfrm>
            <a:off x="2811463" y="5286375"/>
            <a:ext cx="831850" cy="461963"/>
          </a:xfrm>
          <a:prstGeom prst="rect">
            <a:avLst/>
          </a:prstGeom>
          <a:noFill/>
          <a:ln w="9525">
            <a:noFill/>
            <a:miter lim="800000"/>
            <a:headEnd/>
            <a:tailEnd/>
          </a:ln>
        </p:spPr>
        <p:txBody>
          <a:bodyPr wrap="none">
            <a:spAutoFit/>
          </a:bodyPr>
          <a:lstStyle/>
          <a:p>
            <a:r>
              <a:rPr lang="ar-EG" sz="2400"/>
              <a:t>1050</a:t>
            </a:r>
          </a:p>
        </p:txBody>
      </p:sp>
    </p:spTree>
  </p:cSld>
  <p:clrMapOvr>
    <a:masterClrMapping/>
  </p:clrMapOvr>
  <p:transition>
    <p:spli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خطط.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أعمل جدولاً.wav"/>
                                        </p:tgtEl>
                                      </p:cMediaNode>
                                    </p:audio>
                                  </p:sub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Scale>
                                      <p:cBhvr>
                                        <p:cTn id="29"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10"/>
                                        </p:tgtEl>
                                        <p:attrNameLst>
                                          <p:attrName>ppt_x</p:attrName>
                                          <p:attrName>ppt_y</p:attrName>
                                        </p:attrNameLst>
                                      </p:cBhvr>
                                    </p:animMotion>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7" name="Music_LastFinal.wav"/>
                                        </p:tgtEl>
                                      </p:cMediaNode>
                                    </p:audio>
                                  </p:subTnLst>
                                </p:cTn>
                              </p:par>
                              <p:par>
                                <p:cTn id="32" presetID="4"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8" name="الساعة.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ox(in)">
                                      <p:cBhvr>
                                        <p:cTn id="39"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9" name="السعرات الحرارية.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10" name="1.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ox(in)">
                                      <p:cBhvr>
                                        <p:cTn id="49" dur="500"/>
                                        <p:tgtEl>
                                          <p:spTgt spid="17"/>
                                        </p:tgtEl>
                                      </p:cBhvr>
                                    </p:animEffect>
                                  </p:childTnLst>
                                  <p:subTnLst>
                                    <p:audio>
                                      <p:cMediaNode>
                                        <p:cTn display="0" masterRel="sameClick">
                                          <p:stCondLst>
                                            <p:cond evt="begin" delay="0">
                                              <p:tn val="47"/>
                                            </p:cond>
                                          </p:stCondLst>
                                          <p:endCondLst>
                                            <p:cond evt="onStopAudio" delay="0">
                                              <p:tgtEl>
                                                <p:sldTgt/>
                                              </p:tgtEl>
                                            </p:cond>
                                          </p:endCondLst>
                                        </p:cTn>
                                        <p:tgtEl>
                                          <p:sndTgt r:embed="rId11" name="350.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ox(in)">
                                      <p:cBhvr>
                                        <p:cTn id="54"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12" name="2.wav"/>
                                        </p:tgtEl>
                                      </p:cMediaNode>
                                    </p:audio>
                                  </p:sub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ox(in)">
                                      <p:cBhvr>
                                        <p:cTn id="59" dur="500"/>
                                        <p:tgtEl>
                                          <p:spTgt spid="18"/>
                                        </p:tgtEl>
                                      </p:cBhvr>
                                    </p:animEffect>
                                  </p:childTnLst>
                                  <p:subTnLst>
                                    <p:audio>
                                      <p:cMediaNode>
                                        <p:cTn display="0" masterRel="sameClick">
                                          <p:stCondLst>
                                            <p:cond evt="begin" delay="0">
                                              <p:tn val="57"/>
                                            </p:cond>
                                          </p:stCondLst>
                                          <p:endCondLst>
                                            <p:cond evt="onStopAudio" delay="0">
                                              <p:tgtEl>
                                                <p:sldTgt/>
                                              </p:tgtEl>
                                            </p:cond>
                                          </p:endCondLst>
                                        </p:cTn>
                                        <p:tgtEl>
                                          <p:sndTgt r:embed="rId13" name="700.wav"/>
                                        </p:tgtEl>
                                      </p:cMediaNode>
                                    </p:audio>
                                  </p:sub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ox(in)">
                                      <p:cBhvr>
                                        <p:cTn id="64" dur="500"/>
                                        <p:tgtEl>
                                          <p:spTgt spid="15"/>
                                        </p:tgtEl>
                                      </p:cBhvr>
                                    </p:animEffect>
                                  </p:childTnLst>
                                  <p:subTnLst>
                                    <p:audio>
                                      <p:cMediaNode>
                                        <p:cTn display="0" masterRel="sameClick">
                                          <p:stCondLst>
                                            <p:cond evt="begin" delay="0">
                                              <p:tn val="62"/>
                                            </p:cond>
                                          </p:stCondLst>
                                          <p:endCondLst>
                                            <p:cond evt="onStopAudio" delay="0">
                                              <p:tgtEl>
                                                <p:sldTgt/>
                                              </p:tgtEl>
                                            </p:cond>
                                          </p:endCondLst>
                                        </p:cTn>
                                        <p:tgtEl>
                                          <p:sndTgt r:embed="rId14" name="3.wav"/>
                                        </p:tgtEl>
                                      </p:cMediaNode>
                                    </p:audio>
                                  </p:sub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ox(in)">
                                      <p:cBhvr>
                                        <p:cTn id="69" dur="500"/>
                                        <p:tgtEl>
                                          <p:spTgt spid="22"/>
                                        </p:tgtEl>
                                      </p:cBhvr>
                                    </p:animEffect>
                                  </p:childTnLst>
                                  <p:subTnLst>
                                    <p:audio>
                                      <p:cMediaNode>
                                        <p:cTn display="0" masterRel="sameClick">
                                          <p:stCondLst>
                                            <p:cond evt="begin" delay="0">
                                              <p:tn val="67"/>
                                            </p:cond>
                                          </p:stCondLst>
                                          <p:endCondLst>
                                            <p:cond evt="onStopAudio" delay="0">
                                              <p:tgtEl>
                                                <p:sldTgt/>
                                              </p:tgtEl>
                                            </p:cond>
                                          </p:endCondLst>
                                        </p:cTn>
                                        <p:tgtEl>
                                          <p:sndTgt r:embed="rId15" name="1050.wav"/>
                                        </p:tgtEl>
                                      </p:cMediaNode>
                                    </p:audio>
                                  </p:sub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ox(in)">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16" name="4.wav"/>
                                        </p:tgtEl>
                                      </p:cMediaNode>
                                    </p:audio>
                                  </p:sub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ox(in)">
                                      <p:cBhvr>
                                        <p:cTn id="79"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17" name="14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P spid="11" grpId="0"/>
      <p:bldP spid="13" grpId="0"/>
      <p:bldP spid="14" grpId="0"/>
      <p:bldP spid="15" grpId="0"/>
      <p:bldP spid="16" grpId="0"/>
      <p:bldP spid="17" grpId="0"/>
      <p:bldP spid="18" grpId="0"/>
      <p:bldP spid="19"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858125" y="171450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5</a:t>
            </a:r>
          </a:p>
        </p:txBody>
      </p:sp>
      <p:sp>
        <p:nvSpPr>
          <p:cNvPr id="12" name="Rectangle 17"/>
          <p:cNvSpPr>
            <a:spLocks noChangeArrowheads="1"/>
          </p:cNvSpPr>
          <p:nvPr/>
        </p:nvSpPr>
        <p:spPr bwMode="auto">
          <a:xfrm>
            <a:off x="1643063" y="1571625"/>
            <a:ext cx="5857875" cy="20621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أحل: </a:t>
            </a:r>
            <a:endParaRPr lang="en-US" sz="3200" dirty="0">
              <a:solidFill>
                <a:srgbClr val="FF0000"/>
              </a:solidFill>
            </a:endParaRPr>
          </a:p>
          <a:p>
            <a:pPr>
              <a:defRPr/>
            </a:pPr>
            <a:r>
              <a:rPr lang="ar-EG" sz="3200" b="1" dirty="0"/>
              <a:t>بما أن 1400&gt; 1200 إذن عامر مارس الرياضة أكثر من ثلاث ساعات.</a:t>
            </a:r>
            <a:endParaRPr lang="en-US" sz="3200" dirty="0"/>
          </a:p>
          <a:p>
            <a:pPr>
              <a:defRPr/>
            </a:pPr>
            <a:r>
              <a:rPr lang="ar-EG" sz="3200" b="1" dirty="0">
                <a:solidFill>
                  <a:srgbClr val="FF0000"/>
                </a:solidFill>
              </a:rPr>
              <a:t>أتحقق:</a:t>
            </a:r>
            <a:endParaRPr lang="en-US" sz="3200" dirty="0">
              <a:solidFill>
                <a:srgbClr val="FF0000"/>
              </a:solidFill>
            </a:endParaRPr>
          </a:p>
        </p:txBody>
      </p:sp>
      <p:pic>
        <p:nvPicPr>
          <p:cNvPr id="57346" name="Picture 2"/>
          <p:cNvPicPr>
            <a:picLocks noChangeAspect="1" noChangeArrowheads="1"/>
          </p:cNvPicPr>
          <p:nvPr/>
        </p:nvPicPr>
        <p:blipFill>
          <a:blip r:embed="rId9">
            <a:lum bright="-14000" contrast="26000"/>
          </a:blip>
          <a:srcRect/>
          <a:stretch>
            <a:fillRect/>
          </a:stretch>
        </p:blipFill>
        <p:spPr bwMode="auto">
          <a:xfrm>
            <a:off x="1000125" y="4000500"/>
            <a:ext cx="7140575" cy="1485900"/>
          </a:xfrm>
          <a:prstGeom prst="rect">
            <a:avLst/>
          </a:prstGeom>
          <a:noFill/>
          <a:ln w="9525">
            <a:noFill/>
            <a:miter lim="800000"/>
            <a:headEnd/>
            <a:tailEnd/>
          </a:ln>
        </p:spPr>
      </p:pic>
      <p:sp>
        <p:nvSpPr>
          <p:cNvPr id="10" name="مستطيل 9"/>
          <p:cNvSpPr/>
          <p:nvPr/>
        </p:nvSpPr>
        <p:spPr>
          <a:xfrm>
            <a:off x="1428750" y="5572125"/>
            <a:ext cx="6491288" cy="58420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defRPr/>
            </a:pPr>
            <a:r>
              <a:rPr lang="ar-EG" sz="3200" b="1" dirty="0"/>
              <a:t>باستخدام خط الأعداد أجد أن الإجابة صحيحة.</a:t>
            </a:r>
            <a:endParaRPr lang="ar-EG" sz="3200" dirty="0"/>
          </a:p>
        </p:txBody>
      </p:sp>
    </p:spTree>
  </p:cSld>
  <p:clrMapOvr>
    <a:masterClrMapping/>
  </p:clrMapOvr>
  <p:transition>
    <p:spli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حل.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بما أن 1400  1200 إذن.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أتحقق ش28.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7346"/>
                                        </p:tgtEl>
                                        <p:attrNameLst>
                                          <p:attrName>style.visibility</p:attrName>
                                        </p:attrNameLst>
                                      </p:cBhvr>
                                      <p:to>
                                        <p:strVal val="visible"/>
                                      </p:to>
                                    </p:set>
                                    <p:animEffect transition="in" filter="fade">
                                      <p:cBhvr>
                                        <p:cTn id="36" dur="500"/>
                                        <p:tgtEl>
                                          <p:spTgt spid="57346"/>
                                        </p:tgtEl>
                                      </p:cBhvr>
                                    </p:animEffect>
                                    <p:anim calcmode="lin" valueType="num">
                                      <p:cBhvr>
                                        <p:cTn id="37" dur="500" fill="hold"/>
                                        <p:tgtEl>
                                          <p:spTgt spid="57346"/>
                                        </p:tgtEl>
                                        <p:attrNameLst>
                                          <p:attrName>ppt_x</p:attrName>
                                        </p:attrNameLst>
                                      </p:cBhvr>
                                      <p:tavLst>
                                        <p:tav tm="0">
                                          <p:val>
                                            <p:strVal val="#ppt_x"/>
                                          </p:val>
                                        </p:tav>
                                        <p:tav tm="100000">
                                          <p:val>
                                            <p:strVal val="#ppt_x"/>
                                          </p:val>
                                        </p:tav>
                                      </p:tavLst>
                                    </p:anim>
                                    <p:anim calcmode="lin" valueType="num">
                                      <p:cBhvr>
                                        <p:cTn id="38" dur="500" fill="hold"/>
                                        <p:tgtEl>
                                          <p:spTgt spid="57346"/>
                                        </p:tgtEl>
                                        <p:attrNameLst>
                                          <p:attrName>ppt_y</p:attrName>
                                        </p:attrNameLst>
                                      </p:cBhvr>
                                      <p:tavLst>
                                        <p:tav tm="0">
                                          <p:val>
                                            <p:strVal val="#ppt_y+.1"/>
                                          </p:val>
                                        </p:tav>
                                        <p:tav tm="100000">
                                          <p:val>
                                            <p:strVal val="#ppt_y"/>
                                          </p:val>
                                        </p:tav>
                                      </p:tavLst>
                                    </p:anim>
                                  </p:childTnLst>
                                </p:cTn>
                              </p:par>
                              <p:par>
                                <p:cTn id="39" presetID="4"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8" name="باستخدام خط الأعداد أجد أن الإجابة صحي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500188" y="2071688"/>
            <a:ext cx="6643687" cy="2143125"/>
            <a:chOff x="1000100" y="571480"/>
            <a:chExt cx="6643734" cy="2143140"/>
          </a:xfrm>
        </p:grpSpPr>
        <p:sp>
          <p:nvSpPr>
            <p:cNvPr id="9" name="Vertical Scroll 8"/>
            <p:cNvSpPr/>
            <p:nvPr/>
          </p:nvSpPr>
          <p:spPr>
            <a:xfrm>
              <a:off x="1000100" y="571480"/>
              <a:ext cx="6643734" cy="2143140"/>
            </a:xfrm>
            <a:prstGeom prst="verticalScroll">
              <a:avLst/>
            </a:prstGeom>
            <a:solidFill>
              <a:srgbClr val="993300"/>
            </a:solidFill>
            <a:ln w="57150">
              <a:solidFill>
                <a:schemeClr val="tx1"/>
              </a:solidFill>
            </a:ln>
            <a:effectLst>
              <a:innerShdw blurRad="10033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ectangle 6"/>
            <p:cNvSpPr/>
            <p:nvPr/>
          </p:nvSpPr>
          <p:spPr>
            <a:xfrm>
              <a:off x="1357290" y="857232"/>
              <a:ext cx="5715040" cy="1692287"/>
            </a:xfrm>
            <a:prstGeom prst="rect">
              <a:avLst/>
            </a:prstGeom>
          </p:spPr>
          <p:txBody>
            <a:bodyPr>
              <a:spAutoFit/>
            </a:bodyPr>
            <a:lstStyle/>
            <a:p>
              <a:pPr fontAlgn="auto">
                <a:spcBef>
                  <a:spcPts val="0"/>
                </a:spcBef>
                <a:spcAft>
                  <a:spcPts val="0"/>
                </a:spcAft>
                <a:defRPr/>
              </a:pPr>
              <a:r>
                <a:rPr lang="ar-EG" sz="4000" b="1" dirty="0">
                  <a:solidFill>
                    <a:schemeClr val="bg1"/>
                  </a:solidFill>
                  <a:latin typeface="+mn-lt"/>
                  <a:cs typeface="+mn-cs"/>
                </a:rPr>
                <a:t>الجَبْرُ: </a:t>
              </a:r>
              <a:r>
                <a:rPr lang="ar-EG" sz="3200" b="1" dirty="0">
                  <a:solidFill>
                    <a:srgbClr val="FFFF00"/>
                  </a:solidFill>
                  <a:latin typeface="+mn-lt"/>
                  <a:cs typeface="+mn-cs"/>
                </a:rPr>
                <a:t>إذا كانَ عاملٌ يتقاضَى 20 ريالاً في الساعةِ، فكمْ ساعةً عليه أن يعملَ ليتقاضَى 120 ريالاً؟</a:t>
              </a:r>
            </a:p>
          </p:txBody>
        </p:sp>
      </p:grpSp>
      <p:sp>
        <p:nvSpPr>
          <p:cNvPr id="8" name="Heart 7"/>
          <p:cNvSpPr/>
          <p:nvPr/>
        </p:nvSpPr>
        <p:spPr>
          <a:xfrm>
            <a:off x="7572375" y="92868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6</a:t>
            </a:r>
          </a:p>
        </p:txBody>
      </p:sp>
      <p:pic>
        <p:nvPicPr>
          <p:cNvPr id="11" name="Picture 10" descr="untitledtht.bmp"/>
          <p:cNvPicPr>
            <a:picLocks noChangeAspect="1"/>
          </p:cNvPicPr>
          <p:nvPr/>
        </p:nvPicPr>
        <p:blipFill>
          <a:blip r:embed="rId6" cstate="print"/>
          <a:stretch>
            <a:fillRect/>
          </a:stretch>
        </p:blipFill>
        <p:spPr>
          <a:xfrm>
            <a:off x="1142976" y="3571860"/>
            <a:ext cx="2357454" cy="2640349"/>
          </a:xfrm>
          <a:prstGeom prst="roundRect">
            <a:avLst>
              <a:gd name="adj" fmla="val 16667"/>
            </a:avLst>
          </a:prstGeom>
          <a:ln w="57150">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cover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builtIn="1"/>
                                        </p:tgtEl>
                                      </p:cMediaNode>
                                    </p:audio>
                                  </p:subTnLst>
                                </p:cTn>
                              </p:par>
                              <p:par>
                                <p:cTn id="8" presetID="18" presetClass="entr" presetSubtype="1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4" name="FURYEND.WAV"/>
                                        </p:tgtEl>
                                      </p:cMediaNode>
                                    </p:audio>
                                  </p:sub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5" name="الجَبْرُ  إذا كانَ عاملٌ يتقاضَى 20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71500" y="3286125"/>
            <a:ext cx="7920038" cy="2303463"/>
            <a:chOff x="-105248" y="483400"/>
            <a:chExt cx="9001187" cy="5891200"/>
          </a:xfrm>
        </p:grpSpPr>
        <p:sp>
          <p:nvSpPr>
            <p:cNvPr id="15" name="Wave 3"/>
            <p:cNvSpPr/>
            <p:nvPr/>
          </p:nvSpPr>
          <p:spPr>
            <a:xfrm rot="1380786">
              <a:off x="-105248" y="5160154"/>
              <a:ext cx="1428760" cy="1214446"/>
            </a:xfrm>
            <a:prstGeom prst="wave">
              <a:avLst>
                <a:gd name="adj1" fmla="val 12500"/>
                <a:gd name="adj2" fmla="val -10000"/>
              </a:avLst>
            </a:prstGeom>
            <a:solidFill>
              <a:srgbClr val="990099"/>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p>
          </p:txBody>
        </p:sp>
        <p:sp>
          <p:nvSpPr>
            <p:cNvPr id="16" name="Wave 10"/>
            <p:cNvSpPr/>
            <p:nvPr/>
          </p:nvSpPr>
          <p:spPr>
            <a:xfrm rot="1380786">
              <a:off x="7467179" y="483400"/>
              <a:ext cx="1428760" cy="1214447"/>
            </a:xfrm>
            <a:prstGeom prst="wave">
              <a:avLst>
                <a:gd name="adj1" fmla="val 12500"/>
                <a:gd name="adj2" fmla="val -10000"/>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p>
          </p:txBody>
        </p:sp>
        <p:sp>
          <p:nvSpPr>
            <p:cNvPr id="17" name="Snip Diagonal Corner Rectangle 11"/>
            <p:cNvSpPr/>
            <p:nvPr/>
          </p:nvSpPr>
          <p:spPr>
            <a:xfrm>
              <a:off x="214282" y="642918"/>
              <a:ext cx="8358246" cy="5500726"/>
            </a:xfrm>
            <a:prstGeom prst="snip2DiagRect">
              <a:avLst/>
            </a:prstGeom>
            <a:solidFill>
              <a:srgbClr val="00B0F0"/>
            </a:solidFill>
            <a:ln w="76200">
              <a:solidFill>
                <a:srgbClr val="9900FF"/>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a:p>
          </p:txBody>
        </p:sp>
      </p:grpSp>
      <p:sp>
        <p:nvSpPr>
          <p:cNvPr id="10" name="TextBox 9"/>
          <p:cNvSpPr txBox="1">
            <a:spLocks noChangeArrowheads="1"/>
          </p:cNvSpPr>
          <p:nvPr/>
        </p:nvSpPr>
        <p:spPr bwMode="auto">
          <a:xfrm>
            <a:off x="857250" y="3500438"/>
            <a:ext cx="7143750" cy="1754187"/>
          </a:xfrm>
          <a:prstGeom prst="rect">
            <a:avLst/>
          </a:prstGeom>
          <a:solidFill>
            <a:schemeClr val="lt2">
              <a:alpha val="11000"/>
            </a:schemeClr>
          </a:solidFill>
          <a:ln>
            <a:noFill/>
            <a:headEnd/>
            <a:tailEnd/>
          </a:ln>
        </p:spPr>
        <p:style>
          <a:lnRef idx="2">
            <a:schemeClr val="accent1"/>
          </a:lnRef>
          <a:fillRef idx="1001">
            <a:schemeClr val="lt2"/>
          </a:fillRef>
          <a:effectRef idx="0">
            <a:schemeClr val="accent1"/>
          </a:effectRef>
          <a:fontRef idx="minor">
            <a:schemeClr val="dk1"/>
          </a:fontRef>
        </p:style>
        <p:txBody>
          <a:bodyPr>
            <a:spAutoFit/>
          </a:bodyPr>
          <a:lstStyle/>
          <a:p>
            <a:pPr algn="ctr">
              <a:defRPr/>
            </a:pPr>
            <a:r>
              <a:rPr lang="ar-EG" sz="5400" b="1" dirty="0"/>
              <a:t>أختار </a:t>
            </a:r>
            <a:r>
              <a:rPr lang="ar-SA" sz="5400" b="1" dirty="0" err="1"/>
              <a:t>ال</a:t>
            </a:r>
            <a:r>
              <a:rPr lang="ar-EG" sz="5400" b="1" dirty="0"/>
              <a:t>خطة</a:t>
            </a:r>
            <a:r>
              <a:rPr lang="ar-SA" sz="5400" b="1" dirty="0"/>
              <a:t> المناسبة</a:t>
            </a:r>
            <a:r>
              <a:rPr lang="ar-EG" sz="5400" b="1" dirty="0"/>
              <a:t> لحل المسألة.</a:t>
            </a:r>
          </a:p>
        </p:txBody>
      </p:sp>
      <p:grpSp>
        <p:nvGrpSpPr>
          <p:cNvPr id="3" name="Group 11"/>
          <p:cNvGrpSpPr/>
          <p:nvPr/>
        </p:nvGrpSpPr>
        <p:grpSpPr>
          <a:xfrm>
            <a:off x="2071670" y="285728"/>
            <a:ext cx="5357850" cy="3071834"/>
            <a:chOff x="2285984" y="357166"/>
            <a:chExt cx="5357850" cy="3071834"/>
          </a:xfrm>
          <a:scene3d>
            <a:camera prst="perspectiveRight"/>
            <a:lightRig rig="threePt" dir="t"/>
          </a:scene3d>
        </p:grpSpPr>
        <p:sp>
          <p:nvSpPr>
            <p:cNvPr id="9" name="Curved Left Arrow 8"/>
            <p:cNvSpPr/>
            <p:nvPr/>
          </p:nvSpPr>
          <p:spPr>
            <a:xfrm>
              <a:off x="6072198" y="1428736"/>
              <a:ext cx="1428760" cy="2000264"/>
            </a:xfrm>
            <a:prstGeom prst="curvedLeftArrow">
              <a:avLst/>
            </a:prstGeom>
            <a:gradFill>
              <a:gsLst>
                <a:gs pos="0">
                  <a:srgbClr val="000000"/>
                </a:gs>
                <a:gs pos="39999">
                  <a:srgbClr val="0A128C"/>
                </a:gs>
                <a:gs pos="70000">
                  <a:srgbClr val="181CC7"/>
                </a:gs>
                <a:gs pos="88000">
                  <a:srgbClr val="7005D4"/>
                </a:gs>
                <a:gs pos="100000">
                  <a:srgbClr val="8C3D91"/>
                </a:gs>
              </a:gsLst>
              <a:lin ang="135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11" name="Curved Right Arrow 10"/>
            <p:cNvSpPr/>
            <p:nvPr/>
          </p:nvSpPr>
          <p:spPr>
            <a:xfrm>
              <a:off x="2357422" y="1357298"/>
              <a:ext cx="1571636" cy="2071702"/>
            </a:xfrm>
            <a:prstGeom prst="curvedRightArrow">
              <a:avLst/>
            </a:prstGeom>
            <a:gradFill>
              <a:gsLst>
                <a:gs pos="0">
                  <a:srgbClr val="000000"/>
                </a:gs>
                <a:gs pos="39999">
                  <a:srgbClr val="0A128C"/>
                </a:gs>
                <a:gs pos="70000">
                  <a:srgbClr val="181CC7"/>
                </a:gs>
                <a:gs pos="88000">
                  <a:srgbClr val="7005D4"/>
                </a:gs>
                <a:gs pos="100000">
                  <a:srgbClr val="8C3D91"/>
                </a:gs>
              </a:gsLst>
              <a:lin ang="135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8" name="Diamond 7"/>
            <p:cNvSpPr/>
            <p:nvPr/>
          </p:nvSpPr>
          <p:spPr>
            <a:xfrm>
              <a:off x="2285984" y="357166"/>
              <a:ext cx="5357850" cy="2571768"/>
            </a:xfrm>
            <a:prstGeom prst="diamond">
              <a:avLst/>
            </a:prstGeom>
            <a:blipFill>
              <a:blip r:embed="rId5" cstate="print"/>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t>فكرة الدرس</a:t>
              </a:r>
            </a:p>
          </p:txBody>
        </p:sp>
      </p:grpSp>
    </p:spTree>
  </p:cSld>
  <p:clrMapOvr>
    <a:masterClrMapping/>
  </p:clrMapOvr>
  <p:transition>
    <p:split orient="ver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3"/>
                                          </p:stCondLst>
                                        </p:cTn>
                                        <p:tgtEl>
                                          <p:spTgt spid="3"/>
                                        </p:tgtEl>
                                      </p:cBhvr>
                                      <p:to x="100000" y="60000"/>
                                    </p:animScale>
                                    <p:animScale>
                                      <p:cBhvr>
                                        <p:cTn id="14" dur="42"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2" decel="50000">
                                          <p:stCondLst>
                                            <p:cond delay="335"/>
                                          </p:stCondLst>
                                        </p:cTn>
                                        <p:tgtEl>
                                          <p:spTgt spid="3"/>
                                        </p:tgtEl>
                                      </p:cBhvr>
                                      <p:to x="100000" y="100000"/>
                                    </p:animScale>
                                    <p:animScale>
                                      <p:cBhvr>
                                        <p:cTn id="17" dur="7">
                                          <p:stCondLst>
                                            <p:cond delay="411"/>
                                          </p:stCondLst>
                                        </p:cTn>
                                        <p:tgtEl>
                                          <p:spTgt spid="3"/>
                                        </p:tgtEl>
                                      </p:cBhvr>
                                      <p:to x="100000" y="90000"/>
                                    </p:animScale>
                                    <p:animScale>
                                      <p:cBhvr>
                                        <p:cTn id="18" dur="42"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2" decel="50000">
                                          <p:stCondLst>
                                            <p:cond delay="459"/>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فكرة الدرس.wav"/>
                                        </p:tgtEl>
                                      </p:cMediaNode>
                                    </p:audio>
                                  </p:sub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in)">
                                      <p:cBhvr>
                                        <p:cTn id="25" dur="500"/>
                                        <p:tgtEl>
                                          <p:spTgt spid="2"/>
                                        </p:tgtEl>
                                      </p:cBhvr>
                                    </p:animEffect>
                                  </p:childTnLst>
                                </p:cTn>
                              </p:par>
                              <p:par>
                                <p:cTn id="26" presetID="5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by="(-#ppt_w*2)" calcmode="lin" valueType="num">
                                      <p:cBhvr rctx="PPT">
                                        <p:cTn id="28" dur="250" autoRev="1" fill="hold">
                                          <p:stCondLst>
                                            <p:cond delay="0"/>
                                          </p:stCondLst>
                                        </p:cTn>
                                        <p:tgtEl>
                                          <p:spTgt spid="10"/>
                                        </p:tgtEl>
                                        <p:attrNameLst>
                                          <p:attrName>ppt_w</p:attrName>
                                        </p:attrNameLst>
                                      </p:cBhvr>
                                    </p:anim>
                                    <p:anim by="(#ppt_w*0.50)" calcmode="lin" valueType="num">
                                      <p:cBhvr>
                                        <p:cTn id="29" dur="250" decel="50000" autoRev="1" fill="hold">
                                          <p:stCondLst>
                                            <p:cond delay="0"/>
                                          </p:stCondLst>
                                        </p:cTn>
                                        <p:tgtEl>
                                          <p:spTgt spid="10"/>
                                        </p:tgtEl>
                                        <p:attrNameLst>
                                          <p:attrName>ppt_x</p:attrName>
                                        </p:attrNameLst>
                                      </p:cBhvr>
                                    </p:anim>
                                    <p:anim from="(-#ppt_h/2)" to="(#ppt_y)" calcmode="lin" valueType="num">
                                      <p:cBhvr>
                                        <p:cTn id="30" dur="500" fill="hold">
                                          <p:stCondLst>
                                            <p:cond delay="0"/>
                                          </p:stCondLst>
                                        </p:cTn>
                                        <p:tgtEl>
                                          <p:spTgt spid="10"/>
                                        </p:tgtEl>
                                        <p:attrNameLst>
                                          <p:attrName>ppt_y</p:attrName>
                                        </p:attrNameLst>
                                      </p:cBhvr>
                                    </p:anim>
                                    <p:animRot by="21600000">
                                      <p:cBhvr>
                                        <p:cTn id="31" dur="500" fill="hold">
                                          <p:stCondLst>
                                            <p:cond delay="0"/>
                                          </p:stCondLst>
                                        </p:cTn>
                                        <p:tgtEl>
                                          <p:spTgt spid="10"/>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4" name="أختار الخطة المناسبة لحل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15250" y="1571625"/>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6</a:t>
            </a:r>
          </a:p>
        </p:txBody>
      </p:sp>
      <p:sp>
        <p:nvSpPr>
          <p:cNvPr id="12" name="Rectangle 17"/>
          <p:cNvSpPr>
            <a:spLocks noChangeArrowheads="1"/>
          </p:cNvSpPr>
          <p:nvPr/>
        </p:nvSpPr>
        <p:spPr bwMode="auto">
          <a:xfrm>
            <a:off x="1214438" y="2786063"/>
            <a:ext cx="6572250" cy="2062162"/>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nchor="ctr">
            <a:spAutoFit/>
          </a:bodyPr>
          <a:lstStyle/>
          <a:p>
            <a:pPr>
              <a:defRPr/>
            </a:pPr>
            <a:r>
              <a:rPr lang="ar-EG" sz="3200" b="1" dirty="0">
                <a:solidFill>
                  <a:srgbClr val="FF0000"/>
                </a:solidFill>
              </a:rPr>
              <a:t>أفهم ما معطيات المسألة؟</a:t>
            </a:r>
            <a:endParaRPr lang="en-US" sz="3200" dirty="0">
              <a:solidFill>
                <a:srgbClr val="FF0000"/>
              </a:solidFill>
            </a:endParaRPr>
          </a:p>
          <a:p>
            <a:pPr>
              <a:defRPr/>
            </a:pPr>
            <a:r>
              <a:rPr lang="ar-EG" sz="3200" b="1" dirty="0"/>
              <a:t>يتقاضى عامل 20 ريالاً في الساعة.</a:t>
            </a:r>
            <a:endParaRPr lang="en-US" sz="3200" dirty="0"/>
          </a:p>
          <a:p>
            <a:pPr>
              <a:defRPr/>
            </a:pPr>
            <a:r>
              <a:rPr lang="ar-EG" sz="3200" b="1" dirty="0">
                <a:solidFill>
                  <a:srgbClr val="FF0000"/>
                </a:solidFill>
              </a:rPr>
              <a:t>ما المطلوب؟ </a:t>
            </a:r>
            <a:endParaRPr lang="en-US" sz="3200" dirty="0">
              <a:solidFill>
                <a:srgbClr val="FF0000"/>
              </a:solidFill>
            </a:endParaRPr>
          </a:p>
          <a:p>
            <a:pPr>
              <a:defRPr/>
            </a:pPr>
            <a:r>
              <a:rPr lang="ar-EG" sz="3200" b="1" dirty="0"/>
              <a:t>كم ساعة عليه أن يعمل ليتقاضى 120 ريالاً؟</a:t>
            </a:r>
            <a:endParaRPr lang="en-US" sz="3200" dirty="0"/>
          </a:p>
        </p:txBody>
      </p:sp>
    </p:spTree>
  </p:cSld>
  <p:clrMapOvr>
    <a:masterClrMapping/>
  </p:clrMapOvr>
  <p:transition>
    <p:cover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يتقاضى عامل 20 ريالاً في الساعة.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ما المطلوب ش10.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anim calcmode="lin" valueType="num">
                                      <p:cBhvr>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كم ساعة عليه أن يعمل ليتقاضى 120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6</a:t>
            </a:r>
          </a:p>
        </p:txBody>
      </p:sp>
      <p:sp>
        <p:nvSpPr>
          <p:cNvPr id="12" name="Rectangle 17"/>
          <p:cNvSpPr>
            <a:spLocks noChangeArrowheads="1"/>
          </p:cNvSpPr>
          <p:nvPr/>
        </p:nvSpPr>
        <p:spPr bwMode="auto">
          <a:xfrm>
            <a:off x="3000375" y="1143000"/>
            <a:ext cx="4500563" cy="1639888"/>
          </a:xfrm>
          <a:prstGeom prst="cloudCallout">
            <a:avLst>
              <a:gd name="adj1" fmla="val -9763"/>
              <a:gd name="adj2" fmla="val 202724"/>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ar-EG" sz="3200" b="1" dirty="0"/>
              <a:t>أخطط:</a:t>
            </a:r>
          </a:p>
          <a:p>
            <a:pPr algn="ctr">
              <a:defRPr/>
            </a:pPr>
            <a:r>
              <a:rPr lang="ar-EG" sz="3200" b="1" dirty="0"/>
              <a:t>أعمل جدولاً</a:t>
            </a:r>
            <a:endParaRPr lang="en-US" sz="3200" dirty="0"/>
          </a:p>
        </p:txBody>
      </p:sp>
      <p:graphicFrame>
        <p:nvGraphicFramePr>
          <p:cNvPr id="10" name="Table 11"/>
          <p:cNvGraphicFramePr>
            <a:graphicFrameLocks noGrp="1"/>
          </p:cNvGraphicFramePr>
          <p:nvPr/>
        </p:nvGraphicFramePr>
        <p:xfrm>
          <a:off x="2000232" y="3643314"/>
          <a:ext cx="5072098" cy="2651760"/>
        </p:xfrm>
        <a:graphic>
          <a:graphicData uri="http://schemas.openxmlformats.org/drawingml/2006/table">
            <a:tbl>
              <a:tblPr rtl="1" firstRow="1" bandRow="1">
                <a:tableStyleId>{5C22544A-7EE6-4342-B048-85BDC9FD1C3A}</a:tableStyleId>
              </a:tblPr>
              <a:tblGrid>
                <a:gridCol w="2536049"/>
                <a:gridCol w="2536049"/>
              </a:tblGrid>
              <a:tr h="514354">
                <a:tc>
                  <a:txBody>
                    <a:bodyPr/>
                    <a:lstStyle/>
                    <a:p>
                      <a:pPr algn="ctr" rtl="1"/>
                      <a:endParaRPr lang="ar-EG" sz="32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CC0000"/>
                    </a:solidFill>
                  </a:tcPr>
                </a:tc>
                <a:tc>
                  <a:txBody>
                    <a:bodyPr/>
                    <a:lstStyle/>
                    <a:p>
                      <a:pPr algn="ctr" rtl="1"/>
                      <a:endParaRPr lang="ar-EG" sz="32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CC0000"/>
                    </a:solidFill>
                  </a:tcPr>
                </a:tc>
              </a:tr>
              <a:tr h="514354">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chemeClr val="bg1">
                        <a:lumMod val="95000"/>
                      </a:schemeClr>
                    </a:solidFill>
                  </a:tcPr>
                </a:tc>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chemeClr val="bg1">
                        <a:lumMod val="95000"/>
                      </a:schemeClr>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FFC000"/>
                    </a:solidFill>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FFC000"/>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bl>
          </a:graphicData>
        </a:graphic>
      </p:graphicFrame>
      <p:sp>
        <p:nvSpPr>
          <p:cNvPr id="11" name="مستطيل 10"/>
          <p:cNvSpPr>
            <a:spLocks noChangeArrowheads="1"/>
          </p:cNvSpPr>
          <p:nvPr/>
        </p:nvSpPr>
        <p:spPr bwMode="auto">
          <a:xfrm>
            <a:off x="5429250" y="3643313"/>
            <a:ext cx="993775" cy="523875"/>
          </a:xfrm>
          <a:prstGeom prst="rect">
            <a:avLst/>
          </a:prstGeom>
          <a:noFill/>
          <a:ln w="9525">
            <a:noFill/>
            <a:miter lim="800000"/>
            <a:headEnd/>
            <a:tailEnd/>
          </a:ln>
        </p:spPr>
        <p:txBody>
          <a:bodyPr wrap="none">
            <a:spAutoFit/>
          </a:bodyPr>
          <a:lstStyle/>
          <a:p>
            <a:pPr algn="ctr"/>
            <a:r>
              <a:rPr lang="ar-EG" sz="2800" b="1">
                <a:solidFill>
                  <a:schemeClr val="bg1"/>
                </a:solidFill>
              </a:rPr>
              <a:t>الساعة</a:t>
            </a:r>
          </a:p>
        </p:txBody>
      </p:sp>
      <p:sp>
        <p:nvSpPr>
          <p:cNvPr id="13" name="مستطيل 12"/>
          <p:cNvSpPr>
            <a:spLocks noChangeArrowheads="1"/>
          </p:cNvSpPr>
          <p:nvPr/>
        </p:nvSpPr>
        <p:spPr bwMode="auto">
          <a:xfrm>
            <a:off x="5881688" y="4214813"/>
            <a:ext cx="357187" cy="461962"/>
          </a:xfrm>
          <a:prstGeom prst="rect">
            <a:avLst/>
          </a:prstGeom>
          <a:noFill/>
          <a:ln w="9525">
            <a:noFill/>
            <a:miter lim="800000"/>
            <a:headEnd/>
            <a:tailEnd/>
          </a:ln>
        </p:spPr>
        <p:txBody>
          <a:bodyPr wrap="none">
            <a:spAutoFit/>
          </a:bodyPr>
          <a:lstStyle/>
          <a:p>
            <a:r>
              <a:rPr lang="ar-EG" sz="2400" b="1"/>
              <a:t>1</a:t>
            </a:r>
          </a:p>
        </p:txBody>
      </p:sp>
      <p:sp>
        <p:nvSpPr>
          <p:cNvPr id="14" name="مستطيل 13"/>
          <p:cNvSpPr>
            <a:spLocks noChangeArrowheads="1"/>
          </p:cNvSpPr>
          <p:nvPr/>
        </p:nvSpPr>
        <p:spPr bwMode="auto">
          <a:xfrm>
            <a:off x="5881688" y="4786313"/>
            <a:ext cx="357187" cy="461962"/>
          </a:xfrm>
          <a:prstGeom prst="rect">
            <a:avLst/>
          </a:prstGeom>
          <a:noFill/>
          <a:ln w="9525">
            <a:noFill/>
            <a:miter lim="800000"/>
            <a:headEnd/>
            <a:tailEnd/>
          </a:ln>
        </p:spPr>
        <p:txBody>
          <a:bodyPr wrap="none">
            <a:spAutoFit/>
          </a:bodyPr>
          <a:lstStyle/>
          <a:p>
            <a:r>
              <a:rPr lang="ar-EG" sz="2400" b="1"/>
              <a:t>2</a:t>
            </a:r>
          </a:p>
        </p:txBody>
      </p:sp>
      <p:sp>
        <p:nvSpPr>
          <p:cNvPr id="15" name="مستطيل 14"/>
          <p:cNvSpPr>
            <a:spLocks noChangeArrowheads="1"/>
          </p:cNvSpPr>
          <p:nvPr/>
        </p:nvSpPr>
        <p:spPr bwMode="auto">
          <a:xfrm>
            <a:off x="5715000" y="5286375"/>
            <a:ext cx="523875" cy="461963"/>
          </a:xfrm>
          <a:prstGeom prst="rect">
            <a:avLst/>
          </a:prstGeom>
          <a:noFill/>
          <a:ln w="9525">
            <a:noFill/>
            <a:miter lim="800000"/>
            <a:headEnd/>
            <a:tailEnd/>
          </a:ln>
        </p:spPr>
        <p:txBody>
          <a:bodyPr wrap="none">
            <a:spAutoFit/>
          </a:bodyPr>
          <a:lstStyle/>
          <a:p>
            <a:pPr algn="ctr"/>
            <a:r>
              <a:rPr lang="ar-EG" sz="2400" b="1"/>
              <a:t>....</a:t>
            </a:r>
          </a:p>
        </p:txBody>
      </p:sp>
      <p:sp>
        <p:nvSpPr>
          <p:cNvPr id="16" name="مستطيل 15"/>
          <p:cNvSpPr>
            <a:spLocks noChangeArrowheads="1"/>
          </p:cNvSpPr>
          <p:nvPr/>
        </p:nvSpPr>
        <p:spPr bwMode="auto">
          <a:xfrm>
            <a:off x="5945188" y="5857875"/>
            <a:ext cx="293687" cy="461963"/>
          </a:xfrm>
          <a:prstGeom prst="rect">
            <a:avLst/>
          </a:prstGeom>
          <a:noFill/>
          <a:ln w="9525">
            <a:noFill/>
            <a:miter lim="800000"/>
            <a:headEnd/>
            <a:tailEnd/>
          </a:ln>
        </p:spPr>
        <p:txBody>
          <a:bodyPr wrap="none">
            <a:spAutoFit/>
          </a:bodyPr>
          <a:lstStyle/>
          <a:p>
            <a:r>
              <a:rPr lang="ar-EG" sz="2400" b="1"/>
              <a:t>؟</a:t>
            </a:r>
          </a:p>
        </p:txBody>
      </p:sp>
      <p:sp>
        <p:nvSpPr>
          <p:cNvPr id="17" name="مستطيل 16"/>
          <p:cNvSpPr>
            <a:spLocks noChangeArrowheads="1"/>
          </p:cNvSpPr>
          <p:nvPr/>
        </p:nvSpPr>
        <p:spPr bwMode="auto">
          <a:xfrm>
            <a:off x="2797175" y="4286250"/>
            <a:ext cx="530225" cy="461963"/>
          </a:xfrm>
          <a:prstGeom prst="rect">
            <a:avLst/>
          </a:prstGeom>
          <a:noFill/>
          <a:ln w="9525">
            <a:noFill/>
            <a:miter lim="800000"/>
            <a:headEnd/>
            <a:tailEnd/>
          </a:ln>
        </p:spPr>
        <p:txBody>
          <a:bodyPr wrap="none">
            <a:spAutoFit/>
          </a:bodyPr>
          <a:lstStyle/>
          <a:p>
            <a:pPr algn="ctr"/>
            <a:r>
              <a:rPr lang="ar-EG" sz="2400" b="1"/>
              <a:t>20</a:t>
            </a:r>
          </a:p>
        </p:txBody>
      </p:sp>
      <p:sp>
        <p:nvSpPr>
          <p:cNvPr id="18" name="مستطيل 17"/>
          <p:cNvSpPr>
            <a:spLocks noChangeArrowheads="1"/>
          </p:cNvSpPr>
          <p:nvPr/>
        </p:nvSpPr>
        <p:spPr bwMode="auto">
          <a:xfrm>
            <a:off x="2797175" y="4786313"/>
            <a:ext cx="530225" cy="461962"/>
          </a:xfrm>
          <a:prstGeom prst="rect">
            <a:avLst/>
          </a:prstGeom>
          <a:noFill/>
          <a:ln w="9525">
            <a:noFill/>
            <a:miter lim="800000"/>
            <a:headEnd/>
            <a:tailEnd/>
          </a:ln>
        </p:spPr>
        <p:txBody>
          <a:bodyPr wrap="none">
            <a:spAutoFit/>
          </a:bodyPr>
          <a:lstStyle/>
          <a:p>
            <a:r>
              <a:rPr lang="ar-EG" sz="2400" b="1"/>
              <a:t>40</a:t>
            </a:r>
          </a:p>
        </p:txBody>
      </p:sp>
      <p:sp>
        <p:nvSpPr>
          <p:cNvPr id="19" name="مستطيل 18"/>
          <p:cNvSpPr>
            <a:spLocks noChangeArrowheads="1"/>
          </p:cNvSpPr>
          <p:nvPr/>
        </p:nvSpPr>
        <p:spPr bwMode="auto">
          <a:xfrm>
            <a:off x="2797175" y="5857875"/>
            <a:ext cx="703263" cy="461963"/>
          </a:xfrm>
          <a:prstGeom prst="rect">
            <a:avLst/>
          </a:prstGeom>
          <a:noFill/>
          <a:ln w="9525">
            <a:noFill/>
            <a:miter lim="800000"/>
            <a:headEnd/>
            <a:tailEnd/>
          </a:ln>
        </p:spPr>
        <p:txBody>
          <a:bodyPr wrap="none">
            <a:spAutoFit/>
          </a:bodyPr>
          <a:lstStyle/>
          <a:p>
            <a:r>
              <a:rPr lang="ar-EG" sz="2400" b="1"/>
              <a:t>120</a:t>
            </a:r>
          </a:p>
        </p:txBody>
      </p:sp>
      <p:sp>
        <p:nvSpPr>
          <p:cNvPr id="20" name="مستطيل 19"/>
          <p:cNvSpPr>
            <a:spLocks noChangeArrowheads="1"/>
          </p:cNvSpPr>
          <p:nvPr/>
        </p:nvSpPr>
        <p:spPr bwMode="auto">
          <a:xfrm>
            <a:off x="2727325" y="3643313"/>
            <a:ext cx="1401763" cy="523875"/>
          </a:xfrm>
          <a:prstGeom prst="rect">
            <a:avLst/>
          </a:prstGeom>
          <a:noFill/>
          <a:ln w="9525">
            <a:noFill/>
            <a:miter lim="800000"/>
            <a:headEnd/>
            <a:tailEnd/>
          </a:ln>
        </p:spPr>
        <p:txBody>
          <a:bodyPr wrap="none">
            <a:spAutoFit/>
          </a:bodyPr>
          <a:lstStyle/>
          <a:p>
            <a:pPr algn="ctr"/>
            <a:r>
              <a:rPr lang="ar-EG" sz="2800" b="1">
                <a:solidFill>
                  <a:schemeClr val="bg1"/>
                </a:solidFill>
              </a:rPr>
              <a:t>ما يتقاضاه</a:t>
            </a:r>
          </a:p>
        </p:txBody>
      </p:sp>
      <p:sp>
        <p:nvSpPr>
          <p:cNvPr id="21" name="مستطيل 20"/>
          <p:cNvSpPr>
            <a:spLocks noChangeArrowheads="1"/>
          </p:cNvSpPr>
          <p:nvPr/>
        </p:nvSpPr>
        <p:spPr bwMode="auto">
          <a:xfrm>
            <a:off x="2797175" y="5286375"/>
            <a:ext cx="523875" cy="461963"/>
          </a:xfrm>
          <a:prstGeom prst="rect">
            <a:avLst/>
          </a:prstGeom>
          <a:noFill/>
          <a:ln w="9525">
            <a:noFill/>
            <a:miter lim="800000"/>
            <a:headEnd/>
            <a:tailEnd/>
          </a:ln>
        </p:spPr>
        <p:txBody>
          <a:bodyPr wrap="none">
            <a:spAutoFit/>
          </a:bodyPr>
          <a:lstStyle/>
          <a:p>
            <a:r>
              <a:rPr lang="ar-EG" sz="2400" b="1"/>
              <a:t>....</a:t>
            </a:r>
          </a:p>
        </p:txBody>
      </p:sp>
    </p:spTree>
  </p:cSld>
  <p:clrMapOvr>
    <a:masterClrMapping/>
  </p:clrMapOvr>
  <p:transition>
    <p:cover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خطط.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أعمل جدولاً.wav"/>
                                        </p:tgtEl>
                                      </p:cMediaNode>
                                    </p:audio>
                                  </p:sub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Scale>
                                      <p:cBhvr>
                                        <p:cTn id="29"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500" decel="50000" fill="hold">
                                          <p:stCondLst>
                                            <p:cond delay="0"/>
                                          </p:stCondLst>
                                        </p:cTn>
                                        <p:tgtEl>
                                          <p:spTgt spid="10"/>
                                        </p:tgtEl>
                                        <p:attrNameLst>
                                          <p:attrName>ppt_x</p:attrName>
                                          <p:attrName>ppt_y</p:attrName>
                                        </p:attrNameLst>
                                      </p:cBhvr>
                                    </p:animMotion>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7" name="Music_LastFinal.wav"/>
                                        </p:tgtEl>
                                      </p:cMediaNode>
                                    </p:audio>
                                  </p:subTnLst>
                                </p:cTn>
                              </p:par>
                              <p:par>
                                <p:cTn id="32" presetID="4"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8" name="الساعة.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ox(in)">
                                      <p:cBhvr>
                                        <p:cTn id="39" dur="500"/>
                                        <p:tgtEl>
                                          <p:spTgt spid="20"/>
                                        </p:tgtEl>
                                      </p:cBhvr>
                                    </p:animEffect>
                                  </p:childTnLst>
                                  <p:subTnLst>
                                    <p:audio>
                                      <p:cMediaNode>
                                        <p:cTn display="0" masterRel="sameClick">
                                          <p:stCondLst>
                                            <p:cond evt="begin" delay="0">
                                              <p:tn val="37"/>
                                            </p:cond>
                                          </p:stCondLst>
                                          <p:endCondLst>
                                            <p:cond evt="onStopAudio" delay="0">
                                              <p:tgtEl>
                                                <p:sldTgt/>
                                              </p:tgtEl>
                                            </p:cond>
                                          </p:endCondLst>
                                        </p:cTn>
                                        <p:tgtEl>
                                          <p:sndTgt r:embed="rId9" name="ما يتقاضاه.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10" name="1 ش31.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ox(in)">
                                      <p:cBhvr>
                                        <p:cTn id="49" dur="500"/>
                                        <p:tgtEl>
                                          <p:spTgt spid="17"/>
                                        </p:tgtEl>
                                      </p:cBhvr>
                                    </p:animEffect>
                                  </p:childTnLst>
                                  <p:subTnLst>
                                    <p:audio>
                                      <p:cMediaNode>
                                        <p:cTn display="0" masterRel="sameClick">
                                          <p:stCondLst>
                                            <p:cond evt="begin" delay="0">
                                              <p:tn val="47"/>
                                            </p:cond>
                                          </p:stCondLst>
                                          <p:endCondLst>
                                            <p:cond evt="onStopAudio" delay="0">
                                              <p:tgtEl>
                                                <p:sldTgt/>
                                              </p:tgtEl>
                                            </p:cond>
                                          </p:endCondLst>
                                        </p:cTn>
                                        <p:tgtEl>
                                          <p:sndTgt r:embed="rId11" name="20 ش31.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ox(in)">
                                      <p:cBhvr>
                                        <p:cTn id="54" dur="500"/>
                                        <p:tgtEl>
                                          <p:spTgt spid="14"/>
                                        </p:tgtEl>
                                      </p:cBhvr>
                                    </p:animEffect>
                                  </p:childTnLst>
                                  <p:subTnLst>
                                    <p:audio>
                                      <p:cMediaNode>
                                        <p:cTn display="0" masterRel="sameClick">
                                          <p:stCondLst>
                                            <p:cond evt="begin" delay="0">
                                              <p:tn val="52"/>
                                            </p:cond>
                                          </p:stCondLst>
                                          <p:endCondLst>
                                            <p:cond evt="onStopAudio" delay="0">
                                              <p:tgtEl>
                                                <p:sldTgt/>
                                              </p:tgtEl>
                                            </p:cond>
                                          </p:endCondLst>
                                        </p:cTn>
                                        <p:tgtEl>
                                          <p:sndTgt r:embed="rId12" name="2 ش31.wav"/>
                                        </p:tgtEl>
                                      </p:cMediaNode>
                                    </p:audio>
                                  </p:sub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ox(in)">
                                      <p:cBhvr>
                                        <p:cTn id="59" dur="500"/>
                                        <p:tgtEl>
                                          <p:spTgt spid="18"/>
                                        </p:tgtEl>
                                      </p:cBhvr>
                                    </p:animEffect>
                                  </p:childTnLst>
                                  <p:subTnLst>
                                    <p:audio>
                                      <p:cMediaNode>
                                        <p:cTn display="0" masterRel="sameClick">
                                          <p:stCondLst>
                                            <p:cond evt="begin" delay="0">
                                              <p:tn val="57"/>
                                            </p:cond>
                                          </p:stCondLst>
                                          <p:endCondLst>
                                            <p:cond evt="onStopAudio" delay="0">
                                              <p:tgtEl>
                                                <p:sldTgt/>
                                              </p:tgtEl>
                                            </p:cond>
                                          </p:endCondLst>
                                        </p:cTn>
                                        <p:tgtEl>
                                          <p:sndTgt r:embed="rId13" name="40 ش31.wav"/>
                                        </p:tgtEl>
                                      </p:cMediaNode>
                                    </p:audio>
                                  </p:sub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ox(in)">
                                      <p:cBhvr>
                                        <p:cTn id="64" dur="500"/>
                                        <p:tgtEl>
                                          <p:spTgt spid="15"/>
                                        </p:tgtEl>
                                      </p:cBhvr>
                                    </p:animEffect>
                                  </p:childTnLst>
                                  <p:subTnLst>
                                    <p:audio>
                                      <p:cMediaNode>
                                        <p:cTn display="0" masterRel="sameClick">
                                          <p:stCondLst>
                                            <p:cond evt="begin" delay="0">
                                              <p:tn val="62"/>
                                            </p:cond>
                                          </p:stCondLst>
                                          <p:endCondLst>
                                            <p:cond evt="onStopAudio" delay="0">
                                              <p:tgtEl>
                                                <p:sldTgt/>
                                              </p:tgtEl>
                                            </p:cond>
                                          </p:endCondLst>
                                        </p:cTn>
                                        <p:tgtEl>
                                          <p:sndTgt r:embed="rId14" name="suction.wav" builtIn="1"/>
                                        </p:tgtEl>
                                      </p:cMediaNode>
                                    </p:audio>
                                  </p:subTnLst>
                                </p:cTn>
                              </p:par>
                              <p:par>
                                <p:cTn id="65" presetID="4"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ox(in)">
                                      <p:cBhvr>
                                        <p:cTn id="67" dur="500"/>
                                        <p:tgtEl>
                                          <p:spTgt spid="21"/>
                                        </p:tgtEl>
                                      </p:cBhvr>
                                    </p:animEffect>
                                  </p:childTnLst>
                                  <p:subTnLst>
                                    <p:audio>
                                      <p:cMediaNode>
                                        <p:cTn display="0" masterRel="sameClick">
                                          <p:stCondLst>
                                            <p:cond evt="begin" delay="0">
                                              <p:tn val="65"/>
                                            </p:cond>
                                          </p:stCondLst>
                                          <p:endCondLst>
                                            <p:cond evt="onStopAudio" delay="0">
                                              <p:tgtEl>
                                                <p:sldTgt/>
                                              </p:tgtEl>
                                            </p:cond>
                                          </p:endCondLst>
                                        </p:cTn>
                                        <p:tgtEl>
                                          <p:sndTgt r:embed="rId14" name="suction.wav" builtIn="1"/>
                                        </p:tgtEl>
                                      </p:cMediaNode>
                                    </p:audio>
                                  </p:sub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ox(in)">
                                      <p:cBhvr>
                                        <p:cTn id="72" dur="500"/>
                                        <p:tgtEl>
                                          <p:spTgt spid="16"/>
                                        </p:tgtEl>
                                      </p:cBhvr>
                                    </p:animEffect>
                                  </p:childTnLst>
                                  <p:subTnLst>
                                    <p:audio>
                                      <p:cMediaNode>
                                        <p:cTn display="0" masterRel="sameClick">
                                          <p:stCondLst>
                                            <p:cond evt="begin" delay="0">
                                              <p:tn val="70"/>
                                            </p:cond>
                                          </p:stCondLst>
                                          <p:endCondLst>
                                            <p:cond evt="onStopAudio" delay="0">
                                              <p:tgtEl>
                                                <p:sldTgt/>
                                              </p:tgtEl>
                                            </p:cond>
                                          </p:endCondLst>
                                        </p:cTn>
                                        <p:tgtEl>
                                          <p:sndTgt r:embed="rId15" name="120.wav"/>
                                        </p:tgtEl>
                                      </p:cMediaNode>
                                    </p:audio>
                                  </p:subTnLst>
                                </p:cTn>
                              </p:par>
                              <p:par>
                                <p:cTn id="73" presetID="4" presetClass="entr" presetSubtype="16"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ox(in)">
                                      <p:cBhvr>
                                        <p:cTn id="75" dur="500"/>
                                        <p:tgtEl>
                                          <p:spTgt spid="19"/>
                                        </p:tgtEl>
                                      </p:cBhvr>
                                    </p:animEffect>
                                  </p:childTnLst>
                                  <p:subTnLst>
                                    <p:audio>
                                      <p:cMediaNode>
                                        <p:cTn display="0" masterRel="sameClick">
                                          <p:stCondLst>
                                            <p:cond evt="begin" delay="0">
                                              <p:tn val="73"/>
                                            </p:cond>
                                          </p:stCondLst>
                                          <p:endCondLst>
                                            <p:cond evt="onStopAudio" delay="0">
                                              <p:tgtEl>
                                                <p:sldTgt/>
                                              </p:tgtEl>
                                            </p:cond>
                                          </p:endCondLst>
                                        </p:cTn>
                                        <p:tgtEl>
                                          <p:sndTgt r:embed="rId15" name="1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P spid="11" grpId="0"/>
      <p:bldP spid="13" grpId="0"/>
      <p:bldP spid="14" grpId="0"/>
      <p:bldP spid="15" grpId="0"/>
      <p:bldP spid="16" grpId="0"/>
      <p:bldP spid="17" grpId="0"/>
      <p:bldP spid="18" grpId="0"/>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eart 7"/>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6</a:t>
            </a:r>
          </a:p>
        </p:txBody>
      </p:sp>
      <p:sp>
        <p:nvSpPr>
          <p:cNvPr id="12" name="Rectangle 17"/>
          <p:cNvSpPr>
            <a:spLocks noChangeArrowheads="1"/>
          </p:cNvSpPr>
          <p:nvPr/>
        </p:nvSpPr>
        <p:spPr bwMode="auto">
          <a:xfrm>
            <a:off x="1285875" y="2428875"/>
            <a:ext cx="6572250" cy="255428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أحل: </a:t>
            </a:r>
            <a:endParaRPr lang="en-US" sz="3200" dirty="0">
              <a:solidFill>
                <a:srgbClr val="FF0000"/>
              </a:solidFill>
            </a:endParaRPr>
          </a:p>
          <a:p>
            <a:pPr>
              <a:defRPr/>
            </a:pPr>
            <a:r>
              <a:rPr lang="ar-EG" sz="3200" b="1" dirty="0"/>
              <a:t>20 ×        = 120</a:t>
            </a:r>
            <a:endParaRPr lang="en-US" sz="3200" dirty="0"/>
          </a:p>
          <a:p>
            <a:pPr>
              <a:defRPr/>
            </a:pPr>
            <a:r>
              <a:rPr lang="ar-EG" sz="3200" b="1" dirty="0"/>
              <a:t>عدد الساعات = 120÷ 20 = 6 ساعات</a:t>
            </a:r>
            <a:endParaRPr lang="en-US" sz="3200" dirty="0"/>
          </a:p>
          <a:p>
            <a:pPr>
              <a:defRPr/>
            </a:pPr>
            <a:r>
              <a:rPr lang="ar-EG" sz="3200" b="1" dirty="0">
                <a:solidFill>
                  <a:srgbClr val="FF0000"/>
                </a:solidFill>
              </a:rPr>
              <a:t>أتحقق:</a:t>
            </a:r>
            <a:endParaRPr lang="en-US" sz="3200" dirty="0">
              <a:solidFill>
                <a:srgbClr val="FF0000"/>
              </a:solidFill>
            </a:endParaRPr>
          </a:p>
          <a:p>
            <a:pPr>
              <a:defRPr/>
            </a:pPr>
            <a:r>
              <a:rPr lang="ar-EG" sz="3200" b="1" dirty="0"/>
              <a:t>20 × 6 = 120 ساعة</a:t>
            </a:r>
            <a:endParaRPr lang="en-US" sz="3200" dirty="0"/>
          </a:p>
        </p:txBody>
      </p:sp>
    </p:spTree>
  </p:cSld>
  <p:clrMapOvr>
    <a:masterClrMapping/>
  </p:clrMapOvr>
  <p:transition>
    <p:cover dir="rd"/>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حل.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20 × كم ساعة = 120.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عدد الساعات = 120÷ 20 = 6 ساعات.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anim calcmode="lin" valueType="num">
                                      <p:cBhvr>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أتحقق ش28.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fade">
                                      <p:cBhvr>
                                        <p:cTn id="43" dur="500"/>
                                        <p:tgtEl>
                                          <p:spTgt spid="12">
                                            <p:txEl>
                                              <p:pRg st="4" end="4"/>
                                            </p:txEl>
                                          </p:spTgt>
                                        </p:tgtEl>
                                      </p:cBhvr>
                                    </p:animEffect>
                                    <p:anim calcmode="lin" valueType="num">
                                      <p:cBhvr>
                                        <p:cTn id="4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2">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20 × 6 = 120 سا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857250" y="571500"/>
            <a:ext cx="6500813" cy="2357438"/>
            <a:chOff x="857224" y="571480"/>
            <a:chExt cx="6500858" cy="2357454"/>
          </a:xfrm>
        </p:grpSpPr>
        <p:sp>
          <p:nvSpPr>
            <p:cNvPr id="11" name="Rounded Rectangular Callout 10"/>
            <p:cNvSpPr/>
            <p:nvPr/>
          </p:nvSpPr>
          <p:spPr>
            <a:xfrm>
              <a:off x="857224" y="571480"/>
              <a:ext cx="6500858" cy="2357454"/>
            </a:xfrm>
            <a:prstGeom prst="wedgeRoundRectCallout">
              <a:avLst>
                <a:gd name="adj1" fmla="val 2024"/>
                <a:gd name="adj2" fmla="val 74621"/>
                <a:gd name="adj3" fmla="val 16667"/>
              </a:avLst>
            </a:prstGeom>
            <a:solidFill>
              <a:srgbClr val="003300"/>
            </a:solidFill>
            <a:ln w="57150">
              <a:solidFill>
                <a:schemeClr val="tx1"/>
              </a:solidFill>
            </a:ln>
            <a:effectLst>
              <a:innerShdw blurRad="3937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TextBox 7"/>
            <p:cNvSpPr txBox="1"/>
            <p:nvPr/>
          </p:nvSpPr>
          <p:spPr>
            <a:xfrm>
              <a:off x="928662" y="714356"/>
              <a:ext cx="6215105" cy="2062177"/>
            </a:xfrm>
            <a:prstGeom prst="rect">
              <a:avLst/>
            </a:prstGeom>
            <a:noFill/>
          </p:spPr>
          <p:txBody>
            <a:bodyPr rtlCol="1">
              <a:spAutoFit/>
            </a:bodyPr>
            <a:lstStyle/>
            <a:p>
              <a:pPr fontAlgn="auto">
                <a:spcBef>
                  <a:spcPts val="0"/>
                </a:spcBef>
                <a:spcAft>
                  <a:spcPts val="0"/>
                </a:spcAft>
                <a:defRPr/>
              </a:pPr>
              <a:r>
                <a:rPr lang="ar-EG" sz="3200" b="1" dirty="0">
                  <a:solidFill>
                    <a:schemeClr val="bg1"/>
                  </a:solidFill>
                  <a:latin typeface="+mn-lt"/>
                  <a:cs typeface="+mn-cs"/>
                </a:rPr>
                <a:t>لدى سارة 3 أوراق نقدية من فئة 10 ريالات, و 6 أوراق من فئة 5 ريالات, و 12 ورقة من فئة الريال الواحد. هل لديها المبلغ الكافي لشراء الحقيبة الموضحة أدناه؟</a:t>
              </a:r>
            </a:p>
          </p:txBody>
        </p:sp>
      </p:grpSp>
      <p:pic>
        <p:nvPicPr>
          <p:cNvPr id="3074" name="Picture 2"/>
          <p:cNvPicPr>
            <a:picLocks noChangeAspect="1" noChangeArrowheads="1"/>
          </p:cNvPicPr>
          <p:nvPr/>
        </p:nvPicPr>
        <p:blipFill>
          <a:blip r:embed="rId6" cstate="print"/>
          <a:srcRect/>
          <a:stretch>
            <a:fillRect/>
          </a:stretch>
        </p:blipFill>
        <p:spPr bwMode="auto">
          <a:xfrm>
            <a:off x="500034" y="2857496"/>
            <a:ext cx="2428892" cy="2571767"/>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Heart 9"/>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7</a:t>
            </a:r>
          </a:p>
        </p:txBody>
      </p:sp>
    </p:spTree>
  </p:cSld>
  <p:clrMapOvr>
    <a:masterClrMapping/>
  </p:clrMapOvr>
  <p:transition>
    <p:dissolv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34"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from="(-#ppt_w/2)" to="(#ppt_x)" calcmode="lin" valueType="num">
                                      <p:cBhvr>
                                        <p:cTn id="10" dur="300" fill="hold">
                                          <p:stCondLst>
                                            <p:cond delay="0"/>
                                          </p:stCondLst>
                                        </p:cTn>
                                        <p:tgtEl>
                                          <p:spTgt spid="3074"/>
                                        </p:tgtEl>
                                        <p:attrNameLst>
                                          <p:attrName>ppt_x</p:attrName>
                                        </p:attrNameLst>
                                      </p:cBhvr>
                                    </p:anim>
                                    <p:anim from="0" to="-1.0" calcmode="lin" valueType="num">
                                      <p:cBhvr>
                                        <p:cTn id="11" dur="100" decel="50000" autoRev="1" fill="hold">
                                          <p:stCondLst>
                                            <p:cond delay="300"/>
                                          </p:stCondLst>
                                        </p:cTn>
                                        <p:tgtEl>
                                          <p:spTgt spid="3074"/>
                                        </p:tgtEl>
                                        <p:attrNameLst>
                                          <p:attrName>xshear</p:attrName>
                                        </p:attrNameLst>
                                      </p:cBhvr>
                                    </p:anim>
                                    <p:animScale>
                                      <p:cBhvr>
                                        <p:cTn id="12" dur="100" decel="100000" autoRev="1" fill="hold">
                                          <p:stCondLst>
                                            <p:cond delay="300"/>
                                          </p:stCondLst>
                                        </p:cTn>
                                        <p:tgtEl>
                                          <p:spTgt spid="3074"/>
                                        </p:tgtEl>
                                      </p:cBhvr>
                                      <p:from x="100000" y="100000"/>
                                      <p:to x="80000" y="100000"/>
                                    </p:animScale>
                                    <p:anim by="(#ppt_h/3+#ppt_w*0.1)" calcmode="lin" valueType="num">
                                      <p:cBhvr additive="sum">
                                        <p:cTn id="13" dur="100" decel="100000" autoRev="1" fill="hold">
                                          <p:stCondLst>
                                            <p:cond delay="300"/>
                                          </p:stCondLst>
                                        </p:cTn>
                                        <p:tgtEl>
                                          <p:spTgt spid="3074"/>
                                        </p:tgtEl>
                                        <p:attrNameLst>
                                          <p:attrName>ppt_x</p:attrName>
                                        </p:attrNameLst>
                                      </p:cBhvr>
                                    </p:anim>
                                  </p:childTnLst>
                                  <p:subTnLst>
                                    <p:audio>
                                      <p:cMediaNode>
                                        <p:cTn display="0" masterRel="sameClick">
                                          <p:stCondLst>
                                            <p:cond evt="begin" delay="0">
                                              <p:tn val="8"/>
                                            </p:cond>
                                          </p:stCondLst>
                                          <p:endCondLst>
                                            <p:cond evt="onStopAudio" delay="0">
                                              <p:tgtEl>
                                                <p:sldTgt/>
                                              </p:tgtEl>
                                            </p:cond>
                                          </p:endCondLst>
                                        </p:cTn>
                                        <p:tgtEl>
                                          <p:sndTgt r:embed="rId4" name="0021 - غلق الويندوز.wav"/>
                                        </p:tgtEl>
                                      </p:cMediaNode>
                                    </p:audio>
                                  </p:subTnLst>
                                </p:cTn>
                              </p:par>
                              <p:par>
                                <p:cTn id="14" presetID="43"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
                                        <p:tgtEl>
                                          <p:spTgt spid="2"/>
                                        </p:tgtEl>
                                      </p:cBhvr>
                                    </p:animEffect>
                                    <p:anim calcmode="lin" valueType="num">
                                      <p:cBhvr>
                                        <p:cTn id="17" dur="200" fill="hold"/>
                                        <p:tgtEl>
                                          <p:spTgt spid="2"/>
                                        </p:tgtEl>
                                        <p:attrNameLst>
                                          <p:attrName>ppt_x</p:attrName>
                                        </p:attrNameLst>
                                      </p:cBhvr>
                                      <p:tavLst>
                                        <p:tav tm="0">
                                          <p:val>
                                            <p:strVal val="#ppt_x"/>
                                          </p:val>
                                        </p:tav>
                                        <p:tav tm="100000">
                                          <p:val>
                                            <p:strVal val="#ppt_x"/>
                                          </p:val>
                                        </p:tav>
                                      </p:tavLst>
                                    </p:anim>
                                    <p:anim calcmode="lin" valueType="num">
                                      <p:cBhvr>
                                        <p:cTn id="18" dur="200" fill="hold"/>
                                        <p:tgtEl>
                                          <p:spTgt spid="2"/>
                                        </p:tgtEl>
                                        <p:attrNameLst>
                                          <p:attrName>ppt_y</p:attrName>
                                        </p:attrNameLst>
                                      </p:cBhvr>
                                      <p:tavLst>
                                        <p:tav tm="0">
                                          <p:val>
                                            <p:strVal val="#ppt_y+0.31"/>
                                          </p:val>
                                        </p:tav>
                                        <p:tav tm="100000">
                                          <p:val>
                                            <p:strVal val="#ppt_y+0.31"/>
                                          </p:val>
                                        </p:tav>
                                      </p:tavLst>
                                    </p:anim>
                                    <p:anim calcmode="lin" valueType="num">
                                      <p:cBhvr>
                                        <p:cTn id="19"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لدى سارة 3 أوراق نقدية من ف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art 9"/>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7</a:t>
            </a:r>
          </a:p>
        </p:txBody>
      </p:sp>
      <p:graphicFrame>
        <p:nvGraphicFramePr>
          <p:cNvPr id="13" name="جدول 12"/>
          <p:cNvGraphicFramePr>
            <a:graphicFrameLocks noGrp="1"/>
          </p:cNvGraphicFramePr>
          <p:nvPr/>
        </p:nvGraphicFramePr>
        <p:xfrm>
          <a:off x="1143000" y="4143375"/>
          <a:ext cx="6286500" cy="2286000"/>
        </p:xfrm>
        <a:graphic>
          <a:graphicData uri="http://schemas.openxmlformats.org/drawingml/2006/table">
            <a:tbl>
              <a:tblPr rtl="1">
                <a:tableStyleId>{22838BEF-8BB2-4498-84A7-C5851F593DF1}</a:tableStyleId>
              </a:tblPr>
              <a:tblGrid>
                <a:gridCol w="3238034"/>
                <a:gridCol w="3048510"/>
              </a:tblGrid>
              <a:tr h="571504">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r>
              <a:tr h="571504">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r>
              <a:tr h="571504">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r>
              <a:tr h="571504">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c>
                  <a:txBody>
                    <a:bodyPr/>
                    <a:lstStyle/>
                    <a:p>
                      <a:pPr marL="0" marR="0" algn="ctr" rtl="1">
                        <a:spcBef>
                          <a:spcPts val="0"/>
                        </a:spcBef>
                        <a:spcAft>
                          <a:spcPts val="0"/>
                        </a:spcAft>
                        <a:tabLst>
                          <a:tab pos="418465" algn="l"/>
                          <a:tab pos="688340" algn="l"/>
                        </a:tabLst>
                      </a:pPr>
                      <a:endParaRPr lang="en-US" sz="2000" dirty="0">
                        <a:latin typeface="Times New Roman"/>
                        <a:ea typeface="Times New Roman"/>
                      </a:endParaRPr>
                    </a:p>
                  </a:txBody>
                  <a:tcPr marL="68580" marR="68580" marT="0" marB="0" anchor="ctr"/>
                </a:tc>
              </a:tr>
            </a:tbl>
          </a:graphicData>
        </a:graphic>
      </p:graphicFrame>
      <p:sp>
        <p:nvSpPr>
          <p:cNvPr id="12" name="Rectangle 17"/>
          <p:cNvSpPr>
            <a:spLocks noChangeArrowheads="1"/>
          </p:cNvSpPr>
          <p:nvPr/>
        </p:nvSpPr>
        <p:spPr bwMode="auto">
          <a:xfrm>
            <a:off x="3643313" y="1143000"/>
            <a:ext cx="3714750" cy="2389188"/>
          </a:xfrm>
          <a:prstGeom prst="cloudCallout">
            <a:avLst>
              <a:gd name="adj1" fmla="val -11065"/>
              <a:gd name="adj2" fmla="val 68887"/>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ar-EG" sz="3200" b="1" dirty="0"/>
              <a:t>أفهم ما معطيات المسألة؟</a:t>
            </a:r>
          </a:p>
          <a:p>
            <a:pPr algn="ctr">
              <a:defRPr/>
            </a:pPr>
            <a:r>
              <a:rPr lang="ar-EG" sz="3200" b="1" dirty="0">
                <a:solidFill>
                  <a:srgbClr val="FF0000"/>
                </a:solidFill>
              </a:rPr>
              <a:t>ما لدى سارة</a:t>
            </a:r>
            <a:endParaRPr lang="en-US" sz="3200" dirty="0">
              <a:solidFill>
                <a:srgbClr val="FF0000"/>
              </a:solidFill>
            </a:endParaRPr>
          </a:p>
        </p:txBody>
      </p:sp>
      <p:sp>
        <p:nvSpPr>
          <p:cNvPr id="11" name="مستطيل 10"/>
          <p:cNvSpPr>
            <a:spLocks noChangeArrowheads="1"/>
          </p:cNvSpPr>
          <p:nvPr/>
        </p:nvSpPr>
        <p:spPr bwMode="auto">
          <a:xfrm>
            <a:off x="5715000" y="4214813"/>
            <a:ext cx="635000"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t>الفئة</a:t>
            </a:r>
            <a:endParaRPr lang="en-US" b="1">
              <a:latin typeface="Times New Roman" pitchFamily="18" charset="0"/>
              <a:cs typeface="Times New Roman" pitchFamily="18" charset="0"/>
            </a:endParaRPr>
          </a:p>
        </p:txBody>
      </p:sp>
      <p:sp>
        <p:nvSpPr>
          <p:cNvPr id="14" name="مستطيل 13"/>
          <p:cNvSpPr>
            <a:spLocks noChangeArrowheads="1"/>
          </p:cNvSpPr>
          <p:nvPr/>
        </p:nvSpPr>
        <p:spPr bwMode="auto">
          <a:xfrm>
            <a:off x="1892300" y="4214813"/>
            <a:ext cx="1393825"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t>عدد الأوراق</a:t>
            </a:r>
            <a:endParaRPr lang="en-US" b="1">
              <a:latin typeface="Times New Roman" pitchFamily="18" charset="0"/>
              <a:cs typeface="Times New Roman" pitchFamily="18" charset="0"/>
            </a:endParaRPr>
          </a:p>
        </p:txBody>
      </p:sp>
      <p:sp>
        <p:nvSpPr>
          <p:cNvPr id="15" name="مستطيل 14"/>
          <p:cNvSpPr>
            <a:spLocks noChangeArrowheads="1"/>
          </p:cNvSpPr>
          <p:nvPr/>
        </p:nvSpPr>
        <p:spPr bwMode="auto">
          <a:xfrm>
            <a:off x="2214563" y="4786313"/>
            <a:ext cx="357187" cy="461962"/>
          </a:xfrm>
          <a:prstGeom prst="rect">
            <a:avLst/>
          </a:prstGeom>
          <a:noFill/>
          <a:ln w="9525">
            <a:noFill/>
            <a:miter lim="800000"/>
            <a:headEnd/>
            <a:tailEnd/>
          </a:ln>
        </p:spPr>
        <p:txBody>
          <a:bodyPr wrap="none">
            <a:spAutoFit/>
          </a:bodyPr>
          <a:lstStyle/>
          <a:p>
            <a:r>
              <a:rPr lang="ar-EG" sz="2400" b="1">
                <a:solidFill>
                  <a:srgbClr val="FF0000"/>
                </a:solidFill>
              </a:rPr>
              <a:t>3</a:t>
            </a:r>
          </a:p>
        </p:txBody>
      </p:sp>
      <p:sp>
        <p:nvSpPr>
          <p:cNvPr id="16" name="مستطيل 15"/>
          <p:cNvSpPr>
            <a:spLocks noChangeArrowheads="1"/>
          </p:cNvSpPr>
          <p:nvPr/>
        </p:nvSpPr>
        <p:spPr bwMode="auto">
          <a:xfrm>
            <a:off x="2214563" y="5357813"/>
            <a:ext cx="357187"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solidFill>
                  <a:srgbClr val="FF0000"/>
                </a:solidFill>
              </a:rPr>
              <a:t>6</a:t>
            </a:r>
            <a:endParaRPr lang="en-US" b="1">
              <a:solidFill>
                <a:srgbClr val="FF0000"/>
              </a:solidFill>
              <a:latin typeface="Times New Roman" pitchFamily="18" charset="0"/>
              <a:cs typeface="Times New Roman" pitchFamily="18" charset="0"/>
            </a:endParaRPr>
          </a:p>
        </p:txBody>
      </p:sp>
      <p:sp>
        <p:nvSpPr>
          <p:cNvPr id="17" name="مستطيل 16"/>
          <p:cNvSpPr>
            <a:spLocks noChangeArrowheads="1"/>
          </p:cNvSpPr>
          <p:nvPr/>
        </p:nvSpPr>
        <p:spPr bwMode="auto">
          <a:xfrm>
            <a:off x="2214563" y="5929313"/>
            <a:ext cx="530225" cy="461962"/>
          </a:xfrm>
          <a:prstGeom prst="rect">
            <a:avLst/>
          </a:prstGeom>
          <a:noFill/>
          <a:ln w="9525">
            <a:noFill/>
            <a:miter lim="800000"/>
            <a:headEnd/>
            <a:tailEnd/>
          </a:ln>
        </p:spPr>
        <p:txBody>
          <a:bodyPr wrap="none">
            <a:spAutoFit/>
          </a:bodyPr>
          <a:lstStyle/>
          <a:p>
            <a:r>
              <a:rPr lang="ar-EG" sz="2400" b="1">
                <a:solidFill>
                  <a:srgbClr val="FF0000"/>
                </a:solidFill>
              </a:rPr>
              <a:t>12</a:t>
            </a:r>
          </a:p>
        </p:txBody>
      </p:sp>
      <p:sp>
        <p:nvSpPr>
          <p:cNvPr id="18" name="مستطيل 17"/>
          <p:cNvSpPr>
            <a:spLocks noChangeArrowheads="1"/>
          </p:cNvSpPr>
          <p:nvPr/>
        </p:nvSpPr>
        <p:spPr bwMode="auto">
          <a:xfrm>
            <a:off x="5357813" y="4786313"/>
            <a:ext cx="1254125"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solidFill>
                  <a:srgbClr val="FF0000"/>
                </a:solidFill>
              </a:rPr>
              <a:t>10 ريالات</a:t>
            </a:r>
            <a:endParaRPr lang="en-US" b="1">
              <a:solidFill>
                <a:srgbClr val="FF0000"/>
              </a:solidFill>
              <a:latin typeface="Times New Roman" pitchFamily="18" charset="0"/>
              <a:cs typeface="Times New Roman" pitchFamily="18" charset="0"/>
            </a:endParaRPr>
          </a:p>
        </p:txBody>
      </p:sp>
      <p:sp>
        <p:nvSpPr>
          <p:cNvPr id="19" name="مستطيل 18"/>
          <p:cNvSpPr>
            <a:spLocks noChangeArrowheads="1"/>
          </p:cNvSpPr>
          <p:nvPr/>
        </p:nvSpPr>
        <p:spPr bwMode="auto">
          <a:xfrm>
            <a:off x="5500688" y="5357813"/>
            <a:ext cx="1081087"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solidFill>
                  <a:srgbClr val="FF0000"/>
                </a:solidFill>
              </a:rPr>
              <a:t>5 ريالات</a:t>
            </a:r>
            <a:endParaRPr lang="en-US" b="1">
              <a:solidFill>
                <a:srgbClr val="FF0000"/>
              </a:solidFill>
              <a:latin typeface="Times New Roman" pitchFamily="18" charset="0"/>
              <a:cs typeface="Times New Roman" pitchFamily="18" charset="0"/>
            </a:endParaRPr>
          </a:p>
        </p:txBody>
      </p:sp>
      <p:sp>
        <p:nvSpPr>
          <p:cNvPr id="20" name="مستطيل 19"/>
          <p:cNvSpPr>
            <a:spLocks noChangeArrowheads="1"/>
          </p:cNvSpPr>
          <p:nvPr/>
        </p:nvSpPr>
        <p:spPr bwMode="auto">
          <a:xfrm>
            <a:off x="5500688" y="5929313"/>
            <a:ext cx="1109662" cy="461962"/>
          </a:xfrm>
          <a:prstGeom prst="rect">
            <a:avLst/>
          </a:prstGeom>
          <a:noFill/>
          <a:ln w="9525">
            <a:noFill/>
            <a:miter lim="800000"/>
            <a:headEnd/>
            <a:tailEnd/>
          </a:ln>
        </p:spPr>
        <p:txBody>
          <a:bodyPr wrap="none">
            <a:spAutoFit/>
          </a:bodyPr>
          <a:lstStyle/>
          <a:p>
            <a:pPr algn="ctr">
              <a:tabLst>
                <a:tab pos="417513" algn="l"/>
                <a:tab pos="687388" algn="l"/>
              </a:tabLst>
            </a:pPr>
            <a:r>
              <a:rPr lang="ar-EG" sz="2400" b="1">
                <a:solidFill>
                  <a:srgbClr val="FF0000"/>
                </a:solidFill>
              </a:rPr>
              <a:t>ريال واحد</a:t>
            </a:r>
            <a:endParaRPr lang="en-US" b="1">
              <a:solidFill>
                <a:srgbClr val="FF0000"/>
              </a:solidFill>
              <a:latin typeface="Times New Roman" pitchFamily="18" charset="0"/>
              <a:cs typeface="Times New Roman" pitchFamily="18" charset="0"/>
            </a:endParaRPr>
          </a:p>
        </p:txBody>
      </p:sp>
    </p:spTree>
  </p:cSld>
  <p:clrMapOvr>
    <a:masterClrMapping/>
  </p:clrMapOvr>
  <p:transition>
    <p:dissolv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ما لدى سارة.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7" name="الفئة.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ox(in)">
                                      <p:cBhvr>
                                        <p:cTn id="39" dur="500"/>
                                        <p:tgtEl>
                                          <p:spTgt spid="14"/>
                                        </p:tgtEl>
                                      </p:cBhvr>
                                    </p:animEffect>
                                  </p:childTnLst>
                                  <p:subTnLst>
                                    <p:audio>
                                      <p:cMediaNode>
                                        <p:cTn display="0" masterRel="sameClick">
                                          <p:stCondLst>
                                            <p:cond evt="begin" delay="0">
                                              <p:tn val="37"/>
                                            </p:cond>
                                          </p:stCondLst>
                                          <p:endCondLst>
                                            <p:cond evt="onStopAudio" delay="0">
                                              <p:tgtEl>
                                                <p:sldTgt/>
                                              </p:tgtEl>
                                            </p:cond>
                                          </p:endCondLst>
                                        </p:cTn>
                                        <p:tgtEl>
                                          <p:sndTgt r:embed="rId8" name="عدد الأوراق.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ox(in)">
                                      <p:cBhvr>
                                        <p:cTn id="44" dur="500"/>
                                        <p:tgtEl>
                                          <p:spTgt spid="18"/>
                                        </p:tgtEl>
                                      </p:cBhvr>
                                    </p:animEffect>
                                  </p:childTnLst>
                                  <p:subTnLst>
                                    <p:audio>
                                      <p:cMediaNode>
                                        <p:cTn display="0" masterRel="sameClick">
                                          <p:stCondLst>
                                            <p:cond evt="begin" delay="0">
                                              <p:tn val="42"/>
                                            </p:cond>
                                          </p:stCondLst>
                                          <p:endCondLst>
                                            <p:cond evt="onStopAudio" delay="0">
                                              <p:tgtEl>
                                                <p:sldTgt/>
                                              </p:tgtEl>
                                            </p:cond>
                                          </p:endCondLst>
                                        </p:cTn>
                                        <p:tgtEl>
                                          <p:sndTgt r:embed="rId9" name="10 ريالات.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10" name="3 ش34.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ox(in)">
                                      <p:cBhvr>
                                        <p:cTn id="54" dur="500"/>
                                        <p:tgtEl>
                                          <p:spTgt spid="19"/>
                                        </p:tgtEl>
                                      </p:cBhvr>
                                    </p:animEffect>
                                  </p:childTnLst>
                                  <p:subTnLst>
                                    <p:audio>
                                      <p:cMediaNode>
                                        <p:cTn display="0" masterRel="sameClick">
                                          <p:stCondLst>
                                            <p:cond evt="begin" delay="0">
                                              <p:tn val="52"/>
                                            </p:cond>
                                          </p:stCondLst>
                                          <p:endCondLst>
                                            <p:cond evt="onStopAudio" delay="0">
                                              <p:tgtEl>
                                                <p:sldTgt/>
                                              </p:tgtEl>
                                            </p:cond>
                                          </p:endCondLst>
                                        </p:cTn>
                                        <p:tgtEl>
                                          <p:sndTgt r:embed="rId11" name="5 ريالات.wav"/>
                                        </p:tgtEl>
                                      </p:cMediaNode>
                                    </p:audio>
                                  </p:sub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ox(in)">
                                      <p:cBhvr>
                                        <p:cTn id="59" dur="5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12" name="6 ش34.wav"/>
                                        </p:tgtEl>
                                      </p:cMediaNode>
                                    </p:audio>
                                  </p:sub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ox(in)">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13" name="ريال واحد.wav"/>
                                        </p:tgtEl>
                                      </p:cMediaNode>
                                    </p:audio>
                                  </p:sub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ox(in)">
                                      <p:cBhvr>
                                        <p:cTn id="69" dur="500"/>
                                        <p:tgtEl>
                                          <p:spTgt spid="17"/>
                                        </p:tgtEl>
                                      </p:cBhvr>
                                    </p:animEffect>
                                  </p:childTnLst>
                                  <p:subTnLst>
                                    <p:audio>
                                      <p:cMediaNode>
                                        <p:cTn display="0" masterRel="sameClick">
                                          <p:stCondLst>
                                            <p:cond evt="begin" delay="0">
                                              <p:tn val="67"/>
                                            </p:cond>
                                          </p:stCondLst>
                                          <p:endCondLst>
                                            <p:cond evt="onStopAudio" delay="0">
                                              <p:tgtEl>
                                                <p:sldTgt/>
                                              </p:tgtEl>
                                            </p:cond>
                                          </p:endCondLst>
                                        </p:cTn>
                                        <p:tgtEl>
                                          <p:sndTgt r:embed="rId14" name="12 ش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allAtOnce" animBg="1"/>
      <p:bldP spid="11" grpId="0"/>
      <p:bldP spid="14" grpId="0"/>
      <p:bldP spid="15" grpId="0"/>
      <p:bldP spid="16"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art 9"/>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7</a:t>
            </a:r>
          </a:p>
        </p:txBody>
      </p:sp>
      <p:sp>
        <p:nvSpPr>
          <p:cNvPr id="12" name="Rectangle 17"/>
          <p:cNvSpPr>
            <a:spLocks noChangeArrowheads="1"/>
          </p:cNvSpPr>
          <p:nvPr/>
        </p:nvSpPr>
        <p:spPr bwMode="auto">
          <a:xfrm>
            <a:off x="1357313" y="2500313"/>
            <a:ext cx="6072187" cy="25542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ما المطلوب؟</a:t>
            </a:r>
            <a:endParaRPr lang="en-US" sz="3200" dirty="0">
              <a:solidFill>
                <a:srgbClr val="FF0000"/>
              </a:solidFill>
            </a:endParaRPr>
          </a:p>
          <a:p>
            <a:pPr>
              <a:defRPr/>
            </a:pPr>
            <a:r>
              <a:rPr lang="ar-EG" sz="3200" b="1" dirty="0"/>
              <a:t>هل مع سارة المبلغ الكافي لشراء الحقيبة؟</a:t>
            </a:r>
            <a:endParaRPr lang="en-US" sz="3200" dirty="0"/>
          </a:p>
          <a:p>
            <a:pPr>
              <a:defRPr/>
            </a:pPr>
            <a:r>
              <a:rPr lang="ar-EG" sz="3200" b="1" dirty="0">
                <a:solidFill>
                  <a:srgbClr val="FF0000"/>
                </a:solidFill>
              </a:rPr>
              <a:t>أخطط:</a:t>
            </a:r>
            <a:endParaRPr lang="en-US" sz="3200" dirty="0">
              <a:solidFill>
                <a:srgbClr val="FF0000"/>
              </a:solidFill>
            </a:endParaRPr>
          </a:p>
          <a:p>
            <a:pPr>
              <a:defRPr/>
            </a:pPr>
            <a:r>
              <a:rPr lang="ar-EG" sz="3200" b="1" dirty="0"/>
              <a:t>ما معها = 3× (10 ريالات) + 6 × (5 ريالات) + 12× (ريال واحد)</a:t>
            </a:r>
            <a:endParaRPr lang="en-US" sz="3200" dirty="0"/>
          </a:p>
        </p:txBody>
      </p:sp>
    </p:spTree>
  </p:cSld>
  <p:clrMapOvr>
    <a:masterClrMapping/>
  </p:clrMapOvr>
  <p:transition>
    <p:dissolv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ما المطلوب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هل مع سارة المبلغ الكافي لشراء الحقيبة.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أخطط.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anim calcmode="lin" valueType="num">
                                      <p:cBhvr>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ما معها =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art 9"/>
          <p:cNvSpPr/>
          <p:nvPr/>
        </p:nvSpPr>
        <p:spPr>
          <a:xfrm>
            <a:off x="7715250" y="12144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7</a:t>
            </a:r>
          </a:p>
        </p:txBody>
      </p:sp>
      <p:sp>
        <p:nvSpPr>
          <p:cNvPr id="12" name="Rectangle 17"/>
          <p:cNvSpPr>
            <a:spLocks noChangeArrowheads="1"/>
          </p:cNvSpPr>
          <p:nvPr/>
        </p:nvSpPr>
        <p:spPr bwMode="auto">
          <a:xfrm>
            <a:off x="1357313" y="1928813"/>
            <a:ext cx="6072187" cy="403225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defRPr/>
            </a:pPr>
            <a:r>
              <a:rPr lang="ar-EG" sz="3200" b="1" dirty="0">
                <a:solidFill>
                  <a:srgbClr val="FF0000"/>
                </a:solidFill>
              </a:rPr>
              <a:t>أحل: </a:t>
            </a:r>
            <a:endParaRPr lang="en-US" sz="3200" dirty="0">
              <a:solidFill>
                <a:srgbClr val="FF0000"/>
              </a:solidFill>
            </a:endParaRPr>
          </a:p>
          <a:p>
            <a:pPr>
              <a:defRPr/>
            </a:pPr>
            <a:r>
              <a:rPr lang="ar-EG" sz="3200" b="1" dirty="0"/>
              <a:t>ما معها = 30 + 30 + 12</a:t>
            </a:r>
            <a:endParaRPr lang="en-US" sz="3200" dirty="0"/>
          </a:p>
          <a:p>
            <a:pPr>
              <a:defRPr/>
            </a:pPr>
            <a:r>
              <a:rPr lang="ar-EG" sz="3200" b="1" dirty="0"/>
              <a:t>           = 72</a:t>
            </a:r>
            <a:endParaRPr lang="en-US" sz="3200" dirty="0"/>
          </a:p>
          <a:p>
            <a:pPr>
              <a:defRPr/>
            </a:pPr>
            <a:r>
              <a:rPr lang="ar-EG" sz="3200" b="1" dirty="0"/>
              <a:t>ليس لديها المبلغ الكافي لشراء الحقيبة, لأن 82 &gt; 72</a:t>
            </a:r>
            <a:endParaRPr lang="en-US" sz="3200" dirty="0"/>
          </a:p>
          <a:p>
            <a:pPr>
              <a:defRPr/>
            </a:pPr>
            <a:r>
              <a:rPr lang="ar-EG" sz="3200" b="1" dirty="0">
                <a:solidFill>
                  <a:srgbClr val="FF0000"/>
                </a:solidFill>
              </a:rPr>
              <a:t>أتحقق:</a:t>
            </a:r>
            <a:endParaRPr lang="en-US" sz="3200" dirty="0">
              <a:solidFill>
                <a:srgbClr val="FF0000"/>
              </a:solidFill>
            </a:endParaRPr>
          </a:p>
          <a:p>
            <a:pPr>
              <a:defRPr/>
            </a:pPr>
            <a:r>
              <a:rPr lang="ar-EG" sz="3200" b="1" dirty="0"/>
              <a:t>72 + 10 = 82, أي باقي عشرة ريالاًت ليكون معها ثمن الحقيبة.</a:t>
            </a:r>
            <a:endParaRPr lang="en-US" sz="3200" dirty="0"/>
          </a:p>
        </p:txBody>
      </p:sp>
    </p:spTree>
  </p:cSld>
  <p:clrMapOvr>
    <a:masterClrMapping/>
  </p:clrMapOvr>
  <p:transition>
    <p:dissolv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2">
                                            <p:bg/>
                                          </p:spTgt>
                                        </p:tgtEl>
                                        <p:attrNameLst>
                                          <p:attrName>style.visibility</p:attrName>
                                        </p:attrNameLst>
                                      </p:cBhvr>
                                      <p:to>
                                        <p:strVal val="visible"/>
                                      </p:to>
                                    </p:set>
                                    <p:animEffect transition="in" filter="fade">
                                      <p:cBhvr>
                                        <p:cTn id="10" dur="500"/>
                                        <p:tgtEl>
                                          <p:spTgt spid="12">
                                            <p:bg/>
                                          </p:spTgt>
                                        </p:tgtEl>
                                      </p:cBhvr>
                                    </p:animEffect>
                                    <p:anim calcmode="lin" valueType="num">
                                      <p:cBhvr>
                                        <p:cTn id="11" dur="500" fill="hold"/>
                                        <p:tgtEl>
                                          <p:spTgt spid="12">
                                            <p:bg/>
                                          </p:spTgt>
                                        </p:tgtEl>
                                        <p:attrNameLst>
                                          <p:attrName>ppt_x</p:attrName>
                                        </p:attrNameLst>
                                      </p:cBhvr>
                                      <p:tavLst>
                                        <p:tav tm="0">
                                          <p:val>
                                            <p:strVal val="#ppt_x"/>
                                          </p:val>
                                        </p:tav>
                                        <p:tav tm="100000">
                                          <p:val>
                                            <p:strVal val="#ppt_x"/>
                                          </p:val>
                                        </p:tav>
                                      </p:tavLst>
                                    </p:anim>
                                    <p:anim calcmode="lin" valueType="num">
                                      <p:cBhvr>
                                        <p:cTn id="12" dur="500" fill="hold"/>
                                        <p:tgtEl>
                                          <p:spTgt spid="12">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حل.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ما معها = 30 + 30 + 12 ش36.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anim calcmode="lin" valueType="num">
                                      <p:cBhvr>
                                        <p:cTn id="3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2">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 72.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anim calcmode="lin" valueType="num">
                                      <p:cBhvr>
                                        <p:cTn id="3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2">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ليس لديها المبلغ الكافي لشراء الحقيبة.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animEffect transition="in" filter="fade">
                                      <p:cBhvr>
                                        <p:cTn id="43" dur="500"/>
                                        <p:tgtEl>
                                          <p:spTgt spid="12">
                                            <p:txEl>
                                              <p:pRg st="4" end="4"/>
                                            </p:txEl>
                                          </p:spTgt>
                                        </p:tgtEl>
                                      </p:cBhvr>
                                    </p:animEffect>
                                    <p:anim calcmode="lin" valueType="num">
                                      <p:cBhvr>
                                        <p:cTn id="44"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2">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أتحقق ش28.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xEl>
                                              <p:pRg st="5" end="5"/>
                                            </p:txEl>
                                          </p:spTgt>
                                        </p:tgtEl>
                                        <p:attrNameLst>
                                          <p:attrName>style.visibility</p:attrName>
                                        </p:attrNameLst>
                                      </p:cBhvr>
                                      <p:to>
                                        <p:strVal val="visible"/>
                                      </p:to>
                                    </p:set>
                                    <p:animEffect transition="in" filter="fade">
                                      <p:cBhvr>
                                        <p:cTn id="50" dur="500"/>
                                        <p:tgtEl>
                                          <p:spTgt spid="12">
                                            <p:txEl>
                                              <p:pRg st="5" end="5"/>
                                            </p:txEl>
                                          </p:spTgt>
                                        </p:tgtEl>
                                      </p:cBhvr>
                                    </p:animEffect>
                                    <p:anim calcmode="lin" valueType="num">
                                      <p:cBhvr>
                                        <p:cTn id="5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2" dur="500" fill="hold"/>
                                        <p:tgtEl>
                                          <p:spTgt spid="12">
                                            <p:txEl>
                                              <p:pRg st="5" end="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10" name="72 + 10 = 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art 13"/>
          <p:cNvSpPr/>
          <p:nvPr/>
        </p:nvSpPr>
        <p:spPr>
          <a:xfrm>
            <a:off x="7858125" y="857232"/>
            <a:ext cx="785813" cy="642938"/>
          </a:xfrm>
          <a:prstGeom prst="heart">
            <a:avLst/>
          </a:prstGeom>
          <a:solidFill>
            <a:srgbClr val="9900CC"/>
          </a:solidFill>
          <a:ln w="38100">
            <a:solidFill>
              <a:schemeClr val="tx1"/>
            </a:solidFill>
          </a:ln>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8</a:t>
            </a:r>
          </a:p>
        </p:txBody>
      </p:sp>
      <p:sp>
        <p:nvSpPr>
          <p:cNvPr id="10" name="Oval Callout 9"/>
          <p:cNvSpPr/>
          <p:nvPr/>
        </p:nvSpPr>
        <p:spPr>
          <a:xfrm>
            <a:off x="5143504" y="1214422"/>
            <a:ext cx="2714644" cy="1000132"/>
          </a:xfrm>
          <a:prstGeom prst="wedgeEllipseCallout">
            <a:avLst>
              <a:gd name="adj1" fmla="val -54843"/>
              <a:gd name="adj2" fmla="val 88440"/>
            </a:avLst>
          </a:prstGeom>
          <a:solidFill>
            <a:srgbClr val="FF0000"/>
          </a:solidFill>
          <a:ln w="381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t>اكتب</a:t>
            </a:r>
          </a:p>
        </p:txBody>
      </p:sp>
      <p:grpSp>
        <p:nvGrpSpPr>
          <p:cNvPr id="2" name="Group 12"/>
          <p:cNvGrpSpPr>
            <a:grpSpLocks/>
          </p:cNvGrpSpPr>
          <p:nvPr/>
        </p:nvGrpSpPr>
        <p:grpSpPr bwMode="auto">
          <a:xfrm>
            <a:off x="1143000" y="3286125"/>
            <a:ext cx="6643688" cy="2428875"/>
            <a:chOff x="1285852" y="2928934"/>
            <a:chExt cx="6643734" cy="2428897"/>
          </a:xfrm>
        </p:grpSpPr>
        <p:sp>
          <p:nvSpPr>
            <p:cNvPr id="12" name="Plaque 11"/>
            <p:cNvSpPr/>
            <p:nvPr/>
          </p:nvSpPr>
          <p:spPr>
            <a:xfrm>
              <a:off x="1285852" y="2928934"/>
              <a:ext cx="6643734" cy="2428897"/>
            </a:xfrm>
            <a:prstGeom prst="plaque">
              <a:avLst/>
            </a:prstGeom>
            <a:gradFill>
              <a:gsLst>
                <a:gs pos="0">
                  <a:srgbClr val="990099"/>
                </a:gs>
                <a:gs pos="50000">
                  <a:srgbClr val="FF9999"/>
                </a:gs>
                <a:gs pos="100000">
                  <a:srgbClr val="990099"/>
                </a:gs>
              </a:gsLst>
              <a:lin ang="13500000" scaled="1"/>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TextBox 7"/>
            <p:cNvSpPr txBox="1"/>
            <p:nvPr/>
          </p:nvSpPr>
          <p:spPr>
            <a:xfrm>
              <a:off x="1357290" y="3143249"/>
              <a:ext cx="6215105" cy="2062181"/>
            </a:xfrm>
            <a:prstGeom prst="rect">
              <a:avLst/>
            </a:prstGeom>
            <a:noFill/>
          </p:spPr>
          <p:txBody>
            <a:bodyPr rtlCol="1">
              <a:spAutoFit/>
            </a:bodyPr>
            <a:lstStyle/>
            <a:p>
              <a:pPr algn="ctr" fontAlgn="auto">
                <a:spcBef>
                  <a:spcPts val="0"/>
                </a:spcBef>
                <a:spcAft>
                  <a:spcPts val="0"/>
                </a:spcAft>
                <a:defRPr/>
              </a:pPr>
              <a:r>
                <a:rPr lang="ar-EG" sz="3200" b="1" dirty="0">
                  <a:latin typeface="+mn-lt"/>
                  <a:cs typeface="+mn-cs"/>
                </a:rPr>
                <a:t>بالرجوع إلى المسألة 7, أكتب شرحاً للخطوات اللازمة لمعرفة فئات الأوراق النقدية المحتملة مع سارة, إذا كان معها 7 أوراق نقدية مجموعها 37 ريالاً.</a:t>
              </a:r>
            </a:p>
          </p:txBody>
        </p:sp>
      </p:grpSp>
      <p:pic>
        <p:nvPicPr>
          <p:cNvPr id="11" name="Picture 10" descr="25%20(247).gif"/>
          <p:cNvPicPr>
            <a:picLocks noChangeAspect="1"/>
          </p:cNvPicPr>
          <p:nvPr/>
        </p:nvPicPr>
        <p:blipFill>
          <a:blip r:embed="rId7"/>
          <a:srcRect/>
          <a:stretch>
            <a:fillRect/>
          </a:stretch>
        </p:blipFill>
        <p:spPr bwMode="auto">
          <a:xfrm>
            <a:off x="714375" y="642938"/>
            <a:ext cx="2143125" cy="2143125"/>
          </a:xfrm>
          <a:prstGeom prst="rect">
            <a:avLst/>
          </a:prstGeom>
          <a:noFill/>
          <a:ln w="9525">
            <a:noFill/>
            <a:miter lim="800000"/>
            <a:headEnd/>
            <a:tailEnd/>
          </a:ln>
        </p:spPr>
      </p:pic>
    </p:spTree>
  </p:cSld>
  <p:clrMapOvr>
    <a:masterClrMapping/>
  </p:clrMapOvr>
  <p:transition>
    <p:wheel spokes="2"/>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اكتب.wav"/>
                                        </p:tgtEl>
                                      </p:cMediaNode>
                                    </p:audio>
                                  </p:sub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style.rotation</p:attrName>
                                        </p:attrNameLst>
                                      </p:cBhvr>
                                      <p:tavLst>
                                        <p:tav tm="0">
                                          <p:val>
                                            <p:fltVal val="720"/>
                                          </p:val>
                                        </p:tav>
                                        <p:tav tm="100000">
                                          <p:val>
                                            <p:fltVal val="0"/>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 calcmode="lin" valueType="num">
                                      <p:cBhvr>
                                        <p:cTn id="18" dur="500" fill="hold"/>
                                        <p:tgtEl>
                                          <p:spTgt spid="1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5" name="0012 - غلق الويندوز.wav"/>
                                        </p:tgtEl>
                                      </p:cMediaNode>
                                    </p:audio>
                                  </p:subTnLst>
                                </p:cTn>
                              </p:par>
                              <p:par>
                                <p:cTn id="19" presetID="53"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6" name="بالرجوع إلى المسأ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art 13"/>
          <p:cNvSpPr/>
          <p:nvPr/>
        </p:nvSpPr>
        <p:spPr>
          <a:xfrm>
            <a:off x="7858125" y="1303338"/>
            <a:ext cx="785813" cy="642937"/>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8</a:t>
            </a:r>
          </a:p>
        </p:txBody>
      </p:sp>
      <p:sp>
        <p:nvSpPr>
          <p:cNvPr id="13" name="Rectangle 17"/>
          <p:cNvSpPr>
            <a:spLocks noChangeArrowheads="1"/>
          </p:cNvSpPr>
          <p:nvPr/>
        </p:nvSpPr>
        <p:spPr bwMode="auto">
          <a:xfrm>
            <a:off x="785813" y="2374900"/>
            <a:ext cx="7286625" cy="2554288"/>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spAutoFit/>
          </a:bodyPr>
          <a:lstStyle/>
          <a:p>
            <a:pPr>
              <a:defRPr/>
            </a:pPr>
            <a:r>
              <a:rPr lang="ar-EG" sz="3200" b="1" dirty="0">
                <a:solidFill>
                  <a:srgbClr val="FF0000"/>
                </a:solidFill>
              </a:rPr>
              <a:t>أفهم ما معطيات المسألة؟</a:t>
            </a:r>
            <a:endParaRPr lang="en-US" sz="3200" dirty="0">
              <a:solidFill>
                <a:srgbClr val="FF0000"/>
              </a:solidFill>
            </a:endParaRPr>
          </a:p>
          <a:p>
            <a:pPr>
              <a:defRPr/>
            </a:pPr>
            <a:r>
              <a:rPr lang="ar-EG" sz="3200" b="1" dirty="0"/>
              <a:t>1- مع سارة 7 أوراق نقدية.</a:t>
            </a:r>
            <a:endParaRPr lang="en-US" sz="3200" dirty="0"/>
          </a:p>
          <a:p>
            <a:pPr>
              <a:defRPr/>
            </a:pPr>
            <a:r>
              <a:rPr lang="ar-EG" sz="3200" b="1" dirty="0"/>
              <a:t>2- مجموع ما معها 37 ريالاً</a:t>
            </a:r>
            <a:endParaRPr lang="en-US" sz="3200" dirty="0"/>
          </a:p>
          <a:p>
            <a:pPr>
              <a:defRPr/>
            </a:pPr>
            <a:r>
              <a:rPr lang="ar-EG" sz="3200" b="1" dirty="0">
                <a:solidFill>
                  <a:srgbClr val="FF0000"/>
                </a:solidFill>
              </a:rPr>
              <a:t>ما المطلوب:</a:t>
            </a:r>
            <a:endParaRPr lang="en-US" sz="3200" dirty="0">
              <a:solidFill>
                <a:srgbClr val="FF0000"/>
              </a:solidFill>
            </a:endParaRPr>
          </a:p>
          <a:p>
            <a:pPr>
              <a:defRPr/>
            </a:pPr>
            <a:r>
              <a:rPr lang="ar-EG" sz="3200" b="1" dirty="0"/>
              <a:t>ما هي الفئات المحتملة للأوراق النقدية التي معها.</a:t>
            </a:r>
            <a:endParaRPr lang="en-US" sz="3200" dirty="0"/>
          </a:p>
        </p:txBody>
      </p:sp>
    </p:spTree>
  </p:cSld>
  <p:clrMapOvr>
    <a:masterClrMapping/>
  </p:clrMapOvr>
  <p:transition>
    <p:wheel spokes="2"/>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500"/>
                                        <p:tgtEl>
                                          <p:spTgt spid="13">
                                            <p:bg/>
                                          </p:spTgt>
                                        </p:tgtEl>
                                      </p:cBhvr>
                                    </p:animEffect>
                                    <p:anim calcmode="lin" valueType="num">
                                      <p:cBhvr>
                                        <p:cTn id="11" dur="500" fill="hold"/>
                                        <p:tgtEl>
                                          <p:spTgt spid="13">
                                            <p:bg/>
                                          </p:spTgt>
                                        </p:tgtEl>
                                        <p:attrNameLst>
                                          <p:attrName>ppt_x</p:attrName>
                                        </p:attrNameLst>
                                      </p:cBhvr>
                                      <p:tavLst>
                                        <p:tav tm="0">
                                          <p:val>
                                            <p:strVal val="#ppt_x"/>
                                          </p:val>
                                        </p:tav>
                                        <p:tav tm="100000">
                                          <p:val>
                                            <p:strVal val="#ppt_x"/>
                                          </p:val>
                                        </p:tav>
                                      </p:tavLst>
                                    </p:anim>
                                    <p:anim calcmode="lin" valueType="num">
                                      <p:cBhvr>
                                        <p:cTn id="12" dur="500" fill="hold"/>
                                        <p:tgtEl>
                                          <p:spTgt spid="1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anim calcmode="lin" valueType="num">
                                      <p:cBhvr>
                                        <p:cTn id="1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افهم ما معطيات المسألة ش10.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مع سارة 7 أوراق نقدية.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anim calcmode="lin" valueType="num">
                                      <p:cBhvr>
                                        <p:cTn id="30"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مجموع ما معها 37 ريالاً.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anim calcmode="lin" valueType="num">
                                      <p:cBhvr>
                                        <p:cTn id="3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ما المطلوب ش10.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500"/>
                                        <p:tgtEl>
                                          <p:spTgt spid="13">
                                            <p:txEl>
                                              <p:pRg st="4" end="4"/>
                                            </p:txEl>
                                          </p:spTgt>
                                        </p:tgtEl>
                                      </p:cBhvr>
                                    </p:animEffect>
                                    <p:anim calcmode="lin" valueType="num">
                                      <p:cBhvr>
                                        <p:cTn id="44"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ما هي الفئات المحتملة للأوراق النقدية التي مع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eart 13"/>
          <p:cNvSpPr/>
          <p:nvPr/>
        </p:nvSpPr>
        <p:spPr>
          <a:xfrm>
            <a:off x="7858125" y="428625"/>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8</a:t>
            </a:r>
          </a:p>
        </p:txBody>
      </p:sp>
      <p:sp>
        <p:nvSpPr>
          <p:cNvPr id="13" name="Rectangle 17"/>
          <p:cNvSpPr>
            <a:spLocks noChangeArrowheads="1"/>
          </p:cNvSpPr>
          <p:nvPr/>
        </p:nvSpPr>
        <p:spPr bwMode="auto">
          <a:xfrm>
            <a:off x="857250" y="1214438"/>
            <a:ext cx="7500938" cy="5016500"/>
          </a:xfrm>
          <a:prstGeom prst="rect">
            <a:avLst/>
          </a:prstGeom>
          <a:ln>
            <a:headEnd/>
            <a:tailEnd/>
          </a:ln>
        </p:spPr>
        <p:style>
          <a:lnRef idx="1">
            <a:schemeClr val="dk1"/>
          </a:lnRef>
          <a:fillRef idx="2">
            <a:schemeClr val="dk1"/>
          </a:fillRef>
          <a:effectRef idx="1">
            <a:schemeClr val="dk1"/>
          </a:effectRef>
          <a:fontRef idx="minor">
            <a:schemeClr val="dk1"/>
          </a:fontRef>
        </p:style>
        <p:txBody>
          <a:bodyPr anchor="ctr">
            <a:spAutoFit/>
          </a:bodyPr>
          <a:lstStyle/>
          <a:p>
            <a:pPr>
              <a:defRPr/>
            </a:pPr>
            <a:r>
              <a:rPr lang="ar-EG" sz="3200" b="1" dirty="0">
                <a:solidFill>
                  <a:srgbClr val="FF0000"/>
                </a:solidFill>
              </a:rPr>
              <a:t>أخطط:</a:t>
            </a:r>
          </a:p>
          <a:p>
            <a:pPr>
              <a:defRPr/>
            </a:pPr>
            <a:r>
              <a:rPr lang="en-US" sz="3200" dirty="0"/>
              <a:t> </a:t>
            </a:r>
            <a:r>
              <a:rPr lang="ar-EG" sz="3200" b="1" dirty="0"/>
              <a:t> 37 =     ؟   × (10 ريالات) +    ؟    × (5 ريالات)  +    ؟     × (ريال واحد)</a:t>
            </a:r>
            <a:endParaRPr lang="en-US" sz="3200" dirty="0"/>
          </a:p>
          <a:p>
            <a:pPr>
              <a:defRPr/>
            </a:pPr>
            <a:r>
              <a:rPr lang="ar-EG" sz="3200" b="1" dirty="0">
                <a:solidFill>
                  <a:srgbClr val="FF0000"/>
                </a:solidFill>
              </a:rPr>
              <a:t>أحل:</a:t>
            </a:r>
            <a:endParaRPr lang="en-US" sz="3200" dirty="0">
              <a:solidFill>
                <a:srgbClr val="FF0000"/>
              </a:solidFill>
            </a:endParaRPr>
          </a:p>
          <a:p>
            <a:pPr>
              <a:defRPr/>
            </a:pPr>
            <a:r>
              <a:rPr lang="ar-EG" sz="3200" b="1" dirty="0"/>
              <a:t>37 = 2 × 10 + 3 × 5 + 2 ×1</a:t>
            </a:r>
          </a:p>
          <a:p>
            <a:pPr algn="ctr">
              <a:defRPr/>
            </a:pPr>
            <a:r>
              <a:rPr lang="ar-EG" sz="3200" b="1" dirty="0">
                <a:solidFill>
                  <a:srgbClr val="0000FF"/>
                </a:solidFill>
              </a:rPr>
              <a:t>إذن من المحتمل أن يكون مع سارة ورقتان نقديتان من فئة 10 ريالات, وثلاث ورقات نقدية فئة 5 ريالات, وورقتان نقديتان فئة الريال الواحد.</a:t>
            </a:r>
            <a:endParaRPr lang="en-US" sz="3200" dirty="0">
              <a:solidFill>
                <a:srgbClr val="0000FF"/>
              </a:solidFill>
            </a:endParaRPr>
          </a:p>
          <a:p>
            <a:pPr>
              <a:defRPr/>
            </a:pPr>
            <a:r>
              <a:rPr lang="ar-EG" sz="3200" b="1" dirty="0">
                <a:solidFill>
                  <a:srgbClr val="FF0000"/>
                </a:solidFill>
              </a:rPr>
              <a:t>أتحقق:</a:t>
            </a:r>
            <a:endParaRPr lang="en-US" sz="3200" dirty="0">
              <a:solidFill>
                <a:srgbClr val="FF0000"/>
              </a:solidFill>
            </a:endParaRPr>
          </a:p>
          <a:p>
            <a:pPr>
              <a:defRPr/>
            </a:pPr>
            <a:r>
              <a:rPr lang="ar-EG" sz="3200" b="1" dirty="0"/>
              <a:t>2 × 10 + 3 × 5 + 2 × 1= 37</a:t>
            </a:r>
            <a:endParaRPr lang="en-US" sz="3200" dirty="0"/>
          </a:p>
        </p:txBody>
      </p:sp>
    </p:spTree>
  </p:cSld>
  <p:clrMapOvr>
    <a:masterClrMapping/>
  </p:clrMapOvr>
  <p:transition>
    <p:wheel spokes="2"/>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plus(i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builtIn="1"/>
                                        </p:tgtEl>
                                      </p:cMediaNode>
                                    </p:audio>
                                  </p:subTnLst>
                                </p:cTn>
                              </p:par>
                              <p:par>
                                <p:cTn id="8" presetID="42" presetClass="entr" presetSubtype="0" fill="hold" grpId="0" nodeType="withEffect">
                                  <p:stCondLst>
                                    <p:cond delay="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500"/>
                                        <p:tgtEl>
                                          <p:spTgt spid="13">
                                            <p:bg/>
                                          </p:spTgt>
                                        </p:tgtEl>
                                      </p:cBhvr>
                                    </p:animEffect>
                                    <p:anim calcmode="lin" valueType="num">
                                      <p:cBhvr>
                                        <p:cTn id="11" dur="500" fill="hold"/>
                                        <p:tgtEl>
                                          <p:spTgt spid="13">
                                            <p:bg/>
                                          </p:spTgt>
                                        </p:tgtEl>
                                        <p:attrNameLst>
                                          <p:attrName>ppt_x</p:attrName>
                                        </p:attrNameLst>
                                      </p:cBhvr>
                                      <p:tavLst>
                                        <p:tav tm="0">
                                          <p:val>
                                            <p:strVal val="#ppt_x"/>
                                          </p:val>
                                        </p:tav>
                                        <p:tav tm="100000">
                                          <p:val>
                                            <p:strVal val="#ppt_x"/>
                                          </p:val>
                                        </p:tav>
                                      </p:tavLst>
                                    </p:anim>
                                    <p:anim calcmode="lin" valueType="num">
                                      <p:cBhvr>
                                        <p:cTn id="12" dur="500" fill="hold"/>
                                        <p:tgtEl>
                                          <p:spTgt spid="13">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breeze.wav" builtIn="1"/>
                                        </p:tgtEl>
                                      </p:cMediaNode>
                                    </p:audio>
                                  </p:subTnLst>
                                </p:cTn>
                              </p:par>
                              <p:par>
                                <p:cTn id="13" presetID="42"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anim calcmode="lin" valueType="num">
                                      <p:cBhvr>
                                        <p:cTn id="1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3">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أخطط.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37 =     ×10 ريال.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500"/>
                                        <p:tgtEl>
                                          <p:spTgt spid="13">
                                            <p:txEl>
                                              <p:pRg st="2" end="2"/>
                                            </p:txEl>
                                          </p:spTgt>
                                        </p:tgtEl>
                                      </p:cBhvr>
                                    </p:animEffect>
                                    <p:anim calcmode="lin" valueType="num">
                                      <p:cBhvr>
                                        <p:cTn id="30"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7" name="أحل.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anim calcmode="lin" valueType="num">
                                      <p:cBhvr>
                                        <p:cTn id="37"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13">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37 = 2 × 10 + 3 × 5 + 2 ×1.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animEffect transition="in" filter="fade">
                                      <p:cBhvr>
                                        <p:cTn id="43" dur="500"/>
                                        <p:tgtEl>
                                          <p:spTgt spid="13">
                                            <p:txEl>
                                              <p:pRg st="4" end="4"/>
                                            </p:txEl>
                                          </p:spTgt>
                                        </p:tgtEl>
                                      </p:cBhvr>
                                    </p:animEffect>
                                    <p:anim calcmode="lin" valueType="num">
                                      <p:cBhvr>
                                        <p:cTn id="44"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5" dur="500" fill="hold"/>
                                        <p:tgtEl>
                                          <p:spTgt spid="13">
                                            <p:txEl>
                                              <p:pRg st="4" end="4"/>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إذن من المحتمل أن يكون مع سارة.wav"/>
                                        </p:tgtEl>
                                      </p:cMediaNode>
                                    </p:audio>
                                  </p:sub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xEl>
                                              <p:pRg st="5" end="5"/>
                                            </p:txEl>
                                          </p:spTgt>
                                        </p:tgtEl>
                                        <p:attrNameLst>
                                          <p:attrName>style.visibility</p:attrName>
                                        </p:attrNameLst>
                                      </p:cBhvr>
                                      <p:to>
                                        <p:strVal val="visible"/>
                                      </p:to>
                                    </p:set>
                                    <p:animEffect transition="in" filter="fade">
                                      <p:cBhvr>
                                        <p:cTn id="50" dur="500"/>
                                        <p:tgtEl>
                                          <p:spTgt spid="13">
                                            <p:txEl>
                                              <p:pRg st="5" end="5"/>
                                            </p:txEl>
                                          </p:spTgt>
                                        </p:tgtEl>
                                      </p:cBhvr>
                                    </p:animEffect>
                                    <p:anim calcmode="lin" valueType="num">
                                      <p:cBhvr>
                                        <p:cTn id="5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52" dur="500" fill="hold"/>
                                        <p:tgtEl>
                                          <p:spTgt spid="13">
                                            <p:txEl>
                                              <p:pRg st="5" end="5"/>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10" name="أتحقق ش28.wav"/>
                                        </p:tgtEl>
                                      </p:cMediaNode>
                                    </p:audio>
                                  </p:sub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3">
                                            <p:txEl>
                                              <p:pRg st="6" end="6"/>
                                            </p:txEl>
                                          </p:spTgt>
                                        </p:tgtEl>
                                        <p:attrNameLst>
                                          <p:attrName>style.visibility</p:attrName>
                                        </p:attrNameLst>
                                      </p:cBhvr>
                                      <p:to>
                                        <p:strVal val="visible"/>
                                      </p:to>
                                    </p:set>
                                    <p:animEffect transition="in" filter="fade">
                                      <p:cBhvr>
                                        <p:cTn id="57" dur="500"/>
                                        <p:tgtEl>
                                          <p:spTgt spid="13">
                                            <p:txEl>
                                              <p:pRg st="6" end="6"/>
                                            </p:txEl>
                                          </p:spTgt>
                                        </p:tgtEl>
                                      </p:cBhvr>
                                    </p:animEffect>
                                    <p:anim calcmode="lin" valueType="num">
                                      <p:cBhvr>
                                        <p:cTn id="58"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9" dur="500" fill="hold"/>
                                        <p:tgtEl>
                                          <p:spTgt spid="13">
                                            <p:txEl>
                                              <p:pRg st="6" end="6"/>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11" name="2 × 10 + 3 × 5 + 2 × 1= 3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isplay 8"/>
          <p:cNvSpPr/>
          <p:nvPr/>
        </p:nvSpPr>
        <p:spPr bwMode="auto">
          <a:xfrm rot="20644287">
            <a:off x="1125538" y="1252538"/>
            <a:ext cx="7978775" cy="2974975"/>
          </a:xfrm>
          <a:prstGeom prst="flowChartDisplay">
            <a:avLst/>
          </a:prstGeom>
          <a:blipFill dpi="0" rotWithShape="1">
            <a:blip r:embed="rId6" cstate="print">
              <a:lum bright="-12000" contrast="58000"/>
            </a:blip>
            <a:srcRect/>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102" name="Rectangle 6"/>
          <p:cNvSpPr>
            <a:spLocks noChangeArrowheads="1"/>
          </p:cNvSpPr>
          <p:nvPr/>
        </p:nvSpPr>
        <p:spPr bwMode="auto">
          <a:xfrm rot="-955713">
            <a:off x="1739900" y="1404938"/>
            <a:ext cx="7121525" cy="2308225"/>
          </a:xfrm>
          <a:prstGeom prst="rect">
            <a:avLst/>
          </a:prstGeom>
          <a:noFill/>
          <a:ln w="9525">
            <a:noFill/>
            <a:miter lim="800000"/>
            <a:headEnd/>
            <a:tailEnd/>
          </a:ln>
        </p:spPr>
        <p:txBody>
          <a:bodyPr>
            <a:spAutoFit/>
          </a:bodyPr>
          <a:lstStyle/>
          <a:p>
            <a:pPr algn="ctr"/>
            <a:r>
              <a:rPr lang="ar-EG" sz="3600" b="1">
                <a:solidFill>
                  <a:srgbClr val="C00000"/>
                </a:solidFill>
                <a:latin typeface="Calibri" pitchFamily="34" charset="0"/>
              </a:rPr>
              <a:t>طارقٌ:</a:t>
            </a:r>
          </a:p>
          <a:p>
            <a:pPr algn="ctr"/>
            <a:r>
              <a:rPr lang="ar-EG" sz="3600" b="1">
                <a:latin typeface="Calibri" pitchFamily="34" charset="0"/>
              </a:rPr>
              <a:t> اشترَى والِدي 8 </a:t>
            </a:r>
            <a:r>
              <a:rPr lang="ar-SA" sz="3600" b="1">
                <a:latin typeface="Calibri" pitchFamily="34" charset="0"/>
              </a:rPr>
              <a:t>علب من أقلام الرصاص</a:t>
            </a:r>
            <a:r>
              <a:rPr lang="ar-EG" sz="3600" b="1">
                <a:latin typeface="Calibri" pitchFamily="34" charset="0"/>
              </a:rPr>
              <a:t>، فإذَا كانَ ثمنُ </a:t>
            </a:r>
            <a:r>
              <a:rPr lang="ar-SA" sz="3600" b="1">
                <a:latin typeface="Calibri" pitchFamily="34" charset="0"/>
              </a:rPr>
              <a:t>العلبة </a:t>
            </a:r>
            <a:r>
              <a:rPr lang="ar-EG" sz="3600" b="1">
                <a:latin typeface="Calibri" pitchFamily="34" charset="0"/>
              </a:rPr>
              <a:t>الواحدةِ 11 ريالاً</a:t>
            </a:r>
            <a:r>
              <a:rPr lang="ar-SA" sz="3600" b="1">
                <a:latin typeface="Calibri" pitchFamily="34" charset="0"/>
              </a:rPr>
              <a:t>,</a:t>
            </a:r>
            <a:r>
              <a:rPr lang="ar-EG" sz="3600" b="1">
                <a:latin typeface="Calibri" pitchFamily="34" charset="0"/>
              </a:rPr>
              <a:t> فكم ريالاً دفعَ للبائِع؟</a:t>
            </a:r>
          </a:p>
        </p:txBody>
      </p:sp>
      <p:pic>
        <p:nvPicPr>
          <p:cNvPr id="1026" name="Picture 2"/>
          <p:cNvPicPr>
            <a:picLocks noChangeAspect="1" noChangeArrowheads="1"/>
          </p:cNvPicPr>
          <p:nvPr/>
        </p:nvPicPr>
        <p:blipFill>
          <a:blip r:embed="rId7" cstate="print"/>
          <a:stretch>
            <a:fillRect/>
          </a:stretch>
        </p:blipFill>
        <p:spPr bwMode="auto">
          <a:xfrm>
            <a:off x="-428660" y="3214686"/>
            <a:ext cx="2197061" cy="2928958"/>
          </a:xfrm>
          <a:prstGeom prst="rect">
            <a:avLst/>
          </a:prstGeom>
          <a:ln>
            <a:noFill/>
          </a:ln>
          <a:effectLst>
            <a:glow rad="228600">
              <a:schemeClr val="accent4">
                <a:satMod val="175000"/>
                <a:alpha val="40000"/>
              </a:schemeClr>
            </a:glow>
            <a:reflection blurRad="6350" stA="50000" endA="300" endPos="900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pull dir="lu"/>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026"/>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026"/>
                                        </p:tgtEl>
                                        <p:attrNameLst>
                                          <p:attrName>ppt_y</p:attrName>
                                        </p:attrNameLst>
                                      </p:cBhvr>
                                      <p:tavLst>
                                        <p:tav tm="0">
                                          <p:val>
                                            <p:strVal val="#ppt_y"/>
                                          </p:val>
                                        </p:tav>
                                        <p:tav tm="100000">
                                          <p:val>
                                            <p:strVal val="#ppt_y"/>
                                          </p:val>
                                        </p:tav>
                                      </p:tavLst>
                                    </p:anim>
                                    <p:animEffect transition="in" filter="fade">
                                      <p:cBhvr>
                                        <p:cTn id="10"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builtIn="1"/>
                                        </p:tgtEl>
                                      </p:cMediaNode>
                                    </p:audio>
                                  </p:sub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102">
                                            <p:txEl>
                                              <p:pRg st="0" end="0"/>
                                            </p:txEl>
                                          </p:spTgt>
                                        </p:tgtEl>
                                        <p:attrNameLst>
                                          <p:attrName>style.visibility</p:attrName>
                                        </p:attrNameLst>
                                      </p:cBhvr>
                                      <p:to>
                                        <p:strVal val="visible"/>
                                      </p:to>
                                    </p:set>
                                    <p:animEffect transition="in" filter="box(in)">
                                      <p:cBhvr>
                                        <p:cTn id="16" dur="500"/>
                                        <p:tgtEl>
                                          <p:spTgt spid="4102">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طارقٌ.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4102">
                                            <p:txEl>
                                              <p:pRg st="1" end="1"/>
                                            </p:txEl>
                                          </p:spTgt>
                                        </p:tgtEl>
                                        <p:attrNameLst>
                                          <p:attrName>style.visibility</p:attrName>
                                        </p:attrNameLst>
                                      </p:cBhvr>
                                      <p:to>
                                        <p:strVal val="visible"/>
                                      </p:to>
                                    </p:set>
                                    <p:animEffect transition="in" filter="box(in)">
                                      <p:cBhvr>
                                        <p:cTn id="21" dur="500"/>
                                        <p:tgtEl>
                                          <p:spTgt spid="4102">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اشترَى والِدي 8 علب من أقل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10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5577396" y="590427"/>
            <a:ext cx="2780818" cy="2052755"/>
            <a:chOff x="5786446" y="376113"/>
            <a:chExt cx="2780818" cy="2052755"/>
          </a:xfrm>
          <a:solidFill>
            <a:srgbClr val="FF3300"/>
          </a:solidFill>
          <a:effectLst>
            <a:reflection blurRad="6350" stA="52000" endA="300" endPos="35000" dir="5400000" sy="-100000" algn="bl" rotWithShape="0"/>
          </a:effectLst>
        </p:grpSpPr>
        <p:sp>
          <p:nvSpPr>
            <p:cNvPr id="9" name="Curved Right Arrow 8"/>
            <p:cNvSpPr/>
            <p:nvPr/>
          </p:nvSpPr>
          <p:spPr>
            <a:xfrm>
              <a:off x="5786446" y="714356"/>
              <a:ext cx="1143008" cy="1714512"/>
            </a:xfrm>
            <a:prstGeom prst="curvedRightArrow">
              <a:avLst/>
            </a:prstGeom>
            <a:grp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8" name="Curved Left Arrow 7"/>
            <p:cNvSpPr/>
            <p:nvPr/>
          </p:nvSpPr>
          <p:spPr>
            <a:xfrm>
              <a:off x="7429520" y="928670"/>
              <a:ext cx="928694" cy="1428760"/>
            </a:xfrm>
            <a:prstGeom prst="curvedLeftArrow">
              <a:avLst/>
            </a:prstGeom>
            <a:grp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7" name="Dodecagon 6"/>
            <p:cNvSpPr/>
            <p:nvPr/>
          </p:nvSpPr>
          <p:spPr>
            <a:xfrm rot="21125196">
              <a:off x="6138372" y="376113"/>
              <a:ext cx="2428892" cy="1129293"/>
            </a:xfrm>
            <a:prstGeom prst="dodecagon">
              <a:avLst/>
            </a:prstGeom>
            <a:grpFill/>
            <a:ln w="50800">
              <a:solidFill>
                <a:schemeClr val="tx1"/>
              </a:solidFill>
            </a:ln>
            <a:effectLst>
              <a:innerShdw blurRad="482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t>افهم</a:t>
              </a:r>
            </a:p>
          </p:txBody>
        </p:sp>
      </p:grpSp>
      <p:sp>
        <p:nvSpPr>
          <p:cNvPr id="12" name="Snip Diagonal Corner Rectangle 11"/>
          <p:cNvSpPr/>
          <p:nvPr/>
        </p:nvSpPr>
        <p:spPr bwMode="auto">
          <a:xfrm>
            <a:off x="642938" y="2500313"/>
            <a:ext cx="7072312" cy="3857625"/>
          </a:xfrm>
          <a:prstGeom prst="snip2DiagRect">
            <a:avLst/>
          </a:prstGeom>
          <a:gradFill>
            <a:gsLst>
              <a:gs pos="0">
                <a:srgbClr val="6600CC"/>
              </a:gs>
              <a:gs pos="50000">
                <a:schemeClr val="bg1"/>
              </a:gs>
              <a:gs pos="100000">
                <a:srgbClr val="6600CC"/>
              </a:gs>
            </a:gsLst>
            <a:lin ang="13500000" scaled="0"/>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127" name="Rectangle 10"/>
          <p:cNvSpPr>
            <a:spLocks noChangeArrowheads="1"/>
          </p:cNvSpPr>
          <p:nvPr/>
        </p:nvSpPr>
        <p:spPr bwMode="auto">
          <a:xfrm>
            <a:off x="714375" y="2781300"/>
            <a:ext cx="6715125" cy="2862263"/>
          </a:xfrm>
          <a:prstGeom prst="rect">
            <a:avLst/>
          </a:prstGeom>
          <a:noFill/>
          <a:ln w="9525">
            <a:noFill/>
            <a:miter lim="800000"/>
            <a:headEnd/>
            <a:tailEnd/>
          </a:ln>
        </p:spPr>
        <p:txBody>
          <a:bodyPr>
            <a:spAutoFit/>
          </a:bodyPr>
          <a:lstStyle/>
          <a:p>
            <a:r>
              <a:rPr lang="ar-SA" sz="3600" b="1">
                <a:solidFill>
                  <a:srgbClr val="C00000"/>
                </a:solidFill>
                <a:latin typeface="Calibri" pitchFamily="34" charset="0"/>
              </a:rPr>
              <a:t>ما معطيات المسألة؟</a:t>
            </a:r>
          </a:p>
          <a:p>
            <a:pPr>
              <a:buFont typeface="Arial" pitchFamily="34" charset="0"/>
              <a:buChar char="•"/>
            </a:pPr>
            <a:r>
              <a:rPr lang="ar-SA" sz="3600" b="1">
                <a:latin typeface="Calibri" pitchFamily="34" charset="0"/>
              </a:rPr>
              <a:t> ثمن العلبة الواحدة 11 ريالاً.</a:t>
            </a:r>
          </a:p>
          <a:p>
            <a:pPr>
              <a:buFont typeface="Arial" pitchFamily="34" charset="0"/>
              <a:buChar char="•"/>
            </a:pPr>
            <a:r>
              <a:rPr lang="ar-SA" sz="3600" b="1">
                <a:latin typeface="Calibri" pitchFamily="34" charset="0"/>
              </a:rPr>
              <a:t> عدد العلب التي اشتراها والد طارق هو 8</a:t>
            </a:r>
            <a:r>
              <a:rPr lang="ar-EG" sz="3600" b="1">
                <a:latin typeface="Calibri" pitchFamily="34" charset="0"/>
              </a:rPr>
              <a:t>.</a:t>
            </a:r>
            <a:r>
              <a:rPr lang="ar-SA" sz="3600" b="1">
                <a:latin typeface="Calibri" pitchFamily="34" charset="0"/>
              </a:rPr>
              <a:t> </a:t>
            </a:r>
          </a:p>
          <a:p>
            <a:r>
              <a:rPr lang="ar-SA" sz="3600" b="1">
                <a:solidFill>
                  <a:srgbClr val="C00000"/>
                </a:solidFill>
                <a:latin typeface="Calibri" pitchFamily="34" charset="0"/>
              </a:rPr>
              <a:t>ما المطلوب؟</a:t>
            </a:r>
          </a:p>
          <a:p>
            <a:pPr>
              <a:buFont typeface="Arial" pitchFamily="34" charset="0"/>
              <a:buChar char="•"/>
            </a:pPr>
            <a:r>
              <a:rPr lang="ar-SA" sz="3600" b="1">
                <a:latin typeface="Calibri" pitchFamily="34" charset="0"/>
              </a:rPr>
              <a:t> إيجاد كم ريالاً دفع والد طارق للبائع؟</a:t>
            </a:r>
            <a:endParaRPr lang="ar-EG" sz="3600" b="1">
              <a:latin typeface="Calibri" pitchFamily="34" charset="0"/>
            </a:endParaRPr>
          </a:p>
        </p:txBody>
      </p:sp>
    </p:spTree>
  </p:cSld>
  <p:clrMapOvr>
    <a:masterClrMapping/>
  </p:clrMapOvr>
  <p:transition>
    <p:dissolv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افهم.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27">
                                            <p:txEl>
                                              <p:pRg st="0" end="0"/>
                                            </p:txEl>
                                          </p:spTgt>
                                        </p:tgtEl>
                                        <p:attrNameLst>
                                          <p:attrName>style.visibility</p:attrName>
                                        </p:attrNameLst>
                                      </p:cBhvr>
                                      <p:to>
                                        <p:strVal val="visible"/>
                                      </p:to>
                                    </p:set>
                                    <p:animEffect transition="in" filter="box(in)">
                                      <p:cBhvr>
                                        <p:cTn id="18" dur="500"/>
                                        <p:tgtEl>
                                          <p:spTgt spid="5127">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ما معطيات المسألة.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127">
                                            <p:txEl>
                                              <p:pRg st="1" end="1"/>
                                            </p:txEl>
                                          </p:spTgt>
                                        </p:tgtEl>
                                        <p:attrNameLst>
                                          <p:attrName>style.visibility</p:attrName>
                                        </p:attrNameLst>
                                      </p:cBhvr>
                                      <p:to>
                                        <p:strVal val="visible"/>
                                      </p:to>
                                    </p:set>
                                    <p:animEffect transition="in" filter="box(in)">
                                      <p:cBhvr>
                                        <p:cTn id="23" dur="500"/>
                                        <p:tgtEl>
                                          <p:spTgt spid="5127">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ثمن العلبة الواحدة 11 ريالاً.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127">
                                            <p:txEl>
                                              <p:pRg st="2" end="2"/>
                                            </p:txEl>
                                          </p:spTgt>
                                        </p:tgtEl>
                                        <p:attrNameLst>
                                          <p:attrName>style.visibility</p:attrName>
                                        </p:attrNameLst>
                                      </p:cBhvr>
                                      <p:to>
                                        <p:strVal val="visible"/>
                                      </p:to>
                                    </p:set>
                                    <p:animEffect transition="in" filter="box(in)">
                                      <p:cBhvr>
                                        <p:cTn id="28" dur="500"/>
                                        <p:tgtEl>
                                          <p:spTgt spid="5127">
                                            <p:txEl>
                                              <p:pRg st="2" end="2"/>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عدد العلب التي اشتراها والد طارق.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5127">
                                            <p:txEl>
                                              <p:pRg st="3" end="3"/>
                                            </p:txEl>
                                          </p:spTgt>
                                        </p:tgtEl>
                                        <p:attrNameLst>
                                          <p:attrName>style.visibility</p:attrName>
                                        </p:attrNameLst>
                                      </p:cBhvr>
                                      <p:to>
                                        <p:strVal val="visible"/>
                                      </p:to>
                                    </p:set>
                                    <p:animEffect transition="in" filter="box(in)">
                                      <p:cBhvr>
                                        <p:cTn id="33" dur="500"/>
                                        <p:tgtEl>
                                          <p:spTgt spid="5127">
                                            <p:txEl>
                                              <p:pRg st="3" end="3"/>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7" name="ما المطلوب.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5127">
                                            <p:txEl>
                                              <p:pRg st="4" end="4"/>
                                            </p:txEl>
                                          </p:spTgt>
                                        </p:tgtEl>
                                        <p:attrNameLst>
                                          <p:attrName>style.visibility</p:attrName>
                                        </p:attrNameLst>
                                      </p:cBhvr>
                                      <p:to>
                                        <p:strVal val="visible"/>
                                      </p:to>
                                    </p:set>
                                    <p:animEffect transition="in" filter="box(in)">
                                      <p:cBhvr>
                                        <p:cTn id="38" dur="500"/>
                                        <p:tgtEl>
                                          <p:spTgt spid="5127">
                                            <p:txEl>
                                              <p:pRg st="4" end="4"/>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8" name="إيجاد كم ريالاً دفع والد طارق للبائ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12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572132" y="876179"/>
            <a:ext cx="2780818" cy="2052755"/>
            <a:chOff x="5786446" y="376113"/>
            <a:chExt cx="2780818" cy="2052755"/>
          </a:xfrm>
          <a:solidFill>
            <a:srgbClr val="993300"/>
          </a:solidFill>
          <a:effectLst>
            <a:reflection blurRad="6350" stA="52000" endA="300" endPos="35000" dir="5400000" sy="-100000" algn="bl" rotWithShape="0"/>
          </a:effectLst>
        </p:grpSpPr>
        <p:sp>
          <p:nvSpPr>
            <p:cNvPr id="8" name="Curved Right Arrow 7"/>
            <p:cNvSpPr/>
            <p:nvPr/>
          </p:nvSpPr>
          <p:spPr>
            <a:xfrm>
              <a:off x="5786446" y="714356"/>
              <a:ext cx="1143008" cy="1714512"/>
            </a:xfrm>
            <a:prstGeom prst="curvedRightArrow">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9" name="Curved Left Arrow 8"/>
            <p:cNvSpPr/>
            <p:nvPr/>
          </p:nvSpPr>
          <p:spPr>
            <a:xfrm>
              <a:off x="7429520" y="928670"/>
              <a:ext cx="928694" cy="1428760"/>
            </a:xfrm>
            <a:prstGeom prst="curvedLeftArrow">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10" name="Dodecagon 9"/>
            <p:cNvSpPr/>
            <p:nvPr/>
          </p:nvSpPr>
          <p:spPr>
            <a:xfrm rot="21125196">
              <a:off x="6138372" y="376113"/>
              <a:ext cx="2428892" cy="1129293"/>
            </a:xfrm>
            <a:prstGeom prst="dodecagon">
              <a:avLst/>
            </a:prstGeom>
            <a:grpFill/>
            <a:ln w="44450">
              <a:solidFill>
                <a:schemeClr val="tx1"/>
              </a:solidFill>
            </a:ln>
            <a:effectLst>
              <a:innerShdw blurRad="3302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w="18415" cmpd="sng">
                    <a:solidFill>
                      <a:schemeClr val="tx1"/>
                    </a:solidFill>
                    <a:prstDash val="solid"/>
                  </a:ln>
                  <a:solidFill>
                    <a:srgbClr val="FFFF00"/>
                  </a:solidFill>
                  <a:effectLst>
                    <a:outerShdw blurRad="63500" dir="3600000" algn="tl" rotWithShape="0">
                      <a:srgbClr val="000000">
                        <a:alpha val="70000"/>
                      </a:srgbClr>
                    </a:outerShdw>
                  </a:effectLst>
                </a:rPr>
                <a:t>خطط</a:t>
              </a:r>
            </a:p>
          </p:txBody>
        </p:sp>
      </p:grpSp>
      <p:grpSp>
        <p:nvGrpSpPr>
          <p:cNvPr id="3" name="Group 12"/>
          <p:cNvGrpSpPr>
            <a:grpSpLocks/>
          </p:cNvGrpSpPr>
          <p:nvPr/>
        </p:nvGrpSpPr>
        <p:grpSpPr bwMode="auto">
          <a:xfrm>
            <a:off x="1143000" y="3357563"/>
            <a:ext cx="7000875" cy="2214562"/>
            <a:chOff x="1142976" y="3000372"/>
            <a:chExt cx="7000924" cy="2214578"/>
          </a:xfrm>
        </p:grpSpPr>
        <p:sp>
          <p:nvSpPr>
            <p:cNvPr id="12" name="Up Arrow Callout 11"/>
            <p:cNvSpPr/>
            <p:nvPr/>
          </p:nvSpPr>
          <p:spPr>
            <a:xfrm>
              <a:off x="1142976" y="3000372"/>
              <a:ext cx="7000924" cy="2214578"/>
            </a:xfrm>
            <a:prstGeom prst="upArrowCallout">
              <a:avLst/>
            </a:prstGeom>
            <a:solidFill>
              <a:srgbClr val="00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173" name="Rectangle 10"/>
            <p:cNvSpPr>
              <a:spLocks noChangeArrowheads="1"/>
            </p:cNvSpPr>
            <p:nvPr/>
          </p:nvSpPr>
          <p:spPr bwMode="auto">
            <a:xfrm>
              <a:off x="1512260" y="3984973"/>
              <a:ext cx="6306578" cy="831003"/>
            </a:xfrm>
            <a:prstGeom prst="rect">
              <a:avLst/>
            </a:prstGeom>
            <a:noFill/>
            <a:ln w="9525">
              <a:noFill/>
              <a:miter lim="800000"/>
              <a:headEnd/>
              <a:tailEnd/>
            </a:ln>
          </p:spPr>
          <p:txBody>
            <a:bodyPr wrap="none">
              <a:spAutoFit/>
            </a:bodyPr>
            <a:lstStyle/>
            <a:p>
              <a:r>
                <a:rPr lang="ar-EG" sz="4800" b="1">
                  <a:solidFill>
                    <a:schemeClr val="bg1"/>
                  </a:solidFill>
                  <a:latin typeface="Calibri" pitchFamily="34" charset="0"/>
                </a:rPr>
                <a:t>أَنْشِئْ جدولاً لإ</a:t>
              </a:r>
              <a:r>
                <a:rPr lang="ar-SA" sz="4800" b="1">
                  <a:solidFill>
                    <a:schemeClr val="bg1"/>
                  </a:solidFill>
                  <a:latin typeface="Calibri" pitchFamily="34" charset="0"/>
                </a:rPr>
                <a:t>يجاد ثمن 8 علب</a:t>
              </a:r>
              <a:endParaRPr lang="ar-EG" sz="4800" b="1">
                <a:solidFill>
                  <a:schemeClr val="bg1"/>
                </a:solidFill>
                <a:latin typeface="Calibri" pitchFamily="34" charset="0"/>
              </a:endParaRPr>
            </a:p>
          </p:txBody>
        </p:sp>
      </p:grpSp>
    </p:spTree>
  </p:cSld>
  <p:clrMapOvr>
    <a:masterClrMapping/>
  </p:clrMapOvr>
  <p:transition>
    <p:push dir="r"/>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خطط.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أَنْشِئْ جدولاً لإيجاد ثمن 8 عل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929322" y="285728"/>
            <a:ext cx="2357454" cy="1571636"/>
            <a:chOff x="5786446" y="376113"/>
            <a:chExt cx="2780818" cy="2052755"/>
          </a:xfrm>
          <a:gradFill>
            <a:gsLst>
              <a:gs pos="0">
                <a:srgbClr val="CCCCFF"/>
              </a:gs>
              <a:gs pos="17999">
                <a:srgbClr val="99CCFF"/>
              </a:gs>
              <a:gs pos="36000">
                <a:srgbClr val="9966FF"/>
              </a:gs>
              <a:gs pos="61000">
                <a:srgbClr val="CC99FF"/>
              </a:gs>
              <a:gs pos="82001">
                <a:srgbClr val="99CCFF"/>
              </a:gs>
              <a:gs pos="100000">
                <a:srgbClr val="CCCCFF"/>
              </a:gs>
            </a:gsLst>
            <a:lin ang="13500000" scaled="0"/>
          </a:gradFill>
          <a:effectLst>
            <a:reflection blurRad="6350" stA="52000" endA="300" endPos="35000" dir="5400000" sy="-100000" algn="bl" rotWithShape="0"/>
          </a:effectLst>
        </p:grpSpPr>
        <p:sp>
          <p:nvSpPr>
            <p:cNvPr id="8" name="Curved Right Arrow 7"/>
            <p:cNvSpPr/>
            <p:nvPr/>
          </p:nvSpPr>
          <p:spPr>
            <a:xfrm>
              <a:off x="5786446" y="714356"/>
              <a:ext cx="1143008" cy="1714512"/>
            </a:xfrm>
            <a:prstGeom prst="curvedRightArrow">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9" name="Curved Left Arrow 8"/>
            <p:cNvSpPr/>
            <p:nvPr/>
          </p:nvSpPr>
          <p:spPr>
            <a:xfrm>
              <a:off x="7429520" y="928670"/>
              <a:ext cx="928694" cy="1428760"/>
            </a:xfrm>
            <a:prstGeom prst="curvedLeftArrow">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
          <p:nvSpPr>
            <p:cNvPr id="10" name="Dodecagon 9"/>
            <p:cNvSpPr/>
            <p:nvPr/>
          </p:nvSpPr>
          <p:spPr>
            <a:xfrm rot="21125196">
              <a:off x="6138372" y="376113"/>
              <a:ext cx="2428892" cy="1129293"/>
            </a:xfrm>
            <a:prstGeom prst="dodecagon">
              <a:avLst/>
            </a:prstGeom>
            <a:gr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ln w="18415" cmpd="sng">
                    <a:solidFill>
                      <a:schemeClr val="tx1"/>
                    </a:solidFill>
                    <a:prstDash val="solid"/>
                  </a:ln>
                  <a:solidFill>
                    <a:schemeClr val="tx1"/>
                  </a:solidFill>
                  <a:effectLst>
                    <a:outerShdw blurRad="63500" dir="3600000" algn="tl" rotWithShape="0">
                      <a:srgbClr val="000000">
                        <a:alpha val="70000"/>
                      </a:srgbClr>
                    </a:outerShdw>
                  </a:effectLst>
                </a:rPr>
                <a:t>حل</a:t>
              </a:r>
            </a:p>
          </p:txBody>
        </p:sp>
      </p:grpSp>
      <p:graphicFrame>
        <p:nvGraphicFramePr>
          <p:cNvPr id="11" name="Table 10"/>
          <p:cNvGraphicFramePr>
            <a:graphicFrameLocks noGrp="1"/>
          </p:cNvGraphicFramePr>
          <p:nvPr/>
        </p:nvGraphicFramePr>
        <p:xfrm>
          <a:off x="357160" y="2071678"/>
          <a:ext cx="8143929" cy="1500198"/>
        </p:xfrm>
        <a:graphic>
          <a:graphicData uri="http://schemas.openxmlformats.org/drawingml/2006/table">
            <a:tbl>
              <a:tblPr rtl="1" firstRow="1" bandRow="1">
                <a:tableStyleId>{5C22544A-7EE6-4342-B048-85BDC9FD1C3A}</a:tableStyleId>
              </a:tblPr>
              <a:tblGrid>
                <a:gridCol w="1628785"/>
                <a:gridCol w="814393"/>
                <a:gridCol w="814393"/>
                <a:gridCol w="814393"/>
                <a:gridCol w="814393"/>
                <a:gridCol w="814393"/>
                <a:gridCol w="814393"/>
                <a:gridCol w="814393"/>
                <a:gridCol w="814393"/>
              </a:tblGrid>
              <a:tr h="750099">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solidFill>
                      <a:schemeClr val="tx2">
                        <a:lumMod val="75000"/>
                      </a:schemeClr>
                    </a:solidFill>
                  </a:tcPr>
                </a:tc>
              </a:tr>
              <a:tr h="750099">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c>
                  <a:txBody>
                    <a:bodyPr/>
                    <a:lstStyle/>
                    <a:p>
                      <a:pPr algn="ctr" rtl="1"/>
                      <a:endParaRPr lang="ar-EG" sz="32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convex"/>
                      <a:lightRig rig="flood" dir="t"/>
                    </a:cell3D>
                  </a:tcPr>
                </a:tc>
              </a:tr>
            </a:tbl>
          </a:graphicData>
        </a:graphic>
      </p:graphicFrame>
      <p:sp>
        <p:nvSpPr>
          <p:cNvPr id="12" name="Curved Left Arrow 11"/>
          <p:cNvSpPr/>
          <p:nvPr/>
        </p:nvSpPr>
        <p:spPr bwMode="auto">
          <a:xfrm rot="5400000">
            <a:off x="600075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6" name="Curved Left Arrow 15"/>
          <p:cNvSpPr/>
          <p:nvPr/>
        </p:nvSpPr>
        <p:spPr bwMode="auto">
          <a:xfrm rot="5400000">
            <a:off x="514350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7" name="Curved Left Arrow 16"/>
          <p:cNvSpPr/>
          <p:nvPr/>
        </p:nvSpPr>
        <p:spPr bwMode="auto">
          <a:xfrm rot="5400000">
            <a:off x="428625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8" name="Curved Left Arrow 17"/>
          <p:cNvSpPr/>
          <p:nvPr/>
        </p:nvSpPr>
        <p:spPr bwMode="auto">
          <a:xfrm rot="5400000">
            <a:off x="342900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19" name="Curved Left Arrow 18"/>
          <p:cNvSpPr/>
          <p:nvPr/>
        </p:nvSpPr>
        <p:spPr bwMode="auto">
          <a:xfrm rot="5400000">
            <a:off x="257175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0" name="Curved Left Arrow 19"/>
          <p:cNvSpPr/>
          <p:nvPr/>
        </p:nvSpPr>
        <p:spPr bwMode="auto">
          <a:xfrm rot="5400000">
            <a:off x="171450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1" name="Curved Left Arrow 20"/>
          <p:cNvSpPr/>
          <p:nvPr/>
        </p:nvSpPr>
        <p:spPr bwMode="auto">
          <a:xfrm rot="5400000">
            <a:off x="857251" y="3429000"/>
            <a:ext cx="285750" cy="714375"/>
          </a:xfrm>
          <a:prstGeom prst="curvedLeftArrow">
            <a:avLst>
              <a:gd name="adj1" fmla="val 580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7184" name="TextBox 21"/>
          <p:cNvSpPr txBox="1">
            <a:spLocks noChangeArrowheads="1"/>
          </p:cNvSpPr>
          <p:nvPr/>
        </p:nvSpPr>
        <p:spPr bwMode="auto">
          <a:xfrm>
            <a:off x="5715000"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85" name="TextBox 22"/>
          <p:cNvSpPr txBox="1">
            <a:spLocks noChangeArrowheads="1"/>
          </p:cNvSpPr>
          <p:nvPr/>
        </p:nvSpPr>
        <p:spPr bwMode="auto">
          <a:xfrm>
            <a:off x="4929188"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86" name="TextBox 23"/>
          <p:cNvSpPr txBox="1">
            <a:spLocks noChangeArrowheads="1"/>
          </p:cNvSpPr>
          <p:nvPr/>
        </p:nvSpPr>
        <p:spPr bwMode="auto">
          <a:xfrm>
            <a:off x="4071938"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87" name="TextBox 24"/>
          <p:cNvSpPr txBox="1">
            <a:spLocks noChangeArrowheads="1"/>
          </p:cNvSpPr>
          <p:nvPr/>
        </p:nvSpPr>
        <p:spPr bwMode="auto">
          <a:xfrm>
            <a:off x="3214688"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88" name="TextBox 25"/>
          <p:cNvSpPr txBox="1">
            <a:spLocks noChangeArrowheads="1"/>
          </p:cNvSpPr>
          <p:nvPr/>
        </p:nvSpPr>
        <p:spPr bwMode="auto">
          <a:xfrm>
            <a:off x="2286000"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89" name="TextBox 26"/>
          <p:cNvSpPr txBox="1">
            <a:spLocks noChangeArrowheads="1"/>
          </p:cNvSpPr>
          <p:nvPr/>
        </p:nvSpPr>
        <p:spPr bwMode="auto">
          <a:xfrm>
            <a:off x="1500188"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7190" name="TextBox 27"/>
          <p:cNvSpPr txBox="1">
            <a:spLocks noChangeArrowheads="1"/>
          </p:cNvSpPr>
          <p:nvPr/>
        </p:nvSpPr>
        <p:spPr bwMode="auto">
          <a:xfrm>
            <a:off x="571500" y="3929063"/>
            <a:ext cx="714375" cy="400050"/>
          </a:xfrm>
          <a:prstGeom prst="rect">
            <a:avLst/>
          </a:prstGeom>
          <a:noFill/>
          <a:ln w="9525">
            <a:noFill/>
            <a:miter lim="800000"/>
            <a:headEnd/>
            <a:tailEnd/>
          </a:ln>
        </p:spPr>
        <p:txBody>
          <a:bodyPr>
            <a:spAutoFit/>
          </a:bodyPr>
          <a:lstStyle/>
          <a:p>
            <a:r>
              <a:rPr lang="ar-EG" sz="2000">
                <a:latin typeface="Calibri" pitchFamily="34" charset="0"/>
              </a:rPr>
              <a:t>+11</a:t>
            </a:r>
          </a:p>
        </p:txBody>
      </p:sp>
      <p:sp>
        <p:nvSpPr>
          <p:cNvPr id="32" name="Wave 31"/>
          <p:cNvSpPr/>
          <p:nvPr/>
        </p:nvSpPr>
        <p:spPr bwMode="auto">
          <a:xfrm rot="5400000">
            <a:off x="3607594" y="1393031"/>
            <a:ext cx="2071688" cy="8143875"/>
          </a:xfrm>
          <a:prstGeom prst="wave">
            <a:avLst>
              <a:gd name="adj1" fmla="val 2500"/>
              <a:gd name="adj2" fmla="val 0"/>
            </a:avLst>
          </a:prstGeom>
          <a:solidFill>
            <a:srgbClr val="FF99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30" name="Rectangle 29"/>
          <p:cNvSpPr/>
          <p:nvPr/>
        </p:nvSpPr>
        <p:spPr bwMode="auto">
          <a:xfrm>
            <a:off x="785813" y="4429125"/>
            <a:ext cx="7358062" cy="2062163"/>
          </a:xfrm>
          <a:prstGeom prst="rect">
            <a:avLst/>
          </a:prstGeom>
        </p:spPr>
        <p:txBody>
          <a:bodyPr>
            <a:spAutoFit/>
          </a:bodyPr>
          <a:lstStyle/>
          <a:p>
            <a:pPr fontAlgn="auto">
              <a:spcBef>
                <a:spcPts val="0"/>
              </a:spcBef>
              <a:spcAft>
                <a:spcPts val="0"/>
              </a:spcAft>
              <a:defRPr/>
            </a:pPr>
            <a:r>
              <a:rPr lang="ar-EG" sz="2800" b="1" dirty="0">
                <a:solidFill>
                  <a:srgbClr val="C00000"/>
                </a:solidFill>
                <a:latin typeface="+mn-lt"/>
                <a:cs typeface="+mn-cs"/>
              </a:rPr>
              <a:t>النَّمطُ هوَ إضافةُ 11 </a:t>
            </a:r>
            <a:r>
              <a:rPr lang="ar-EG" sz="2800" b="1" dirty="0">
                <a:latin typeface="+mn-lt"/>
                <a:cs typeface="+mn-cs"/>
              </a:rPr>
              <a:t>. كَما يمكنكُ أيضًا استعمالُ الضَّربِ لحلِّ المسألةِ:</a:t>
            </a:r>
          </a:p>
          <a:p>
            <a:pPr algn="ctr" fontAlgn="auto">
              <a:spcBef>
                <a:spcPts val="0"/>
              </a:spcBef>
              <a:spcAft>
                <a:spcPts val="0"/>
              </a:spcAft>
              <a:defRPr/>
            </a:pPr>
            <a:r>
              <a:rPr lang="ar-EG" sz="4400" b="1" dirty="0">
                <a:solidFill>
                  <a:srgbClr val="003300"/>
                </a:solidFill>
                <a:latin typeface="+mn-lt"/>
                <a:cs typeface="+mn-cs"/>
              </a:rPr>
              <a:t>8 × 11 = 88 </a:t>
            </a:r>
          </a:p>
          <a:p>
            <a:pPr algn="ctr" fontAlgn="auto">
              <a:spcBef>
                <a:spcPts val="0"/>
              </a:spcBef>
              <a:spcAft>
                <a:spcPts val="0"/>
              </a:spcAft>
              <a:defRPr/>
            </a:pPr>
            <a:r>
              <a:rPr lang="ar-EG" sz="2800" b="1" dirty="0">
                <a:solidFill>
                  <a:srgbClr val="002060"/>
                </a:solidFill>
                <a:latin typeface="+mn-lt"/>
                <a:cs typeface="+mn-cs"/>
              </a:rPr>
              <a:t>إِذَنْ، لقدْ دفعَ والدُ طارقٍ 88 ريالاً، </a:t>
            </a:r>
            <a:r>
              <a:rPr lang="ar-SA" sz="2800" b="1" dirty="0">
                <a:solidFill>
                  <a:srgbClr val="002060"/>
                </a:solidFill>
                <a:latin typeface="+mn-lt"/>
                <a:cs typeface="+mn-cs"/>
              </a:rPr>
              <a:t>ثمناً لـ </a:t>
            </a:r>
            <a:r>
              <a:rPr lang="ar-EG" sz="2800" b="1" dirty="0">
                <a:solidFill>
                  <a:srgbClr val="002060"/>
                </a:solidFill>
                <a:latin typeface="+mn-lt"/>
                <a:cs typeface="+mn-cs"/>
              </a:rPr>
              <a:t>8 </a:t>
            </a:r>
            <a:r>
              <a:rPr lang="ar-SA" sz="2800" b="1" dirty="0">
                <a:solidFill>
                  <a:srgbClr val="002060"/>
                </a:solidFill>
                <a:latin typeface="+mn-lt"/>
                <a:cs typeface="+mn-cs"/>
              </a:rPr>
              <a:t>علب</a:t>
            </a:r>
            <a:r>
              <a:rPr lang="ar-EG" sz="2800" b="1" dirty="0">
                <a:solidFill>
                  <a:srgbClr val="002060"/>
                </a:solidFill>
                <a:latin typeface="+mn-lt"/>
                <a:cs typeface="+mn-cs"/>
              </a:rPr>
              <a:t>.</a:t>
            </a:r>
          </a:p>
        </p:txBody>
      </p:sp>
      <p:sp>
        <p:nvSpPr>
          <p:cNvPr id="31" name="مستطيل 30"/>
          <p:cNvSpPr>
            <a:spLocks noChangeArrowheads="1"/>
          </p:cNvSpPr>
          <p:nvPr/>
        </p:nvSpPr>
        <p:spPr bwMode="auto">
          <a:xfrm>
            <a:off x="7000875" y="2143125"/>
            <a:ext cx="1335088" cy="523875"/>
          </a:xfrm>
          <a:prstGeom prst="rect">
            <a:avLst/>
          </a:prstGeom>
          <a:noFill/>
          <a:ln w="9525">
            <a:noFill/>
            <a:miter lim="800000"/>
            <a:headEnd/>
            <a:tailEnd/>
          </a:ln>
        </p:spPr>
        <p:txBody>
          <a:bodyPr wrap="none">
            <a:spAutoFit/>
          </a:bodyPr>
          <a:lstStyle/>
          <a:p>
            <a:pPr algn="ctr"/>
            <a:r>
              <a:rPr lang="ar-EG" sz="2800" b="1">
                <a:solidFill>
                  <a:schemeClr val="bg1"/>
                </a:solidFill>
              </a:rPr>
              <a:t>عدد </a:t>
            </a:r>
            <a:r>
              <a:rPr lang="ar-SA" sz="2800" b="1">
                <a:solidFill>
                  <a:schemeClr val="bg1"/>
                </a:solidFill>
              </a:rPr>
              <a:t>العلب</a:t>
            </a:r>
            <a:endParaRPr lang="ar-EG" sz="2800" b="1">
              <a:solidFill>
                <a:schemeClr val="bg1"/>
              </a:solidFill>
            </a:endParaRPr>
          </a:p>
        </p:txBody>
      </p:sp>
      <p:sp>
        <p:nvSpPr>
          <p:cNvPr id="33" name="مستطيل 32"/>
          <p:cNvSpPr>
            <a:spLocks noChangeArrowheads="1"/>
          </p:cNvSpPr>
          <p:nvPr/>
        </p:nvSpPr>
        <p:spPr bwMode="auto">
          <a:xfrm>
            <a:off x="7283450" y="3000375"/>
            <a:ext cx="788988" cy="523875"/>
          </a:xfrm>
          <a:prstGeom prst="rect">
            <a:avLst/>
          </a:prstGeom>
          <a:noFill/>
          <a:ln w="9525">
            <a:noFill/>
            <a:miter lim="800000"/>
            <a:headEnd/>
            <a:tailEnd/>
          </a:ln>
        </p:spPr>
        <p:txBody>
          <a:bodyPr wrap="none">
            <a:spAutoFit/>
          </a:bodyPr>
          <a:lstStyle/>
          <a:p>
            <a:r>
              <a:rPr lang="ar-EG" sz="2800" b="1">
                <a:solidFill>
                  <a:schemeClr val="bg1"/>
                </a:solidFill>
              </a:rPr>
              <a:t>الثمن</a:t>
            </a:r>
          </a:p>
        </p:txBody>
      </p:sp>
      <p:sp>
        <p:nvSpPr>
          <p:cNvPr id="34" name="مستطيل 33"/>
          <p:cNvSpPr>
            <a:spLocks noChangeArrowheads="1"/>
          </p:cNvSpPr>
          <p:nvPr/>
        </p:nvSpPr>
        <p:spPr bwMode="auto">
          <a:xfrm>
            <a:off x="6357938"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1</a:t>
            </a:r>
            <a:endParaRPr lang="en-US" sz="3200" b="1">
              <a:solidFill>
                <a:schemeClr val="bg1"/>
              </a:solidFill>
              <a:latin typeface="Times New Roman" pitchFamily="18" charset="0"/>
              <a:cs typeface="Times New Roman" pitchFamily="18" charset="0"/>
            </a:endParaRPr>
          </a:p>
        </p:txBody>
      </p:sp>
      <p:sp>
        <p:nvSpPr>
          <p:cNvPr id="35" name="مستطيل 34"/>
          <p:cNvSpPr>
            <a:spLocks noChangeArrowheads="1"/>
          </p:cNvSpPr>
          <p:nvPr/>
        </p:nvSpPr>
        <p:spPr bwMode="auto">
          <a:xfrm>
            <a:off x="5429250"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2</a:t>
            </a:r>
            <a:endParaRPr lang="en-US" sz="3200" b="1">
              <a:solidFill>
                <a:schemeClr val="bg1"/>
              </a:solidFill>
              <a:latin typeface="Times New Roman" pitchFamily="18" charset="0"/>
              <a:cs typeface="Times New Roman" pitchFamily="18" charset="0"/>
            </a:endParaRPr>
          </a:p>
        </p:txBody>
      </p:sp>
      <p:sp>
        <p:nvSpPr>
          <p:cNvPr id="36" name="مستطيل 35"/>
          <p:cNvSpPr>
            <a:spLocks noChangeArrowheads="1"/>
          </p:cNvSpPr>
          <p:nvPr/>
        </p:nvSpPr>
        <p:spPr bwMode="auto">
          <a:xfrm>
            <a:off x="4643438"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3</a:t>
            </a:r>
            <a:endParaRPr lang="en-US" sz="3200" b="1">
              <a:solidFill>
                <a:schemeClr val="bg1"/>
              </a:solidFill>
              <a:latin typeface="Times New Roman" pitchFamily="18" charset="0"/>
              <a:cs typeface="Times New Roman" pitchFamily="18" charset="0"/>
            </a:endParaRPr>
          </a:p>
        </p:txBody>
      </p:sp>
      <p:sp>
        <p:nvSpPr>
          <p:cNvPr id="37" name="مستطيل 36"/>
          <p:cNvSpPr>
            <a:spLocks noChangeArrowheads="1"/>
          </p:cNvSpPr>
          <p:nvPr/>
        </p:nvSpPr>
        <p:spPr bwMode="auto">
          <a:xfrm>
            <a:off x="3786188"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4</a:t>
            </a:r>
            <a:endParaRPr lang="en-US" sz="3200" b="1">
              <a:solidFill>
                <a:schemeClr val="bg1"/>
              </a:solidFill>
              <a:latin typeface="Times New Roman" pitchFamily="18" charset="0"/>
              <a:cs typeface="Times New Roman" pitchFamily="18" charset="0"/>
            </a:endParaRPr>
          </a:p>
        </p:txBody>
      </p:sp>
      <p:sp>
        <p:nvSpPr>
          <p:cNvPr id="38" name="مستطيل 37"/>
          <p:cNvSpPr>
            <a:spLocks noChangeArrowheads="1"/>
          </p:cNvSpPr>
          <p:nvPr/>
        </p:nvSpPr>
        <p:spPr bwMode="auto">
          <a:xfrm>
            <a:off x="3000375"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5</a:t>
            </a:r>
            <a:endParaRPr lang="en-US" sz="3200" b="1">
              <a:solidFill>
                <a:schemeClr val="bg1"/>
              </a:solidFill>
              <a:latin typeface="Times New Roman" pitchFamily="18" charset="0"/>
              <a:cs typeface="Times New Roman" pitchFamily="18" charset="0"/>
            </a:endParaRPr>
          </a:p>
        </p:txBody>
      </p:sp>
      <p:sp>
        <p:nvSpPr>
          <p:cNvPr id="39" name="مستطيل 38"/>
          <p:cNvSpPr>
            <a:spLocks noChangeArrowheads="1"/>
          </p:cNvSpPr>
          <p:nvPr/>
        </p:nvSpPr>
        <p:spPr bwMode="auto">
          <a:xfrm>
            <a:off x="2143125"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6</a:t>
            </a:r>
            <a:endParaRPr lang="en-US" sz="3200" b="1">
              <a:solidFill>
                <a:schemeClr val="bg1"/>
              </a:solidFill>
              <a:latin typeface="Times New Roman" pitchFamily="18" charset="0"/>
              <a:cs typeface="Times New Roman" pitchFamily="18" charset="0"/>
            </a:endParaRPr>
          </a:p>
        </p:txBody>
      </p:sp>
      <p:sp>
        <p:nvSpPr>
          <p:cNvPr id="40" name="مستطيل 39"/>
          <p:cNvSpPr>
            <a:spLocks noChangeArrowheads="1"/>
          </p:cNvSpPr>
          <p:nvPr/>
        </p:nvSpPr>
        <p:spPr bwMode="auto">
          <a:xfrm>
            <a:off x="1428750"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7</a:t>
            </a:r>
            <a:endParaRPr lang="en-US" sz="3200" b="1">
              <a:solidFill>
                <a:schemeClr val="bg1"/>
              </a:solidFill>
              <a:latin typeface="Times New Roman" pitchFamily="18" charset="0"/>
              <a:cs typeface="Times New Roman" pitchFamily="18" charset="0"/>
            </a:endParaRPr>
          </a:p>
        </p:txBody>
      </p:sp>
      <p:sp>
        <p:nvSpPr>
          <p:cNvPr id="41" name="مستطيل 40"/>
          <p:cNvSpPr>
            <a:spLocks noChangeArrowheads="1"/>
          </p:cNvSpPr>
          <p:nvPr/>
        </p:nvSpPr>
        <p:spPr bwMode="auto">
          <a:xfrm>
            <a:off x="571500" y="2143125"/>
            <a:ext cx="415925"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8</a:t>
            </a:r>
            <a:endParaRPr lang="en-US" sz="3200" b="1">
              <a:solidFill>
                <a:schemeClr val="bg1"/>
              </a:solidFill>
              <a:latin typeface="Times New Roman" pitchFamily="18" charset="0"/>
              <a:cs typeface="Times New Roman" pitchFamily="18" charset="0"/>
            </a:endParaRPr>
          </a:p>
        </p:txBody>
      </p:sp>
      <p:sp>
        <p:nvSpPr>
          <p:cNvPr id="42" name="مستطيل 41"/>
          <p:cNvSpPr>
            <a:spLocks noChangeArrowheads="1"/>
          </p:cNvSpPr>
          <p:nvPr/>
        </p:nvSpPr>
        <p:spPr bwMode="auto">
          <a:xfrm>
            <a:off x="6215063" y="2928938"/>
            <a:ext cx="646112"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11</a:t>
            </a:r>
            <a:endParaRPr lang="en-US" sz="3200" b="1">
              <a:solidFill>
                <a:schemeClr val="bg1"/>
              </a:solidFill>
              <a:latin typeface="Times New Roman" pitchFamily="18" charset="0"/>
              <a:cs typeface="Times New Roman" pitchFamily="18" charset="0"/>
            </a:endParaRPr>
          </a:p>
        </p:txBody>
      </p:sp>
      <p:sp>
        <p:nvSpPr>
          <p:cNvPr id="43" name="مستطيل 42"/>
          <p:cNvSpPr>
            <a:spLocks noChangeArrowheads="1"/>
          </p:cNvSpPr>
          <p:nvPr/>
        </p:nvSpPr>
        <p:spPr bwMode="auto">
          <a:xfrm>
            <a:off x="5286375" y="2928938"/>
            <a:ext cx="646113"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22</a:t>
            </a:r>
            <a:endParaRPr lang="en-US" sz="3200" b="1">
              <a:solidFill>
                <a:schemeClr val="bg1"/>
              </a:solidFill>
              <a:latin typeface="Times New Roman" pitchFamily="18" charset="0"/>
              <a:cs typeface="Times New Roman" pitchFamily="18" charset="0"/>
            </a:endParaRPr>
          </a:p>
        </p:txBody>
      </p:sp>
      <p:sp>
        <p:nvSpPr>
          <p:cNvPr id="44" name="مستطيل 43"/>
          <p:cNvSpPr>
            <a:spLocks noChangeArrowheads="1"/>
          </p:cNvSpPr>
          <p:nvPr/>
        </p:nvSpPr>
        <p:spPr bwMode="auto">
          <a:xfrm>
            <a:off x="4500563" y="2928938"/>
            <a:ext cx="646112"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33</a:t>
            </a:r>
            <a:endParaRPr lang="en-US" sz="3200" b="1">
              <a:solidFill>
                <a:schemeClr val="bg1"/>
              </a:solidFill>
              <a:latin typeface="Times New Roman" pitchFamily="18" charset="0"/>
              <a:cs typeface="Times New Roman" pitchFamily="18" charset="0"/>
            </a:endParaRPr>
          </a:p>
        </p:txBody>
      </p:sp>
      <p:sp>
        <p:nvSpPr>
          <p:cNvPr id="45" name="مستطيل 44"/>
          <p:cNvSpPr>
            <a:spLocks noChangeArrowheads="1"/>
          </p:cNvSpPr>
          <p:nvPr/>
        </p:nvSpPr>
        <p:spPr bwMode="auto">
          <a:xfrm>
            <a:off x="3643313" y="2928938"/>
            <a:ext cx="646112"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44</a:t>
            </a:r>
            <a:endParaRPr lang="en-US" sz="3200" b="1">
              <a:solidFill>
                <a:schemeClr val="bg1"/>
              </a:solidFill>
              <a:latin typeface="Times New Roman" pitchFamily="18" charset="0"/>
              <a:cs typeface="Times New Roman" pitchFamily="18" charset="0"/>
            </a:endParaRPr>
          </a:p>
        </p:txBody>
      </p:sp>
      <p:sp>
        <p:nvSpPr>
          <p:cNvPr id="46" name="مستطيل 45"/>
          <p:cNvSpPr>
            <a:spLocks noChangeArrowheads="1"/>
          </p:cNvSpPr>
          <p:nvPr/>
        </p:nvSpPr>
        <p:spPr bwMode="auto">
          <a:xfrm>
            <a:off x="2857500" y="2928938"/>
            <a:ext cx="646113"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55</a:t>
            </a:r>
            <a:endParaRPr lang="en-US" sz="3200" b="1">
              <a:solidFill>
                <a:schemeClr val="bg1"/>
              </a:solidFill>
              <a:latin typeface="Times New Roman" pitchFamily="18" charset="0"/>
              <a:cs typeface="Times New Roman" pitchFamily="18" charset="0"/>
            </a:endParaRPr>
          </a:p>
        </p:txBody>
      </p:sp>
      <p:sp>
        <p:nvSpPr>
          <p:cNvPr id="47" name="مستطيل 46"/>
          <p:cNvSpPr>
            <a:spLocks noChangeArrowheads="1"/>
          </p:cNvSpPr>
          <p:nvPr/>
        </p:nvSpPr>
        <p:spPr bwMode="auto">
          <a:xfrm>
            <a:off x="2000250" y="2928938"/>
            <a:ext cx="646113"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66</a:t>
            </a:r>
            <a:endParaRPr lang="en-US" sz="3200" b="1">
              <a:solidFill>
                <a:schemeClr val="bg1"/>
              </a:solidFill>
              <a:latin typeface="Times New Roman" pitchFamily="18" charset="0"/>
              <a:cs typeface="Times New Roman" pitchFamily="18" charset="0"/>
            </a:endParaRPr>
          </a:p>
        </p:txBody>
      </p:sp>
      <p:sp>
        <p:nvSpPr>
          <p:cNvPr id="48" name="مستطيل 47"/>
          <p:cNvSpPr>
            <a:spLocks noChangeArrowheads="1"/>
          </p:cNvSpPr>
          <p:nvPr/>
        </p:nvSpPr>
        <p:spPr bwMode="auto">
          <a:xfrm>
            <a:off x="1285875" y="2928938"/>
            <a:ext cx="646113"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77</a:t>
            </a:r>
            <a:endParaRPr lang="en-US" sz="3200" b="1">
              <a:solidFill>
                <a:schemeClr val="bg1"/>
              </a:solidFill>
              <a:latin typeface="Times New Roman" pitchFamily="18" charset="0"/>
              <a:cs typeface="Times New Roman" pitchFamily="18" charset="0"/>
            </a:endParaRPr>
          </a:p>
        </p:txBody>
      </p:sp>
      <p:sp>
        <p:nvSpPr>
          <p:cNvPr id="49" name="مستطيل 48"/>
          <p:cNvSpPr>
            <a:spLocks noChangeArrowheads="1"/>
          </p:cNvSpPr>
          <p:nvPr/>
        </p:nvSpPr>
        <p:spPr bwMode="auto">
          <a:xfrm>
            <a:off x="428625" y="2928938"/>
            <a:ext cx="646113" cy="584200"/>
          </a:xfrm>
          <a:prstGeom prst="rect">
            <a:avLst/>
          </a:prstGeom>
          <a:noFill/>
          <a:ln w="9525">
            <a:noFill/>
            <a:miter lim="800000"/>
            <a:headEnd/>
            <a:tailEnd/>
          </a:ln>
        </p:spPr>
        <p:txBody>
          <a:bodyPr wrap="none">
            <a:spAutoFit/>
          </a:bodyPr>
          <a:lstStyle/>
          <a:p>
            <a:pPr algn="ctr">
              <a:tabLst>
                <a:tab pos="334963" algn="l"/>
              </a:tabLst>
            </a:pPr>
            <a:r>
              <a:rPr lang="ar-EG" sz="3200" b="1">
                <a:solidFill>
                  <a:schemeClr val="bg1"/>
                </a:solidFill>
              </a:rPr>
              <a:t>88</a:t>
            </a:r>
            <a:endParaRPr lang="en-US" sz="3200" b="1">
              <a:solidFill>
                <a:schemeClr val="bg1"/>
              </a:solidFill>
              <a:latin typeface="Times New Roman" pitchFamily="18" charset="0"/>
              <a:cs typeface="Times New Roman" pitchFamily="18" charset="0"/>
            </a:endParaRPr>
          </a:p>
        </p:txBody>
      </p:sp>
    </p:spTree>
  </p:cSld>
  <p:clrMapOvr>
    <a:masterClrMapping/>
  </p:clrMapOvr>
  <p:transition>
    <p:wedge/>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حل.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son notify.wav"/>
                                        </p:tgtEl>
                                      </p:cMediaNode>
                                    </p:audio>
                                  </p:subTnLst>
                                </p:cTn>
                              </p:par>
                              <p:par>
                                <p:cTn id="17" presetID="4" presetClass="entr" presetSubtype="16"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ox(in)">
                                      <p:cBhvr>
                                        <p:cTn id="19" dur="500"/>
                                        <p:tgtEl>
                                          <p:spTgt spid="31"/>
                                        </p:tgtEl>
                                      </p:cBhvr>
                                    </p:animEffect>
                                  </p:childTnLst>
                                  <p:subTnLst>
                                    <p:audio>
                                      <p:cMediaNode>
                                        <p:cTn display="0" masterRel="sameClick">
                                          <p:stCondLst>
                                            <p:cond evt="begin" delay="0">
                                              <p:tn val="17"/>
                                            </p:cond>
                                          </p:stCondLst>
                                          <p:endCondLst>
                                            <p:cond evt="onStopAudio" delay="0">
                                              <p:tgtEl>
                                                <p:sldTgt/>
                                              </p:tgtEl>
                                            </p:cond>
                                          </p:endCondLst>
                                        </p:cTn>
                                        <p:tgtEl>
                                          <p:sndTgt r:embed="rId4" name="عدد العلب.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ox(in)">
                                      <p:cBhvr>
                                        <p:cTn id="24" dur="500"/>
                                        <p:tgtEl>
                                          <p:spTgt spid="33"/>
                                        </p:tgtEl>
                                      </p:cBhvr>
                                    </p:animEffect>
                                  </p:childTnLst>
                                  <p:subTnLst>
                                    <p:audio>
                                      <p:cMediaNode>
                                        <p:cTn display="0" masterRel="sameClick">
                                          <p:stCondLst>
                                            <p:cond evt="begin" delay="0">
                                              <p:tn val="22"/>
                                            </p:cond>
                                          </p:stCondLst>
                                          <p:endCondLst>
                                            <p:cond evt="onStopAudio" delay="0">
                                              <p:tgtEl>
                                                <p:sldTgt/>
                                              </p:tgtEl>
                                            </p:cond>
                                          </p:endCondLst>
                                        </p:cTn>
                                        <p:tgtEl>
                                          <p:sndTgt r:embed="rId5" name="الثمن.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ox(in)">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6" name="1           11.wav"/>
                                        </p:tgtEl>
                                      </p:cMediaNode>
                                    </p:audio>
                                  </p:subTnLst>
                                </p:cTn>
                              </p:par>
                              <p:par>
                                <p:cTn id="30" presetID="4" presetClass="entr" presetSubtype="16"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ox(in)">
                                      <p:cBhvr>
                                        <p:cTn id="32" dur="500"/>
                                        <p:tgtEl>
                                          <p:spTgt spid="42"/>
                                        </p:tgtEl>
                                      </p:cBhvr>
                                    </p:animEffect>
                                  </p:childTnLst>
                                  <p:subTnLst>
                                    <p:audio>
                                      <p:cMediaNode>
                                        <p:cTn display="0" masterRel="sameClick">
                                          <p:stCondLst>
                                            <p:cond evt="begin" delay="0">
                                              <p:tn val="30"/>
                                            </p:cond>
                                          </p:stCondLst>
                                          <p:endCondLst>
                                            <p:cond evt="onStopAudio" delay="0">
                                              <p:tgtEl>
                                                <p:sldTgt/>
                                              </p:tgtEl>
                                            </p:cond>
                                          </p:endCondLst>
                                        </p:cTn>
                                        <p:tgtEl>
                                          <p:sndTgt r:embed="rId6" name="1           11.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ox(in)">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7" name="2        22.wav"/>
                                        </p:tgtEl>
                                      </p:cMediaNode>
                                    </p:audio>
                                  </p:subTnLst>
                                </p:cTn>
                              </p:par>
                              <p:par>
                                <p:cTn id="38" presetID="4" presetClass="entr" presetSubtype="16"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box(in)">
                                      <p:cBhvr>
                                        <p:cTn id="40" dur="500"/>
                                        <p:tgtEl>
                                          <p:spTgt spid="43"/>
                                        </p:tgtEl>
                                      </p:cBhvr>
                                    </p:animEffect>
                                  </p:childTnLst>
                                  <p:subTnLst>
                                    <p:audio>
                                      <p:cMediaNode>
                                        <p:cTn display="0" masterRel="sameClick">
                                          <p:stCondLst>
                                            <p:cond evt="begin" delay="0">
                                              <p:tn val="38"/>
                                            </p:cond>
                                          </p:stCondLst>
                                          <p:endCondLst>
                                            <p:cond evt="onStopAudio" delay="0">
                                              <p:tgtEl>
                                                <p:sldTgt/>
                                              </p:tgtEl>
                                            </p:cond>
                                          </p:endCondLst>
                                        </p:cTn>
                                        <p:tgtEl>
                                          <p:sndTgt r:embed="rId7" name="2        22.wav"/>
                                        </p:tgtEl>
                                      </p:cMediaNode>
                                    </p:audio>
                                  </p:subTnLst>
                                </p:cTn>
                              </p:par>
                              <p:par>
                                <p:cTn id="41" presetID="4" presetClass="entr" presetSubtype="16" fill="hold" grpId="0" nodeType="withEffect">
                                  <p:stCondLst>
                                    <p:cond delay="0"/>
                                  </p:stCondLst>
                                  <p:childTnLst>
                                    <p:set>
                                      <p:cBhvr>
                                        <p:cTn id="42" dur="1" fill="hold">
                                          <p:stCondLst>
                                            <p:cond delay="0"/>
                                          </p:stCondLst>
                                        </p:cTn>
                                        <p:tgtEl>
                                          <p:spTgt spid="7184"/>
                                        </p:tgtEl>
                                        <p:attrNameLst>
                                          <p:attrName>style.visibility</p:attrName>
                                        </p:attrNameLst>
                                      </p:cBhvr>
                                      <p:to>
                                        <p:strVal val="visible"/>
                                      </p:to>
                                    </p:set>
                                    <p:animEffect transition="in" filter="box(in)">
                                      <p:cBhvr>
                                        <p:cTn id="43" dur="500"/>
                                        <p:tgtEl>
                                          <p:spTgt spid="7184"/>
                                        </p:tgtEl>
                                      </p:cBhvr>
                                    </p:animEffect>
                                  </p:childTnLst>
                                  <p:subTnLst>
                                    <p:audio>
                                      <p:cMediaNode>
                                        <p:cTn display="0" masterRel="sameClick">
                                          <p:stCondLst>
                                            <p:cond evt="begin" delay="0">
                                              <p:tn val="41"/>
                                            </p:cond>
                                          </p:stCondLst>
                                          <p:endCondLst>
                                            <p:cond evt="onStopAudio" delay="0">
                                              <p:tgtEl>
                                                <p:sldTgt/>
                                              </p:tgtEl>
                                            </p:cond>
                                          </p:endCondLst>
                                        </p:cTn>
                                        <p:tgtEl>
                                          <p:sndTgt r:embed="rId7" name="2        22.wav"/>
                                        </p:tgtEl>
                                      </p:cMediaNode>
                                    </p:audio>
                                  </p:sub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7" name="2        22.wav"/>
                                        </p:tgtEl>
                                      </p:cMediaNode>
                                    </p:audio>
                                  </p:sub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ox(in)">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8" name="3             33.wav"/>
                                        </p:tgtEl>
                                      </p:cMediaNode>
                                    </p:audio>
                                  </p:subTnLst>
                                </p:cTn>
                              </p:par>
                              <p:par>
                                <p:cTn id="52" presetID="4" presetClass="entr" presetSubtype="16"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box(in)">
                                      <p:cBhvr>
                                        <p:cTn id="54" dur="500"/>
                                        <p:tgtEl>
                                          <p:spTgt spid="44"/>
                                        </p:tgtEl>
                                      </p:cBhvr>
                                    </p:animEffect>
                                  </p:childTnLst>
                                  <p:subTnLst>
                                    <p:audio>
                                      <p:cMediaNode>
                                        <p:cTn display="0" masterRel="sameClick">
                                          <p:stCondLst>
                                            <p:cond evt="begin" delay="0">
                                              <p:tn val="52"/>
                                            </p:cond>
                                          </p:stCondLst>
                                          <p:endCondLst>
                                            <p:cond evt="onStopAudio" delay="0">
                                              <p:tgtEl>
                                                <p:sldTgt/>
                                              </p:tgtEl>
                                            </p:cond>
                                          </p:endCondLst>
                                        </p:cTn>
                                        <p:tgtEl>
                                          <p:sndTgt r:embed="rId8" name="3             33.wav"/>
                                        </p:tgtEl>
                                      </p:cMediaNode>
                                    </p:audio>
                                  </p:subTnLst>
                                </p:cTn>
                              </p:par>
                              <p:par>
                                <p:cTn id="55" presetID="4"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ox(in)">
                                      <p:cBhvr>
                                        <p:cTn id="57" dur="5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8" name="3             33.wav"/>
                                        </p:tgtEl>
                                      </p:cMediaNode>
                                    </p:audio>
                                  </p:subTnLst>
                                </p:cTn>
                              </p:par>
                              <p:par>
                                <p:cTn id="58" presetID="4" presetClass="entr" presetSubtype="16" fill="hold" grpId="0" nodeType="withEffect">
                                  <p:stCondLst>
                                    <p:cond delay="0"/>
                                  </p:stCondLst>
                                  <p:childTnLst>
                                    <p:set>
                                      <p:cBhvr>
                                        <p:cTn id="59" dur="1" fill="hold">
                                          <p:stCondLst>
                                            <p:cond delay="0"/>
                                          </p:stCondLst>
                                        </p:cTn>
                                        <p:tgtEl>
                                          <p:spTgt spid="7185"/>
                                        </p:tgtEl>
                                        <p:attrNameLst>
                                          <p:attrName>style.visibility</p:attrName>
                                        </p:attrNameLst>
                                      </p:cBhvr>
                                      <p:to>
                                        <p:strVal val="visible"/>
                                      </p:to>
                                    </p:set>
                                    <p:animEffect transition="in" filter="box(in)">
                                      <p:cBhvr>
                                        <p:cTn id="60" dur="500"/>
                                        <p:tgtEl>
                                          <p:spTgt spid="7185"/>
                                        </p:tgtEl>
                                      </p:cBhvr>
                                    </p:animEffect>
                                  </p:childTnLst>
                                  <p:subTnLst>
                                    <p:audio>
                                      <p:cMediaNode>
                                        <p:cTn display="0" masterRel="sameClick">
                                          <p:stCondLst>
                                            <p:cond evt="begin" delay="0">
                                              <p:tn val="58"/>
                                            </p:cond>
                                          </p:stCondLst>
                                          <p:endCondLst>
                                            <p:cond evt="onStopAudio" delay="0">
                                              <p:tgtEl>
                                                <p:sldTgt/>
                                              </p:tgtEl>
                                            </p:cond>
                                          </p:endCondLst>
                                        </p:cTn>
                                        <p:tgtEl>
                                          <p:sndTgt r:embed="rId8" name="3             33.wav"/>
                                        </p:tgtEl>
                                      </p:cMediaNode>
                                    </p:audio>
                                  </p:sub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box(in)">
                                      <p:cBhvr>
                                        <p:cTn id="65" dur="500"/>
                                        <p:tgtEl>
                                          <p:spTgt spid="37"/>
                                        </p:tgtEl>
                                      </p:cBhvr>
                                    </p:animEffect>
                                  </p:childTnLst>
                                  <p:subTnLst>
                                    <p:audio>
                                      <p:cMediaNode>
                                        <p:cTn display="0" masterRel="sameClick">
                                          <p:stCondLst>
                                            <p:cond evt="begin" delay="0">
                                              <p:tn val="63"/>
                                            </p:cond>
                                          </p:stCondLst>
                                          <p:endCondLst>
                                            <p:cond evt="onStopAudio" delay="0">
                                              <p:tgtEl>
                                                <p:sldTgt/>
                                              </p:tgtEl>
                                            </p:cond>
                                          </p:endCondLst>
                                        </p:cTn>
                                        <p:tgtEl>
                                          <p:sndTgt r:embed="rId9" name="4            44.wav"/>
                                        </p:tgtEl>
                                      </p:cMediaNode>
                                    </p:audio>
                                  </p:subTnLst>
                                </p:cTn>
                              </p:par>
                              <p:par>
                                <p:cTn id="66" presetID="4" presetClass="entr" presetSubtype="16"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ox(in)">
                                      <p:cBhvr>
                                        <p:cTn id="68" dur="500"/>
                                        <p:tgtEl>
                                          <p:spTgt spid="45"/>
                                        </p:tgtEl>
                                      </p:cBhvr>
                                    </p:animEffect>
                                  </p:childTnLst>
                                  <p:subTnLst>
                                    <p:audio>
                                      <p:cMediaNode>
                                        <p:cTn display="0" masterRel="sameClick">
                                          <p:stCondLst>
                                            <p:cond evt="begin" delay="0">
                                              <p:tn val="66"/>
                                            </p:cond>
                                          </p:stCondLst>
                                          <p:endCondLst>
                                            <p:cond evt="onStopAudio" delay="0">
                                              <p:tgtEl>
                                                <p:sldTgt/>
                                              </p:tgtEl>
                                            </p:cond>
                                          </p:endCondLst>
                                        </p:cTn>
                                        <p:tgtEl>
                                          <p:sndTgt r:embed="rId9" name="4            44.wav"/>
                                        </p:tgtEl>
                                      </p:cMediaNode>
                                    </p:audio>
                                  </p:subTnLst>
                                </p:cTn>
                              </p:par>
                              <p:par>
                                <p:cTn id="69" presetID="4" presetClass="entr" presetSubtype="16" fill="hold" grpId="0" nodeType="withEffect">
                                  <p:stCondLst>
                                    <p:cond delay="0"/>
                                  </p:stCondLst>
                                  <p:childTnLst>
                                    <p:set>
                                      <p:cBhvr>
                                        <p:cTn id="70" dur="1" fill="hold">
                                          <p:stCondLst>
                                            <p:cond delay="0"/>
                                          </p:stCondLst>
                                        </p:cTn>
                                        <p:tgtEl>
                                          <p:spTgt spid="7186"/>
                                        </p:tgtEl>
                                        <p:attrNameLst>
                                          <p:attrName>style.visibility</p:attrName>
                                        </p:attrNameLst>
                                      </p:cBhvr>
                                      <p:to>
                                        <p:strVal val="visible"/>
                                      </p:to>
                                    </p:set>
                                    <p:animEffect transition="in" filter="box(in)">
                                      <p:cBhvr>
                                        <p:cTn id="71" dur="500"/>
                                        <p:tgtEl>
                                          <p:spTgt spid="7186"/>
                                        </p:tgtEl>
                                      </p:cBhvr>
                                    </p:animEffect>
                                  </p:childTnLst>
                                  <p:subTnLst>
                                    <p:audio>
                                      <p:cMediaNode>
                                        <p:cTn display="0" masterRel="sameClick">
                                          <p:stCondLst>
                                            <p:cond evt="begin" delay="0">
                                              <p:tn val="69"/>
                                            </p:cond>
                                          </p:stCondLst>
                                          <p:endCondLst>
                                            <p:cond evt="onStopAudio" delay="0">
                                              <p:tgtEl>
                                                <p:sldTgt/>
                                              </p:tgtEl>
                                            </p:cond>
                                          </p:endCondLst>
                                        </p:cTn>
                                        <p:tgtEl>
                                          <p:sndTgt r:embed="rId9" name="4            44.wav"/>
                                        </p:tgtEl>
                                      </p:cMediaNode>
                                    </p:audio>
                                  </p:subTnLst>
                                </p:cTn>
                              </p:par>
                              <p:par>
                                <p:cTn id="72" presetID="4"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ox(in)">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4            44.wav"/>
                                        </p:tgtEl>
                                      </p:cMediaNode>
                                    </p:audio>
                                  </p:sub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box(in)">
                                      <p:cBhvr>
                                        <p:cTn id="79" dur="500"/>
                                        <p:tgtEl>
                                          <p:spTgt spid="38"/>
                                        </p:tgtEl>
                                      </p:cBhvr>
                                    </p:animEffect>
                                  </p:childTnLst>
                                  <p:subTnLst>
                                    <p:audio>
                                      <p:cMediaNode>
                                        <p:cTn display="0" masterRel="sameClick">
                                          <p:stCondLst>
                                            <p:cond evt="begin" delay="0">
                                              <p:tn val="77"/>
                                            </p:cond>
                                          </p:stCondLst>
                                          <p:endCondLst>
                                            <p:cond evt="onStopAudio" delay="0">
                                              <p:tgtEl>
                                                <p:sldTgt/>
                                              </p:tgtEl>
                                            </p:cond>
                                          </p:endCondLst>
                                        </p:cTn>
                                        <p:tgtEl>
                                          <p:sndTgt r:embed="rId10" name="5            55.wav"/>
                                        </p:tgtEl>
                                      </p:cMediaNode>
                                    </p:audio>
                                  </p:subTnLst>
                                </p:cTn>
                              </p:par>
                              <p:par>
                                <p:cTn id="80" presetID="4" presetClass="entr" presetSubtype="16"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box(in)">
                                      <p:cBhvr>
                                        <p:cTn id="82" dur="500"/>
                                        <p:tgtEl>
                                          <p:spTgt spid="46"/>
                                        </p:tgtEl>
                                      </p:cBhvr>
                                    </p:animEffect>
                                  </p:childTnLst>
                                  <p:subTnLst>
                                    <p:audio>
                                      <p:cMediaNode>
                                        <p:cTn display="0" masterRel="sameClick">
                                          <p:stCondLst>
                                            <p:cond evt="begin" delay="0">
                                              <p:tn val="80"/>
                                            </p:cond>
                                          </p:stCondLst>
                                          <p:endCondLst>
                                            <p:cond evt="onStopAudio" delay="0">
                                              <p:tgtEl>
                                                <p:sldTgt/>
                                              </p:tgtEl>
                                            </p:cond>
                                          </p:endCondLst>
                                        </p:cTn>
                                        <p:tgtEl>
                                          <p:sndTgt r:embed="rId10" name="5            55.wav"/>
                                        </p:tgtEl>
                                      </p:cMediaNode>
                                    </p:audio>
                                  </p:subTnLst>
                                </p:cTn>
                              </p:par>
                              <p:par>
                                <p:cTn id="83" presetID="4" presetClass="entr" presetSubtype="16"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ox(in)">
                                      <p:cBhvr>
                                        <p:cTn id="85" dur="500"/>
                                        <p:tgtEl>
                                          <p:spTgt spid="18"/>
                                        </p:tgtEl>
                                      </p:cBhvr>
                                    </p:animEffect>
                                  </p:childTnLst>
                                  <p:subTnLst>
                                    <p:audio>
                                      <p:cMediaNode>
                                        <p:cTn display="0" masterRel="sameClick">
                                          <p:stCondLst>
                                            <p:cond evt="begin" delay="0">
                                              <p:tn val="83"/>
                                            </p:cond>
                                          </p:stCondLst>
                                          <p:endCondLst>
                                            <p:cond evt="onStopAudio" delay="0">
                                              <p:tgtEl>
                                                <p:sldTgt/>
                                              </p:tgtEl>
                                            </p:cond>
                                          </p:endCondLst>
                                        </p:cTn>
                                        <p:tgtEl>
                                          <p:sndTgt r:embed="rId10" name="5            55.wav"/>
                                        </p:tgtEl>
                                      </p:cMediaNode>
                                    </p:audio>
                                  </p:subTnLst>
                                </p:cTn>
                              </p:par>
                              <p:par>
                                <p:cTn id="86" presetID="4" presetClass="entr" presetSubtype="16" fill="hold" grpId="0" nodeType="withEffect">
                                  <p:stCondLst>
                                    <p:cond delay="0"/>
                                  </p:stCondLst>
                                  <p:childTnLst>
                                    <p:set>
                                      <p:cBhvr>
                                        <p:cTn id="87" dur="1" fill="hold">
                                          <p:stCondLst>
                                            <p:cond delay="0"/>
                                          </p:stCondLst>
                                        </p:cTn>
                                        <p:tgtEl>
                                          <p:spTgt spid="7187"/>
                                        </p:tgtEl>
                                        <p:attrNameLst>
                                          <p:attrName>style.visibility</p:attrName>
                                        </p:attrNameLst>
                                      </p:cBhvr>
                                      <p:to>
                                        <p:strVal val="visible"/>
                                      </p:to>
                                    </p:set>
                                    <p:animEffect transition="in" filter="box(in)">
                                      <p:cBhvr>
                                        <p:cTn id="88" dur="500"/>
                                        <p:tgtEl>
                                          <p:spTgt spid="7187"/>
                                        </p:tgtEl>
                                      </p:cBhvr>
                                    </p:animEffect>
                                  </p:childTnLst>
                                  <p:subTnLst>
                                    <p:audio>
                                      <p:cMediaNode>
                                        <p:cTn display="0" masterRel="sameClick">
                                          <p:stCondLst>
                                            <p:cond evt="begin" delay="0">
                                              <p:tn val="86"/>
                                            </p:cond>
                                          </p:stCondLst>
                                          <p:endCondLst>
                                            <p:cond evt="onStopAudio" delay="0">
                                              <p:tgtEl>
                                                <p:sldTgt/>
                                              </p:tgtEl>
                                            </p:cond>
                                          </p:endCondLst>
                                        </p:cTn>
                                        <p:tgtEl>
                                          <p:sndTgt r:embed="rId10" name="5            55.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ox(in)">
                                      <p:cBhvr>
                                        <p:cTn id="93" dur="500"/>
                                        <p:tgtEl>
                                          <p:spTgt spid="39"/>
                                        </p:tgtEl>
                                      </p:cBhvr>
                                    </p:animEffect>
                                  </p:childTnLst>
                                  <p:subTnLst>
                                    <p:audio>
                                      <p:cMediaNode>
                                        <p:cTn display="0" masterRel="sameClick">
                                          <p:stCondLst>
                                            <p:cond evt="begin" delay="0">
                                              <p:tn val="91"/>
                                            </p:cond>
                                          </p:stCondLst>
                                          <p:endCondLst>
                                            <p:cond evt="onStopAudio" delay="0">
                                              <p:tgtEl>
                                                <p:sldTgt/>
                                              </p:tgtEl>
                                            </p:cond>
                                          </p:endCondLst>
                                        </p:cTn>
                                        <p:tgtEl>
                                          <p:sndTgt r:embed="rId11" name="6              66.wav"/>
                                        </p:tgtEl>
                                      </p:cMediaNode>
                                    </p:audio>
                                  </p:subTnLst>
                                </p:cTn>
                              </p:par>
                              <p:par>
                                <p:cTn id="94" presetID="4" presetClass="entr" presetSubtype="16"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box(in)">
                                      <p:cBhvr>
                                        <p:cTn id="96" dur="500"/>
                                        <p:tgtEl>
                                          <p:spTgt spid="47"/>
                                        </p:tgtEl>
                                      </p:cBhvr>
                                    </p:animEffect>
                                  </p:childTnLst>
                                  <p:subTnLst>
                                    <p:audio>
                                      <p:cMediaNode>
                                        <p:cTn display="0" masterRel="sameClick">
                                          <p:stCondLst>
                                            <p:cond evt="begin" delay="0">
                                              <p:tn val="94"/>
                                            </p:cond>
                                          </p:stCondLst>
                                          <p:endCondLst>
                                            <p:cond evt="onStopAudio" delay="0">
                                              <p:tgtEl>
                                                <p:sldTgt/>
                                              </p:tgtEl>
                                            </p:cond>
                                          </p:endCondLst>
                                        </p:cTn>
                                        <p:tgtEl>
                                          <p:sndTgt r:embed="rId11" name="6              66.wav"/>
                                        </p:tgtEl>
                                      </p:cMediaNode>
                                    </p:audio>
                                  </p:subTnLst>
                                </p:cTn>
                              </p:par>
                              <p:par>
                                <p:cTn id="97" presetID="4" presetClass="entr" presetSubtype="16"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box(in)">
                                      <p:cBhvr>
                                        <p:cTn id="99" dur="500"/>
                                        <p:tgtEl>
                                          <p:spTgt spid="19"/>
                                        </p:tgtEl>
                                      </p:cBhvr>
                                    </p:animEffect>
                                  </p:childTnLst>
                                  <p:subTnLst>
                                    <p:audio>
                                      <p:cMediaNode>
                                        <p:cTn display="0" masterRel="sameClick">
                                          <p:stCondLst>
                                            <p:cond evt="begin" delay="0">
                                              <p:tn val="97"/>
                                            </p:cond>
                                          </p:stCondLst>
                                          <p:endCondLst>
                                            <p:cond evt="onStopAudio" delay="0">
                                              <p:tgtEl>
                                                <p:sldTgt/>
                                              </p:tgtEl>
                                            </p:cond>
                                          </p:endCondLst>
                                        </p:cTn>
                                        <p:tgtEl>
                                          <p:sndTgt r:embed="rId11" name="6              66.wav"/>
                                        </p:tgtEl>
                                      </p:cMediaNode>
                                    </p:audio>
                                  </p:subTnLst>
                                </p:cTn>
                              </p:par>
                              <p:par>
                                <p:cTn id="100" presetID="4" presetClass="entr" presetSubtype="16" fill="hold" grpId="0" nodeType="withEffect">
                                  <p:stCondLst>
                                    <p:cond delay="0"/>
                                  </p:stCondLst>
                                  <p:childTnLst>
                                    <p:set>
                                      <p:cBhvr>
                                        <p:cTn id="101" dur="1" fill="hold">
                                          <p:stCondLst>
                                            <p:cond delay="0"/>
                                          </p:stCondLst>
                                        </p:cTn>
                                        <p:tgtEl>
                                          <p:spTgt spid="7188"/>
                                        </p:tgtEl>
                                        <p:attrNameLst>
                                          <p:attrName>style.visibility</p:attrName>
                                        </p:attrNameLst>
                                      </p:cBhvr>
                                      <p:to>
                                        <p:strVal val="visible"/>
                                      </p:to>
                                    </p:set>
                                    <p:animEffect transition="in" filter="box(in)">
                                      <p:cBhvr>
                                        <p:cTn id="102" dur="500"/>
                                        <p:tgtEl>
                                          <p:spTgt spid="7188"/>
                                        </p:tgtEl>
                                      </p:cBhvr>
                                    </p:animEffect>
                                  </p:childTnLst>
                                  <p:subTnLst>
                                    <p:audio>
                                      <p:cMediaNode>
                                        <p:cTn display="0" masterRel="sameClick">
                                          <p:stCondLst>
                                            <p:cond evt="begin" delay="0">
                                              <p:tn val="100"/>
                                            </p:cond>
                                          </p:stCondLst>
                                          <p:endCondLst>
                                            <p:cond evt="onStopAudio" delay="0">
                                              <p:tgtEl>
                                                <p:sldTgt/>
                                              </p:tgtEl>
                                            </p:cond>
                                          </p:endCondLst>
                                        </p:cTn>
                                        <p:tgtEl>
                                          <p:sndTgt r:embed="rId11" name="6              66.wav"/>
                                        </p:tgtEl>
                                      </p:cMediaNode>
                                    </p:audio>
                                  </p:sub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box(in)">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12" name="7           77.wav"/>
                                        </p:tgtEl>
                                      </p:cMediaNode>
                                    </p:audio>
                                  </p:subTnLst>
                                </p:cTn>
                              </p:par>
                              <p:par>
                                <p:cTn id="108" presetID="4" presetClass="entr" presetSubtype="16" fill="hold" grpId="0" nodeType="with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box(in)">
                                      <p:cBhvr>
                                        <p:cTn id="110" dur="500"/>
                                        <p:tgtEl>
                                          <p:spTgt spid="48"/>
                                        </p:tgtEl>
                                      </p:cBhvr>
                                    </p:animEffect>
                                  </p:childTnLst>
                                  <p:subTnLst>
                                    <p:audio>
                                      <p:cMediaNode>
                                        <p:cTn display="0" masterRel="sameClick">
                                          <p:stCondLst>
                                            <p:cond evt="begin" delay="0">
                                              <p:tn val="108"/>
                                            </p:cond>
                                          </p:stCondLst>
                                          <p:endCondLst>
                                            <p:cond evt="onStopAudio" delay="0">
                                              <p:tgtEl>
                                                <p:sldTgt/>
                                              </p:tgtEl>
                                            </p:cond>
                                          </p:endCondLst>
                                        </p:cTn>
                                        <p:tgtEl>
                                          <p:sndTgt r:embed="rId12" name="7           77.wav"/>
                                        </p:tgtEl>
                                      </p:cMediaNode>
                                    </p:audio>
                                  </p:subTnLst>
                                </p:cTn>
                              </p:par>
                              <p:par>
                                <p:cTn id="111" presetID="4" presetClass="entr" presetSubtype="16" fill="hold" grpId="0"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box(in)">
                                      <p:cBhvr>
                                        <p:cTn id="113" dur="500"/>
                                        <p:tgtEl>
                                          <p:spTgt spid="20"/>
                                        </p:tgtEl>
                                      </p:cBhvr>
                                    </p:animEffect>
                                  </p:childTnLst>
                                  <p:subTnLst>
                                    <p:audio>
                                      <p:cMediaNode>
                                        <p:cTn display="0" masterRel="sameClick">
                                          <p:stCondLst>
                                            <p:cond evt="begin" delay="0">
                                              <p:tn val="111"/>
                                            </p:cond>
                                          </p:stCondLst>
                                          <p:endCondLst>
                                            <p:cond evt="onStopAudio" delay="0">
                                              <p:tgtEl>
                                                <p:sldTgt/>
                                              </p:tgtEl>
                                            </p:cond>
                                          </p:endCondLst>
                                        </p:cTn>
                                        <p:tgtEl>
                                          <p:sndTgt r:embed="rId12" name="7           77.wav"/>
                                        </p:tgtEl>
                                      </p:cMediaNode>
                                    </p:audio>
                                  </p:subTnLst>
                                </p:cTn>
                              </p:par>
                              <p:par>
                                <p:cTn id="114" presetID="4" presetClass="entr" presetSubtype="16" fill="hold" grpId="0" nodeType="withEffect">
                                  <p:stCondLst>
                                    <p:cond delay="0"/>
                                  </p:stCondLst>
                                  <p:childTnLst>
                                    <p:set>
                                      <p:cBhvr>
                                        <p:cTn id="115" dur="1" fill="hold">
                                          <p:stCondLst>
                                            <p:cond delay="0"/>
                                          </p:stCondLst>
                                        </p:cTn>
                                        <p:tgtEl>
                                          <p:spTgt spid="7189"/>
                                        </p:tgtEl>
                                        <p:attrNameLst>
                                          <p:attrName>style.visibility</p:attrName>
                                        </p:attrNameLst>
                                      </p:cBhvr>
                                      <p:to>
                                        <p:strVal val="visible"/>
                                      </p:to>
                                    </p:set>
                                    <p:animEffect transition="in" filter="box(in)">
                                      <p:cBhvr>
                                        <p:cTn id="116" dur="500"/>
                                        <p:tgtEl>
                                          <p:spTgt spid="7189"/>
                                        </p:tgtEl>
                                      </p:cBhvr>
                                    </p:animEffect>
                                  </p:childTnLst>
                                  <p:subTnLst>
                                    <p:audio>
                                      <p:cMediaNode>
                                        <p:cTn display="0" masterRel="sameClick">
                                          <p:stCondLst>
                                            <p:cond evt="begin" delay="0">
                                              <p:tn val="114"/>
                                            </p:cond>
                                          </p:stCondLst>
                                          <p:endCondLst>
                                            <p:cond evt="onStopAudio" delay="0">
                                              <p:tgtEl>
                                                <p:sldTgt/>
                                              </p:tgtEl>
                                            </p:cond>
                                          </p:endCondLst>
                                        </p:cTn>
                                        <p:tgtEl>
                                          <p:sndTgt r:embed="rId12" name="7           77.wav"/>
                                        </p:tgtEl>
                                      </p:cMediaNode>
                                    </p:audio>
                                  </p:sub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box(in)">
                                      <p:cBhvr>
                                        <p:cTn id="121" dur="500"/>
                                        <p:tgtEl>
                                          <p:spTgt spid="41"/>
                                        </p:tgtEl>
                                      </p:cBhvr>
                                    </p:animEffect>
                                  </p:childTnLst>
                                  <p:subTnLst>
                                    <p:audio>
                                      <p:cMediaNode>
                                        <p:cTn display="0" masterRel="sameClick">
                                          <p:stCondLst>
                                            <p:cond evt="begin" delay="0">
                                              <p:tn val="119"/>
                                            </p:cond>
                                          </p:stCondLst>
                                          <p:endCondLst>
                                            <p:cond evt="onStopAudio" delay="0">
                                              <p:tgtEl>
                                                <p:sldTgt/>
                                              </p:tgtEl>
                                            </p:cond>
                                          </p:endCondLst>
                                        </p:cTn>
                                        <p:tgtEl>
                                          <p:sndTgt r:embed="rId13" name="8              88.wav"/>
                                        </p:tgtEl>
                                      </p:cMediaNode>
                                    </p:audio>
                                  </p:subTnLst>
                                </p:cTn>
                              </p:par>
                              <p:par>
                                <p:cTn id="122" presetID="4" presetClass="entr" presetSubtype="16" fill="hold" grpId="0" nodeType="with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box(in)">
                                      <p:cBhvr>
                                        <p:cTn id="124" dur="500"/>
                                        <p:tgtEl>
                                          <p:spTgt spid="49"/>
                                        </p:tgtEl>
                                      </p:cBhvr>
                                    </p:animEffect>
                                  </p:childTnLst>
                                  <p:subTnLst>
                                    <p:audio>
                                      <p:cMediaNode>
                                        <p:cTn display="0" masterRel="sameClick">
                                          <p:stCondLst>
                                            <p:cond evt="begin" delay="0">
                                              <p:tn val="122"/>
                                            </p:cond>
                                          </p:stCondLst>
                                          <p:endCondLst>
                                            <p:cond evt="onStopAudio" delay="0">
                                              <p:tgtEl>
                                                <p:sldTgt/>
                                              </p:tgtEl>
                                            </p:cond>
                                          </p:endCondLst>
                                        </p:cTn>
                                        <p:tgtEl>
                                          <p:sndTgt r:embed="rId13" name="8              88.wav"/>
                                        </p:tgtEl>
                                      </p:cMediaNode>
                                    </p:audio>
                                  </p:subTnLst>
                                </p:cTn>
                              </p:par>
                              <p:par>
                                <p:cTn id="125" presetID="4" presetClass="entr" presetSubtype="16" fill="hold" grpId="0" nodeType="with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box(in)">
                                      <p:cBhvr>
                                        <p:cTn id="127" dur="500"/>
                                        <p:tgtEl>
                                          <p:spTgt spid="21"/>
                                        </p:tgtEl>
                                      </p:cBhvr>
                                    </p:animEffect>
                                  </p:childTnLst>
                                  <p:subTnLst>
                                    <p:audio>
                                      <p:cMediaNode>
                                        <p:cTn display="0" masterRel="sameClick">
                                          <p:stCondLst>
                                            <p:cond evt="begin" delay="0">
                                              <p:tn val="125"/>
                                            </p:cond>
                                          </p:stCondLst>
                                          <p:endCondLst>
                                            <p:cond evt="onStopAudio" delay="0">
                                              <p:tgtEl>
                                                <p:sldTgt/>
                                              </p:tgtEl>
                                            </p:cond>
                                          </p:endCondLst>
                                        </p:cTn>
                                        <p:tgtEl>
                                          <p:sndTgt r:embed="rId13" name="8              88.wav"/>
                                        </p:tgtEl>
                                      </p:cMediaNode>
                                    </p:audio>
                                  </p:subTnLst>
                                </p:cTn>
                              </p:par>
                              <p:par>
                                <p:cTn id="128" presetID="4" presetClass="entr" presetSubtype="16" fill="hold" grpId="0" nodeType="withEffect">
                                  <p:stCondLst>
                                    <p:cond delay="0"/>
                                  </p:stCondLst>
                                  <p:childTnLst>
                                    <p:set>
                                      <p:cBhvr>
                                        <p:cTn id="129" dur="1" fill="hold">
                                          <p:stCondLst>
                                            <p:cond delay="0"/>
                                          </p:stCondLst>
                                        </p:cTn>
                                        <p:tgtEl>
                                          <p:spTgt spid="7190"/>
                                        </p:tgtEl>
                                        <p:attrNameLst>
                                          <p:attrName>style.visibility</p:attrName>
                                        </p:attrNameLst>
                                      </p:cBhvr>
                                      <p:to>
                                        <p:strVal val="visible"/>
                                      </p:to>
                                    </p:set>
                                    <p:animEffect transition="in" filter="box(in)">
                                      <p:cBhvr>
                                        <p:cTn id="130" dur="500"/>
                                        <p:tgtEl>
                                          <p:spTgt spid="7190"/>
                                        </p:tgtEl>
                                      </p:cBhvr>
                                    </p:animEffect>
                                  </p:childTnLst>
                                  <p:subTnLst>
                                    <p:audio>
                                      <p:cMediaNode>
                                        <p:cTn display="0" masterRel="sameClick">
                                          <p:stCondLst>
                                            <p:cond evt="begin" delay="0">
                                              <p:tn val="128"/>
                                            </p:cond>
                                          </p:stCondLst>
                                          <p:endCondLst>
                                            <p:cond evt="onStopAudio" delay="0">
                                              <p:tgtEl>
                                                <p:sldTgt/>
                                              </p:tgtEl>
                                            </p:cond>
                                          </p:endCondLst>
                                        </p:cTn>
                                        <p:tgtEl>
                                          <p:sndTgt r:embed="rId13" name="8              88.wav"/>
                                        </p:tgtEl>
                                      </p:cMediaNode>
                                    </p:audio>
                                  </p:subTnLst>
                                </p:cTn>
                              </p:par>
                            </p:childTnLst>
                          </p:cTn>
                        </p:par>
                      </p:childTnLst>
                    </p:cTn>
                  </p:par>
                  <p:par>
                    <p:cTn id="131" fill="hold">
                      <p:stCondLst>
                        <p:cond delay="indefinite"/>
                      </p:stCondLst>
                      <p:childTnLst>
                        <p:par>
                          <p:cTn id="132" fill="hold">
                            <p:stCondLst>
                              <p:cond delay="0"/>
                            </p:stCondLst>
                            <p:childTnLst>
                              <p:par>
                                <p:cTn id="133" presetID="4" presetClass="entr" presetSubtype="16"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box(in)">
                                      <p:cBhvr>
                                        <p:cTn id="135" dur="500"/>
                                        <p:tgtEl>
                                          <p:spTgt spid="32"/>
                                        </p:tgtEl>
                                      </p:cBhvr>
                                    </p:animEffect>
                                  </p:childTnLst>
                                  <p:subTnLst>
                                    <p:audio>
                                      <p:cMediaNode>
                                        <p:cTn display="0" masterRel="sameClick">
                                          <p:stCondLst>
                                            <p:cond evt="begin" delay="0">
                                              <p:tn val="133"/>
                                            </p:cond>
                                          </p:stCondLst>
                                          <p:endCondLst>
                                            <p:cond evt="onStopAudio" delay="0">
                                              <p:tgtEl>
                                                <p:sldTgt/>
                                              </p:tgtEl>
                                            </p:cond>
                                          </p:endCondLst>
                                        </p:cTn>
                                        <p:tgtEl>
                                          <p:sndTgt r:embed="rId13" name="8              88.wav"/>
                                        </p:tgtEl>
                                      </p:cMediaNode>
                                    </p:audio>
                                  </p:subTnLst>
                                </p:cTn>
                              </p:par>
                              <p:par>
                                <p:cTn id="136" presetID="4" presetClass="entr" presetSubtype="16" fill="hold" grpId="0" nodeType="withEffect">
                                  <p:stCondLst>
                                    <p:cond delay="0"/>
                                  </p:stCondLst>
                                  <p:childTnLst>
                                    <p:set>
                                      <p:cBhvr>
                                        <p:cTn id="137" dur="1" fill="hold">
                                          <p:stCondLst>
                                            <p:cond delay="0"/>
                                          </p:stCondLst>
                                        </p:cTn>
                                        <p:tgtEl>
                                          <p:spTgt spid="30">
                                            <p:txEl>
                                              <p:pRg st="0" end="0"/>
                                            </p:txEl>
                                          </p:spTgt>
                                        </p:tgtEl>
                                        <p:attrNameLst>
                                          <p:attrName>style.visibility</p:attrName>
                                        </p:attrNameLst>
                                      </p:cBhvr>
                                      <p:to>
                                        <p:strVal val="visible"/>
                                      </p:to>
                                    </p:set>
                                    <p:animEffect transition="in" filter="box(in)">
                                      <p:cBhvr>
                                        <p:cTn id="138" dur="500"/>
                                        <p:tgtEl>
                                          <p:spTgt spid="30">
                                            <p:txEl>
                                              <p:pRg st="0" end="0"/>
                                            </p:txEl>
                                          </p:spTgt>
                                        </p:tgtEl>
                                      </p:cBhvr>
                                    </p:animEffect>
                                  </p:childTnLst>
                                  <p:subTnLst>
                                    <p:audio>
                                      <p:cMediaNode>
                                        <p:cTn display="0" masterRel="sameClick">
                                          <p:stCondLst>
                                            <p:cond evt="begin" delay="0">
                                              <p:tn val="136"/>
                                            </p:cond>
                                          </p:stCondLst>
                                          <p:endCondLst>
                                            <p:cond evt="onStopAudio" delay="0">
                                              <p:tgtEl>
                                                <p:sldTgt/>
                                              </p:tgtEl>
                                            </p:cond>
                                          </p:endCondLst>
                                        </p:cTn>
                                        <p:tgtEl>
                                          <p:sndTgt r:embed="rId14" name="النَّمطُ هوَ إضافةُ 11.wav"/>
                                        </p:tgtEl>
                                      </p:cMediaNode>
                                    </p:audio>
                                  </p:subTnLst>
                                </p:cTn>
                              </p:par>
                            </p:childTnLst>
                          </p:cTn>
                        </p:par>
                      </p:childTnLst>
                    </p:cTn>
                  </p:par>
                  <p:par>
                    <p:cTn id="139" fill="hold">
                      <p:stCondLst>
                        <p:cond delay="indefinite"/>
                      </p:stCondLst>
                      <p:childTnLst>
                        <p:par>
                          <p:cTn id="140" fill="hold">
                            <p:stCondLst>
                              <p:cond delay="0"/>
                            </p:stCondLst>
                            <p:childTnLst>
                              <p:par>
                                <p:cTn id="141" presetID="4" presetClass="entr" presetSubtype="16" fill="hold" grpId="0" nodeType="clickEffect">
                                  <p:stCondLst>
                                    <p:cond delay="0"/>
                                  </p:stCondLst>
                                  <p:childTnLst>
                                    <p:set>
                                      <p:cBhvr>
                                        <p:cTn id="142" dur="1" fill="hold">
                                          <p:stCondLst>
                                            <p:cond delay="0"/>
                                          </p:stCondLst>
                                        </p:cTn>
                                        <p:tgtEl>
                                          <p:spTgt spid="30">
                                            <p:txEl>
                                              <p:pRg st="1" end="1"/>
                                            </p:txEl>
                                          </p:spTgt>
                                        </p:tgtEl>
                                        <p:attrNameLst>
                                          <p:attrName>style.visibility</p:attrName>
                                        </p:attrNameLst>
                                      </p:cBhvr>
                                      <p:to>
                                        <p:strVal val="visible"/>
                                      </p:to>
                                    </p:set>
                                    <p:animEffect transition="in" filter="box(in)">
                                      <p:cBhvr>
                                        <p:cTn id="143" dur="500"/>
                                        <p:tgtEl>
                                          <p:spTgt spid="30">
                                            <p:txEl>
                                              <p:pRg st="1" end="1"/>
                                            </p:txEl>
                                          </p:spTgt>
                                        </p:tgtEl>
                                      </p:cBhvr>
                                    </p:animEffect>
                                  </p:childTnLst>
                                  <p:subTnLst>
                                    <p:audio>
                                      <p:cMediaNode>
                                        <p:cTn display="0" masterRel="sameClick">
                                          <p:stCondLst>
                                            <p:cond evt="begin" delay="0">
                                              <p:tn val="141"/>
                                            </p:cond>
                                          </p:stCondLst>
                                          <p:endCondLst>
                                            <p:cond evt="onStopAudio" delay="0">
                                              <p:tgtEl>
                                                <p:sldTgt/>
                                              </p:tgtEl>
                                            </p:cond>
                                          </p:endCondLst>
                                        </p:cTn>
                                        <p:tgtEl>
                                          <p:sndTgt r:embed="rId15" name="8 × 11 = 88.wav"/>
                                        </p:tgtEl>
                                      </p:cMediaNode>
                                    </p:audio>
                                  </p:subTnLst>
                                </p:cTn>
                              </p:par>
                            </p:childTnLst>
                          </p:cTn>
                        </p:par>
                      </p:childTnLst>
                    </p:cTn>
                  </p:par>
                  <p:par>
                    <p:cTn id="144" fill="hold">
                      <p:stCondLst>
                        <p:cond delay="indefinite"/>
                      </p:stCondLst>
                      <p:childTnLst>
                        <p:par>
                          <p:cTn id="145" fill="hold">
                            <p:stCondLst>
                              <p:cond delay="0"/>
                            </p:stCondLst>
                            <p:childTnLst>
                              <p:par>
                                <p:cTn id="146" presetID="4" presetClass="entr" presetSubtype="16" fill="hold" grpId="0" nodeType="clickEffect">
                                  <p:stCondLst>
                                    <p:cond delay="0"/>
                                  </p:stCondLst>
                                  <p:childTnLst>
                                    <p:set>
                                      <p:cBhvr>
                                        <p:cTn id="147" dur="1" fill="hold">
                                          <p:stCondLst>
                                            <p:cond delay="0"/>
                                          </p:stCondLst>
                                        </p:cTn>
                                        <p:tgtEl>
                                          <p:spTgt spid="30">
                                            <p:txEl>
                                              <p:pRg st="2" end="2"/>
                                            </p:txEl>
                                          </p:spTgt>
                                        </p:tgtEl>
                                        <p:attrNameLst>
                                          <p:attrName>style.visibility</p:attrName>
                                        </p:attrNameLst>
                                      </p:cBhvr>
                                      <p:to>
                                        <p:strVal val="visible"/>
                                      </p:to>
                                    </p:set>
                                    <p:animEffect transition="in" filter="box(in)">
                                      <p:cBhvr>
                                        <p:cTn id="148" dur="500"/>
                                        <p:tgtEl>
                                          <p:spTgt spid="30">
                                            <p:txEl>
                                              <p:pRg st="2" end="2"/>
                                            </p:txEl>
                                          </p:spTgt>
                                        </p:tgtEl>
                                      </p:cBhvr>
                                    </p:animEffect>
                                  </p:childTnLst>
                                  <p:subTnLst>
                                    <p:audio>
                                      <p:cMediaNode>
                                        <p:cTn display="0" masterRel="sameClick">
                                          <p:stCondLst>
                                            <p:cond evt="begin" delay="0">
                                              <p:tn val="146"/>
                                            </p:cond>
                                          </p:stCondLst>
                                          <p:endCondLst>
                                            <p:cond evt="onStopAudio" delay="0">
                                              <p:tgtEl>
                                                <p:sldTgt/>
                                              </p:tgtEl>
                                            </p:cond>
                                          </p:endCondLst>
                                        </p:cTn>
                                        <p:tgtEl>
                                          <p:sndTgt r:embed="rId16" name="إِذَنْ  لقدْ دفعَ والدُ طارقٍ 88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20" grpId="0" animBg="1"/>
      <p:bldP spid="21" grpId="0" animBg="1"/>
      <p:bldP spid="7184" grpId="0"/>
      <p:bldP spid="7185" grpId="0"/>
      <p:bldP spid="7186" grpId="0"/>
      <p:bldP spid="7187" grpId="0"/>
      <p:bldP spid="7188" grpId="0"/>
      <p:bldP spid="7189" grpId="0"/>
      <p:bldP spid="7190" grpId="0"/>
      <p:bldP spid="32" grpId="0" animBg="1"/>
      <p:bldP spid="30" grpId="0" build="allAtOnce"/>
      <p:bldP spid="31"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005892" y="214290"/>
            <a:ext cx="2780818" cy="2052755"/>
            <a:chOff x="5786446" y="376113"/>
            <a:chExt cx="2780818" cy="2052755"/>
          </a:xfr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3500000" scaled="0"/>
          </a:gradFill>
          <a:effectLst>
            <a:reflection blurRad="6350" stA="52000" endA="300" endPos="35000" dir="5400000" sy="-100000" algn="bl" rotWithShape="0"/>
          </a:effectLst>
        </p:grpSpPr>
        <p:sp>
          <p:nvSpPr>
            <p:cNvPr id="8" name="Curved Right Arrow 7"/>
            <p:cNvSpPr/>
            <p:nvPr/>
          </p:nvSpPr>
          <p:spPr>
            <a:xfrm>
              <a:off x="5786446" y="714356"/>
              <a:ext cx="1143008" cy="1714512"/>
            </a:xfrm>
            <a:prstGeom prst="curvedRightArrow">
              <a:avLst/>
            </a:prstGeom>
            <a:grp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9" name="Curved Left Arrow 8"/>
            <p:cNvSpPr/>
            <p:nvPr/>
          </p:nvSpPr>
          <p:spPr>
            <a:xfrm>
              <a:off x="7429520" y="928670"/>
              <a:ext cx="928694" cy="1428760"/>
            </a:xfrm>
            <a:prstGeom prst="curvedLeftArrow">
              <a:avLst/>
            </a:prstGeom>
            <a:grp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10" name="Dodecagon 9"/>
            <p:cNvSpPr/>
            <p:nvPr/>
          </p:nvSpPr>
          <p:spPr>
            <a:xfrm rot="21125196">
              <a:off x="6138372" y="376113"/>
              <a:ext cx="2428892" cy="1129293"/>
            </a:xfrm>
            <a:prstGeom prst="dodecagon">
              <a:avLst/>
            </a:prstGeom>
            <a:grp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600" b="1" dirty="0">
                  <a:ln>
                    <a:solidFill>
                      <a:schemeClr val="tx1"/>
                    </a:solidFill>
                  </a:ln>
                  <a:solidFill>
                    <a:schemeClr val="tx1"/>
                  </a:solidFill>
                </a:rPr>
                <a:t>تحقق</a:t>
              </a:r>
            </a:p>
          </p:txBody>
        </p:sp>
      </p:grpSp>
      <p:sp>
        <p:nvSpPr>
          <p:cNvPr id="13" name="Vertical Scroll 12"/>
          <p:cNvSpPr/>
          <p:nvPr/>
        </p:nvSpPr>
        <p:spPr bwMode="auto">
          <a:xfrm>
            <a:off x="642938" y="2357438"/>
            <a:ext cx="8072437" cy="4214812"/>
          </a:xfrm>
          <a:prstGeom prst="verticalScroll">
            <a:avLst/>
          </a:prstGeom>
          <a:solidFill>
            <a:srgbClr val="0000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Rectangle 10"/>
          <p:cNvSpPr/>
          <p:nvPr/>
        </p:nvSpPr>
        <p:spPr bwMode="auto">
          <a:xfrm>
            <a:off x="1071563" y="3095625"/>
            <a:ext cx="7000875" cy="3048000"/>
          </a:xfrm>
          <a:prstGeom prst="rect">
            <a:avLst/>
          </a:prstGeom>
        </p:spPr>
        <p:txBody>
          <a:bodyPr>
            <a:spAutoFit/>
          </a:bodyPr>
          <a:lstStyle/>
          <a:p>
            <a:pPr algn="ctr" fontAlgn="auto">
              <a:spcBef>
                <a:spcPts val="0"/>
              </a:spcBef>
              <a:spcAft>
                <a:spcPts val="0"/>
              </a:spcAft>
              <a:defRPr/>
            </a:pPr>
            <a:r>
              <a:rPr lang="ar-EG" sz="3200" b="1" dirty="0">
                <a:solidFill>
                  <a:schemeClr val="bg1"/>
                </a:solidFill>
                <a:latin typeface="+mn-lt"/>
                <a:cs typeface="+mn-cs"/>
              </a:rPr>
              <a:t>هنالكَ نمطٌ آخرُ ظاهرٌ في الجدولِ، وهوَ أنَّ عددَ الريالاتِ مكوَّنٌ من منزلتَيْنِ، رقماهُمَا متماثلانِ ومساوِيانِ لعددِ </a:t>
            </a:r>
            <a:r>
              <a:rPr lang="ar-SA" sz="3200" b="1" dirty="0">
                <a:solidFill>
                  <a:schemeClr val="bg1"/>
                </a:solidFill>
                <a:latin typeface="+mn-lt"/>
                <a:cs typeface="+mn-cs"/>
              </a:rPr>
              <a:t>العلب </a:t>
            </a:r>
            <a:r>
              <a:rPr lang="ar-EG" sz="3200" b="1" dirty="0">
                <a:solidFill>
                  <a:schemeClr val="bg1"/>
                </a:solidFill>
                <a:latin typeface="+mn-lt"/>
                <a:cs typeface="+mn-cs"/>
              </a:rPr>
              <a:t>المُقابلةِ. فعلَى سبيلِ المثالِ 5 </a:t>
            </a:r>
            <a:r>
              <a:rPr lang="ar-SA" sz="3200" b="1" dirty="0">
                <a:solidFill>
                  <a:schemeClr val="bg1"/>
                </a:solidFill>
                <a:latin typeface="+mn-lt"/>
                <a:cs typeface="+mn-cs"/>
              </a:rPr>
              <a:t>علب </a:t>
            </a:r>
            <a:r>
              <a:rPr lang="ar-EG" sz="3200" b="1" dirty="0">
                <a:solidFill>
                  <a:schemeClr val="bg1"/>
                </a:solidFill>
                <a:latin typeface="+mn-lt"/>
                <a:cs typeface="+mn-cs"/>
              </a:rPr>
              <a:t>يقابلُها 55 ريالاً.</a:t>
            </a:r>
          </a:p>
          <a:p>
            <a:pPr algn="ctr" fontAlgn="auto">
              <a:spcBef>
                <a:spcPts val="0"/>
              </a:spcBef>
              <a:spcAft>
                <a:spcPts val="0"/>
              </a:spcAft>
              <a:defRPr/>
            </a:pPr>
            <a:r>
              <a:rPr lang="ar-SA" sz="3200" b="1" dirty="0">
                <a:solidFill>
                  <a:schemeClr val="bg1"/>
                </a:solidFill>
                <a:latin typeface="+mn-lt"/>
                <a:cs typeface="+mn-cs"/>
              </a:rPr>
              <a:t>الإجابة </a:t>
            </a:r>
            <a:r>
              <a:rPr lang="ar-EG" sz="3200" b="1" dirty="0">
                <a:solidFill>
                  <a:schemeClr val="bg1"/>
                </a:solidFill>
                <a:latin typeface="+mn-lt"/>
                <a:cs typeface="+mn-cs"/>
              </a:rPr>
              <a:t>: 8 </a:t>
            </a:r>
            <a:r>
              <a:rPr lang="ar-SA" sz="3200" b="1" dirty="0">
                <a:solidFill>
                  <a:schemeClr val="bg1"/>
                </a:solidFill>
                <a:latin typeface="+mn-lt"/>
                <a:cs typeface="+mn-cs"/>
              </a:rPr>
              <a:t>علب </a:t>
            </a:r>
            <a:r>
              <a:rPr lang="ar-EG" sz="3200" b="1" dirty="0">
                <a:solidFill>
                  <a:schemeClr val="bg1"/>
                </a:solidFill>
                <a:latin typeface="+mn-lt"/>
                <a:cs typeface="+mn-cs"/>
              </a:rPr>
              <a:t>يقابلُها 88 ريالاً</a:t>
            </a:r>
            <a:r>
              <a:rPr lang="ar-SA" sz="3200" b="1" dirty="0">
                <a:solidFill>
                  <a:schemeClr val="bg1"/>
                </a:solidFill>
                <a:latin typeface="+mn-lt"/>
                <a:cs typeface="+mn-cs"/>
              </a:rPr>
              <a:t>.</a:t>
            </a:r>
          </a:p>
          <a:p>
            <a:pPr algn="ctr" fontAlgn="auto">
              <a:spcBef>
                <a:spcPts val="0"/>
              </a:spcBef>
              <a:spcAft>
                <a:spcPts val="0"/>
              </a:spcAft>
              <a:defRPr/>
            </a:pPr>
            <a:r>
              <a:rPr lang="ar-EG" sz="3200" b="1" dirty="0">
                <a:solidFill>
                  <a:schemeClr val="bg1"/>
                </a:solidFill>
                <a:latin typeface="+mn-lt"/>
                <a:cs typeface="+mn-cs"/>
              </a:rPr>
              <a:t>لِذَا، فإنَّ الإجابةَ صحيحةٌ.</a:t>
            </a:r>
          </a:p>
        </p:txBody>
      </p:sp>
    </p:spTree>
  </p:cSld>
  <p:clrMapOvr>
    <a:masterClrMapping/>
  </p:clrMapOvr>
  <p:transition>
    <p:checker dir="vert"/>
    <p:sndAc>
      <p:stSnd>
        <p:snd r:embed="rId2"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تحقق.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ox(in)">
                                      <p:cBhvr>
                                        <p:cTn id="18" dur="500"/>
                                        <p:tgtEl>
                                          <p:spTgt spid="11">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هنالكَ نمطٌ آخرُ ظاهرٌ في الجدولِ ش8.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box(in)">
                                      <p:cBhvr>
                                        <p:cTn id="23" dur="500"/>
                                        <p:tgtEl>
                                          <p:spTgt spid="11">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الإجابة 8 علب يقابلُها 88 ريالاً.wav"/>
                                        </p:tgtEl>
                                      </p:cMediaNode>
                                    </p:audio>
                                  </p:subTnLst>
                                </p:cTn>
                              </p:par>
                              <p:par>
                                <p:cTn id="24" presetID="4" presetClass="entr" presetSubtype="16" fill="hold" grpId="0"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box(in)">
                                      <p:cBhvr>
                                        <p:cTn id="26" dur="500"/>
                                        <p:tgtEl>
                                          <p:spTgt spid="11">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إجابة 8 علب يقابلُها 88 ريال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6"/>
          <p:cNvSpPr/>
          <p:nvPr/>
        </p:nvSpPr>
        <p:spPr>
          <a:xfrm>
            <a:off x="3071813" y="285750"/>
            <a:ext cx="5500687" cy="928688"/>
          </a:xfrm>
          <a:prstGeom prst="snip2DiagRect">
            <a:avLst/>
          </a:prstGeom>
          <a:ln w="57150">
            <a:solidFill>
              <a:srgbClr val="000066"/>
            </a:solidFill>
          </a:ln>
        </p:spPr>
        <p:style>
          <a:lnRef idx="1">
            <a:schemeClr val="accent5"/>
          </a:lnRef>
          <a:fillRef idx="2">
            <a:schemeClr val="accent5"/>
          </a:fillRef>
          <a:effectRef idx="1">
            <a:schemeClr val="accent5"/>
          </a:effectRef>
          <a:fontRef idx="minor">
            <a:schemeClr val="dk1"/>
          </a:fontRef>
        </p:style>
        <p:txBody>
          <a:bodyPr rtlCol="1" anchor="ctr"/>
          <a:lstStyle/>
          <a:p>
            <a:pPr algn="ctr" fontAlgn="auto">
              <a:spcBef>
                <a:spcPts val="0"/>
              </a:spcBef>
              <a:spcAft>
                <a:spcPts val="0"/>
              </a:spcAft>
              <a:defRPr/>
            </a:pPr>
            <a:r>
              <a:rPr lang="ar-EG" sz="4400" b="1" dirty="0"/>
              <a:t>حل مسائل متنوعة</a:t>
            </a:r>
          </a:p>
        </p:txBody>
      </p:sp>
      <p:sp>
        <p:nvSpPr>
          <p:cNvPr id="8" name="Rectangle 7"/>
          <p:cNvSpPr>
            <a:spLocks noChangeArrowheads="1"/>
          </p:cNvSpPr>
          <p:nvPr/>
        </p:nvSpPr>
        <p:spPr bwMode="auto">
          <a:xfrm>
            <a:off x="665163" y="1428750"/>
            <a:ext cx="6951662" cy="584200"/>
          </a:xfrm>
          <a:prstGeom prst="rect">
            <a:avLst/>
          </a:prstGeom>
          <a:solidFill>
            <a:srgbClr val="FF5050"/>
          </a:solidFill>
          <a:ln w="57150">
            <a:solidFill>
              <a:schemeClr val="tx1"/>
            </a:solidFill>
            <a:miter lim="800000"/>
            <a:headEnd/>
            <a:tailEnd/>
          </a:ln>
        </p:spPr>
        <p:txBody>
          <a:bodyPr wrap="none">
            <a:spAutoFit/>
          </a:bodyPr>
          <a:lstStyle/>
          <a:p>
            <a:r>
              <a:rPr lang="ar-EG" sz="3200" b="1">
                <a:latin typeface="Calibri" pitchFamily="34" charset="0"/>
              </a:rPr>
              <a:t>اِستعملِ الخطة المناسبة لحلِّ كل من المسائلِ التَّاليةِ:</a:t>
            </a:r>
            <a:endParaRPr lang="ar-EG" sz="3200">
              <a:latin typeface="Calibri" pitchFamily="34" charset="0"/>
            </a:endParaRPr>
          </a:p>
        </p:txBody>
      </p:sp>
      <p:grpSp>
        <p:nvGrpSpPr>
          <p:cNvPr id="2" name="Group 13"/>
          <p:cNvGrpSpPr>
            <a:grpSpLocks/>
          </p:cNvGrpSpPr>
          <p:nvPr/>
        </p:nvGrpSpPr>
        <p:grpSpPr bwMode="auto">
          <a:xfrm>
            <a:off x="1357313" y="2206625"/>
            <a:ext cx="6143625" cy="1508125"/>
            <a:chOff x="1357290" y="2143116"/>
            <a:chExt cx="6143668" cy="1508105"/>
          </a:xfrm>
        </p:grpSpPr>
        <p:sp>
          <p:nvSpPr>
            <p:cNvPr id="13" name="Flowchart: Terminator 12"/>
            <p:cNvSpPr/>
            <p:nvPr/>
          </p:nvSpPr>
          <p:spPr>
            <a:xfrm>
              <a:off x="1357290" y="2143116"/>
              <a:ext cx="6143668" cy="1500198"/>
            </a:xfrm>
            <a:prstGeom prst="flowChartTerminator">
              <a:avLst/>
            </a:prstGeom>
            <a:gradFill flip="none" rotWithShape="1">
              <a:gsLst>
                <a:gs pos="0">
                  <a:srgbClr val="FF0000"/>
                </a:gs>
                <a:gs pos="50000">
                  <a:srgbClr val="FFFF00">
                    <a:shade val="67500"/>
                    <a:satMod val="115000"/>
                  </a:srgbClr>
                </a:gs>
                <a:gs pos="100000">
                  <a:srgbClr val="0000FF"/>
                </a:gs>
              </a:gsLst>
              <a:lin ang="13500000" scaled="1"/>
              <a:tileRect/>
            </a:gradFill>
            <a:ln w="57150">
              <a:solidFill>
                <a:schemeClr val="tx1"/>
              </a:solidFill>
            </a:ln>
            <a:effectLst>
              <a:innerShdw>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0259" name="TextBox 9"/>
            <p:cNvSpPr txBox="1">
              <a:spLocks noChangeArrowheads="1"/>
            </p:cNvSpPr>
            <p:nvPr/>
          </p:nvSpPr>
          <p:spPr bwMode="auto">
            <a:xfrm>
              <a:off x="1857356" y="2143116"/>
              <a:ext cx="5072098" cy="1508105"/>
            </a:xfrm>
            <a:prstGeom prst="rect">
              <a:avLst/>
            </a:prstGeom>
            <a:noFill/>
            <a:ln w="9525">
              <a:noFill/>
              <a:miter lim="800000"/>
              <a:headEnd/>
              <a:tailEnd/>
            </a:ln>
          </p:spPr>
          <p:txBody>
            <a:bodyPr>
              <a:spAutoFit/>
            </a:bodyPr>
            <a:lstStyle/>
            <a:p>
              <a:r>
                <a:rPr lang="ar-EG" sz="3600" b="1">
                  <a:solidFill>
                    <a:srgbClr val="0000FF"/>
                  </a:solidFill>
                  <a:latin typeface="Calibri" pitchFamily="34" charset="0"/>
                </a:rPr>
                <a:t>القياس:</a:t>
              </a:r>
              <a:r>
                <a:rPr lang="ar-EG" sz="3600" b="1">
                  <a:solidFill>
                    <a:srgbClr val="FF0000"/>
                  </a:solidFill>
                  <a:latin typeface="Calibri" pitchFamily="34" charset="0"/>
                </a:rPr>
                <a:t> </a:t>
              </a:r>
              <a:r>
                <a:rPr lang="ar-EG" sz="2800" b="1">
                  <a:latin typeface="Calibri" pitchFamily="34" charset="0"/>
                </a:rPr>
                <a:t>يزيد وزن الدب الأسود على وزن الغوريلا 11كجم. استعمل البيانات في الجدول أدناه لإيجاد وزن الدب الأسود .</a:t>
              </a:r>
            </a:p>
          </p:txBody>
        </p:sp>
      </p:grpSp>
      <p:sp>
        <p:nvSpPr>
          <p:cNvPr id="11" name="Heart 10"/>
          <p:cNvSpPr/>
          <p:nvPr/>
        </p:nvSpPr>
        <p:spPr>
          <a:xfrm>
            <a:off x="7715250" y="2571750"/>
            <a:ext cx="785813" cy="642938"/>
          </a:xfrm>
          <a:prstGeom prst="heart">
            <a:avLst/>
          </a:prstGeom>
          <a:solidFill>
            <a:srgbClr val="9900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200" dirty="0"/>
              <a:t>1</a:t>
            </a:r>
          </a:p>
        </p:txBody>
      </p:sp>
      <p:graphicFrame>
        <p:nvGraphicFramePr>
          <p:cNvPr id="12" name="Table 11"/>
          <p:cNvGraphicFramePr>
            <a:graphicFrameLocks noGrp="1"/>
          </p:cNvGraphicFramePr>
          <p:nvPr/>
        </p:nvGraphicFramePr>
        <p:xfrm>
          <a:off x="428596" y="3929066"/>
          <a:ext cx="5072098" cy="2651760"/>
        </p:xfrm>
        <a:graphic>
          <a:graphicData uri="http://schemas.openxmlformats.org/drawingml/2006/table">
            <a:tbl>
              <a:tblPr rtl="1" firstRow="1" bandRow="1">
                <a:tableStyleId>{5C22544A-7EE6-4342-B048-85BDC9FD1C3A}</a:tableStyleId>
              </a:tblPr>
              <a:tblGrid>
                <a:gridCol w="2536049"/>
                <a:gridCol w="2536049"/>
              </a:tblGrid>
              <a:tr h="514354">
                <a:tc gridSpan="2">
                  <a:txBody>
                    <a:bodyPr/>
                    <a:lstStyle/>
                    <a:p>
                      <a:pPr algn="ctr" rtl="1"/>
                      <a:endParaRPr lang="ar-EG" sz="32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CC0000"/>
                    </a:solidFill>
                  </a:tcPr>
                </a:tc>
                <a:tc hMerge="1">
                  <a:txBody>
                    <a:bodyPr/>
                    <a:lstStyle/>
                    <a:p>
                      <a:pPr rtl="1"/>
                      <a:endParaRPr lang="ar-EG" dirty="0"/>
                    </a:p>
                  </a:txBody>
                  <a:tcPr/>
                </a:tc>
              </a:tr>
              <a:tr h="514354">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00FF"/>
                    </a:solidFill>
                  </a:tcPr>
                </a:tc>
                <a:tc>
                  <a:txBody>
                    <a:bodyPr/>
                    <a:lstStyle/>
                    <a:p>
                      <a:pPr algn="ctr" rtl="1"/>
                      <a:endParaRPr lang="ar-EG" sz="2800" b="1" dirty="0">
                        <a:solidFill>
                          <a:srgbClr val="FFFF00"/>
                        </a:solidFill>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00FF"/>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00FF00"/>
                    </a:solidFill>
                  </a:tcPr>
                </a:tc>
              </a:tr>
              <a:tr h="514354">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2800"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bl>
          </a:graphicData>
        </a:graphic>
      </p:graphicFrame>
      <p:sp>
        <p:nvSpPr>
          <p:cNvPr id="14" name="مستطيل 13"/>
          <p:cNvSpPr>
            <a:spLocks noChangeArrowheads="1"/>
          </p:cNvSpPr>
          <p:nvPr/>
        </p:nvSpPr>
        <p:spPr bwMode="auto">
          <a:xfrm>
            <a:off x="1428750" y="3929063"/>
            <a:ext cx="3082925" cy="523875"/>
          </a:xfrm>
          <a:prstGeom prst="rect">
            <a:avLst/>
          </a:prstGeom>
          <a:noFill/>
          <a:ln w="9525">
            <a:noFill/>
            <a:miter lim="800000"/>
            <a:headEnd/>
            <a:tailEnd/>
          </a:ln>
        </p:spPr>
        <p:txBody>
          <a:bodyPr wrap="none">
            <a:spAutoFit/>
          </a:bodyPr>
          <a:lstStyle/>
          <a:p>
            <a:pPr algn="ctr"/>
            <a:r>
              <a:rPr lang="ar-EG" sz="2800" b="1">
                <a:solidFill>
                  <a:schemeClr val="bg1"/>
                </a:solidFill>
              </a:rPr>
              <a:t>أوزان الحيوانات الضخمة</a:t>
            </a:r>
          </a:p>
        </p:txBody>
      </p:sp>
      <p:sp>
        <p:nvSpPr>
          <p:cNvPr id="16" name="مستطيل 15"/>
          <p:cNvSpPr>
            <a:spLocks noChangeArrowheads="1"/>
          </p:cNvSpPr>
          <p:nvPr/>
        </p:nvSpPr>
        <p:spPr bwMode="auto">
          <a:xfrm>
            <a:off x="4124325" y="4500563"/>
            <a:ext cx="942975" cy="461962"/>
          </a:xfrm>
          <a:prstGeom prst="rect">
            <a:avLst/>
          </a:prstGeom>
          <a:noFill/>
          <a:ln w="9525">
            <a:noFill/>
            <a:miter lim="800000"/>
            <a:headEnd/>
            <a:tailEnd/>
          </a:ln>
        </p:spPr>
        <p:txBody>
          <a:bodyPr wrap="none">
            <a:spAutoFit/>
          </a:bodyPr>
          <a:lstStyle/>
          <a:p>
            <a:r>
              <a:rPr lang="ar-EG" sz="2400" b="1">
                <a:solidFill>
                  <a:srgbClr val="FFFF00"/>
                </a:solidFill>
              </a:rPr>
              <a:t>الحيوان</a:t>
            </a:r>
            <a:endParaRPr lang="ar-EG" sz="2400"/>
          </a:p>
        </p:txBody>
      </p:sp>
      <p:sp>
        <p:nvSpPr>
          <p:cNvPr id="17" name="مستطيل 16"/>
          <p:cNvSpPr>
            <a:spLocks noChangeArrowheads="1"/>
          </p:cNvSpPr>
          <p:nvPr/>
        </p:nvSpPr>
        <p:spPr bwMode="auto">
          <a:xfrm>
            <a:off x="4089400" y="5072063"/>
            <a:ext cx="977900" cy="461962"/>
          </a:xfrm>
          <a:prstGeom prst="rect">
            <a:avLst/>
          </a:prstGeom>
          <a:noFill/>
          <a:ln w="9525">
            <a:noFill/>
            <a:miter lim="800000"/>
            <a:headEnd/>
            <a:tailEnd/>
          </a:ln>
        </p:spPr>
        <p:txBody>
          <a:bodyPr wrap="none">
            <a:spAutoFit/>
          </a:bodyPr>
          <a:lstStyle/>
          <a:p>
            <a:r>
              <a:rPr lang="ar-EG" sz="2400"/>
              <a:t>الغوريلا</a:t>
            </a:r>
          </a:p>
        </p:txBody>
      </p:sp>
      <p:sp>
        <p:nvSpPr>
          <p:cNvPr id="18" name="مستطيل 17"/>
          <p:cNvSpPr>
            <a:spLocks noChangeArrowheads="1"/>
          </p:cNvSpPr>
          <p:nvPr/>
        </p:nvSpPr>
        <p:spPr bwMode="auto">
          <a:xfrm>
            <a:off x="3714750" y="5572125"/>
            <a:ext cx="1352550" cy="461963"/>
          </a:xfrm>
          <a:prstGeom prst="rect">
            <a:avLst/>
          </a:prstGeom>
          <a:noFill/>
          <a:ln w="9525">
            <a:noFill/>
            <a:miter lim="800000"/>
            <a:headEnd/>
            <a:tailEnd/>
          </a:ln>
        </p:spPr>
        <p:txBody>
          <a:bodyPr wrap="none">
            <a:spAutoFit/>
          </a:bodyPr>
          <a:lstStyle/>
          <a:p>
            <a:pPr algn="ctr"/>
            <a:r>
              <a:rPr lang="ar-EG" sz="2400"/>
              <a:t>الدب الأسود</a:t>
            </a:r>
          </a:p>
        </p:txBody>
      </p:sp>
      <p:sp>
        <p:nvSpPr>
          <p:cNvPr id="19" name="مستطيل 18"/>
          <p:cNvSpPr>
            <a:spLocks noChangeArrowheads="1"/>
          </p:cNvSpPr>
          <p:nvPr/>
        </p:nvSpPr>
        <p:spPr bwMode="auto">
          <a:xfrm>
            <a:off x="4384675" y="6143625"/>
            <a:ext cx="682625" cy="461963"/>
          </a:xfrm>
          <a:prstGeom prst="rect">
            <a:avLst/>
          </a:prstGeom>
          <a:noFill/>
          <a:ln w="9525">
            <a:noFill/>
            <a:miter lim="800000"/>
            <a:headEnd/>
            <a:tailEnd/>
          </a:ln>
        </p:spPr>
        <p:txBody>
          <a:bodyPr wrap="none">
            <a:spAutoFit/>
          </a:bodyPr>
          <a:lstStyle/>
          <a:p>
            <a:r>
              <a:rPr lang="ar-EG" sz="2400"/>
              <a:t>الأسد</a:t>
            </a:r>
          </a:p>
        </p:txBody>
      </p:sp>
      <p:sp>
        <p:nvSpPr>
          <p:cNvPr id="20" name="مستطيل 19"/>
          <p:cNvSpPr>
            <a:spLocks noChangeArrowheads="1"/>
          </p:cNvSpPr>
          <p:nvPr/>
        </p:nvSpPr>
        <p:spPr bwMode="auto">
          <a:xfrm>
            <a:off x="928688" y="4572000"/>
            <a:ext cx="1606550" cy="461963"/>
          </a:xfrm>
          <a:prstGeom prst="rect">
            <a:avLst/>
          </a:prstGeom>
          <a:noFill/>
          <a:ln w="9525">
            <a:noFill/>
            <a:miter lim="800000"/>
            <a:headEnd/>
            <a:tailEnd/>
          </a:ln>
        </p:spPr>
        <p:txBody>
          <a:bodyPr wrap="none">
            <a:spAutoFit/>
          </a:bodyPr>
          <a:lstStyle/>
          <a:p>
            <a:pPr algn="ctr"/>
            <a:r>
              <a:rPr lang="ar-EG" sz="2400" b="1">
                <a:solidFill>
                  <a:srgbClr val="FFFF00"/>
                </a:solidFill>
              </a:rPr>
              <a:t>الوزن ( كجم )</a:t>
            </a:r>
          </a:p>
        </p:txBody>
      </p:sp>
      <p:sp>
        <p:nvSpPr>
          <p:cNvPr id="21" name="مستطيل 20"/>
          <p:cNvSpPr>
            <a:spLocks noChangeArrowheads="1"/>
          </p:cNvSpPr>
          <p:nvPr/>
        </p:nvSpPr>
        <p:spPr bwMode="auto">
          <a:xfrm>
            <a:off x="1071563" y="5072063"/>
            <a:ext cx="669925" cy="461962"/>
          </a:xfrm>
          <a:prstGeom prst="rect">
            <a:avLst/>
          </a:prstGeom>
          <a:noFill/>
          <a:ln w="9525">
            <a:noFill/>
            <a:miter lim="800000"/>
            <a:headEnd/>
            <a:tailEnd/>
          </a:ln>
        </p:spPr>
        <p:txBody>
          <a:bodyPr wrap="none">
            <a:spAutoFit/>
          </a:bodyPr>
          <a:lstStyle/>
          <a:p>
            <a:r>
              <a:rPr lang="ar-EG" sz="2400"/>
              <a:t>181</a:t>
            </a:r>
          </a:p>
        </p:txBody>
      </p:sp>
      <p:sp>
        <p:nvSpPr>
          <p:cNvPr id="22" name="مستطيل 21"/>
          <p:cNvSpPr>
            <a:spLocks noChangeArrowheads="1"/>
          </p:cNvSpPr>
          <p:nvPr/>
        </p:nvSpPr>
        <p:spPr bwMode="auto">
          <a:xfrm>
            <a:off x="1071563" y="6143625"/>
            <a:ext cx="669925" cy="461963"/>
          </a:xfrm>
          <a:prstGeom prst="rect">
            <a:avLst/>
          </a:prstGeom>
          <a:noFill/>
          <a:ln w="9525">
            <a:noFill/>
            <a:miter lim="800000"/>
            <a:headEnd/>
            <a:tailEnd/>
          </a:ln>
        </p:spPr>
        <p:txBody>
          <a:bodyPr wrap="none">
            <a:spAutoFit/>
          </a:bodyPr>
          <a:lstStyle/>
          <a:p>
            <a:r>
              <a:rPr lang="ar-EG" sz="2400"/>
              <a:t>200</a:t>
            </a:r>
          </a:p>
        </p:txBody>
      </p:sp>
      <p:sp>
        <p:nvSpPr>
          <p:cNvPr id="23" name="مستطيل مستدير الزوايا 22"/>
          <p:cNvSpPr/>
          <p:nvPr/>
        </p:nvSpPr>
        <p:spPr>
          <a:xfrm>
            <a:off x="1071563" y="5643563"/>
            <a:ext cx="571500" cy="285750"/>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a:defRPr/>
            </a:pPr>
            <a:endParaRPr lang="ar-EG" sz="2400"/>
          </a:p>
        </p:txBody>
      </p:sp>
    </p:spTree>
  </p:cSld>
  <p:clrMapOvr>
    <a:masterClrMapping/>
  </p:clrMapOvr>
  <p:transition>
    <p:zoom dir="in"/>
    <p:sndAc>
      <p:stSnd>
        <p:snd r:embed="rId3" name="son notify.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fmla="#ppt_w*sin(2.5*pi*$)">
                                          <p:val>
                                            <p:fltVal val="0"/>
                                          </p:val>
                                        </p:tav>
                                        <p:tav tm="100000">
                                          <p:val>
                                            <p:fltVal val="1"/>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حل مسائل متنوعة.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5" name="اِستعملِ الخطة المناسبة لحلِّ كل من المسائلِ التَّاليةِ.wav"/>
                                        </p:tgtEl>
                                      </p:cMediaNode>
                                    </p:audio>
                                  </p:sub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plus(i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6" name="cashreg.wav" builtIn="1"/>
                                        </p:tgtEl>
                                      </p:cMediaNode>
                                    </p:audio>
                                  </p:subTnLst>
                                </p:cTn>
                              </p:par>
                              <p:par>
                                <p:cTn id="20" presetID="17"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7" name="القياس يزيد وزن الدب الأسود على.wav"/>
                                        </p:tgtEl>
                                      </p:cMediaNode>
                                    </p:audio>
                                  </p:sub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Scale>
                                      <p:cBhvr>
                                        <p:cTn id="28"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12"/>
                                        </p:tgtEl>
                                        <p:attrNameLst>
                                          <p:attrName>ppt_x</p:attrName>
                                          <p:attrName>ppt_y</p:attrName>
                                        </p:attrNameLst>
                                      </p:cBhvr>
                                    </p:animMotion>
                                    <p:animEffect transition="in" filter="fade">
                                      <p:cBhvr>
                                        <p:cTn id="30"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8" name="breeze.wav" builtIn="1"/>
                                        </p:tgtEl>
                                      </p:cMediaNode>
                                    </p:audio>
                                  </p:subTnLst>
                                </p:cTn>
                              </p:par>
                              <p:par>
                                <p:cTn id="31" presetID="4"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9" name="أوزان الحيوانات الضخمة.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ox(in)">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10" name="الحيوان.wav"/>
                                        </p:tgtEl>
                                      </p:cMediaNode>
                                    </p:audio>
                                  </p:sub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11" name="الغوريلا.wav"/>
                                        </p:tgtEl>
                                      </p:cMediaNode>
                                    </p:audio>
                                  </p:sub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12" name="الوزن.wav"/>
                                        </p:tgtEl>
                                      </p:cMediaNode>
                                    </p:audio>
                                  </p:sub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ox(in)">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13" name="181.wav"/>
                                        </p:tgtEl>
                                      </p:cMediaNode>
                                    </p:audio>
                                  </p:sub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ox(in)">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14" name="الدب الأسود.wav"/>
                                        </p:tgtEl>
                                      </p:cMediaNode>
                                    </p:audio>
                                  </p:sub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ox(in)">
                                      <p:cBhvr>
                                        <p:cTn id="63" dur="500"/>
                                        <p:tgtEl>
                                          <p:spTgt spid="23"/>
                                        </p:tgtEl>
                                      </p:cBhvr>
                                    </p:animEffect>
                                  </p:childTnLst>
                                  <p:subTnLst>
                                    <p:audio>
                                      <p:cMediaNode>
                                        <p:cTn display="0" masterRel="sameClick">
                                          <p:stCondLst>
                                            <p:cond evt="begin" delay="0">
                                              <p:tn val="61"/>
                                            </p:cond>
                                          </p:stCondLst>
                                          <p:endCondLst>
                                            <p:cond evt="onStopAudio" delay="0">
                                              <p:tgtEl>
                                                <p:sldTgt/>
                                              </p:tgtEl>
                                            </p:cond>
                                          </p:endCondLst>
                                        </p:cTn>
                                        <p:tgtEl>
                                          <p:sndTgt r:embed="rId8" name="breeze.wav" builtIn="1"/>
                                        </p:tgtEl>
                                      </p:cMediaNode>
                                    </p:audio>
                                  </p:sub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ox(in)">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5" name="الأسد.wav"/>
                                        </p:tgtEl>
                                      </p:cMediaNode>
                                    </p:audio>
                                  </p:sub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ox(in)">
                                      <p:cBhvr>
                                        <p:cTn id="73" dur="500"/>
                                        <p:tgtEl>
                                          <p:spTgt spid="22"/>
                                        </p:tgtEl>
                                      </p:cBhvr>
                                    </p:animEffect>
                                  </p:childTnLst>
                                  <p:subTnLst>
                                    <p:audio>
                                      <p:cMediaNode>
                                        <p:cTn display="0" masterRel="sameClick">
                                          <p:stCondLst>
                                            <p:cond evt="begin" delay="0">
                                              <p:tn val="71"/>
                                            </p:cond>
                                          </p:stCondLst>
                                          <p:endCondLst>
                                            <p:cond evt="onStopAudio" delay="0">
                                              <p:tgtEl>
                                                <p:sldTgt/>
                                              </p:tgtEl>
                                            </p:cond>
                                          </p:endCondLst>
                                        </p:cTn>
                                        <p:tgtEl>
                                          <p:sndTgt r:embed="rId16" name="2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4" grpId="0"/>
      <p:bldP spid="16" grpId="0"/>
      <p:bldP spid="17" grpId="0"/>
      <p:bldP spid="18" grpId="0"/>
      <p:bldP spid="19" grpId="0"/>
      <p:bldP spid="20" grpId="0"/>
      <p:bldP spid="21" grpId="0"/>
      <p:bldP spid="22" grpId="0"/>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2349</TotalTime>
  <Words>1183</Words>
  <Application>Microsoft Office PowerPoint</Application>
  <PresentationFormat>عرض على الشاشة (3:4)‏</PresentationFormat>
  <Paragraphs>260</Paragraphs>
  <Slides>39</Slides>
  <Notes>4</Notes>
  <HiddenSlides>0</HiddenSlides>
  <MMClips>0</MMClips>
  <ScaleCrop>false</ScaleCrop>
  <HeadingPairs>
    <vt:vector size="4" baseType="variant">
      <vt:variant>
        <vt:lpstr>سمة</vt:lpstr>
      </vt:variant>
      <vt:variant>
        <vt:i4>1</vt:i4>
      </vt:variant>
      <vt:variant>
        <vt:lpstr>عناوين الشرائح</vt:lpstr>
      </vt:variant>
      <vt:variant>
        <vt:i4>39</vt:i4>
      </vt:variant>
    </vt:vector>
  </HeadingPairs>
  <TitlesOfParts>
    <vt:vector size="40"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vector>
  </TitlesOfParts>
  <Company>ffffffff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رياضيات 4ب- الفصل الاول</dc:title>
  <dc:subject>7-  استقصاء حل المسألة</dc:subject>
  <dc:creator>أ/ بندر الحازمي</dc:creator>
  <cp:keywords>حقيبة إنجاز المعلم والمعلمة</cp:keywords>
  <cp:lastModifiedBy>Toshiba</cp:lastModifiedBy>
  <cp:revision>73</cp:revision>
  <dcterms:created xsi:type="dcterms:W3CDTF">2009-07-20T10:04:06Z</dcterms:created>
  <dcterms:modified xsi:type="dcterms:W3CDTF">2016-10-26T08:31:31Z</dcterms:modified>
</cp:coreProperties>
</file>