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165F05-6A9B-4A99-A7E6-32AE291063E9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F1114D-6D2F-411E-AB0A-080ECE6EA4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03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67000" y="780871"/>
            <a:ext cx="5638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على جانب الطريق 6 أشجار ، وعلى كل شجرة يقف 8 عصافير . كم عصفورا على الأشجار كلها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84" y="716637"/>
            <a:ext cx="1981200" cy="1340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مخطط انسيابي: محطة طرفية 10"/>
          <p:cNvSpPr/>
          <p:nvPr/>
        </p:nvSpPr>
        <p:spPr>
          <a:xfrm>
            <a:off x="7620000" y="1671936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381501" y="1682116"/>
            <a:ext cx="30861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أعمل نموذجا لشبكة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62000" y="2129136"/>
            <a:ext cx="751569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 شجرات ؛ يقف على كل واحدة منها 8 عصافير . ما عدد العصافير على الشجرات جميعها ؟ أكتب جملة ضرب لأحل المسألة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90600" y="2891135"/>
            <a:ext cx="7239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لإيجاد ناتج الضرب 6 × 8 ، أستعمل شبكة من 6 صفوف و8 أعمدة .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79036"/>
              </p:ext>
            </p:extLst>
          </p:nvPr>
        </p:nvGraphicFramePr>
        <p:xfrm>
          <a:off x="1333504" y="4030801"/>
          <a:ext cx="2661600" cy="1767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32700"/>
                <a:gridCol w="332700"/>
                <a:gridCol w="332700"/>
                <a:gridCol w="332700"/>
                <a:gridCol w="332700"/>
                <a:gridCol w="332700"/>
                <a:gridCol w="332700"/>
                <a:gridCol w="332700"/>
              </a:tblGrid>
              <a:tr h="294640">
                <a:tc>
                  <a:txBody>
                    <a:bodyPr/>
                    <a:lstStyle/>
                    <a:p>
                      <a:pPr rtl="1"/>
                      <a:endParaRPr lang="ar-SA" sz="10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rtl="1"/>
                      <a:endParaRPr lang="ar-SA" sz="10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قوس كبير أيسر 15"/>
          <p:cNvSpPr/>
          <p:nvPr/>
        </p:nvSpPr>
        <p:spPr>
          <a:xfrm flipH="1" flipV="1">
            <a:off x="4038600" y="4067809"/>
            <a:ext cx="413692" cy="1654629"/>
          </a:xfrm>
          <a:prstGeom prst="leftBrace">
            <a:avLst>
              <a:gd name="adj1" fmla="val 55782"/>
              <a:gd name="adj2" fmla="val 51151"/>
            </a:avLst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419600" y="4510444"/>
            <a:ext cx="462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6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18" name="قوس كبير أيسر 17"/>
          <p:cNvSpPr/>
          <p:nvPr/>
        </p:nvSpPr>
        <p:spPr>
          <a:xfrm rot="16200000" flipH="1" flipV="1">
            <a:off x="2438400" y="2598241"/>
            <a:ext cx="381000" cy="2514599"/>
          </a:xfrm>
          <a:prstGeom prst="leftBrace">
            <a:avLst>
              <a:gd name="adj1" fmla="val 69720"/>
              <a:gd name="adj2" fmla="val 47589"/>
            </a:avLst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438400" y="3124200"/>
            <a:ext cx="462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8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114800" y="3810000"/>
            <a:ext cx="4069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تبين الشبكة أن 6 × 8 = 48 . 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4882208" y="4760893"/>
            <a:ext cx="34235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، يوجد 48 عصفورا على الشجرات كلها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سهم إلى اليسار 21">
            <a:hlinkClick r:id="" action="ppaction://noaction"/>
          </p:cNvPr>
          <p:cNvSpPr/>
          <p:nvPr/>
        </p:nvSpPr>
        <p:spPr>
          <a:xfrm>
            <a:off x="152400" y="56876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6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/>
      <p:bldP spid="13" grpId="0"/>
      <p:bldP spid="14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01154" y="685800"/>
            <a:ext cx="752844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أتحقق 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أستعمل خاصية الإبدال لعملية الضرب لأتحقق .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014412" y="2161639"/>
            <a:ext cx="723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بما أن 8 × 6 = 48  فإن 6 × 8 = 48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85309" y="2832318"/>
            <a:ext cx="782049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يمكنني أن أستعمل خاصية الإبدال في عملية الضرب لإيجاد ناتج الضرب .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فمثلا : لإيجاد ناتج ضرب 4 × 8 أتذكر حقيقة الضرب المترابطة بها وهي </a:t>
            </a:r>
            <a:r>
              <a:rPr lang="ar-SA" sz="2800" b="1" dirty="0">
                <a:solidFill>
                  <a:prstClr val="black"/>
                </a:solidFill>
              </a:rPr>
              <a:t>:</a:t>
            </a:r>
            <a:endParaRPr lang="ar-SA" sz="2800" b="1" dirty="0" smtClean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410200" y="4648200"/>
            <a:ext cx="1828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 × 4 = 32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3" name="رابط كسهم مستقيم 2"/>
          <p:cNvCxnSpPr/>
          <p:nvPr/>
        </p:nvCxnSpPr>
        <p:spPr>
          <a:xfrm>
            <a:off x="4191000" y="4876800"/>
            <a:ext cx="115189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1447800" y="4648200"/>
            <a:ext cx="2743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حقيقة أعرفها من قبل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10200" y="5420380"/>
            <a:ext cx="25384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، 4 × 8 = 32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258308" y="5648980"/>
            <a:ext cx="115189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1371600" y="5420380"/>
            <a:ext cx="2743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خاصية الإبدال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5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838200" y="739914"/>
            <a:ext cx="6172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وأستعمل النماذج ، أو حقيقة ضرب معلومة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305800" y="16241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106776" y="1524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391400" y="2539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6292755" y="1600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093731" y="14478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2578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4343400" y="16764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144376" y="1671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8 × 1 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3429000" y="2057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342024" y="168086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143000" y="167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 × 8 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1427624" y="206186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 flipH="1">
            <a:off x="938723" y="3124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8305800" y="331188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85800" y="3248235"/>
            <a:ext cx="74919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يشتري أحمد علبة حليب كل يوم بـ 4 ريالات . كم ريالا ينفق ليشتري حليبا في 8 أيام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524000" y="3758625"/>
            <a:ext cx="33326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 × 8 = 32 ريالا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914400" y="4419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8305800" y="44958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2" name="وسيلة شرح بيضاوية 41"/>
          <p:cNvSpPr/>
          <p:nvPr/>
        </p:nvSpPr>
        <p:spPr>
          <a:xfrm>
            <a:off x="7130955" y="44958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838200" y="4475946"/>
            <a:ext cx="626857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أشرح كيف أستعمل خاصية الإبدال لعملية الضرب لإيجاد ناتج الضرب 8 × 7 .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143000" y="5334000"/>
            <a:ext cx="691941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أعد </a:t>
            </a:r>
            <a:r>
              <a:rPr lang="ar-SA" sz="2800" b="1" dirty="0" err="1" smtClean="0">
                <a:solidFill>
                  <a:srgbClr val="FF0000"/>
                </a:solidFill>
              </a:rPr>
              <a:t>اثنينات</a:t>
            </a:r>
            <a:r>
              <a:rPr lang="ar-SA" sz="2800" b="1" dirty="0" smtClean="0">
                <a:solidFill>
                  <a:srgbClr val="FF0000"/>
                </a:solidFill>
              </a:rPr>
              <a:t> أو باستعمال الشبكة بالرسم أو تكرار الجمع أو استعمال النماذج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5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6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7" grpId="0" animBg="1"/>
      <p:bldP spid="38" grpId="0"/>
      <p:bldP spid="39" grpId="0"/>
      <p:bldP spid="41" grpId="0" animBg="1"/>
      <p:bldP spid="42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739914"/>
            <a:ext cx="6172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وأستعمل النماذج ، أو حقيقة ضرب معلومة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6241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524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2539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600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4478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360857" y="2387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6764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671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× 8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2057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400300" y="1680865"/>
            <a:ext cx="74407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143000" y="167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9 × 8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427624" y="206186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38723" y="3124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4" name="مجموعة 23"/>
          <p:cNvGrpSpPr/>
          <p:nvPr/>
        </p:nvGrpSpPr>
        <p:grpSpPr>
          <a:xfrm>
            <a:off x="2362200" y="3210580"/>
            <a:ext cx="5867400" cy="523220"/>
            <a:chOff x="2362200" y="2819400"/>
            <a:chExt cx="5867400" cy="523220"/>
          </a:xfrm>
        </p:grpSpPr>
        <p:sp>
          <p:nvSpPr>
            <p:cNvPr id="25" name="مربع نص 24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الجبر : أكتب العدد المناسب في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4000500" y="2953062"/>
              <a:ext cx="398923" cy="3038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7" name="شكل بيضاوي 26"/>
          <p:cNvSpPr/>
          <p:nvPr/>
        </p:nvSpPr>
        <p:spPr>
          <a:xfrm>
            <a:off x="8305800" y="4215825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11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28" name="مجموعة 27"/>
          <p:cNvGrpSpPr/>
          <p:nvPr/>
        </p:nvGrpSpPr>
        <p:grpSpPr>
          <a:xfrm>
            <a:off x="5509592" y="4164450"/>
            <a:ext cx="2720007" cy="523220"/>
            <a:chOff x="5509592" y="3429000"/>
            <a:chExt cx="2720007" cy="523220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 ×      = 64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6858000" y="4139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4029585" y="4163563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12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35" name="مجموعة 34"/>
          <p:cNvGrpSpPr/>
          <p:nvPr/>
        </p:nvGrpSpPr>
        <p:grpSpPr>
          <a:xfrm>
            <a:off x="1385777" y="4149805"/>
            <a:ext cx="2720007" cy="523220"/>
            <a:chOff x="5509592" y="3429000"/>
            <a:chExt cx="2720007" cy="523220"/>
          </a:xfrm>
        </p:grpSpPr>
        <p:sp>
          <p:nvSpPr>
            <p:cNvPr id="36" name="مربع نص 35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× 8 = 40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6431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3276600" y="4114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8282608" y="5206425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13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5486400" y="5155050"/>
            <a:ext cx="2720007" cy="523220"/>
            <a:chOff x="5509592" y="3429000"/>
            <a:chExt cx="2720007" cy="523220"/>
          </a:xfrm>
        </p:grpSpPr>
        <p:sp>
          <p:nvSpPr>
            <p:cNvPr id="41" name="مربع نص 40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 ×      = 56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6834808" y="5130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015408" y="5282625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14</a:t>
            </a:r>
            <a:endParaRPr lang="ar-SA" sz="2400" b="1" dirty="0">
              <a:solidFill>
                <a:prstClr val="white"/>
              </a:solidFill>
            </a:endParaRPr>
          </a:p>
        </p:txBody>
      </p:sp>
      <p:grpSp>
        <p:nvGrpSpPr>
          <p:cNvPr id="45" name="مجموعة 44"/>
          <p:cNvGrpSpPr/>
          <p:nvPr/>
        </p:nvGrpSpPr>
        <p:grpSpPr>
          <a:xfrm>
            <a:off x="1219200" y="5231250"/>
            <a:ext cx="2720007" cy="523220"/>
            <a:chOff x="5509592" y="3429000"/>
            <a:chExt cx="2720007" cy="523220"/>
          </a:xfrm>
        </p:grpSpPr>
        <p:sp>
          <p:nvSpPr>
            <p:cNvPr id="46" name="مربع نص 45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 ×      = 80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8" name="مربع نص 47"/>
          <p:cNvSpPr txBox="1"/>
          <p:nvPr/>
        </p:nvSpPr>
        <p:spPr>
          <a:xfrm>
            <a:off x="2693857" y="5181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9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7" grpId="0" animBg="1"/>
      <p:bldP spid="31" grpId="0"/>
      <p:bldP spid="34" grpId="0" animBg="1"/>
      <p:bldP spid="38" grpId="0"/>
      <p:bldP spid="39" grpId="0" animBg="1"/>
      <p:bldP spid="43" grpId="0"/>
      <p:bldP spid="44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53922" y="10145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15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838200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عمل سامي 5 ساعات في الأسبوع الأول من الشهر . فإذا عمل في الأسبوع الأخير من الشهر 8 أمثال ما عمله في الأسبوع الأول من ساعات . فكم ساعة عملها في الأسبوع الأخير ؟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793261" y="2223195"/>
            <a:ext cx="56324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 × 8 = 40 ساعة . </a:t>
            </a:r>
          </a:p>
        </p:txBody>
      </p:sp>
      <p:cxnSp>
        <p:nvCxnSpPr>
          <p:cNvPr id="12" name="رابط مستقيم 11"/>
          <p:cNvCxnSpPr/>
          <p:nvPr/>
        </p:nvCxnSpPr>
        <p:spPr>
          <a:xfrm flipH="1">
            <a:off x="990600" y="3124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شكل بيضاوي 12"/>
          <p:cNvSpPr/>
          <p:nvPr/>
        </p:nvSpPr>
        <p:spPr>
          <a:xfrm>
            <a:off x="8253922" y="35291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16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14400" y="3276600"/>
            <a:ext cx="73450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يوجد في سيارة لتوزيع العصائر الطازجة 9 صناديق ، وفي كل صندوق 8 عبوات كبيرة . فإذا باع الموزع صندوقين لأول متجر ، فكم عبوة بقيت في السيارة ؟  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609600" y="5068669"/>
            <a:ext cx="73054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 × 8 = 72 ، 72 – 16 = 56 عبوة . </a:t>
            </a:r>
          </a:p>
        </p:txBody>
      </p:sp>
      <p:sp>
        <p:nvSpPr>
          <p:cNvPr id="16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8 </a:t>
            </a:r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372985" y="18527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17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1828800"/>
            <a:ext cx="73450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 مسألة مفتوحة :أشرح طريقة لإيجاد ناتج 9</a:t>
            </a:r>
            <a:r>
              <a:rPr lang="en-US" sz="2800" b="1" dirty="0" smtClean="0">
                <a:solidFill>
                  <a:srgbClr val="00B050"/>
                </a:solidFill>
              </a:rPr>
              <a:t>X</a:t>
            </a:r>
            <a:r>
              <a:rPr lang="ar-SA" sz="2800" b="1" dirty="0" smtClean="0">
                <a:solidFill>
                  <a:srgbClr val="00B050"/>
                </a:solidFill>
              </a:rPr>
              <a:t>8 ، ثم أشرح لماذا أفضل هذه الطريقة؟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8372985" y="38862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18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95597" y="2743200"/>
            <a:ext cx="776260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إجابة ممكنة :أجد ناتج 4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ar-SA" sz="2400" b="1" dirty="0" smtClean="0">
                <a:solidFill>
                  <a:srgbClr val="FF0000"/>
                </a:solidFill>
              </a:rPr>
              <a:t>9 ثم أضاعفه ، فالعدد 4 هو نصف العدد8 . وبذلك فإنني أستعمل حقائق الضرب في العدد4 ،وهي أسهل.</a:t>
            </a:r>
          </a:p>
        </p:txBody>
      </p:sp>
      <p:sp>
        <p:nvSpPr>
          <p:cNvPr id="16" name="Teardrop 8"/>
          <p:cNvSpPr/>
          <p:nvPr/>
        </p:nvSpPr>
        <p:spPr>
          <a:xfrm>
            <a:off x="43699" y="660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155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3124200" y="685800"/>
            <a:ext cx="5513832" cy="106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مسائل  </a:t>
            </a:r>
            <a:r>
              <a:rPr lang="ar-SA" sz="2800" b="1" dirty="0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/>
              <a:t>مهارات التفكير العليا</a:t>
            </a:r>
            <a:endParaRPr lang="ar-SA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00475"/>
            <a:ext cx="14859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0397"/>
            <a:ext cx="5867400" cy="1074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17"/>
          <p:cNvSpPr txBox="1"/>
          <p:nvPr/>
        </p:nvSpPr>
        <p:spPr>
          <a:xfrm>
            <a:off x="705623" y="4731603"/>
            <a:ext cx="776260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علي شجرة 5 عناكب ، كم رجلاً لهذه العناكب ، إذا علمت أن للعنكبوت الواحد 8 أرجل.</a:t>
            </a:r>
          </a:p>
        </p:txBody>
      </p:sp>
    </p:spTree>
    <p:extLst>
      <p:ext uri="{BB962C8B-B14F-4D97-AF65-F5344CB8AC3E}">
        <p14:creationId xmlns:p14="http://schemas.microsoft.com/office/powerpoint/2010/main" val="60158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 animBg="1"/>
      <p:bldP spid="15" grpId="0"/>
      <p:bldP spid="2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14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057400" y="838200"/>
            <a:ext cx="6019800" cy="685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ما العدد الذي يجعل الجملة العددية الآتية صحيحة؟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3400" y="3276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524000"/>
            <a:ext cx="2933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133600"/>
            <a:ext cx="3086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14"/>
          <p:cNvSpPr/>
          <p:nvPr/>
        </p:nvSpPr>
        <p:spPr>
          <a:xfrm>
            <a:off x="1981200" y="3200400"/>
            <a:ext cx="6019800" cy="685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ما الجملة العددية التي تمثلها الشبكة أدناه ؟00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142" y="3810000"/>
            <a:ext cx="2000858" cy="103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ستطيل مستدير الزوايا 1"/>
          <p:cNvSpPr/>
          <p:nvPr/>
        </p:nvSpPr>
        <p:spPr>
          <a:xfrm>
            <a:off x="4351075" y="2630075"/>
            <a:ext cx="1821125" cy="4705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مستطيل مستدير الزوايا 1"/>
          <p:cNvSpPr/>
          <p:nvPr/>
        </p:nvSpPr>
        <p:spPr>
          <a:xfrm>
            <a:off x="5003365" y="5101642"/>
            <a:ext cx="3226235" cy="4705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192762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(5)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685800" y="3352800"/>
            <a:ext cx="749078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الجبر: صممت ريم نماذج من عيدان القش ، فاستخدمت3 عيدان لعمل مثلث ، و4 عيدان لعمل مربع ، ثم صممت شكلاً خماسياً ، إذا استمرت علي هذا النمط ،فكم عوداً من القش سوف تستخدم لتصمم شكلا سداسياً؟</a:t>
            </a:r>
            <a:endParaRPr lang="ar-SA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8229600" y="3276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143000" cy="32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شكل بيضاوي 17"/>
          <p:cNvSpPr/>
          <p:nvPr/>
        </p:nvSpPr>
        <p:spPr>
          <a:xfrm>
            <a:off x="51816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312" y="1600200"/>
            <a:ext cx="11286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شكل بيضاوي 19"/>
          <p:cNvSpPr/>
          <p:nvPr/>
        </p:nvSpPr>
        <p:spPr>
          <a:xfrm>
            <a:off x="2667000" y="1524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1209626" cy="38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26162"/>
            <a:ext cx="5334000" cy="56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42"/>
          <p:cNvSpPr txBox="1"/>
          <p:nvPr/>
        </p:nvSpPr>
        <p:spPr>
          <a:xfrm>
            <a:off x="7162204" y="2120325"/>
            <a:ext cx="953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42"/>
          <p:cNvSpPr txBox="1"/>
          <p:nvPr/>
        </p:nvSpPr>
        <p:spPr>
          <a:xfrm>
            <a:off x="4061184" y="2151788"/>
            <a:ext cx="953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42"/>
          <p:cNvSpPr txBox="1"/>
          <p:nvPr/>
        </p:nvSpPr>
        <p:spPr>
          <a:xfrm>
            <a:off x="1385912" y="2108764"/>
            <a:ext cx="953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63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42"/>
          <p:cNvSpPr txBox="1"/>
          <p:nvPr/>
        </p:nvSpPr>
        <p:spPr>
          <a:xfrm>
            <a:off x="4381500" y="4977825"/>
            <a:ext cx="953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19" grpId="0" animBg="1"/>
      <p:bldP spid="18" grpId="0" animBg="1"/>
      <p:bldP spid="20" grpId="0" animBg="1"/>
      <p:bldP spid="29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15"/>
          <p:cNvSpPr txBox="1"/>
          <p:nvPr/>
        </p:nvSpPr>
        <p:spPr>
          <a:xfrm>
            <a:off x="990600" y="-192762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(5)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229600" y="1676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48970"/>
            <a:ext cx="6277024" cy="546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شكل بيضاوي 23"/>
          <p:cNvSpPr/>
          <p:nvPr/>
        </p:nvSpPr>
        <p:spPr>
          <a:xfrm>
            <a:off x="5410200" y="1752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56" y="1600200"/>
            <a:ext cx="1364444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شكل بيضاوي 27"/>
          <p:cNvSpPr/>
          <p:nvPr/>
        </p:nvSpPr>
        <p:spPr>
          <a:xfrm>
            <a:off x="2667000" y="1752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54305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579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شكل بيضاوي 29"/>
          <p:cNvSpPr/>
          <p:nvPr/>
        </p:nvSpPr>
        <p:spPr>
          <a:xfrm>
            <a:off x="8176580" y="4343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sp>
        <p:nvSpPr>
          <p:cNvPr id="31" name="شكل بيضاوي 30"/>
          <p:cNvSpPr/>
          <p:nvPr/>
        </p:nvSpPr>
        <p:spPr>
          <a:xfrm>
            <a:off x="8112369" y="5004375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29</a:t>
            </a:r>
            <a:endParaRPr lang="ar-SA" dirty="0"/>
          </a:p>
        </p:txBody>
      </p:sp>
      <p:sp>
        <p:nvSpPr>
          <p:cNvPr id="32" name="شكل بيضاوي 31"/>
          <p:cNvSpPr/>
          <p:nvPr/>
        </p:nvSpPr>
        <p:spPr>
          <a:xfrm>
            <a:off x="8065340" y="5757595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30</a:t>
            </a:r>
            <a:endParaRPr lang="ar-SA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990601" cy="33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56776"/>
            <a:ext cx="140676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91200"/>
            <a:ext cx="990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42"/>
          <p:cNvSpPr txBox="1"/>
          <p:nvPr/>
        </p:nvSpPr>
        <p:spPr>
          <a:xfrm>
            <a:off x="6477000" y="2901375"/>
            <a:ext cx="21627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 × 7 = 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42"/>
          <p:cNvSpPr txBox="1"/>
          <p:nvPr/>
        </p:nvSpPr>
        <p:spPr>
          <a:xfrm>
            <a:off x="3461766" y="2866908"/>
            <a:ext cx="21627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5 × 5 = 25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42"/>
          <p:cNvSpPr txBox="1"/>
          <p:nvPr/>
        </p:nvSpPr>
        <p:spPr>
          <a:xfrm>
            <a:off x="457200" y="2843601"/>
            <a:ext cx="21627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 × 3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42"/>
          <p:cNvSpPr txBox="1"/>
          <p:nvPr/>
        </p:nvSpPr>
        <p:spPr>
          <a:xfrm>
            <a:off x="1219200" y="4300271"/>
            <a:ext cx="48577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اثني عشر ألف و واحد وعشرين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مربع نص 42"/>
          <p:cNvSpPr txBox="1"/>
          <p:nvPr/>
        </p:nvSpPr>
        <p:spPr>
          <a:xfrm>
            <a:off x="1143000" y="4999884"/>
            <a:ext cx="48577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أربعة ألف و تسعمائة و عشرة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مربع نص 42"/>
          <p:cNvSpPr txBox="1"/>
          <p:nvPr/>
        </p:nvSpPr>
        <p:spPr>
          <a:xfrm>
            <a:off x="1190625" y="5715000"/>
            <a:ext cx="48577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تسعين ألف و تسعة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4" grpId="0" animBg="1"/>
      <p:bldP spid="28" grpId="0" animBg="1"/>
      <p:bldP spid="30" grpId="0" animBg="1"/>
      <p:bldP spid="31" grpId="0" animBg="1"/>
      <p:bldP spid="32" grpId="0" animBg="1"/>
      <p:bldP spid="29" grpId="0"/>
      <p:bldP spid="33" grpId="0"/>
      <p:bldP spid="34" grpId="0"/>
      <p:bldP spid="35" grpId="0"/>
      <p:bldP spid="36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663</Words>
  <Application>Microsoft Office PowerPoint</Application>
  <PresentationFormat>عرض على الشاشة (3:4)‏</PresentationFormat>
  <Paragraphs>173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15</cp:revision>
  <dcterms:created xsi:type="dcterms:W3CDTF">2015-10-06T14:56:54Z</dcterms:created>
  <dcterms:modified xsi:type="dcterms:W3CDTF">2017-02-23T15:50:47Z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