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5"/>
  </p:notesMasterIdLst>
  <p:sldIdLst>
    <p:sldId id="324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4" r:id="rId13"/>
    <p:sldId id="373" r:id="rId14"/>
  </p:sldIdLst>
  <p:sldSz cx="9144000" cy="6858000" type="screen4x3"/>
  <p:notesSz cx="6858000" cy="9144000"/>
  <p:custDataLst>
    <p:tags r:id="rId16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F1DB-8E17-4CFC-B7BF-63CE2855F0EB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0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0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9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3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6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9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8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0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200400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3779912" y="2253347"/>
            <a:ext cx="4942066" cy="13849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صغار الدببة  تشبه أمها . هل حدث ذلك </a:t>
            </a:r>
            <a:r>
              <a:rPr lang="ar-SA" sz="2800" b="1" dirty="0" smtClean="0">
                <a:solidFill>
                  <a:prstClr val="black"/>
                </a:solidFill>
              </a:rPr>
              <a:t>مصادفة ، </a:t>
            </a:r>
            <a:r>
              <a:rPr lang="ar-SA" sz="2800" b="1" dirty="0">
                <a:solidFill>
                  <a:prstClr val="black"/>
                </a:solidFill>
              </a:rPr>
              <a:t>أم أن الله </a:t>
            </a:r>
            <a:r>
              <a:rPr lang="ar-SA" sz="2800" b="1" dirty="0" smtClean="0">
                <a:solidFill>
                  <a:prstClr val="black"/>
                </a:solidFill>
              </a:rPr>
              <a:t>تعال</a:t>
            </a:r>
            <a:r>
              <a:rPr lang="ar-EG" sz="2800" b="1" dirty="0" smtClean="0">
                <a:solidFill>
                  <a:prstClr val="black"/>
                </a:solidFill>
              </a:rPr>
              <a:t>ى</a:t>
            </a: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جعل الصفات تنتقل من الآباء </a:t>
            </a:r>
            <a:r>
              <a:rPr lang="ar-SA" sz="2800" b="1" dirty="0" smtClean="0">
                <a:solidFill>
                  <a:prstClr val="black"/>
                </a:solidFill>
              </a:rPr>
              <a:t>إلى </a:t>
            </a:r>
            <a:r>
              <a:rPr lang="ar-SA" sz="2800" b="1" dirty="0">
                <a:solidFill>
                  <a:prstClr val="black"/>
                </a:solidFill>
              </a:rPr>
              <a:t>الأبناء </a:t>
            </a:r>
            <a:r>
              <a:rPr lang="ar-SA" sz="2800" b="1" dirty="0" smtClean="0">
                <a:solidFill>
                  <a:prstClr val="black"/>
                </a:solidFill>
              </a:rPr>
              <a:t>؟</a:t>
            </a:r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6792"/>
            <a:ext cx="3168650" cy="305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42275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28259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3" name="مربع نص 14"/>
          <p:cNvSpPr txBox="1">
            <a:spLocks noChangeArrowheads="1"/>
          </p:cNvSpPr>
          <p:nvPr/>
        </p:nvSpPr>
        <p:spPr bwMode="auto">
          <a:xfrm>
            <a:off x="501985" y="3581400"/>
            <a:ext cx="7987630" cy="214526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4000" b="1" dirty="0">
                <a:solidFill>
                  <a:srgbClr val="FF0000"/>
                </a:solidFill>
              </a:rPr>
              <a:t>الإجابة :</a:t>
            </a:r>
          </a:p>
          <a:p>
            <a:pPr algn="r" rtl="1">
              <a:defRPr/>
            </a:pPr>
            <a:r>
              <a:rPr lang="ar-SA" sz="4000" b="1" dirty="0">
                <a:solidFill>
                  <a:srgbClr val="660066"/>
                </a:solidFill>
              </a:rPr>
              <a:t>لأن الشخص الآخر قد يكون حاملا</a:t>
            </a:r>
            <a:r>
              <a:rPr lang="ar-EG" sz="4000" b="1">
                <a:solidFill>
                  <a:srgbClr val="660066"/>
                </a:solidFill>
              </a:rPr>
              <a:t>ً</a:t>
            </a:r>
            <a:r>
              <a:rPr lang="ar-SA" sz="4000" b="1">
                <a:solidFill>
                  <a:srgbClr val="660066"/>
                </a:solidFill>
              </a:rPr>
              <a:t> </a:t>
            </a:r>
            <a:r>
              <a:rPr lang="ar-SA" sz="4000" b="1" dirty="0">
                <a:solidFill>
                  <a:srgbClr val="660066"/>
                </a:solidFill>
              </a:rPr>
              <a:t>لنفس الصفة المرضية فينتج أطفال مرض</a:t>
            </a:r>
            <a:r>
              <a:rPr lang="ar-EG" sz="4000" b="1" dirty="0">
                <a:solidFill>
                  <a:srgbClr val="660066"/>
                </a:solidFill>
              </a:rPr>
              <a:t>ى</a:t>
            </a:r>
            <a:r>
              <a:rPr lang="ar-SA" sz="4000" b="1" dirty="0">
                <a:solidFill>
                  <a:srgbClr val="660066"/>
                </a:solidFill>
              </a:rPr>
              <a:t>           </a:t>
            </a:r>
            <a:endParaRPr lang="en-US" sz="4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مربع نص 21"/>
          <p:cNvSpPr txBox="1"/>
          <p:nvPr/>
        </p:nvSpPr>
        <p:spPr>
          <a:xfrm>
            <a:off x="2786534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26" name="مربع نص 22"/>
          <p:cNvSpPr txBox="1"/>
          <p:nvPr/>
        </p:nvSpPr>
        <p:spPr>
          <a:xfrm>
            <a:off x="6194676" y="1119046"/>
            <a:ext cx="2625951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3- </a:t>
            </a:r>
            <a:r>
              <a:rPr lang="ar-SA" sz="3200" b="1" dirty="0">
                <a:solidFill>
                  <a:srgbClr val="7030A0"/>
                </a:solidFill>
              </a:rPr>
              <a:t>التفكير الناقد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1964270"/>
            <a:ext cx="899160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لماذا ينصح الاطباء بأن يخضع حاملو جينات المرض للفحوصات قبل ان يتزوجوا </a:t>
            </a:r>
            <a:r>
              <a:rPr lang="ar-SA" sz="4000" b="1" dirty="0">
                <a:solidFill>
                  <a:srgbClr val="FF0000"/>
                </a:solidFill>
              </a:rPr>
              <a:t>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</a:t>
            </a:r>
            <a:r>
              <a:rPr lang="ar-EG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3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13472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21" name="مربع نص 21"/>
          <p:cNvSpPr txBox="1"/>
          <p:nvPr/>
        </p:nvSpPr>
        <p:spPr>
          <a:xfrm>
            <a:off x="2426494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24" name="Round Diagonal Corner Rectangle 23"/>
          <p:cNvSpPr/>
          <p:nvPr/>
        </p:nvSpPr>
        <p:spPr>
          <a:xfrm>
            <a:off x="5430171" y="1141003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prstClr val="white"/>
                </a:solidFill>
              </a:rPr>
              <a:t> أختار الإجابة الصحيحة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600200"/>
            <a:ext cx="846779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 smtClean="0">
                <a:solidFill>
                  <a:srgbClr val="FF0000"/>
                </a:solidFill>
              </a:rPr>
              <a:t>4- </a:t>
            </a:r>
            <a:r>
              <a:rPr lang="ar-SA" sz="2800" b="1" dirty="0">
                <a:solidFill>
                  <a:srgbClr val="FF0000"/>
                </a:solidFill>
              </a:rPr>
              <a:t>العوامل التي وصفها </a:t>
            </a:r>
            <a:r>
              <a:rPr lang="ar-SA" sz="2800" b="1" dirty="0" err="1" smtClean="0">
                <a:solidFill>
                  <a:srgbClr val="FF0000"/>
                </a:solidFill>
              </a:rPr>
              <a:t>جريجورمندل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وتتحكم في صفات المخلوقات الحية هي : </a:t>
            </a:r>
            <a:r>
              <a:rPr lang="ar-SA" sz="2800" b="1" u="sng" dirty="0">
                <a:solidFill>
                  <a:prstClr val="black"/>
                </a:solidFill>
              </a:rPr>
              <a:t> </a:t>
            </a:r>
            <a:endParaRPr lang="ar-SA" sz="2800" u="sng" dirty="0">
              <a:solidFill>
                <a:srgbClr val="FF0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660066"/>
                </a:solidFill>
              </a:rPr>
              <a:t>أ - الجينات                        ج – الصفة السائدة 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660066"/>
                </a:solidFill>
              </a:rPr>
              <a:t>ب – الصفة المتنحية</a:t>
            </a:r>
            <a:r>
              <a:rPr lang="ar-SA" sz="3200" dirty="0">
                <a:solidFill>
                  <a:prstClr val="black"/>
                </a:solidFill>
                <a:latin typeface="Arial" pitchFamily="34" charset="0"/>
              </a:rPr>
              <a:t>           </a:t>
            </a:r>
            <a:r>
              <a:rPr lang="ar-SA" sz="3200" b="1" dirty="0">
                <a:solidFill>
                  <a:srgbClr val="660066"/>
                </a:solidFill>
              </a:rPr>
              <a:t>د – الصفة المكتسبة 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070" y="4149080"/>
            <a:ext cx="7937410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</a:rPr>
              <a:t>5- </a:t>
            </a:r>
            <a:r>
              <a:rPr lang="ar-SA" sz="3200" b="1" dirty="0">
                <a:solidFill>
                  <a:srgbClr val="FF0000"/>
                </a:solidFill>
              </a:rPr>
              <a:t>أي مما يلي سلوك مكتسب ؟ </a:t>
            </a:r>
            <a:r>
              <a:rPr lang="ar-SA" sz="3200" b="1" u="sng" dirty="0">
                <a:solidFill>
                  <a:prstClr val="black"/>
                </a:solidFill>
              </a:rPr>
              <a:t> </a:t>
            </a:r>
            <a:endParaRPr lang="ar-SA" sz="3200" u="sng" dirty="0">
              <a:solidFill>
                <a:srgbClr val="FF0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660066"/>
                </a:solidFill>
              </a:rPr>
              <a:t>أ- بناء الطائر عشه           ب- نسج العنكبوت شبكته </a:t>
            </a:r>
            <a:endParaRPr lang="en-US" sz="2000" dirty="0">
              <a:solidFill>
                <a:prstClr val="black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660066"/>
                </a:solidFill>
              </a:rPr>
              <a:t>ج- لعب الدولفين بالكرة      د – تنفس الطفل    </a:t>
            </a:r>
            <a:endParaRPr lang="en-US" sz="3200" b="1" dirty="0">
              <a:solidFill>
                <a:srgbClr val="660066"/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02292" y="3012995"/>
            <a:ext cx="2541708" cy="609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91645" y="5805264"/>
            <a:ext cx="3552355" cy="609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</a:t>
            </a:r>
            <a:endParaRPr lang="ar-SA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8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 animBg="1"/>
      <p:bldP spid="2" grpId="0"/>
      <p:bldP spid="3" grpId="0"/>
      <p:bldP spid="25" grpId="0" animBg="1"/>
      <p:bldP spid="2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</a:t>
            </a:r>
            <a:endParaRPr lang="ar-SA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مربع نص 14"/>
          <p:cNvSpPr txBox="1">
            <a:spLocks noChangeArrowheads="1"/>
          </p:cNvSpPr>
          <p:nvPr/>
        </p:nvSpPr>
        <p:spPr bwMode="auto">
          <a:xfrm>
            <a:off x="700933" y="2564904"/>
            <a:ext cx="7987630" cy="2962513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Tx/>
              <a:buChar char="-"/>
              <a:defRPr/>
            </a:pPr>
            <a:r>
              <a:rPr lang="ar-SA" sz="2800" b="1" dirty="0" smtClean="0">
                <a:solidFill>
                  <a:schemeClr val="tx1"/>
                </a:solidFill>
              </a:rPr>
              <a:t>تنتقل الصفات من الآباء إلي الأبناء عن طريق الوراثة.</a:t>
            </a:r>
          </a:p>
          <a:p>
            <a:pPr marL="457200" indent="-457200" algn="r" rtl="1">
              <a:buFontTx/>
              <a:buChar char="-"/>
              <a:defRPr/>
            </a:pPr>
            <a:r>
              <a:rPr lang="ar-SA" sz="2800" b="1" dirty="0" smtClean="0">
                <a:solidFill>
                  <a:schemeClr val="tx1"/>
                </a:solidFill>
              </a:rPr>
              <a:t>توصل مندل إلي أن الصفات الموروثة تنتقل من الآباء إلي الأبناء خلال عملية التكاثر، وأن كل صفة موروثة يتحكم فيها عاملان؛ عامل من الأب، وآخر من الأم يسمان الجينات ، ويحتوي الجين علي المعلومات الكيميائية للصفة الموروثة ، وتخزن الجينات علي الكروموسومات.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22"/>
          <p:cNvSpPr txBox="1"/>
          <p:nvPr/>
        </p:nvSpPr>
        <p:spPr>
          <a:xfrm>
            <a:off x="5796136" y="693586"/>
            <a:ext cx="320036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6- السؤال الأساسي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7357" y="1538810"/>
            <a:ext cx="89916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 smtClean="0">
                <a:solidFill>
                  <a:srgbClr val="FF0000"/>
                </a:solidFill>
              </a:rPr>
              <a:t>كيف تنتقل الصفات من الآباء إلي الأبناء ؟ 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1"/>
          <p:cNvSpPr txBox="1"/>
          <p:nvPr/>
        </p:nvSpPr>
        <p:spPr>
          <a:xfrm>
            <a:off x="2209800" y="44624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2400" b="1" dirty="0">
                <a:solidFill>
                  <a:prstClr val="black"/>
                </a:solidFill>
              </a:rPr>
              <a:t>الواجب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020272" y="2564904"/>
            <a:ext cx="1821232" cy="945515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</a:pPr>
            <a:r>
              <a:rPr lang="ar-EG" sz="3200" b="1">
                <a:solidFill>
                  <a:srgbClr val="7030A0"/>
                </a:solidFill>
                <a:ea typeface="Times New Roman"/>
              </a:rPr>
              <a:t>الوراثة </a:t>
            </a:r>
            <a:endParaRPr lang="en-US" sz="1050">
              <a:solidFill>
                <a:prstClr val="black"/>
              </a:solidFill>
              <a:ea typeface="Calibri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prstClr val="black"/>
                </a:solidFill>
                <a:ea typeface="Calibri"/>
              </a:rPr>
              <a:t> 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020272" y="3707621"/>
            <a:ext cx="1821232" cy="945515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</a:pPr>
            <a:r>
              <a:rPr lang="ar-EG" sz="2400" b="1">
                <a:solidFill>
                  <a:srgbClr val="7030A0"/>
                </a:solidFill>
                <a:latin typeface="Calibri"/>
                <a:ea typeface="Times New Roman"/>
              </a:rPr>
              <a:t>الصفة الموروثة </a:t>
            </a:r>
            <a:endParaRPr lang="en-US" sz="1050">
              <a:solidFill>
                <a:prstClr val="black"/>
              </a:solidFill>
              <a:latin typeface="Calibri"/>
              <a:ea typeface="Calibri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prstClr val="black"/>
                </a:solidFill>
                <a:latin typeface="Calibri"/>
                <a:ea typeface="Calibri"/>
              </a:rPr>
              <a:t> 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020272" y="4869159"/>
            <a:ext cx="1821232" cy="945515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</a:pPr>
            <a:r>
              <a:rPr lang="ar-EG" sz="2400" b="1">
                <a:solidFill>
                  <a:srgbClr val="7030A0"/>
                </a:solidFill>
                <a:ea typeface="Times New Roman"/>
              </a:rPr>
              <a:t>الصفة المكتسبة </a:t>
            </a:r>
            <a:endParaRPr lang="en-US" sz="1050">
              <a:solidFill>
                <a:prstClr val="black"/>
              </a:solidFill>
              <a:ea typeface="Calibri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prstClr val="black"/>
                </a:solidFill>
                <a:ea typeface="Calibri"/>
              </a:rPr>
              <a:t> 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57310" y="4931757"/>
            <a:ext cx="4646738" cy="94551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EG" sz="2400" b="1">
                <a:solidFill>
                  <a:prstClr val="black"/>
                </a:solidFill>
                <a:latin typeface="Calibri"/>
                <a:ea typeface="Times New Roman"/>
              </a:rPr>
              <a:t>هي عملية انتقال الصفات الوراثية من الآباء الى الابناء</a:t>
            </a:r>
            <a:endParaRPr lang="en-US" sz="1100" b="1">
              <a:solidFill>
                <a:prstClr val="black"/>
              </a:solidFill>
              <a:latin typeface="Calibri"/>
              <a:ea typeface="Calibri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35031" y="3770218"/>
            <a:ext cx="4669016" cy="94551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EG" sz="2400" b="1">
                <a:solidFill>
                  <a:prstClr val="black"/>
                </a:solidFill>
                <a:latin typeface="Calibri"/>
                <a:ea typeface="Times New Roman"/>
              </a:rPr>
              <a:t>هي صفة غير موجودة في ال</a:t>
            </a:r>
            <a:r>
              <a:rPr lang="ar-SA" sz="2400" b="1">
                <a:solidFill>
                  <a:prstClr val="black"/>
                </a:solidFill>
                <a:latin typeface="Calibri"/>
                <a:ea typeface="Times New Roman"/>
              </a:rPr>
              <a:t>آ</a:t>
            </a:r>
            <a:r>
              <a:rPr lang="ar-EG" sz="2400" b="1">
                <a:solidFill>
                  <a:prstClr val="black"/>
                </a:solidFill>
                <a:latin typeface="Calibri"/>
                <a:ea typeface="Times New Roman"/>
              </a:rPr>
              <a:t>باء  ولكن يتم اكتسابها بالتعلم من الوسط المحيط</a:t>
            </a:r>
            <a:endParaRPr lang="en-US" sz="1100" b="1">
              <a:solidFill>
                <a:prstClr val="black"/>
              </a:solidFill>
              <a:latin typeface="Calibri"/>
              <a:ea typeface="Calibri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57310" y="2627501"/>
            <a:ext cx="4646737" cy="94551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</a:pPr>
            <a:r>
              <a:rPr lang="ar-EG" sz="2400" b="1">
                <a:solidFill>
                  <a:prstClr val="black"/>
                </a:solidFill>
                <a:latin typeface="Calibri"/>
                <a:ea typeface="Times New Roman"/>
              </a:rPr>
              <a:t>هي الصفة المنتقلة من الآباء إلى الأبناء مثل لون الشعر  والعينين وملامح الوجه</a:t>
            </a:r>
            <a:r>
              <a:rPr lang="ar-SA" sz="2400" b="1">
                <a:solidFill>
                  <a:prstClr val="black"/>
                </a:solidFill>
                <a:latin typeface="Calibri"/>
                <a:ea typeface="Times New Roman"/>
              </a:rPr>
              <a:t> . </a:t>
            </a:r>
            <a:endParaRPr lang="en-US" sz="1100" b="1">
              <a:solidFill>
                <a:prstClr val="black"/>
              </a:solidFill>
              <a:latin typeface="Calibri"/>
              <a:ea typeface="Calibri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prstClr val="black"/>
                </a:solidFill>
                <a:latin typeface="Calibri"/>
                <a:ea typeface="Calibri"/>
              </a:rPr>
              <a:t> 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2578166" y="1196752"/>
            <a:ext cx="6214352" cy="945515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</a:pPr>
            <a:r>
              <a:rPr lang="ar-SA" sz="3600" b="1" dirty="0">
                <a:solidFill>
                  <a:srgbClr val="7030A0"/>
                </a:solidFill>
                <a:ea typeface="Times New Roman"/>
              </a:rPr>
              <a:t>أصل كل مصطلح بالتعريف الخاص به</a:t>
            </a:r>
            <a:endParaRPr lang="en-US" sz="1100" dirty="0">
              <a:solidFill>
                <a:prstClr val="black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4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57" y="2318670"/>
            <a:ext cx="4719562" cy="2634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1"/>
          <p:cNvSpPr/>
          <p:nvPr/>
        </p:nvSpPr>
        <p:spPr>
          <a:xfrm>
            <a:off x="3632510" y="-27384"/>
            <a:ext cx="2571457" cy="851297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الدرس الثاني 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2467568" y="1195020"/>
            <a:ext cx="4838986" cy="122586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الوراثة والصفات 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مجموعة 3"/>
          <p:cNvGrpSpPr/>
          <p:nvPr/>
        </p:nvGrpSpPr>
        <p:grpSpPr>
          <a:xfrm>
            <a:off x="1524000" y="5157192"/>
            <a:ext cx="6629400" cy="1344345"/>
            <a:chOff x="2358222" y="4725144"/>
            <a:chExt cx="5257160" cy="1152128"/>
          </a:xfrm>
        </p:grpSpPr>
        <p:sp>
          <p:nvSpPr>
            <p:cNvPr id="7" name="مستطيل مستدير الزوايا 4"/>
            <p:cNvSpPr/>
            <p:nvPr/>
          </p:nvSpPr>
          <p:spPr>
            <a:xfrm>
              <a:off x="2358222" y="4902259"/>
              <a:ext cx="4526963" cy="83099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شكل بيضاوي 5"/>
            <p:cNvSpPr/>
            <p:nvPr/>
          </p:nvSpPr>
          <p:spPr>
            <a:xfrm>
              <a:off x="6607270" y="4725144"/>
              <a:ext cx="1008112" cy="115212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9" name="مربع نص 6"/>
          <p:cNvSpPr txBox="1"/>
          <p:nvPr/>
        </p:nvSpPr>
        <p:spPr>
          <a:xfrm>
            <a:off x="6772672" y="5406316"/>
            <a:ext cx="12283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أنظر 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وأتساءل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7"/>
          <p:cNvSpPr txBox="1"/>
          <p:nvPr/>
        </p:nvSpPr>
        <p:spPr>
          <a:xfrm>
            <a:off x="1524000" y="5501461"/>
            <a:ext cx="5358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F0"/>
                </a:solidFill>
              </a:rPr>
              <a:t>صغار الدببة في الصورة تشبه أمها . هل حدث ذلك دون قصد ، أم أن الله تعال</a:t>
            </a:r>
            <a:r>
              <a:rPr lang="ar-EG" sz="2000" b="1" dirty="0" smtClean="0">
                <a:solidFill>
                  <a:srgbClr val="00B0F0"/>
                </a:solidFill>
              </a:rPr>
              <a:t>ى</a:t>
            </a:r>
            <a:r>
              <a:rPr lang="ar-SA" sz="2000" b="1" dirty="0" smtClean="0">
                <a:solidFill>
                  <a:srgbClr val="00B0F0"/>
                </a:solidFill>
              </a:rPr>
              <a:t> جعل الصفات تنتقل من الآباء إلى الأبناء ؟</a:t>
            </a:r>
          </a:p>
        </p:txBody>
      </p:sp>
      <p:pic>
        <p:nvPicPr>
          <p:cNvPr id="12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4" y="4117975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72" y="1065212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308" y="6044406"/>
            <a:ext cx="765308" cy="75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شكل بيضاوي 6">
            <a:hlinkClick r:id="" action="ppaction://hlinkshowjump?jump=firstslide"/>
            <a:hlinkHover r:id="" action="ppaction://noaction" highlightClick="1">
              <a:snd r:embed="rId10" name="الترجمة من Google#en-ar-ط§ظ„طھظ„_3.wav"/>
            </a:hlinkHover>
          </p:cNvPr>
          <p:cNvSpPr/>
          <p:nvPr/>
        </p:nvSpPr>
        <p:spPr>
          <a:xfrm rot="10800000" flipV="1">
            <a:off x="76201" y="2133600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2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950" y="4005064"/>
            <a:ext cx="1998993" cy="2069884"/>
            <a:chOff x="0" y="3047999"/>
            <a:chExt cx="2198892" cy="381000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7999"/>
              <a:ext cx="2198892" cy="1338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386263"/>
              <a:ext cx="2198891" cy="1252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48970"/>
              <a:ext cx="2166257" cy="1209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1" y="1870155"/>
            <a:ext cx="1849896" cy="213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348712" y="47526"/>
            <a:ext cx="4433088" cy="510778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ما بعض الصفات التي يرثها الإنسان ؟ </a:t>
            </a:r>
            <a:endParaRPr lang="ar-SA" sz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15"/>
          <p:cNvSpPr/>
          <p:nvPr/>
        </p:nvSpPr>
        <p:spPr>
          <a:xfrm>
            <a:off x="1691680" y="620688"/>
            <a:ext cx="71988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kern="0" dirty="0" smtClean="0">
                <a:solidFill>
                  <a:srgbClr val="0070C0"/>
                </a:solidFill>
                <a:latin typeface="Times New Roman" pitchFamily="18" charset="0"/>
              </a:rPr>
              <a:t>الخطوات </a:t>
            </a:r>
            <a:endParaRPr lang="ar-SA" sz="24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ar-SA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1- أطلب إلى أحد زملائي أن يتأملني ليتعرف أي الصفات الظاهرة في الصور المقابلة  موجودة لدي ؟ أسجل الصفة التي أصف بها في جدول.</a:t>
            </a:r>
            <a:endParaRPr lang="ar-SA" sz="2400" b="1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ar-SA" sz="2400" b="1" kern="0" dirty="0" smtClean="0">
                <a:solidFill>
                  <a:srgbClr val="002060"/>
                </a:solidFill>
                <a:latin typeface="Times New Roman" pitchFamily="18" charset="0"/>
              </a:rPr>
              <a:t>2- أتبادل الأدوار مع زميلي ، ثم أكرر الخطوة السابقة .</a:t>
            </a:r>
          </a:p>
        </p:txBody>
      </p:sp>
      <p:sp>
        <p:nvSpPr>
          <p:cNvPr id="6" name="مستطيل 17"/>
          <p:cNvSpPr/>
          <p:nvPr/>
        </p:nvSpPr>
        <p:spPr>
          <a:xfrm>
            <a:off x="2223860" y="2286000"/>
            <a:ext cx="6590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 smtClean="0">
                <a:solidFill>
                  <a:srgbClr val="FF0000"/>
                </a:solidFill>
                <a:latin typeface="Times New Roman" pitchFamily="18" charset="0"/>
              </a:rPr>
              <a:t>3- أتواصل . </a:t>
            </a:r>
            <a:r>
              <a:rPr lang="ar-SA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أعرض نتائجي على الصف ، وأقارن بنتائج زملائي ، وأسجل النتائج في لوحة الصف . </a:t>
            </a:r>
          </a:p>
        </p:txBody>
      </p:sp>
      <p:sp>
        <p:nvSpPr>
          <p:cNvPr id="7" name="مستطيل 19"/>
          <p:cNvSpPr/>
          <p:nvPr/>
        </p:nvSpPr>
        <p:spPr>
          <a:xfrm>
            <a:off x="2266894" y="3048000"/>
            <a:ext cx="648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 smtClean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4- أفسر البيانات . </a:t>
            </a:r>
            <a:r>
              <a:rPr lang="ar-SA" sz="2400" b="1" kern="0" dirty="0" smtClean="0">
                <a:solidFill>
                  <a:srgbClr val="002060"/>
                </a:solidFill>
                <a:latin typeface="Times New Roman" pitchFamily="18" charset="0"/>
              </a:rPr>
              <a:t>أستعمل بيانات لوحة الصف ، وأمثلها </a:t>
            </a:r>
            <a:endParaRPr lang="ar-EG" sz="2400" b="1" kern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ar-SA" sz="2400" b="1" kern="0" dirty="0" smtClean="0">
                <a:solidFill>
                  <a:srgbClr val="002060"/>
                </a:solidFill>
                <a:latin typeface="Times New Roman" pitchFamily="18" charset="0"/>
              </a:rPr>
              <a:t>برسم بياني بالأعمدة .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8" name="مستطيل 22"/>
          <p:cNvSpPr/>
          <p:nvPr/>
        </p:nvSpPr>
        <p:spPr>
          <a:xfrm>
            <a:off x="7020272" y="3890665"/>
            <a:ext cx="1814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kern="0" dirty="0" smtClean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أستخلص النتائج :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9" name="مستطيل 23"/>
          <p:cNvSpPr/>
          <p:nvPr/>
        </p:nvSpPr>
        <p:spPr>
          <a:xfrm>
            <a:off x="1691680" y="4450140"/>
            <a:ext cx="7046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 smtClean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5- أستخدم الأرقام . </a:t>
            </a:r>
            <a:r>
              <a:rPr lang="ar-SA" sz="2400" b="1" kern="0" dirty="0" smtClean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أجد نسبة كل صفة من الصفات الموجودة في الصف ؟</a:t>
            </a:r>
          </a:p>
          <a:p>
            <a:r>
              <a:rPr lang="ar-SA" sz="2400" b="1" kern="0" dirty="0" smtClean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6- أي الصفات تتكرر أكثر ؟</a:t>
            </a:r>
          </a:p>
          <a:p>
            <a:r>
              <a:rPr lang="ar-SA" sz="2400" b="1" kern="0" dirty="0" smtClean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7- أستنتج . </a:t>
            </a:r>
            <a:r>
              <a:rPr lang="ar-SA" sz="2400" b="1" kern="0" dirty="0" smtClean="0">
                <a:solidFill>
                  <a:srgbClr val="7030A0"/>
                </a:solidFill>
                <a:effectLst>
                  <a:glow rad="63500">
                    <a:prstClr val="white"/>
                  </a:glow>
                </a:effectLst>
                <a:latin typeface="Times New Roman" pitchFamily="18" charset="0"/>
              </a:rPr>
              <a:t>هل هناك صفات شائعة أكثر من غيرها ؟ ولماذا ؟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10" name="مستطيل 1"/>
          <p:cNvSpPr/>
          <p:nvPr/>
        </p:nvSpPr>
        <p:spPr>
          <a:xfrm>
            <a:off x="6844849" y="0"/>
            <a:ext cx="2283418" cy="71508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أستكشف</a:t>
            </a:r>
            <a:endParaRPr lang="ar-SA" sz="7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مستطيل 2"/>
          <p:cNvSpPr/>
          <p:nvPr/>
        </p:nvSpPr>
        <p:spPr>
          <a:xfrm>
            <a:off x="107504" y="1052736"/>
            <a:ext cx="1761788" cy="51077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نشاط استقصائي</a:t>
            </a:r>
            <a:endParaRPr lang="ar-SA" sz="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دبوس زينة 18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2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200400" y="0"/>
            <a:ext cx="2736804" cy="714356"/>
          </a:xfrm>
          <a:prstGeom prst="round2Diag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الوراثة والصفات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174042" y="848854"/>
            <a:ext cx="893758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EG" sz="3200" b="1" dirty="0" smtClean="0">
                <a:solidFill>
                  <a:prstClr val="white"/>
                </a:solidFill>
                <a:cs typeface="MCS Khaybar S_U normal." pitchFamily="2" charset="-78"/>
              </a:rPr>
              <a:t>الوراثة </a:t>
            </a:r>
            <a:endParaRPr lang="ar-SA" sz="3200" b="1" dirty="0">
              <a:solidFill>
                <a:prstClr val="white"/>
              </a:solidFill>
              <a:cs typeface="MCS Khaybar S_U normal.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224336" y="909935"/>
            <a:ext cx="5852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B050"/>
                </a:solidFill>
              </a:rPr>
              <a:t>هي عملية إنتقال الصفات الوراثية من الآباء الى الابناء </a:t>
            </a:r>
            <a:r>
              <a:rPr lang="ar-SA" sz="2400" b="1" dirty="0" smtClean="0">
                <a:solidFill>
                  <a:srgbClr val="00B050"/>
                </a:solidFill>
              </a:rPr>
              <a:t>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249542" y="1563835"/>
            <a:ext cx="1866565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prstClr val="white"/>
                </a:solidFill>
                <a:cs typeface="MCS Khaybar S_U normal." pitchFamily="2" charset="-78"/>
              </a:rPr>
              <a:t>الصفة الموروثة </a:t>
            </a:r>
            <a:endParaRPr lang="ar-SA" sz="2800" b="1" dirty="0">
              <a:solidFill>
                <a:prstClr val="white"/>
              </a:solidFill>
              <a:cs typeface="MCS Khaybar S_U normal.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-163766" y="1598627"/>
            <a:ext cx="7472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2060"/>
                </a:solidFill>
              </a:rPr>
              <a:t>هي الصفة المنتقلة من الآباء إلى الأبناء مثل لون الشعر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ar-EG" sz="2400" b="1" dirty="0" smtClean="0">
                <a:solidFill>
                  <a:srgbClr val="002060"/>
                </a:solidFill>
              </a:rPr>
              <a:t>والعينين وملامح الوجه</a:t>
            </a:r>
            <a:r>
              <a:rPr lang="ar-SA" sz="2400" b="1" dirty="0" smtClean="0">
                <a:solidFill>
                  <a:srgbClr val="002060"/>
                </a:solidFill>
              </a:rPr>
              <a:t> .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8131137" y="2362200"/>
            <a:ext cx="1012863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EG" sz="3200" b="1" dirty="0" smtClean="0">
                <a:solidFill>
                  <a:prstClr val="white"/>
                </a:solidFill>
                <a:cs typeface="MCS Khaybar S_U normal." pitchFamily="2" charset="-78"/>
              </a:rPr>
              <a:t>الغريزة</a:t>
            </a:r>
            <a:r>
              <a:rPr lang="ar-EG" sz="3200" b="1" dirty="0" smtClean="0">
                <a:solidFill>
                  <a:prstClr val="white"/>
                </a:solidFill>
              </a:rPr>
              <a:t>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04668" y="2438400"/>
            <a:ext cx="737253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>
                <a:solidFill>
                  <a:srgbClr val="00B050"/>
                </a:solidFill>
              </a:rPr>
              <a:t>هي صفات غير مكتسبة تولد مع الإنسان ولا يمكن اكتسابها من المحيط</a:t>
            </a:r>
            <a:r>
              <a:rPr lang="ar-SA" sz="2400" b="1" dirty="0" smtClean="0">
                <a:solidFill>
                  <a:srgbClr val="00B050"/>
                </a:solidFill>
              </a:rPr>
              <a:t> .</a:t>
            </a:r>
            <a:r>
              <a:rPr lang="ar-EG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092280" y="3048000"/>
            <a:ext cx="2023827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prstClr val="white"/>
                </a:solidFill>
                <a:cs typeface="MCS Khaybar S_U normal." pitchFamily="2" charset="-78"/>
              </a:rPr>
              <a:t>الصفة المكتسبة </a:t>
            </a:r>
            <a:endParaRPr lang="ar-SA" sz="2800" b="1" dirty="0">
              <a:solidFill>
                <a:prstClr val="white"/>
              </a:solidFill>
              <a:cs typeface="MCS Khaybar S_U normal.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-163766" y="3124200"/>
            <a:ext cx="7328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2060"/>
                </a:solidFill>
              </a:rPr>
              <a:t>هي صفة غير موجودة في ال</a:t>
            </a:r>
            <a:r>
              <a:rPr lang="ar-SA" sz="2400" b="1" dirty="0" smtClean="0">
                <a:solidFill>
                  <a:srgbClr val="002060"/>
                </a:solidFill>
              </a:rPr>
              <a:t>آ</a:t>
            </a:r>
            <a:r>
              <a:rPr lang="ar-EG" sz="2400" b="1" dirty="0" smtClean="0">
                <a:solidFill>
                  <a:srgbClr val="002060"/>
                </a:solidFill>
              </a:rPr>
              <a:t>باء  ولكن يتم اكتسابها بالتعلم من المحيط</a:t>
            </a:r>
            <a:r>
              <a:rPr lang="ar-SA" sz="2400" b="1" dirty="0" smtClean="0">
                <a:solidFill>
                  <a:srgbClr val="002060"/>
                </a:solidFill>
              </a:rPr>
              <a:t> .</a:t>
            </a:r>
            <a:r>
              <a:rPr lang="ar-EG" sz="2400" b="1" dirty="0" smtClean="0">
                <a:solidFill>
                  <a:srgbClr val="002060"/>
                </a:solidFill>
              </a:rPr>
              <a:t>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1730" y="3657600"/>
            <a:ext cx="80816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B050"/>
                </a:solidFill>
              </a:rPr>
              <a:t>يحتوى على المعلومات الكيميائية للصفة الموروثة </a:t>
            </a:r>
            <a:r>
              <a:rPr lang="ar-SA" sz="2400" b="1" dirty="0" smtClean="0">
                <a:solidFill>
                  <a:srgbClr val="00B050"/>
                </a:solidFill>
              </a:rPr>
              <a:t>، </a:t>
            </a:r>
            <a:r>
              <a:rPr lang="ar-EG" sz="2400" b="1" dirty="0" smtClean="0">
                <a:solidFill>
                  <a:srgbClr val="00B050"/>
                </a:solidFill>
              </a:rPr>
              <a:t>حيث تورث </a:t>
            </a:r>
            <a:r>
              <a:rPr lang="ar-EG" sz="2400" b="1" dirty="0">
                <a:solidFill>
                  <a:srgbClr val="00B050"/>
                </a:solidFill>
              </a:rPr>
              <a:t>الصفات عن طريق الجينات </a:t>
            </a:r>
            <a:r>
              <a:rPr lang="ar-SA" sz="2400" b="1" dirty="0" smtClean="0">
                <a:solidFill>
                  <a:srgbClr val="00B050"/>
                </a:solidFill>
              </a:rPr>
              <a:t>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76256" y="4534614"/>
            <a:ext cx="2267744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prstClr val="white"/>
                </a:solidFill>
                <a:cs typeface="MCS Khaybar S_U normal." pitchFamily="2" charset="-78"/>
              </a:rPr>
              <a:t>الصفة السائدة </a:t>
            </a:r>
            <a:endParaRPr lang="ar-SA" sz="3200" b="1" dirty="0">
              <a:solidFill>
                <a:prstClr val="white"/>
              </a:solidFill>
              <a:cs typeface="MCS Khaybar S_U normal.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04668" y="4623942"/>
            <a:ext cx="61715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2060"/>
                </a:solidFill>
              </a:rPr>
              <a:t>صفة وراثية في الكائنات الحية تمنع صفات أخرى من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ar-EG" sz="2400" b="1" dirty="0" smtClean="0">
                <a:solidFill>
                  <a:srgbClr val="002060"/>
                </a:solidFill>
              </a:rPr>
              <a:t>الظهور</a:t>
            </a:r>
            <a:r>
              <a:rPr lang="ar-SA" sz="2400" b="1" dirty="0" smtClean="0">
                <a:solidFill>
                  <a:srgbClr val="002060"/>
                </a:solidFill>
              </a:rPr>
              <a:t> .</a:t>
            </a:r>
            <a:r>
              <a:rPr lang="ar-EG" sz="2400" b="1" dirty="0" smtClean="0">
                <a:solidFill>
                  <a:srgbClr val="002060"/>
                </a:solidFill>
              </a:rPr>
              <a:t>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7092280" y="5440918"/>
            <a:ext cx="2028776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prstClr val="white"/>
                </a:solidFill>
                <a:cs typeface="MCS Khaybar S_U normal." pitchFamily="2" charset="-78"/>
              </a:rPr>
              <a:t>الصفة المتنحية </a:t>
            </a:r>
            <a:endParaRPr lang="ar-SA" sz="2800" b="1" dirty="0">
              <a:solidFill>
                <a:prstClr val="white"/>
              </a:solidFill>
              <a:cs typeface="MCS Khaybar S_U normal.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95536" y="5511155"/>
            <a:ext cx="6682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B050"/>
                </a:solidFill>
              </a:rPr>
              <a:t>صفة وراثية في الكائنات الحية يمكن أن تمنعها صفات أخرى من الظهور</a:t>
            </a:r>
            <a:r>
              <a:rPr lang="ar-SA" sz="2400" b="1" dirty="0" smtClean="0">
                <a:solidFill>
                  <a:srgbClr val="00B050"/>
                </a:solidFill>
              </a:rPr>
              <a:t>.</a:t>
            </a:r>
            <a:r>
              <a:rPr lang="ar-EG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6" y="-11576"/>
            <a:ext cx="2666999" cy="143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مربع نص 12"/>
          <p:cNvSpPr txBox="1"/>
          <p:nvPr/>
        </p:nvSpPr>
        <p:spPr>
          <a:xfrm>
            <a:off x="8184756" y="3733800"/>
            <a:ext cx="831045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  <a:cs typeface="MCS Khaybar S_U normal." pitchFamily="2" charset="-78"/>
              </a:rPr>
              <a:t>الجين</a:t>
            </a:r>
            <a:endParaRPr lang="ar-SA" sz="3200" b="1" dirty="0">
              <a:solidFill>
                <a:prstClr val="white"/>
              </a:solidFill>
              <a:cs typeface="MCS Khaybar S_U normal." pitchFamily="2" charset="-78"/>
            </a:endParaRPr>
          </a:p>
        </p:txBody>
      </p:sp>
      <p:sp>
        <p:nvSpPr>
          <p:cNvPr id="34" name="دبوس زينة 3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صـ56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  <p:bldP spid="16" grpId="0" animBg="1"/>
      <p:bldP spid="18" grpId="0"/>
      <p:bldP spid="19" grpId="0" animBg="1"/>
      <p:bldP spid="21" grpId="0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419872" y="71414"/>
            <a:ext cx="1437879" cy="714356"/>
          </a:xfrm>
          <a:prstGeom prst="round2Diag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مثال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5638800" y="55007"/>
            <a:ext cx="3434274" cy="783193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تلقيح البازلاء 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178" y="1004865"/>
            <a:ext cx="4143404" cy="17145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22" y="2862253"/>
            <a:ext cx="5715040" cy="18573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4922" y="4791079"/>
            <a:ext cx="5786478" cy="13811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363670"/>
            <a:ext cx="2071702" cy="12708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صــ58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4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/>
          <p:cNvSpPr txBox="1"/>
          <p:nvPr/>
        </p:nvSpPr>
        <p:spPr>
          <a:xfrm>
            <a:off x="7108150" y="772180"/>
            <a:ext cx="1912456" cy="578882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مخطط السلالة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5496" y="833735"/>
            <a:ext cx="700064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هو مخطط يستعمل لتتبع الصفات في العائلة ودراسة الأنماط الوراثية</a:t>
            </a:r>
            <a:r>
              <a:rPr lang="ar-SA" sz="2400" b="1" dirty="0" smtClean="0">
                <a:solidFill>
                  <a:prstClr val="black"/>
                </a:solidFill>
              </a:rPr>
              <a:t> .</a:t>
            </a:r>
            <a:r>
              <a:rPr lang="ar-EG" sz="2400" b="1" dirty="0" smtClean="0">
                <a:solidFill>
                  <a:prstClr val="black"/>
                </a:solidFill>
              </a:rPr>
              <a:t> 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95600"/>
            <a:ext cx="5072098" cy="32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467236"/>
            <a:ext cx="8855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132" y="4872322"/>
            <a:ext cx="1462332" cy="11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سهم منحني 17"/>
          <p:cNvSpPr/>
          <p:nvPr/>
        </p:nvSpPr>
        <p:spPr>
          <a:xfrm rot="10800000">
            <a:off x="6000760" y="2895600"/>
            <a:ext cx="1214446" cy="2714644"/>
          </a:xfrm>
          <a:prstGeom prst="ben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2" name="مربع نص 12"/>
          <p:cNvSpPr txBox="1"/>
          <p:nvPr/>
        </p:nvSpPr>
        <p:spPr>
          <a:xfrm>
            <a:off x="2912461" y="0"/>
            <a:ext cx="3695521" cy="578882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white"/>
                </a:solidFill>
              </a:rPr>
              <a:t>كيف نتتبع الصفات الوراثية ؟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6" name="مربع نص 12"/>
          <p:cNvSpPr txBox="1"/>
          <p:nvPr/>
        </p:nvSpPr>
        <p:spPr>
          <a:xfrm>
            <a:off x="7162800" y="1554718"/>
            <a:ext cx="1872367" cy="578882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white"/>
                </a:solidFill>
              </a:rPr>
              <a:t>الحامل للصفة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20" name="مربع نص 13"/>
          <p:cNvSpPr txBox="1"/>
          <p:nvPr/>
        </p:nvSpPr>
        <p:spPr>
          <a:xfrm>
            <a:off x="1288928" y="1595735"/>
            <a:ext cx="58192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هو الشخص الذي ينقل جين الصفة ولكنها لا تظهر عليه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2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2" grpId="0" animBg="1"/>
      <p:bldP spid="16" grpId="0" animBg="1"/>
      <p:bldP spid="2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566774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472275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1" name="مربع نص 17"/>
          <p:cNvSpPr txBox="1"/>
          <p:nvPr/>
        </p:nvSpPr>
        <p:spPr>
          <a:xfrm>
            <a:off x="3581400" y="685800"/>
            <a:ext cx="1890712" cy="5794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1336" y="1447800"/>
            <a:ext cx="6014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7030A0"/>
                </a:solidFill>
              </a:rPr>
              <a:t>الوراثة هي </a:t>
            </a:r>
            <a:r>
              <a:rPr lang="ar-EG" sz="2800" b="1" dirty="0">
                <a:solidFill>
                  <a:srgbClr val="7030A0"/>
                </a:solidFill>
              </a:rPr>
              <a:t>إ</a:t>
            </a:r>
            <a:r>
              <a:rPr lang="ar-SA" sz="2800" b="1" dirty="0">
                <a:solidFill>
                  <a:srgbClr val="7030A0"/>
                </a:solidFill>
              </a:rPr>
              <a:t>نتقال الصفات </a:t>
            </a:r>
            <a:r>
              <a:rPr lang="ar-EG" sz="2800" b="1" dirty="0">
                <a:solidFill>
                  <a:srgbClr val="7030A0"/>
                </a:solidFill>
              </a:rPr>
              <a:t>م</a:t>
            </a:r>
            <a:r>
              <a:rPr lang="ar-SA" sz="2800" b="1" dirty="0">
                <a:solidFill>
                  <a:srgbClr val="7030A0"/>
                </a:solidFill>
              </a:rPr>
              <a:t>ن الآباء إل</a:t>
            </a:r>
            <a:r>
              <a:rPr lang="ar-EG" sz="2800" b="1" dirty="0">
                <a:solidFill>
                  <a:srgbClr val="7030A0"/>
                </a:solidFill>
              </a:rPr>
              <a:t>ى </a:t>
            </a:r>
            <a:r>
              <a:rPr lang="ar-SA" sz="2800" b="1" dirty="0">
                <a:solidFill>
                  <a:srgbClr val="7030A0"/>
                </a:solidFill>
              </a:rPr>
              <a:t>الأبناء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728" y="3128708"/>
            <a:ext cx="6705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2060"/>
                </a:solidFill>
              </a:rPr>
              <a:t>وجد </a:t>
            </a:r>
            <a:r>
              <a:rPr lang="ar-SA" sz="2800" b="1" dirty="0" err="1" smtClean="0">
                <a:solidFill>
                  <a:srgbClr val="002060"/>
                </a:solidFill>
              </a:rPr>
              <a:t>جريجور</a:t>
            </a:r>
            <a:r>
              <a:rPr lang="ar-SA" sz="2800" b="1" dirty="0" smtClean="0">
                <a:solidFill>
                  <a:srgbClr val="002060"/>
                </a:solidFill>
              </a:rPr>
              <a:t> مندل </a:t>
            </a:r>
            <a:r>
              <a:rPr lang="ar-SA" sz="2800" b="1" dirty="0">
                <a:solidFill>
                  <a:srgbClr val="002060"/>
                </a:solidFill>
              </a:rPr>
              <a:t>أن الصفات السائدة تمنع الصفات المتنحية من الظهور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5053" y="4876800"/>
            <a:ext cx="61242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7030A0"/>
                </a:solidFill>
              </a:rPr>
              <a:t>يمكن أن تنتقل الصفات من حاملي الصفات إل</a:t>
            </a:r>
            <a:r>
              <a:rPr lang="ar-EG" sz="2400" b="1" dirty="0">
                <a:solidFill>
                  <a:srgbClr val="7030A0"/>
                </a:solidFill>
              </a:rPr>
              <a:t>ى</a:t>
            </a:r>
            <a:r>
              <a:rPr lang="ar-SA" sz="2400" b="1" dirty="0">
                <a:solidFill>
                  <a:srgbClr val="7030A0"/>
                </a:solidFill>
              </a:rPr>
              <a:t> الأبناء دون ظهور الصفة عليهم هم أنفسهم . ويساعدنا مخطط السلالة على دراسة أنماط الوراثة 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" y="685800"/>
            <a:ext cx="2573792" cy="1757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0327" y="2455947"/>
            <a:ext cx="2225674" cy="2268454"/>
            <a:chOff x="1604922" y="1004865"/>
            <a:chExt cx="5786478" cy="516733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2178" y="1004865"/>
              <a:ext cx="4143404" cy="171451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4922" y="2862253"/>
              <a:ext cx="5715040" cy="185738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4922" y="4791079"/>
              <a:ext cx="5786478" cy="138112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</a:t>
            </a:r>
            <a:r>
              <a:rPr lang="ar-EG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7" y="4763784"/>
            <a:ext cx="1764063" cy="142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49476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7341006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1" name="مربع نص 18"/>
          <p:cNvSpPr txBox="1">
            <a:spLocks noChangeArrowheads="1"/>
          </p:cNvSpPr>
          <p:nvPr/>
        </p:nvSpPr>
        <p:spPr bwMode="auto">
          <a:xfrm>
            <a:off x="539552" y="2196405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EG" altLang="en-US" sz="2800" b="1" dirty="0">
                <a:solidFill>
                  <a:srgbClr val="6600CC"/>
                </a:solidFill>
                <a:cs typeface="Sakkal Majalla"/>
              </a:rPr>
              <a:t>أعمل مطوية كالمبينة في الشكل ، ألخص فيها ما تعلمته </a:t>
            </a:r>
            <a:r>
              <a:rPr lang="ar-SA" altLang="en-US" sz="2800" b="1" dirty="0" smtClean="0">
                <a:solidFill>
                  <a:srgbClr val="6600CC"/>
                </a:solidFill>
                <a:cs typeface="Sakkal Majalla"/>
              </a:rPr>
              <a:t>عن الصفات والوراثة .</a:t>
            </a:r>
            <a:endParaRPr lang="en-US" altLang="en-US" sz="2800" b="1" dirty="0">
              <a:solidFill>
                <a:srgbClr val="6600CC"/>
              </a:solidFill>
              <a:cs typeface="Sakkal Majalla"/>
            </a:endParaRPr>
          </a:p>
        </p:txBody>
      </p:sp>
      <p:sp>
        <p:nvSpPr>
          <p:cNvPr id="12" name="موجة مزدوجة 16"/>
          <p:cNvSpPr/>
          <p:nvPr/>
        </p:nvSpPr>
        <p:spPr>
          <a:xfrm>
            <a:off x="6397080" y="836895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3" name="مربع نص 17"/>
          <p:cNvSpPr txBox="1">
            <a:spLocks noChangeArrowheads="1"/>
          </p:cNvSpPr>
          <p:nvPr/>
        </p:nvSpPr>
        <p:spPr bwMode="auto">
          <a:xfrm>
            <a:off x="3544046" y="113811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Sakkal Majalla"/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Sakkal Majalla"/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</a:t>
            </a:r>
            <a:r>
              <a:rPr lang="ar-EG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56" y="2924944"/>
            <a:ext cx="4195723" cy="312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206734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5" name="مستطيل 17"/>
          <p:cNvSpPr>
            <a:spLocks noChangeArrowheads="1"/>
          </p:cNvSpPr>
          <p:nvPr/>
        </p:nvSpPr>
        <p:spPr bwMode="auto">
          <a:xfrm>
            <a:off x="539552" y="1379240"/>
            <a:ext cx="1166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 dirty="0">
                <a:solidFill>
                  <a:srgbClr val="0000FF"/>
                </a:solidFill>
              </a:rPr>
              <a:t>الجينات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17" name="مربع نص 19"/>
          <p:cNvSpPr txBox="1">
            <a:spLocks noChangeArrowheads="1"/>
          </p:cNvSpPr>
          <p:nvPr/>
        </p:nvSpPr>
        <p:spPr bwMode="auto">
          <a:xfrm>
            <a:off x="838200" y="4221088"/>
            <a:ext cx="8024031" cy="105560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: </a:t>
            </a:r>
            <a:r>
              <a:rPr lang="ar-SA" sz="2800" b="1" dirty="0">
                <a:solidFill>
                  <a:srgbClr val="0000FF"/>
                </a:solidFill>
              </a:rPr>
              <a:t>هذا رأي . لأن ثني اللسان من الصفات الوراثية وليست من الصفات المكتسبة   </a:t>
            </a:r>
          </a:p>
        </p:txBody>
      </p:sp>
      <p:sp>
        <p:nvSpPr>
          <p:cNvPr id="19" name="مربع نص 21"/>
          <p:cNvSpPr txBox="1"/>
          <p:nvPr/>
        </p:nvSpPr>
        <p:spPr>
          <a:xfrm>
            <a:off x="257051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62000" y="1465620"/>
            <a:ext cx="7613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تتحكم في الصفات تراكيب في الخلية تسمي </a:t>
            </a:r>
            <a:r>
              <a:rPr lang="ar-SA" sz="2400" b="1" dirty="0">
                <a:solidFill>
                  <a:srgbClr val="FF0000"/>
                </a:solidFill>
              </a:rPr>
              <a:t>  ........... 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" name="مربع نص 22"/>
          <p:cNvSpPr txBox="1"/>
          <p:nvPr/>
        </p:nvSpPr>
        <p:spPr>
          <a:xfrm>
            <a:off x="6952343" y="1341854"/>
            <a:ext cx="21336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1- </a:t>
            </a:r>
            <a:r>
              <a:rPr lang="ar-SA" sz="3200" b="1" dirty="0">
                <a:solidFill>
                  <a:srgbClr val="7030A0"/>
                </a:solidFill>
              </a:rPr>
              <a:t>المفردات : </a:t>
            </a:r>
          </a:p>
        </p:txBody>
      </p:sp>
      <p:sp>
        <p:nvSpPr>
          <p:cNvPr id="22" name="مربع نص 22"/>
          <p:cNvSpPr txBox="1"/>
          <p:nvPr/>
        </p:nvSpPr>
        <p:spPr>
          <a:xfrm>
            <a:off x="6228184" y="2276872"/>
            <a:ext cx="2849562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2- </a:t>
            </a:r>
            <a:r>
              <a:rPr lang="ar-SA" sz="3200" b="1" dirty="0">
                <a:solidFill>
                  <a:srgbClr val="7030A0"/>
                </a:solidFill>
              </a:rPr>
              <a:t>حقيقة أم رأي 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9796" y="3122965"/>
            <a:ext cx="61941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يدعي زميلي انه بالتدريب يمكن لأي شخص ان </a:t>
            </a:r>
            <a:r>
              <a:rPr lang="ar-SA" sz="2800" b="1" dirty="0" smtClean="0">
                <a:solidFill>
                  <a:srgbClr val="FF0000"/>
                </a:solidFill>
              </a:rPr>
              <a:t>يثني  لسانه </a:t>
            </a:r>
            <a:r>
              <a:rPr lang="ar-SA" sz="2800" b="1" dirty="0">
                <a:solidFill>
                  <a:srgbClr val="FF0000"/>
                </a:solidFill>
              </a:rPr>
              <a:t>. فهل هذه حقيقة ام رأي؟ افسر اجابتي . 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" name="دبوس زينة 2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</a:t>
            </a:r>
            <a:r>
              <a:rPr lang="ar-EG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4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/>
      <p:bldP spid="17" grpId="0" animBg="1"/>
      <p:bldP spid="3" grpId="0"/>
      <p:bldP spid="23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727</Words>
  <Application>Microsoft Office PowerPoint</Application>
  <PresentationFormat>عرض على الشاشة (3:4)‏</PresentationFormat>
  <Paragraphs>114</Paragraphs>
  <Slides>13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341</cp:revision>
  <dcterms:created xsi:type="dcterms:W3CDTF">2011-03-17T07:07:04Z</dcterms:created>
  <dcterms:modified xsi:type="dcterms:W3CDTF">2019-03-17T17:41:02Z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