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466E11-212F-48FC-A90D-BDDE9BE82942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C77338C-6D32-48F0-8A57-C3E48373C5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451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05/26/1438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533400" y="833735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ضع علامة ( √ ) أمام العبارة الصحيحة وعلامة ( × ) أمام العبارة الخاطئة :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8305800" y="1295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191000" y="1295400"/>
            <a:ext cx="41148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العدد 3578 مكتوب بالصيغة القياسية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886200" y="1219200"/>
            <a:ext cx="38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√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824335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841066" y="1784002"/>
            <a:ext cx="441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الصيغة التحليلية هي كتابة العدد بالكلمات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592068" y="1694765"/>
            <a:ext cx="38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×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514600" y="2281535"/>
            <a:ext cx="5715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الجبر : </a:t>
            </a:r>
            <a:r>
              <a:rPr lang="ar-SA" sz="2400" b="1" dirty="0" smtClean="0">
                <a:solidFill>
                  <a:prstClr val="black"/>
                </a:solidFill>
              </a:rPr>
              <a:t>أحدد النمط ، ثم أكتب العدد المناسب :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8305800" y="27432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810000" y="2738735"/>
            <a:ext cx="441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30 ، </a:t>
            </a:r>
            <a:r>
              <a:rPr lang="ar-SA" sz="2000" b="1" dirty="0" smtClean="0">
                <a:solidFill>
                  <a:prstClr val="black"/>
                </a:solidFill>
              </a:rPr>
              <a:t>....... </a:t>
            </a:r>
            <a:r>
              <a:rPr lang="ar-SA" sz="2400" b="1" dirty="0" smtClean="0">
                <a:solidFill>
                  <a:prstClr val="black"/>
                </a:solidFill>
              </a:rPr>
              <a:t>، 50 ، 60 ، </a:t>
            </a:r>
            <a:r>
              <a:rPr lang="ar-SA" sz="2000" b="1" dirty="0" smtClean="0">
                <a:solidFill>
                  <a:prstClr val="black"/>
                </a:solidFill>
              </a:rPr>
              <a:t>........ </a:t>
            </a:r>
            <a:r>
              <a:rPr lang="ar-SA" sz="2400" b="1" dirty="0" smtClean="0">
                <a:solidFill>
                  <a:prstClr val="black"/>
                </a:solidFill>
              </a:rPr>
              <a:t>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188696" y="2615625"/>
            <a:ext cx="34313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40             70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8305800" y="3276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3810000" y="3272135"/>
            <a:ext cx="4419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5 ، 10 ، </a:t>
            </a:r>
            <a:r>
              <a:rPr lang="ar-SA" sz="2000" b="1" dirty="0" smtClean="0">
                <a:solidFill>
                  <a:prstClr val="black"/>
                </a:solidFill>
              </a:rPr>
              <a:t>....... </a:t>
            </a:r>
            <a:r>
              <a:rPr lang="ar-SA" sz="2400" b="1" dirty="0" smtClean="0">
                <a:solidFill>
                  <a:prstClr val="black"/>
                </a:solidFill>
              </a:rPr>
              <a:t>، 20 ، </a:t>
            </a:r>
            <a:r>
              <a:rPr lang="ar-SA" sz="2000" b="1" dirty="0" smtClean="0">
                <a:solidFill>
                  <a:prstClr val="black"/>
                </a:solidFill>
              </a:rPr>
              <a:t>......... </a:t>
            </a:r>
            <a:r>
              <a:rPr lang="ar-SA" sz="2400" b="1" dirty="0" smtClean="0">
                <a:solidFill>
                  <a:prstClr val="black"/>
                </a:solidFill>
              </a:rPr>
              <a:t>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800600" y="3225225"/>
            <a:ext cx="23645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15        25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33400" y="3733800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أحدد اسم منزلة الرقم الذي تحته خط ، ثم أكتب قيمته المنزلية :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8305800" y="427738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086600" y="4277380"/>
            <a:ext cx="1053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</a:t>
            </a:r>
            <a:r>
              <a:rPr lang="ar-SA" sz="2800" b="1" u="sng" dirty="0" smtClean="0">
                <a:solidFill>
                  <a:prstClr val="black"/>
                </a:solidFill>
              </a:rPr>
              <a:t>7</a:t>
            </a:r>
            <a:r>
              <a:rPr lang="ar-SA" sz="2800" b="1" dirty="0" smtClean="0">
                <a:solidFill>
                  <a:prstClr val="black"/>
                </a:solidFill>
              </a:rPr>
              <a:t>20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4305300" y="4277379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124200" y="4277379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</a:t>
            </a:r>
            <a:r>
              <a:rPr lang="ar-SA" sz="2800" b="1" u="sng" dirty="0" smtClean="0">
                <a:solidFill>
                  <a:prstClr val="black"/>
                </a:solidFill>
              </a:rPr>
              <a:t>2</a:t>
            </a:r>
            <a:r>
              <a:rPr lang="ar-SA" sz="2800" b="1" dirty="0" smtClean="0">
                <a:solidFill>
                  <a:prstClr val="black"/>
                </a:solidFill>
              </a:rPr>
              <a:t>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4179277" y="4277380"/>
            <a:ext cx="29284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الألوف 3000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1219200" y="4278552"/>
            <a:ext cx="222624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العشرات 20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305800" y="48768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62000" y="4800600"/>
            <a:ext cx="75355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لاحظ عمار أن عداد المسافة  لسيارتهم يشير إلي أنها قطعت ألفين وثماني مئة وثمانية عشر كيلومترا . أكتب هذا العدد بالصيغة القياسية .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936504" y="5715000"/>
            <a:ext cx="172819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2818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43699" y="921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3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9" grpId="0" animBg="1"/>
      <p:bldP spid="3" grpId="0"/>
      <p:bldP spid="10" grpId="0"/>
      <p:bldP spid="12" grpId="0" animBg="1"/>
      <p:bldP spid="13" grpId="0"/>
      <p:bldP spid="14" grpId="0"/>
      <p:bldP spid="15" grpId="0"/>
      <p:bldP spid="16" grpId="0" animBg="1"/>
      <p:bldP spid="17" grpId="0"/>
      <p:bldP spid="19" grpId="0" animBg="1"/>
      <p:bldP spid="20" grpId="0"/>
      <p:bldP spid="22" grpId="0"/>
      <p:bldP spid="23" grpId="0" animBg="1"/>
      <p:bldP spid="24" grpId="0"/>
      <p:bldP spid="25" grpId="0" animBg="1"/>
      <p:bldP spid="26" grpId="0"/>
      <p:bldP spid="29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33400" y="762000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أكتب العدد بالصيغة التحليلية وبالصيغة اللفظية  :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8305800" y="122938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086600" y="1229380"/>
            <a:ext cx="1053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6191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457200" y="1245939"/>
            <a:ext cx="67710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 + 90 + 100 + 6000 ؛ ستة آلاف ومئة وواحد وتسعون .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676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858000" y="1676400"/>
            <a:ext cx="1281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19804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38200" y="1636067"/>
            <a:ext cx="616148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4 + 800 + 9000+ 01=10000 ؛ تسعة عشر ألفا وثماني مئة وأربعة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8305800" y="25908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 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2438400"/>
            <a:ext cx="77587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اختيار من متعدد : كيف يكتب العدد أربعة آلاف وثلاث مئة وواحد وعشرون بالصيغة القياسية ؟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أ) 3421                  ج) 4231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ب) 4021                 د) 4321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4577862" y="3588434"/>
            <a:ext cx="1289538" cy="4501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305800" y="48006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1944062" y="4110335"/>
            <a:ext cx="6324600" cy="461665"/>
            <a:chOff x="762000" y="833735"/>
            <a:chExt cx="6324600" cy="461665"/>
          </a:xfrm>
        </p:grpSpPr>
        <p:sp>
          <p:nvSpPr>
            <p:cNvPr id="20" name="مربع نص 19"/>
            <p:cNvSpPr txBox="1"/>
            <p:nvPr/>
          </p:nvSpPr>
          <p:spPr>
            <a:xfrm>
              <a:off x="762000" y="833735"/>
              <a:ext cx="63246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>
                  <a:solidFill>
                    <a:prstClr val="black"/>
                  </a:solidFill>
                </a:rPr>
                <a:t>أقارن بوضع الإشارة المناسبة ( &gt; ، &lt; ، = ) في      : </a:t>
              </a:r>
              <a:endParaRPr lang="ar-SA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1" name="شكل بيضاوي 20"/>
            <p:cNvSpPr/>
            <p:nvPr/>
          </p:nvSpPr>
          <p:spPr>
            <a:xfrm>
              <a:off x="1828800" y="990600"/>
              <a:ext cx="304800" cy="228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مجموعة 24"/>
          <p:cNvGrpSpPr/>
          <p:nvPr/>
        </p:nvGrpSpPr>
        <p:grpSpPr>
          <a:xfrm>
            <a:off x="4953000" y="4800600"/>
            <a:ext cx="3226246" cy="551885"/>
            <a:chOff x="4953000" y="4800600"/>
            <a:chExt cx="3226246" cy="551885"/>
          </a:xfrm>
        </p:grpSpPr>
        <p:sp>
          <p:nvSpPr>
            <p:cNvPr id="23" name="مربع نص 22"/>
            <p:cNvSpPr txBox="1"/>
            <p:nvPr/>
          </p:nvSpPr>
          <p:spPr>
            <a:xfrm>
              <a:off x="4953000" y="4800600"/>
              <a:ext cx="322624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8541         8415   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24" name="شكل بيضاوي 23"/>
            <p:cNvSpPr/>
            <p:nvPr/>
          </p:nvSpPr>
          <p:spPr>
            <a:xfrm>
              <a:off x="6553200" y="4829265"/>
              <a:ext cx="6096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6705600" y="4648200"/>
            <a:ext cx="36004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&gt;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8305800" y="54864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grpSp>
        <p:nvGrpSpPr>
          <p:cNvPr id="28" name="مجموعة 27"/>
          <p:cNvGrpSpPr/>
          <p:nvPr/>
        </p:nvGrpSpPr>
        <p:grpSpPr>
          <a:xfrm>
            <a:off x="4538324" y="5370493"/>
            <a:ext cx="3601384" cy="954107"/>
            <a:chOff x="4953000" y="4800600"/>
            <a:chExt cx="3226246" cy="95410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4953000" y="4800600"/>
              <a:ext cx="3226246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800" b="1" dirty="0" smtClean="0">
                  <a:solidFill>
                    <a:prstClr val="black"/>
                  </a:solidFill>
                </a:rPr>
                <a:t>9+80+500         589</a:t>
              </a:r>
              <a:endParaRPr lang="ar-SA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30" name="شكل بيضاوي 29"/>
            <p:cNvSpPr/>
            <p:nvPr/>
          </p:nvSpPr>
          <p:spPr>
            <a:xfrm>
              <a:off x="5938845" y="4850487"/>
              <a:ext cx="609600" cy="52322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31" name="مربع نص 30"/>
          <p:cNvSpPr txBox="1"/>
          <p:nvPr/>
        </p:nvSpPr>
        <p:spPr>
          <a:xfrm>
            <a:off x="5888360" y="5257800"/>
            <a:ext cx="36004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=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32" name="Teardrop 8"/>
          <p:cNvSpPr/>
          <p:nvPr/>
        </p:nvSpPr>
        <p:spPr>
          <a:xfrm>
            <a:off x="43699" y="921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10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 animBg="1"/>
      <p:bldP spid="11" grpId="0"/>
      <p:bldP spid="2" grpId="0"/>
      <p:bldP spid="12" grpId="0" animBg="1"/>
      <p:bldP spid="13" grpId="0"/>
      <p:bldP spid="14" grpId="0"/>
      <p:bldP spid="15" grpId="0" animBg="1"/>
      <p:bldP spid="3" grpId="0"/>
      <p:bldP spid="16" grpId="0" animBg="1"/>
      <p:bldP spid="18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8305800" y="94494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85800" y="1828800"/>
            <a:ext cx="76063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يبين الجدول أدناه المبالغ التي تبرع بها ثلاثة أشخاص . أرتبها من الأكبر إلي الأصغر : 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533400" y="914400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أرتب الأعداد 8440 ، 4408 ، 4804 من الأصغر إلي الأكبر .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114800" y="1325940"/>
            <a:ext cx="37992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4408 ، 4804 ، 8440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8305800" y="19812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91056"/>
              </p:ext>
            </p:extLst>
          </p:nvPr>
        </p:nvGraphicFramePr>
        <p:xfrm>
          <a:off x="4305300" y="2345788"/>
          <a:ext cx="2628900" cy="158496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965567"/>
                <a:gridCol w="1663333"/>
              </a:tblGrid>
              <a:tr h="347003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المتبرع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المبلغ بالريال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03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صالح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2308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03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عمار 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2803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03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أمجد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2083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مربع نص 13"/>
          <p:cNvSpPr txBox="1"/>
          <p:nvPr/>
        </p:nvSpPr>
        <p:spPr>
          <a:xfrm>
            <a:off x="683710" y="2971800"/>
            <a:ext cx="350729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2083 ،2308 ،2803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33400" y="4114800"/>
            <a:ext cx="7772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أقرب إلي أقرب عشرة وإلي أقرب مئة وإلي أقرب ألف :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8232320" y="4744998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6858000" y="4755178"/>
            <a:ext cx="1281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2942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683939" y="4724400"/>
            <a:ext cx="35072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2940 ، 2900 ، 3000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8229600" y="5506998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6855280" y="5517178"/>
            <a:ext cx="12817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9267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3657600" y="5486400"/>
            <a:ext cx="35072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9270 ، 9300 ، 9000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2" name="Teardrop 8"/>
          <p:cNvSpPr/>
          <p:nvPr/>
        </p:nvSpPr>
        <p:spPr>
          <a:xfrm>
            <a:off x="43699" y="921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8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 animBg="1"/>
      <p:bldP spid="15" grpId="0"/>
      <p:bldP spid="16" grpId="0" animBg="1"/>
      <p:bldP spid="17" grpId="0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2" name="Teardrop 8"/>
          <p:cNvSpPr/>
          <p:nvPr/>
        </p:nvSpPr>
        <p:spPr>
          <a:xfrm>
            <a:off x="43699" y="921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773" y="1200131"/>
            <a:ext cx="6813637" cy="309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مستدير الزوايا 1"/>
          <p:cNvSpPr/>
          <p:nvPr/>
        </p:nvSpPr>
        <p:spPr>
          <a:xfrm>
            <a:off x="3347864" y="2924944"/>
            <a:ext cx="1728192" cy="79208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192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اختبار الفصل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22" name="Teardrop 8"/>
          <p:cNvSpPr/>
          <p:nvPr/>
        </p:nvSpPr>
        <p:spPr>
          <a:xfrm>
            <a:off x="43699" y="921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72" y="1052736"/>
            <a:ext cx="5388732" cy="193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1026368" y="3212976"/>
            <a:ext cx="6858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عند التحدث عن عدد حضور حفل زواج 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6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317</Words>
  <Application>Microsoft Office PowerPoint</Application>
  <PresentationFormat>عرض على الشاشة (3:4)‏</PresentationFormat>
  <Paragraphs>99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9</cp:revision>
  <dcterms:created xsi:type="dcterms:W3CDTF">2015-10-06T14:56:54Z</dcterms:created>
  <dcterms:modified xsi:type="dcterms:W3CDTF">2017-02-22T18:24:49Z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