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2000" y="769257"/>
            <a:ext cx="7467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زرع طلاب المدرسة في اليوم الأول 53 شجرة ، وفي اليوم الثاني 38 شجرة . </a:t>
            </a:r>
          </a:p>
          <a:p>
            <a:r>
              <a:rPr lang="ar-SA" sz="2000" b="1" dirty="0" smtClean="0">
                <a:solidFill>
                  <a:prstClr val="black"/>
                </a:solidFill>
              </a:rPr>
              <a:t>كم شجرة تقريبا زرع طلاب المدرسة في اليومين ؟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62000" y="1730276"/>
            <a:ext cx="74676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أفهم</a:t>
            </a:r>
            <a:r>
              <a:rPr lang="ar-SA" sz="3600" b="1" dirty="0" smtClean="0">
                <a:solidFill>
                  <a:prstClr val="black"/>
                </a:solidFill>
              </a:rPr>
              <a:t> </a:t>
            </a:r>
            <a:r>
              <a:rPr lang="ar-SA" sz="2800" b="1" dirty="0" smtClean="0">
                <a:solidFill>
                  <a:prstClr val="black"/>
                </a:solidFill>
              </a:rPr>
              <a:t>       </a:t>
            </a:r>
            <a:r>
              <a:rPr lang="ar-SA" sz="3200" b="1" dirty="0" smtClean="0">
                <a:solidFill>
                  <a:srgbClr val="FF0000"/>
                </a:solidFill>
              </a:rPr>
              <a:t>ماذا أعرف عن المسألة ؟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800" b="1" dirty="0" smtClean="0">
                <a:solidFill>
                  <a:prstClr val="black"/>
                </a:solidFill>
              </a:rPr>
              <a:t>          </a:t>
            </a:r>
            <a:r>
              <a:rPr lang="ar-SA" sz="2400" b="1" dirty="0" smtClean="0">
                <a:solidFill>
                  <a:prstClr val="black"/>
                </a:solidFill>
              </a:rPr>
              <a:t>زرع طلاب المدرسة في اليوم الأول 53 شجرة 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          وزرعوا في اليوم الثاني 38 شجرة . </a:t>
            </a:r>
          </a:p>
          <a:p>
            <a:r>
              <a:rPr lang="ar-SA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             ما المطلوب مني ؟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       كم شجرة  تقريبا زرع الطلاب في اليومين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62000" y="4191000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أخطط </a:t>
            </a: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على أن أحدد أولا هل الجواب الدقيق هو المطلوب أم الجواب التقديري . وحيث إن السؤال : كم شجرة تقريبا زرع  طلاب  المدرسة في اليومين ؟ فإن المطلوب هو الجواب التقديري . </a:t>
            </a:r>
          </a:p>
        </p:txBody>
      </p:sp>
      <p:sp>
        <p:nvSpPr>
          <p:cNvPr id="11" name="سهم إلى اليسار 10">
            <a:hlinkClick r:id="" action="ppaction://noaction"/>
          </p:cNvPr>
          <p:cNvSpPr/>
          <p:nvPr/>
        </p:nvSpPr>
        <p:spPr>
          <a:xfrm>
            <a:off x="7620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3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83771" y="685800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أحـــــل    </a:t>
            </a:r>
            <a:endParaRPr lang="ar-SA" sz="3600" b="1" dirty="0">
              <a:solidFill>
                <a:srgbClr val="00B05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أجد أولا كم شجرة تقريبا زرع  الطلاب في كل يوم .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أقدر عدد الأشجار بالتقريب إلي أقرب عشرة .    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7391400" y="1981200"/>
            <a:ext cx="6858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53</a:t>
            </a:r>
          </a:p>
          <a:p>
            <a:r>
              <a:rPr lang="ar-SA" sz="3200" b="1" dirty="0" smtClean="0">
                <a:solidFill>
                  <a:srgbClr val="0070C0"/>
                </a:solidFill>
              </a:rPr>
              <a:t>38</a:t>
            </a:r>
            <a:endParaRPr lang="ar-SA" sz="3200" b="1" dirty="0" smtClean="0">
              <a:solidFill>
                <a:prstClr val="black"/>
              </a:solidFill>
            </a:endParaRPr>
          </a:p>
        </p:txBody>
      </p:sp>
      <p:cxnSp>
        <p:nvCxnSpPr>
          <p:cNvPr id="11" name="رابط كسهم مستقيم 10"/>
          <p:cNvCxnSpPr/>
          <p:nvPr/>
        </p:nvCxnSpPr>
        <p:spPr>
          <a:xfrm flipH="1">
            <a:off x="6438900" y="2278797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>
            <a:off x="6438900" y="281940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مستطيل مستدير الزوايا 12"/>
          <p:cNvSpPr/>
          <p:nvPr/>
        </p:nvSpPr>
        <p:spPr>
          <a:xfrm>
            <a:off x="2286000" y="2150113"/>
            <a:ext cx="2400300" cy="7393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أقرب العدد 53إلي 50 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أقرب العدد 38إلي 40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676900" y="1981200"/>
            <a:ext cx="6858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50</a:t>
            </a:r>
          </a:p>
          <a:p>
            <a:r>
              <a:rPr lang="ar-SA" sz="3200" b="1" dirty="0" smtClean="0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15" name="رابط كسهم مستقيم 14"/>
          <p:cNvCxnSpPr/>
          <p:nvPr/>
        </p:nvCxnSpPr>
        <p:spPr>
          <a:xfrm>
            <a:off x="4686300" y="2278797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4686300" y="2819400"/>
            <a:ext cx="990600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990600" y="1676400"/>
            <a:ext cx="113080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ثم أجمع     </a:t>
            </a:r>
          </a:p>
          <a:p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  50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+ 40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ــــــــــ </a:t>
            </a:r>
          </a:p>
          <a:p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</a:rPr>
              <a:t> 90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1395657" y="3615392"/>
            <a:ext cx="65812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إذن زرع طلاب المدرسة في اليومين حوالي 90 شجرة .</a:t>
            </a:r>
          </a:p>
        </p:txBody>
      </p:sp>
      <p:cxnSp>
        <p:nvCxnSpPr>
          <p:cNvPr id="19" name="رابط مستقيم 18"/>
          <p:cNvCxnSpPr/>
          <p:nvPr/>
        </p:nvCxnSpPr>
        <p:spPr>
          <a:xfrm flipH="1">
            <a:off x="914400" y="42672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838200" y="4343400"/>
            <a:ext cx="74676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أتحقق </a:t>
            </a:r>
            <a:endParaRPr lang="ar-SA" sz="3600" b="1" dirty="0">
              <a:solidFill>
                <a:srgbClr val="00B05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أرجع إلي المسألة . إذا كان المطلوب هو الجواب الدقيق فإن الإجابة ستكون 53 + 38 = 91 ، وألاحظ أن الجواب التقديري قريب من هذا الجواب الدقيق ؛ لذلك فالتقدير معقول . </a:t>
            </a:r>
          </a:p>
        </p:txBody>
      </p:sp>
      <p:sp>
        <p:nvSpPr>
          <p:cNvPr id="21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58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3" grpId="0" animBg="1"/>
      <p:bldP spid="14" grpId="0"/>
      <p:bldP spid="17" grpId="0"/>
      <p:bldP spid="18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519242" y="685800"/>
            <a:ext cx="2339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B050"/>
                </a:solidFill>
              </a:rPr>
              <a:t>أحلل المهارة  </a:t>
            </a:r>
            <a:endParaRPr lang="ar-SA" sz="2800" b="1" dirty="0">
              <a:solidFill>
                <a:srgbClr val="00B05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6324599" cy="48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ستطيل مستدير الزوايا 21"/>
          <p:cNvSpPr/>
          <p:nvPr/>
        </p:nvSpPr>
        <p:spPr>
          <a:xfrm>
            <a:off x="8696597" y="1371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08699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مستطيل مستدير الزوايا 22"/>
          <p:cNvSpPr/>
          <p:nvPr/>
        </p:nvSpPr>
        <p:spPr>
          <a:xfrm>
            <a:off x="8696597" y="27468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75" y="2758621"/>
            <a:ext cx="7850625" cy="67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مستطيل مستدير الزوايا 24"/>
          <p:cNvSpPr/>
          <p:nvPr/>
        </p:nvSpPr>
        <p:spPr>
          <a:xfrm>
            <a:off x="8686800" y="4575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49" y="4319821"/>
            <a:ext cx="7864851" cy="709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457201" y="5257800"/>
            <a:ext cx="8086996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002060"/>
                </a:solidFill>
              </a:rPr>
              <a:t>نعم ، لأنني إذا لم أقدر عدد المدعوين لحفلة مثلا بشكل مناسب فربما لا أحضر وجبات كافية  لهم .</a:t>
            </a:r>
            <a:endParaRPr lang="ar-SA" sz="2800" b="1" dirty="0">
              <a:solidFill>
                <a:srgbClr val="002060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517149" y="3429000"/>
            <a:ext cx="8086996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002060"/>
                </a:solidFill>
              </a:rPr>
              <a:t>عندما أريد شراء </a:t>
            </a:r>
            <a:r>
              <a:rPr lang="ar-SA" sz="2400" b="1" dirty="0" err="1" smtClean="0">
                <a:solidFill>
                  <a:srgbClr val="002060"/>
                </a:solidFill>
              </a:rPr>
              <a:t>وجبةغذائية</a:t>
            </a:r>
            <a:r>
              <a:rPr lang="ar-SA" sz="2400" b="1" dirty="0" smtClean="0">
                <a:solidFill>
                  <a:srgbClr val="002060"/>
                </a:solidFill>
              </a:rPr>
              <a:t> ،علي معرفة السعر الدقيق لهذه الوجبة </a:t>
            </a:r>
            <a:r>
              <a:rPr lang="ar-SA" sz="2400" b="1" dirty="0" err="1" smtClean="0">
                <a:solidFill>
                  <a:srgbClr val="002060"/>
                </a:solidFill>
              </a:rPr>
              <a:t>للتاكد</a:t>
            </a:r>
            <a:r>
              <a:rPr lang="ar-SA" sz="2400" b="1" dirty="0" smtClean="0">
                <a:solidFill>
                  <a:srgbClr val="002060"/>
                </a:solidFill>
              </a:rPr>
              <a:t> من أن معي ثمنها .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533400" y="1905000"/>
            <a:ext cx="8086996" cy="6173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rgbClr val="002060"/>
                </a:solidFill>
              </a:rPr>
              <a:t> أبحث عن </a:t>
            </a:r>
            <a:r>
              <a:rPr lang="ar-SA" sz="2400" b="1" dirty="0" err="1" smtClean="0">
                <a:solidFill>
                  <a:srgbClr val="002060"/>
                </a:solidFill>
              </a:rPr>
              <a:t>إحدي</a:t>
            </a:r>
            <a:r>
              <a:rPr lang="ar-SA" sz="2400" b="1" dirty="0" smtClean="0">
                <a:solidFill>
                  <a:srgbClr val="002060"/>
                </a:solidFill>
              </a:rPr>
              <a:t> الكلمات الآتية : حوالي ،أقدر ، تقريباً فإن وجدت فالجواب التقديري هو المطلوب، وإلا فالجواب الدقيق هو المطلوب </a:t>
            </a:r>
            <a:endParaRPr lang="ar-SA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03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22" grpId="0" animBg="1"/>
      <p:bldP spid="23" grpId="0" animBg="1"/>
      <p:bldP spid="25" grpId="0" animBg="1"/>
      <p:bldP spid="3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553200" y="791028"/>
            <a:ext cx="1738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90600" y="726162"/>
            <a:ext cx="552994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أحدد هل الجواب التقديري هو المطلوب أم الجواب الدقيق ، ثم أحل كلا من المسائل الآتية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305800" y="16038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2743200" y="1603829"/>
            <a:ext cx="55162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في يوم الاحتفال بالمتوفقين في كتابة القصة ، قدم طلاب الصفين الثاني والثالث مجموعة من القصص لنشرها في مجلة المدرسة كما هو موضح بالجدول أدناه . ما عدد القصص التي قدموها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3829"/>
            <a:ext cx="2552700" cy="167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ربع نص 14"/>
          <p:cNvSpPr txBox="1"/>
          <p:nvPr/>
        </p:nvSpPr>
        <p:spPr>
          <a:xfrm>
            <a:off x="2213429" y="3276600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الدقيق ؛ 26 + 25 = 61 قصة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914400" y="3810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8305800" y="4194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990600" y="3962400"/>
            <a:ext cx="726885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القياس : لدى جمانة مجموعة من المكعبات المتداخلة عملت منها عمودين ؛ أحدهما يتكون من 32 مكعبا ، والآخر من 49 مكعبا . فهل تستطيع أن تعمل عمودين من هذه المكعبات ؛ أحدهما يتكون من 47 مكعبا ، والآخر من 29 مكعبا ؟ أوضح إجابتي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547258" y="5710535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التقديري ؛ نعم 32 &gt; 29 و 49 &gt; 47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59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4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 animBg="1"/>
      <p:bldP spid="2" grpId="0"/>
      <p:bldP spid="15" grpId="0"/>
      <p:bldP spid="17" grpId="0" animBg="1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553200" y="791028"/>
            <a:ext cx="1738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90600" y="726162"/>
            <a:ext cx="552994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أحدد هل الجواب التقديري هو المطلوب أم الجواب الدقيق ، ثم أحل كلا من المسائل الآتية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305800" y="1908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14400" y="1663005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تتسع حافلة ركاب ل 52 طالبا . فإذا كان عدد طلاب الصف الثاني 23 طالبا وعدد طلاب الصف الثالث 26 طالبا . فهل يمكن لطلاب الصفين أن يركبوا جميعا فيها 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219200" y="3225225"/>
            <a:ext cx="62919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الدقيق ؛ نعم 23 + 26 = 49 و 49 &lt; 52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914400" y="3962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23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 animBg="1"/>
      <p:bldP spid="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651032" y="1226352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259632" y="980728"/>
            <a:ext cx="7345051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القياس : إذا كانت كل ملعقة طعام من مسحوق الليمون تكفي لعمل كأس من شراب الليمون كما هو موضح بالجدول أدناه , فهل تكفي 3 لترات من الماء لعمل 15 كأساً من شراب الليمون .؟ أوضح إجابتي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463521" y="5013176"/>
            <a:ext cx="62919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الدقيق ؛ نعم 23 + 26 = 49 و 49 &lt; 52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928" y="2521552"/>
            <a:ext cx="4311280" cy="22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9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2-3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553200" y="791028"/>
            <a:ext cx="1738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990600" y="726162"/>
            <a:ext cx="552994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أحدد هل الجواب التقديري هو المطلوب أم الجواب الدقيق ، ثم أحل كلا من المسائل الآتية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8305800" y="19086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14400" y="1663005"/>
            <a:ext cx="73450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تتسع حافلة ركاب ل 52 طالبا . فإذا كان عدد طلاب الصف الثاني 23 طالبا وعدد طلاب الصف الثالث 26 طالبا . فهل يمكن لطلاب الصفين أن يركبوا جميعا فيها 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219200" y="3225225"/>
            <a:ext cx="629194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الدقيق ؛ 33 + 15 = 48 خطوة .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914400" y="3962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8305800" y="4423229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914400" y="4104382"/>
            <a:ext cx="7268851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prstClr val="black"/>
                </a:solidFill>
              </a:rPr>
              <a:t>مسألتين من واقع الحياة يكون المطلوب في إحداهما هو الجواب التقديري ، و في الثانية الجواب الدقيق. 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19" name="Teardrop 8"/>
          <p:cNvSpPr/>
          <p:nvPr/>
        </p:nvSpPr>
        <p:spPr>
          <a:xfrm>
            <a:off x="81799" y="-6562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5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/>
      <p:bldP spid="12" grpId="0" animBg="1"/>
      <p:bldP spid="2" grpId="0"/>
      <p:bldP spid="15" grpId="0"/>
      <p:bldP spid="17" grpId="0" animBg="1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611</Words>
  <Application>Microsoft Office PowerPoint</Application>
  <PresentationFormat>On-screen Show (4:3)</PresentationFormat>
  <Paragraphs>112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11</cp:revision>
  <dcterms:created xsi:type="dcterms:W3CDTF">2015-10-06T14:56:54Z</dcterms:created>
  <dcterms:modified xsi:type="dcterms:W3CDTF">2019-04-20T08:54:29Z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