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7"/>
  </p:notesMasterIdLst>
  <p:sldIdLst>
    <p:sldId id="324" r:id="rId2"/>
    <p:sldId id="380" r:id="rId3"/>
    <p:sldId id="381" r:id="rId4"/>
    <p:sldId id="382" r:id="rId5"/>
    <p:sldId id="383" r:id="rId6"/>
    <p:sldId id="390" r:id="rId7"/>
    <p:sldId id="391" r:id="rId8"/>
    <p:sldId id="392" r:id="rId9"/>
    <p:sldId id="393" r:id="rId10"/>
    <p:sldId id="384" r:id="rId11"/>
    <p:sldId id="385" r:id="rId12"/>
    <p:sldId id="386" r:id="rId13"/>
    <p:sldId id="387" r:id="rId14"/>
    <p:sldId id="388" r:id="rId15"/>
    <p:sldId id="389" r:id="rId16"/>
  </p:sldIdLst>
  <p:sldSz cx="9144000" cy="6858000" type="screen4x3"/>
  <p:notesSz cx="6858000" cy="9144000"/>
  <p:custDataLst>
    <p:tags r:id="rId18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87" autoAdjust="0"/>
    <p:restoredTop sz="91103" autoAdjust="0"/>
  </p:normalViewPr>
  <p:slideViewPr>
    <p:cSldViewPr>
      <p:cViewPr varScale="1">
        <p:scale>
          <a:sx n="51" d="100"/>
          <a:sy n="51" d="100"/>
        </p:scale>
        <p:origin x="-96" y="-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06E17-CA0D-45DF-AB7F-BCEA00B8B05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DCC04C71-CECA-4715-AD92-4AED1B16236E}">
      <dgm:prSet phldrT="[نص]" custT="1"/>
      <dgm:spPr/>
      <dgm:t>
        <a:bodyPr/>
        <a:lstStyle/>
        <a:p>
          <a:pPr rtl="1"/>
          <a:r>
            <a:rPr lang="ar-EG" sz="2400" b="1" dirty="0" smtClean="0">
              <a:solidFill>
                <a:srgbClr val="0070C0"/>
              </a:solidFill>
            </a:rPr>
            <a:t>أنواع الصخور </a:t>
          </a:r>
          <a:endParaRPr lang="ar-EG" sz="2400" dirty="0">
            <a:solidFill>
              <a:srgbClr val="0070C0"/>
            </a:solidFill>
          </a:endParaRPr>
        </a:p>
      </dgm:t>
    </dgm:pt>
    <dgm:pt modelId="{C3E078A3-976C-4843-AF55-9342B50C1D4D}" type="parTrans" cxnId="{90689366-29AF-4A8C-867C-85BDC0F18F28}">
      <dgm:prSet/>
      <dgm:spPr/>
      <dgm:t>
        <a:bodyPr/>
        <a:lstStyle/>
        <a:p>
          <a:pPr rtl="1"/>
          <a:endParaRPr lang="ar-EG"/>
        </a:p>
      </dgm:t>
    </dgm:pt>
    <dgm:pt modelId="{346B14D4-1FFD-404B-9A58-2352251ADC79}" type="sibTrans" cxnId="{90689366-29AF-4A8C-867C-85BDC0F18F28}">
      <dgm:prSet/>
      <dgm:spPr/>
      <dgm:t>
        <a:bodyPr/>
        <a:lstStyle/>
        <a:p>
          <a:pPr rtl="1"/>
          <a:endParaRPr lang="ar-EG"/>
        </a:p>
      </dgm:t>
    </dgm:pt>
    <dgm:pt modelId="{15F56410-AEC9-41FA-A4B8-1B5DAF59A36C}">
      <dgm:prSet phldrT="[نص]" custT="1"/>
      <dgm:spPr/>
      <dgm:t>
        <a:bodyPr/>
        <a:lstStyle/>
        <a:p>
          <a:pPr rtl="1"/>
          <a:r>
            <a:rPr lang="ar-EG" sz="2400" b="1" dirty="0" smtClean="0">
              <a:solidFill>
                <a:srgbClr val="FF0000"/>
              </a:solidFill>
            </a:rPr>
            <a:t>صخور نارية </a:t>
          </a:r>
          <a:endParaRPr lang="ar-EG" sz="2400" b="1" dirty="0">
            <a:solidFill>
              <a:srgbClr val="FF0000"/>
            </a:solidFill>
          </a:endParaRPr>
        </a:p>
      </dgm:t>
    </dgm:pt>
    <dgm:pt modelId="{0C05D19F-BBE0-40F2-B3CA-A7F3F35F7D23}" type="sibTrans" cxnId="{5DF2CE0E-A110-47F8-921D-A43DD7DC3221}">
      <dgm:prSet/>
      <dgm:spPr/>
      <dgm:t>
        <a:bodyPr/>
        <a:lstStyle/>
        <a:p>
          <a:pPr rtl="1"/>
          <a:endParaRPr lang="ar-EG"/>
        </a:p>
      </dgm:t>
    </dgm:pt>
    <dgm:pt modelId="{557C438D-4321-47AD-A2C0-6F3B98D49A5D}" type="parTrans" cxnId="{5DF2CE0E-A110-47F8-921D-A43DD7DC3221}">
      <dgm:prSet/>
      <dgm:spPr/>
      <dgm:t>
        <a:bodyPr/>
        <a:lstStyle/>
        <a:p>
          <a:pPr rtl="1"/>
          <a:endParaRPr lang="ar-EG"/>
        </a:p>
      </dgm:t>
    </dgm:pt>
    <dgm:pt modelId="{D92DD7AD-DA91-419A-8EE7-DC820486B6F5}">
      <dgm:prSet custT="1"/>
      <dgm:spPr/>
      <dgm:t>
        <a:bodyPr/>
        <a:lstStyle/>
        <a:p>
          <a:pPr rtl="1"/>
          <a:r>
            <a:rPr lang="ar-EG" sz="2800" b="1" dirty="0" smtClean="0">
              <a:solidFill>
                <a:srgbClr val="7030A0"/>
              </a:solidFill>
            </a:rPr>
            <a:t>صخور متحولة </a:t>
          </a:r>
          <a:endParaRPr lang="ar-EG" sz="2800" b="1" dirty="0">
            <a:solidFill>
              <a:srgbClr val="7030A0"/>
            </a:solidFill>
          </a:endParaRPr>
        </a:p>
      </dgm:t>
    </dgm:pt>
    <dgm:pt modelId="{EDAE8D3A-2BFE-4A37-A6AA-D779F416ABF2}" type="parTrans" cxnId="{C18565CB-1F3C-42A5-B26F-F9560EEE49A9}">
      <dgm:prSet/>
      <dgm:spPr/>
      <dgm:t>
        <a:bodyPr/>
        <a:lstStyle/>
        <a:p>
          <a:pPr rtl="1"/>
          <a:endParaRPr lang="ar-EG"/>
        </a:p>
      </dgm:t>
    </dgm:pt>
    <dgm:pt modelId="{A1EB0E75-86A2-4D62-A3DC-030857A2DD00}" type="sibTrans" cxnId="{C18565CB-1F3C-42A5-B26F-F9560EEE49A9}">
      <dgm:prSet/>
      <dgm:spPr/>
      <dgm:t>
        <a:bodyPr/>
        <a:lstStyle/>
        <a:p>
          <a:pPr rtl="1"/>
          <a:endParaRPr lang="ar-EG"/>
        </a:p>
      </dgm:t>
    </dgm:pt>
    <dgm:pt modelId="{F1A54714-FC32-43AD-A5E0-04B4F7B6ECED}">
      <dgm:prSet custT="1"/>
      <dgm:spPr/>
      <dgm:t>
        <a:bodyPr/>
        <a:lstStyle/>
        <a:p>
          <a:pPr rtl="1"/>
          <a:r>
            <a:rPr lang="ar-EG" sz="2400" b="1" dirty="0" smtClean="0">
              <a:solidFill>
                <a:srgbClr val="00B050"/>
              </a:solidFill>
            </a:rPr>
            <a:t>صخور رسوبية </a:t>
          </a:r>
          <a:endParaRPr lang="ar-EG" sz="2400" b="1" dirty="0">
            <a:solidFill>
              <a:srgbClr val="00B050"/>
            </a:solidFill>
          </a:endParaRPr>
        </a:p>
      </dgm:t>
    </dgm:pt>
    <dgm:pt modelId="{B4096BFA-5621-4BB6-9A56-C11F76343214}" type="parTrans" cxnId="{0A6016B6-6657-4631-BD01-3E0E7E940D71}">
      <dgm:prSet/>
      <dgm:spPr/>
      <dgm:t>
        <a:bodyPr/>
        <a:lstStyle/>
        <a:p>
          <a:pPr rtl="1"/>
          <a:endParaRPr lang="ar-EG"/>
        </a:p>
      </dgm:t>
    </dgm:pt>
    <dgm:pt modelId="{E44E2BB4-E7DF-4093-A98F-75C9A9ACD535}" type="sibTrans" cxnId="{0A6016B6-6657-4631-BD01-3E0E7E940D71}">
      <dgm:prSet/>
      <dgm:spPr/>
      <dgm:t>
        <a:bodyPr/>
        <a:lstStyle/>
        <a:p>
          <a:pPr rtl="1"/>
          <a:endParaRPr lang="ar-EG"/>
        </a:p>
      </dgm:t>
    </dgm:pt>
    <dgm:pt modelId="{D0B044B5-71F3-4DCE-9B8C-C9B27F67DCED}" type="pres">
      <dgm:prSet presAssocID="{1E806E17-CA0D-45DF-AB7F-BCEA00B8B0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AE818AAB-1180-4FC0-AB77-CE52DA9EFB22}" type="pres">
      <dgm:prSet presAssocID="{DCC04C71-CECA-4715-AD92-4AED1B16236E}" presName="hierRoot1" presStyleCnt="0"/>
      <dgm:spPr/>
    </dgm:pt>
    <dgm:pt modelId="{D2690E4C-1D15-4C6E-BF88-069664397F1A}" type="pres">
      <dgm:prSet presAssocID="{DCC04C71-CECA-4715-AD92-4AED1B16236E}" presName="composite" presStyleCnt="0"/>
      <dgm:spPr/>
    </dgm:pt>
    <dgm:pt modelId="{EC1A2D5E-0401-4095-A966-B764A4E9A7B3}" type="pres">
      <dgm:prSet presAssocID="{DCC04C71-CECA-4715-AD92-4AED1B16236E}" presName="background" presStyleLbl="node0" presStyleIdx="0" presStyleCnt="1"/>
      <dgm:spPr/>
    </dgm:pt>
    <dgm:pt modelId="{FB955EEE-968F-4116-9B1E-40D829C6D97B}" type="pres">
      <dgm:prSet presAssocID="{DCC04C71-CECA-4715-AD92-4AED1B16236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89FDD6A9-3B6D-4176-9914-CF855F9FEF7A}" type="pres">
      <dgm:prSet presAssocID="{DCC04C71-CECA-4715-AD92-4AED1B16236E}" presName="hierChild2" presStyleCnt="0"/>
      <dgm:spPr/>
    </dgm:pt>
    <dgm:pt modelId="{421D28AA-3E5E-4E81-BAEB-26FA3D1E8AD5}" type="pres">
      <dgm:prSet presAssocID="{EDAE8D3A-2BFE-4A37-A6AA-D779F416ABF2}" presName="Name10" presStyleLbl="parChTrans1D2" presStyleIdx="0" presStyleCnt="3"/>
      <dgm:spPr/>
      <dgm:t>
        <a:bodyPr/>
        <a:lstStyle/>
        <a:p>
          <a:pPr rtl="1"/>
          <a:endParaRPr lang="ar-EG"/>
        </a:p>
      </dgm:t>
    </dgm:pt>
    <dgm:pt modelId="{026B30E0-0C24-4A26-AFA2-426490B26DE2}" type="pres">
      <dgm:prSet presAssocID="{D92DD7AD-DA91-419A-8EE7-DC820486B6F5}" presName="hierRoot2" presStyleCnt="0"/>
      <dgm:spPr/>
    </dgm:pt>
    <dgm:pt modelId="{4F666050-D082-4139-8AC6-E13BBDD387CF}" type="pres">
      <dgm:prSet presAssocID="{D92DD7AD-DA91-419A-8EE7-DC820486B6F5}" presName="composite2" presStyleCnt="0"/>
      <dgm:spPr/>
    </dgm:pt>
    <dgm:pt modelId="{2598B312-08D0-4FDF-9A97-60B1ACF68974}" type="pres">
      <dgm:prSet presAssocID="{D92DD7AD-DA91-419A-8EE7-DC820486B6F5}" presName="background2" presStyleLbl="node2" presStyleIdx="0" presStyleCnt="3"/>
      <dgm:spPr/>
    </dgm:pt>
    <dgm:pt modelId="{B89304C2-6C6F-49E1-88C7-6BF0C8304F3B}" type="pres">
      <dgm:prSet presAssocID="{D92DD7AD-DA91-419A-8EE7-DC820486B6F5}" presName="text2" presStyleLbl="fgAcc2" presStyleIdx="0" presStyleCnt="3" custLinFactX="-34377" custLinFactNeighborX="-100000" custLinFactNeighborY="936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1B6AF7C1-47B8-4EEA-8A21-AE3C57FCA5FA}" type="pres">
      <dgm:prSet presAssocID="{D92DD7AD-DA91-419A-8EE7-DC820486B6F5}" presName="hierChild3" presStyleCnt="0"/>
      <dgm:spPr/>
    </dgm:pt>
    <dgm:pt modelId="{5A8D666B-395D-4020-B11F-9488497239F0}" type="pres">
      <dgm:prSet presAssocID="{B4096BFA-5621-4BB6-9A56-C11F76343214}" presName="Name10" presStyleLbl="parChTrans1D2" presStyleIdx="1" presStyleCnt="3"/>
      <dgm:spPr/>
      <dgm:t>
        <a:bodyPr/>
        <a:lstStyle/>
        <a:p>
          <a:pPr rtl="1"/>
          <a:endParaRPr lang="ar-EG"/>
        </a:p>
      </dgm:t>
    </dgm:pt>
    <dgm:pt modelId="{16005C9E-93C7-4D93-9121-3175EE621A83}" type="pres">
      <dgm:prSet presAssocID="{F1A54714-FC32-43AD-A5E0-04B4F7B6ECED}" presName="hierRoot2" presStyleCnt="0"/>
      <dgm:spPr/>
    </dgm:pt>
    <dgm:pt modelId="{BD22564F-8166-4306-AB11-F6A153546E11}" type="pres">
      <dgm:prSet presAssocID="{F1A54714-FC32-43AD-A5E0-04B4F7B6ECED}" presName="composite2" presStyleCnt="0"/>
      <dgm:spPr/>
    </dgm:pt>
    <dgm:pt modelId="{B6A221AA-3200-4A98-9252-6799358A3514}" type="pres">
      <dgm:prSet presAssocID="{F1A54714-FC32-43AD-A5E0-04B4F7B6ECED}" presName="background2" presStyleLbl="node2" presStyleIdx="1" presStyleCnt="3"/>
      <dgm:spPr/>
    </dgm:pt>
    <dgm:pt modelId="{18727356-FFFB-417A-89C0-20A353AD913F}" type="pres">
      <dgm:prSet presAssocID="{F1A54714-FC32-43AD-A5E0-04B4F7B6ECED}" presName="text2" presStyleLbl="fgAcc2" presStyleIdx="1" presStyleCnt="3" custLinFactNeighborX="-1032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8AC4A509-2D84-43C6-A2BD-1D402F283E4F}" type="pres">
      <dgm:prSet presAssocID="{F1A54714-FC32-43AD-A5E0-04B4F7B6ECED}" presName="hierChild3" presStyleCnt="0"/>
      <dgm:spPr/>
    </dgm:pt>
    <dgm:pt modelId="{229F9624-A87B-434F-B096-F9DE2FA38B51}" type="pres">
      <dgm:prSet presAssocID="{557C438D-4321-47AD-A2C0-6F3B98D49A5D}" presName="Name10" presStyleLbl="parChTrans1D2" presStyleIdx="2" presStyleCnt="3"/>
      <dgm:spPr/>
      <dgm:t>
        <a:bodyPr/>
        <a:lstStyle/>
        <a:p>
          <a:pPr rtl="1"/>
          <a:endParaRPr lang="ar-EG"/>
        </a:p>
      </dgm:t>
    </dgm:pt>
    <dgm:pt modelId="{5CC72550-8B6B-4ACA-A72B-735C136A941D}" type="pres">
      <dgm:prSet presAssocID="{15F56410-AEC9-41FA-A4B8-1B5DAF59A36C}" presName="hierRoot2" presStyleCnt="0"/>
      <dgm:spPr/>
    </dgm:pt>
    <dgm:pt modelId="{4B66F426-B58F-463B-9631-D1DED2E2D56F}" type="pres">
      <dgm:prSet presAssocID="{15F56410-AEC9-41FA-A4B8-1B5DAF59A36C}" presName="composite2" presStyleCnt="0"/>
      <dgm:spPr/>
    </dgm:pt>
    <dgm:pt modelId="{CC81F5B5-2AD3-404F-AE3A-158310B57D32}" type="pres">
      <dgm:prSet presAssocID="{15F56410-AEC9-41FA-A4B8-1B5DAF59A36C}" presName="background2" presStyleLbl="node2" presStyleIdx="2" presStyleCnt="3"/>
      <dgm:spPr/>
    </dgm:pt>
    <dgm:pt modelId="{65B6DC30-C7A6-4666-A3DA-E90F20A16FCC}" type="pres">
      <dgm:prSet presAssocID="{15F56410-AEC9-41FA-A4B8-1B5DAF59A36C}" presName="text2" presStyleLbl="fgAcc2" presStyleIdx="2" presStyleCnt="3" custLinFactNeighborX="41775" custLinFactNeighborY="5197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54644496-E390-46D5-A5FA-0F4A463A745E}" type="pres">
      <dgm:prSet presAssocID="{15F56410-AEC9-41FA-A4B8-1B5DAF59A36C}" presName="hierChild3" presStyleCnt="0"/>
      <dgm:spPr/>
    </dgm:pt>
  </dgm:ptLst>
  <dgm:cxnLst>
    <dgm:cxn modelId="{64C076B7-EFE4-4949-B160-127808B03985}" type="presOf" srcId="{B4096BFA-5621-4BB6-9A56-C11F76343214}" destId="{5A8D666B-395D-4020-B11F-9488497239F0}" srcOrd="0" destOrd="0" presId="urn:microsoft.com/office/officeart/2005/8/layout/hierarchy1"/>
    <dgm:cxn modelId="{81B7D4FD-D321-4876-BE2A-381CD9ACA337}" type="presOf" srcId="{EDAE8D3A-2BFE-4A37-A6AA-D779F416ABF2}" destId="{421D28AA-3E5E-4E81-BAEB-26FA3D1E8AD5}" srcOrd="0" destOrd="0" presId="urn:microsoft.com/office/officeart/2005/8/layout/hierarchy1"/>
    <dgm:cxn modelId="{67E6137D-2138-4905-8428-147D5F717AD7}" type="presOf" srcId="{F1A54714-FC32-43AD-A5E0-04B4F7B6ECED}" destId="{18727356-FFFB-417A-89C0-20A353AD913F}" srcOrd="0" destOrd="0" presId="urn:microsoft.com/office/officeart/2005/8/layout/hierarchy1"/>
    <dgm:cxn modelId="{0A6016B6-6657-4631-BD01-3E0E7E940D71}" srcId="{DCC04C71-CECA-4715-AD92-4AED1B16236E}" destId="{F1A54714-FC32-43AD-A5E0-04B4F7B6ECED}" srcOrd="1" destOrd="0" parTransId="{B4096BFA-5621-4BB6-9A56-C11F76343214}" sibTransId="{E44E2BB4-E7DF-4093-A98F-75C9A9ACD535}"/>
    <dgm:cxn modelId="{90689366-29AF-4A8C-867C-85BDC0F18F28}" srcId="{1E806E17-CA0D-45DF-AB7F-BCEA00B8B052}" destId="{DCC04C71-CECA-4715-AD92-4AED1B16236E}" srcOrd="0" destOrd="0" parTransId="{C3E078A3-976C-4843-AF55-9342B50C1D4D}" sibTransId="{346B14D4-1FFD-404B-9A58-2352251ADC79}"/>
    <dgm:cxn modelId="{C18565CB-1F3C-42A5-B26F-F9560EEE49A9}" srcId="{DCC04C71-CECA-4715-AD92-4AED1B16236E}" destId="{D92DD7AD-DA91-419A-8EE7-DC820486B6F5}" srcOrd="0" destOrd="0" parTransId="{EDAE8D3A-2BFE-4A37-A6AA-D779F416ABF2}" sibTransId="{A1EB0E75-86A2-4D62-A3DC-030857A2DD00}"/>
    <dgm:cxn modelId="{DEC01CB8-A53E-4741-BE73-CABF4F73DF23}" type="presOf" srcId="{557C438D-4321-47AD-A2C0-6F3B98D49A5D}" destId="{229F9624-A87B-434F-B096-F9DE2FA38B51}" srcOrd="0" destOrd="0" presId="urn:microsoft.com/office/officeart/2005/8/layout/hierarchy1"/>
    <dgm:cxn modelId="{9F406424-96CB-49E1-988B-D93E6216F3F4}" type="presOf" srcId="{1E806E17-CA0D-45DF-AB7F-BCEA00B8B052}" destId="{D0B044B5-71F3-4DCE-9B8C-C9B27F67DCED}" srcOrd="0" destOrd="0" presId="urn:microsoft.com/office/officeart/2005/8/layout/hierarchy1"/>
    <dgm:cxn modelId="{88E821FB-C9F1-4002-8DF4-76559104F2D5}" type="presOf" srcId="{15F56410-AEC9-41FA-A4B8-1B5DAF59A36C}" destId="{65B6DC30-C7A6-4666-A3DA-E90F20A16FCC}" srcOrd="0" destOrd="0" presId="urn:microsoft.com/office/officeart/2005/8/layout/hierarchy1"/>
    <dgm:cxn modelId="{3E192AA6-A0E4-4D5B-91F8-4BABB8549C49}" type="presOf" srcId="{DCC04C71-CECA-4715-AD92-4AED1B16236E}" destId="{FB955EEE-968F-4116-9B1E-40D829C6D97B}" srcOrd="0" destOrd="0" presId="urn:microsoft.com/office/officeart/2005/8/layout/hierarchy1"/>
    <dgm:cxn modelId="{F764E27E-E246-4855-8022-DF726A430EB2}" type="presOf" srcId="{D92DD7AD-DA91-419A-8EE7-DC820486B6F5}" destId="{B89304C2-6C6F-49E1-88C7-6BF0C8304F3B}" srcOrd="0" destOrd="0" presId="urn:microsoft.com/office/officeart/2005/8/layout/hierarchy1"/>
    <dgm:cxn modelId="{5DF2CE0E-A110-47F8-921D-A43DD7DC3221}" srcId="{DCC04C71-CECA-4715-AD92-4AED1B16236E}" destId="{15F56410-AEC9-41FA-A4B8-1B5DAF59A36C}" srcOrd="2" destOrd="0" parTransId="{557C438D-4321-47AD-A2C0-6F3B98D49A5D}" sibTransId="{0C05D19F-BBE0-40F2-B3CA-A7F3F35F7D23}"/>
    <dgm:cxn modelId="{A899DA53-F3D8-438D-AB17-26DD716EDDF8}" type="presParOf" srcId="{D0B044B5-71F3-4DCE-9B8C-C9B27F67DCED}" destId="{AE818AAB-1180-4FC0-AB77-CE52DA9EFB22}" srcOrd="0" destOrd="0" presId="urn:microsoft.com/office/officeart/2005/8/layout/hierarchy1"/>
    <dgm:cxn modelId="{5F9D2328-EB73-43F9-8C3E-2FCDE8B222F0}" type="presParOf" srcId="{AE818AAB-1180-4FC0-AB77-CE52DA9EFB22}" destId="{D2690E4C-1D15-4C6E-BF88-069664397F1A}" srcOrd="0" destOrd="0" presId="urn:microsoft.com/office/officeart/2005/8/layout/hierarchy1"/>
    <dgm:cxn modelId="{C21327BE-CD6B-4622-A122-3F82CBF0D95B}" type="presParOf" srcId="{D2690E4C-1D15-4C6E-BF88-069664397F1A}" destId="{EC1A2D5E-0401-4095-A966-B764A4E9A7B3}" srcOrd="0" destOrd="0" presId="urn:microsoft.com/office/officeart/2005/8/layout/hierarchy1"/>
    <dgm:cxn modelId="{41FDDD01-5AEB-4990-8FB9-9F89DA046626}" type="presParOf" srcId="{D2690E4C-1D15-4C6E-BF88-069664397F1A}" destId="{FB955EEE-968F-4116-9B1E-40D829C6D97B}" srcOrd="1" destOrd="0" presId="urn:microsoft.com/office/officeart/2005/8/layout/hierarchy1"/>
    <dgm:cxn modelId="{9C59002A-7953-4428-8B9E-1AB3DB55C52B}" type="presParOf" srcId="{AE818AAB-1180-4FC0-AB77-CE52DA9EFB22}" destId="{89FDD6A9-3B6D-4176-9914-CF855F9FEF7A}" srcOrd="1" destOrd="0" presId="urn:microsoft.com/office/officeart/2005/8/layout/hierarchy1"/>
    <dgm:cxn modelId="{56D19084-E3FC-499E-AE7E-A475F6548F69}" type="presParOf" srcId="{89FDD6A9-3B6D-4176-9914-CF855F9FEF7A}" destId="{421D28AA-3E5E-4E81-BAEB-26FA3D1E8AD5}" srcOrd="0" destOrd="0" presId="urn:microsoft.com/office/officeart/2005/8/layout/hierarchy1"/>
    <dgm:cxn modelId="{1E3F6DF4-42F9-4812-9BCC-D167ACA7965C}" type="presParOf" srcId="{89FDD6A9-3B6D-4176-9914-CF855F9FEF7A}" destId="{026B30E0-0C24-4A26-AFA2-426490B26DE2}" srcOrd="1" destOrd="0" presId="urn:microsoft.com/office/officeart/2005/8/layout/hierarchy1"/>
    <dgm:cxn modelId="{9803C9FD-F765-4CA3-8E3E-DDEE2A466238}" type="presParOf" srcId="{026B30E0-0C24-4A26-AFA2-426490B26DE2}" destId="{4F666050-D082-4139-8AC6-E13BBDD387CF}" srcOrd="0" destOrd="0" presId="urn:microsoft.com/office/officeart/2005/8/layout/hierarchy1"/>
    <dgm:cxn modelId="{9E579A5B-2635-4891-AA17-A9E733612F56}" type="presParOf" srcId="{4F666050-D082-4139-8AC6-E13BBDD387CF}" destId="{2598B312-08D0-4FDF-9A97-60B1ACF68974}" srcOrd="0" destOrd="0" presId="urn:microsoft.com/office/officeart/2005/8/layout/hierarchy1"/>
    <dgm:cxn modelId="{F06E35CF-E70C-41E3-A191-CEAF76789DF7}" type="presParOf" srcId="{4F666050-D082-4139-8AC6-E13BBDD387CF}" destId="{B89304C2-6C6F-49E1-88C7-6BF0C8304F3B}" srcOrd="1" destOrd="0" presId="urn:microsoft.com/office/officeart/2005/8/layout/hierarchy1"/>
    <dgm:cxn modelId="{41D51BA3-B164-4119-ACAC-E758E763E3B6}" type="presParOf" srcId="{026B30E0-0C24-4A26-AFA2-426490B26DE2}" destId="{1B6AF7C1-47B8-4EEA-8A21-AE3C57FCA5FA}" srcOrd="1" destOrd="0" presId="urn:microsoft.com/office/officeart/2005/8/layout/hierarchy1"/>
    <dgm:cxn modelId="{EE1E75D1-9FBB-49E5-9890-356C648B4A5B}" type="presParOf" srcId="{89FDD6A9-3B6D-4176-9914-CF855F9FEF7A}" destId="{5A8D666B-395D-4020-B11F-9488497239F0}" srcOrd="2" destOrd="0" presId="urn:microsoft.com/office/officeart/2005/8/layout/hierarchy1"/>
    <dgm:cxn modelId="{6102B2F7-8020-4274-8928-814F6125E5EE}" type="presParOf" srcId="{89FDD6A9-3B6D-4176-9914-CF855F9FEF7A}" destId="{16005C9E-93C7-4D93-9121-3175EE621A83}" srcOrd="3" destOrd="0" presId="urn:microsoft.com/office/officeart/2005/8/layout/hierarchy1"/>
    <dgm:cxn modelId="{3652EA67-F5F2-45AE-8615-2B5626914640}" type="presParOf" srcId="{16005C9E-93C7-4D93-9121-3175EE621A83}" destId="{BD22564F-8166-4306-AB11-F6A153546E11}" srcOrd="0" destOrd="0" presId="urn:microsoft.com/office/officeart/2005/8/layout/hierarchy1"/>
    <dgm:cxn modelId="{EEDA4A00-EA28-4970-BF5B-1BB7D53480A2}" type="presParOf" srcId="{BD22564F-8166-4306-AB11-F6A153546E11}" destId="{B6A221AA-3200-4A98-9252-6799358A3514}" srcOrd="0" destOrd="0" presId="urn:microsoft.com/office/officeart/2005/8/layout/hierarchy1"/>
    <dgm:cxn modelId="{5E665154-EC85-4661-B899-C358B0CC3502}" type="presParOf" srcId="{BD22564F-8166-4306-AB11-F6A153546E11}" destId="{18727356-FFFB-417A-89C0-20A353AD913F}" srcOrd="1" destOrd="0" presId="urn:microsoft.com/office/officeart/2005/8/layout/hierarchy1"/>
    <dgm:cxn modelId="{39DF2AAF-BBD1-408E-8558-1A7F162A34D8}" type="presParOf" srcId="{16005C9E-93C7-4D93-9121-3175EE621A83}" destId="{8AC4A509-2D84-43C6-A2BD-1D402F283E4F}" srcOrd="1" destOrd="0" presId="urn:microsoft.com/office/officeart/2005/8/layout/hierarchy1"/>
    <dgm:cxn modelId="{98E84FEF-C903-4F50-8C25-C4F43BF284C1}" type="presParOf" srcId="{89FDD6A9-3B6D-4176-9914-CF855F9FEF7A}" destId="{229F9624-A87B-434F-B096-F9DE2FA38B51}" srcOrd="4" destOrd="0" presId="urn:microsoft.com/office/officeart/2005/8/layout/hierarchy1"/>
    <dgm:cxn modelId="{3AE8A7D7-1FFD-4A37-9DF4-665100D03691}" type="presParOf" srcId="{89FDD6A9-3B6D-4176-9914-CF855F9FEF7A}" destId="{5CC72550-8B6B-4ACA-A72B-735C136A941D}" srcOrd="5" destOrd="0" presId="urn:microsoft.com/office/officeart/2005/8/layout/hierarchy1"/>
    <dgm:cxn modelId="{0E07456E-82F8-46FE-A100-B9AD2FF03DDA}" type="presParOf" srcId="{5CC72550-8B6B-4ACA-A72B-735C136A941D}" destId="{4B66F426-B58F-463B-9631-D1DED2E2D56F}" srcOrd="0" destOrd="0" presId="urn:microsoft.com/office/officeart/2005/8/layout/hierarchy1"/>
    <dgm:cxn modelId="{5C535FFC-F3E2-4DA4-B711-618F6D59219A}" type="presParOf" srcId="{4B66F426-B58F-463B-9631-D1DED2E2D56F}" destId="{CC81F5B5-2AD3-404F-AE3A-158310B57D32}" srcOrd="0" destOrd="0" presId="urn:microsoft.com/office/officeart/2005/8/layout/hierarchy1"/>
    <dgm:cxn modelId="{37422F48-21E8-45A3-9668-50FB212E5224}" type="presParOf" srcId="{4B66F426-B58F-463B-9631-D1DED2E2D56F}" destId="{65B6DC30-C7A6-4666-A3DA-E90F20A16FCC}" srcOrd="1" destOrd="0" presId="urn:microsoft.com/office/officeart/2005/8/layout/hierarchy1"/>
    <dgm:cxn modelId="{DAA29C11-A177-4FBC-B5C6-5982BEE6910B}" type="presParOf" srcId="{5CC72550-8B6B-4ACA-A72B-735C136A941D}" destId="{54644496-E390-46D5-A5FA-0F4A463A74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F9624-A87B-434F-B096-F9DE2FA38B51}">
      <dsp:nvSpPr>
        <dsp:cNvPr id="0" name=""/>
        <dsp:cNvSpPr/>
      </dsp:nvSpPr>
      <dsp:spPr>
        <a:xfrm>
          <a:off x="3718550" y="774609"/>
          <a:ext cx="1997401" cy="355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02"/>
              </a:lnTo>
              <a:lnTo>
                <a:pt x="1997401" y="242602"/>
              </a:lnTo>
              <a:lnTo>
                <a:pt x="1997401" y="3554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D666B-395D-4020-B11F-9488497239F0}">
      <dsp:nvSpPr>
        <dsp:cNvPr id="0" name=""/>
        <dsp:cNvSpPr/>
      </dsp:nvSpPr>
      <dsp:spPr>
        <a:xfrm>
          <a:off x="3592857" y="774609"/>
          <a:ext cx="125692" cy="354219"/>
        </a:xfrm>
        <a:custGeom>
          <a:avLst/>
          <a:gdLst/>
          <a:ahLst/>
          <a:cxnLst/>
          <a:rect l="0" t="0" r="0" b="0"/>
          <a:pathLst>
            <a:path>
              <a:moveTo>
                <a:pt x="125692" y="0"/>
              </a:moveTo>
              <a:lnTo>
                <a:pt x="125692" y="241390"/>
              </a:lnTo>
              <a:lnTo>
                <a:pt x="0" y="241390"/>
              </a:lnTo>
              <a:lnTo>
                <a:pt x="0" y="354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D28AA-3E5E-4E81-BAEB-26FA3D1E8AD5}">
      <dsp:nvSpPr>
        <dsp:cNvPr id="0" name=""/>
        <dsp:cNvSpPr/>
      </dsp:nvSpPr>
      <dsp:spPr>
        <a:xfrm>
          <a:off x="593304" y="774609"/>
          <a:ext cx="3125245" cy="355432"/>
        </a:xfrm>
        <a:custGeom>
          <a:avLst/>
          <a:gdLst/>
          <a:ahLst/>
          <a:cxnLst/>
          <a:rect l="0" t="0" r="0" b="0"/>
          <a:pathLst>
            <a:path>
              <a:moveTo>
                <a:pt x="3125245" y="0"/>
              </a:moveTo>
              <a:lnTo>
                <a:pt x="3125245" y="242602"/>
              </a:lnTo>
              <a:lnTo>
                <a:pt x="0" y="242602"/>
              </a:lnTo>
              <a:lnTo>
                <a:pt x="0" y="3554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A2D5E-0401-4095-A966-B764A4E9A7B3}">
      <dsp:nvSpPr>
        <dsp:cNvPr id="0" name=""/>
        <dsp:cNvSpPr/>
      </dsp:nvSpPr>
      <dsp:spPr>
        <a:xfrm>
          <a:off x="3109576" y="1212"/>
          <a:ext cx="1217948" cy="773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55EEE-968F-4116-9B1E-40D829C6D97B}">
      <dsp:nvSpPr>
        <dsp:cNvPr id="0" name=""/>
        <dsp:cNvSpPr/>
      </dsp:nvSpPr>
      <dsp:spPr>
        <a:xfrm>
          <a:off x="3244903" y="129773"/>
          <a:ext cx="1217948" cy="77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rgbClr val="0070C0"/>
              </a:solidFill>
            </a:rPr>
            <a:t>أنواع الصخور </a:t>
          </a:r>
          <a:endParaRPr lang="ar-EG" sz="2400" kern="1200" dirty="0">
            <a:solidFill>
              <a:srgbClr val="0070C0"/>
            </a:solidFill>
          </a:endParaRPr>
        </a:p>
      </dsp:txBody>
      <dsp:txXfrm>
        <a:off x="3267555" y="152425"/>
        <a:ext cx="1172644" cy="728093"/>
      </dsp:txXfrm>
    </dsp:sp>
    <dsp:sp modelId="{2598B312-08D0-4FDF-9A97-60B1ACF68974}">
      <dsp:nvSpPr>
        <dsp:cNvPr id="0" name=""/>
        <dsp:cNvSpPr/>
      </dsp:nvSpPr>
      <dsp:spPr>
        <a:xfrm>
          <a:off x="-15669" y="1130041"/>
          <a:ext cx="1217948" cy="7733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304C2-6C6F-49E1-88C7-6BF0C8304F3B}">
      <dsp:nvSpPr>
        <dsp:cNvPr id="0" name=""/>
        <dsp:cNvSpPr/>
      </dsp:nvSpPr>
      <dsp:spPr>
        <a:xfrm>
          <a:off x="119658" y="1258602"/>
          <a:ext cx="1217948" cy="77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7030A0"/>
              </a:solidFill>
            </a:rPr>
            <a:t>صخور متحولة </a:t>
          </a:r>
          <a:endParaRPr lang="ar-EG" sz="2800" b="1" kern="1200" dirty="0">
            <a:solidFill>
              <a:srgbClr val="7030A0"/>
            </a:solidFill>
          </a:endParaRPr>
        </a:p>
      </dsp:txBody>
      <dsp:txXfrm>
        <a:off x="142310" y="1281254"/>
        <a:ext cx="1172644" cy="728093"/>
      </dsp:txXfrm>
    </dsp:sp>
    <dsp:sp modelId="{B6A221AA-3200-4A98-9252-6799358A3514}">
      <dsp:nvSpPr>
        <dsp:cNvPr id="0" name=""/>
        <dsp:cNvSpPr/>
      </dsp:nvSpPr>
      <dsp:spPr>
        <a:xfrm>
          <a:off x="2983883" y="1128829"/>
          <a:ext cx="1217948" cy="7733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27356-FFFB-417A-89C0-20A353AD913F}">
      <dsp:nvSpPr>
        <dsp:cNvPr id="0" name=""/>
        <dsp:cNvSpPr/>
      </dsp:nvSpPr>
      <dsp:spPr>
        <a:xfrm>
          <a:off x="3119211" y="1257390"/>
          <a:ext cx="1217948" cy="77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rgbClr val="00B050"/>
              </a:solidFill>
            </a:rPr>
            <a:t>صخور رسوبية </a:t>
          </a:r>
          <a:endParaRPr lang="ar-EG" sz="2400" b="1" kern="1200" dirty="0">
            <a:solidFill>
              <a:srgbClr val="00B050"/>
            </a:solidFill>
          </a:endParaRPr>
        </a:p>
      </dsp:txBody>
      <dsp:txXfrm>
        <a:off x="3141863" y="1280042"/>
        <a:ext cx="1172644" cy="728093"/>
      </dsp:txXfrm>
    </dsp:sp>
    <dsp:sp modelId="{CC81F5B5-2AD3-404F-AE3A-158310B57D32}">
      <dsp:nvSpPr>
        <dsp:cNvPr id="0" name=""/>
        <dsp:cNvSpPr/>
      </dsp:nvSpPr>
      <dsp:spPr>
        <a:xfrm>
          <a:off x="5106977" y="1130041"/>
          <a:ext cx="1217948" cy="7733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6DC30-C7A6-4666-A3DA-E90F20A16FCC}">
      <dsp:nvSpPr>
        <dsp:cNvPr id="0" name=""/>
        <dsp:cNvSpPr/>
      </dsp:nvSpPr>
      <dsp:spPr>
        <a:xfrm>
          <a:off x="5242304" y="1258602"/>
          <a:ext cx="1217948" cy="77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rgbClr val="FF0000"/>
              </a:solidFill>
            </a:rPr>
            <a:t>صخور نارية </a:t>
          </a:r>
          <a:endParaRPr lang="ar-EG" sz="2400" b="1" kern="1200" dirty="0">
            <a:solidFill>
              <a:srgbClr val="FF0000"/>
            </a:solidFill>
          </a:endParaRPr>
        </a:p>
      </dsp:txBody>
      <dsp:txXfrm>
        <a:off x="5264956" y="1281254"/>
        <a:ext cx="1172644" cy="728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13/07/1440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8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3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6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5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2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2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5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2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3/19/2019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6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316423" y="-225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 smtClean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التمهيد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40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2" name="Picture 4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4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3899932" y="2253347"/>
            <a:ext cx="4942066" cy="181588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جميع الصخور تحتوي على معادن. لماذا يوجد عدد كبير من أنواع الصخور؟ ولماذا تختلف الصخور فيما بينها؟</a:t>
            </a:r>
          </a:p>
          <a:p>
            <a:endParaRPr lang="ar-SA" sz="2800" b="1" dirty="0">
              <a:solidFill>
                <a:prstClr val="black"/>
              </a:solidFill>
            </a:endParaRPr>
          </a:p>
        </p:txBody>
      </p:sp>
      <p:pic>
        <p:nvPicPr>
          <p:cNvPr id="2053" name="صورة 19" descr="الوصف: 2بعض الصخور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25" y="2033587"/>
            <a:ext cx="17335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الوصف: C:\Documents and Settings\Administrator\Desktop\علوم صف رابع جديد\الصور\4بعض الصخور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0" y="2033587"/>
            <a:ext cx="14001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صورة 14" descr="الوصف: قوة الصخور copy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388303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14"/>
          <p:cNvSpPr txBox="1"/>
          <p:nvPr/>
        </p:nvSpPr>
        <p:spPr>
          <a:xfrm>
            <a:off x="4850130" y="7134860"/>
            <a:ext cx="1471930" cy="2724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509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6624" y="3771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build="p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 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4" name="مربع نص 17"/>
          <p:cNvSpPr txBox="1"/>
          <p:nvPr/>
        </p:nvSpPr>
        <p:spPr>
          <a:xfrm>
            <a:off x="3635896" y="545307"/>
            <a:ext cx="1890712" cy="5794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5" name="مربع نص 16"/>
          <p:cNvSpPr txBox="1"/>
          <p:nvPr/>
        </p:nvSpPr>
        <p:spPr>
          <a:xfrm>
            <a:off x="3192143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385" y="1500658"/>
            <a:ext cx="55320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المعادن وح</a:t>
            </a:r>
            <a:r>
              <a:rPr lang="ar-EG" sz="2800" b="1" dirty="0" smtClean="0">
                <a:solidFill>
                  <a:srgbClr val="00B050"/>
                </a:solidFill>
              </a:rPr>
              <a:t>د</a:t>
            </a:r>
            <a:r>
              <a:rPr lang="ar-SA" sz="2800" b="1" dirty="0" smtClean="0">
                <a:solidFill>
                  <a:srgbClr val="00B050"/>
                </a:solidFill>
              </a:rPr>
              <a:t>ات بناء الصخور ، وتختلف المعادن في خصائص عدة منها اللون ، والبريق ، والحكاكة 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816" y="3375733"/>
            <a:ext cx="57976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تصنف الصخور إل</a:t>
            </a:r>
            <a:r>
              <a:rPr lang="ar-EG" sz="2800" b="1" dirty="0" smtClean="0">
                <a:solidFill>
                  <a:srgbClr val="7030A0"/>
                </a:solidFill>
              </a:rPr>
              <a:t>ى</a:t>
            </a:r>
            <a:r>
              <a:rPr lang="ar-SA" sz="2800" b="1" dirty="0" smtClean="0">
                <a:solidFill>
                  <a:srgbClr val="7030A0"/>
                </a:solidFill>
              </a:rPr>
              <a:t> ثلاثة أنواع نارية ، ورسوبية ، ومتحولة 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0369" y="5327043"/>
            <a:ext cx="53285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الصخور والمعادن من موارد الأرض .</a:t>
            </a:r>
            <a:endParaRPr lang="ar-SA" sz="2800" b="1" dirty="0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244827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13" y="3061752"/>
            <a:ext cx="2151616" cy="1582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48" y="4647663"/>
            <a:ext cx="2150187" cy="1877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دبوس زينة 18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9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6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2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3" name="مربع نص 18"/>
          <p:cNvSpPr txBox="1">
            <a:spLocks noChangeArrowheads="1"/>
          </p:cNvSpPr>
          <p:nvPr/>
        </p:nvSpPr>
        <p:spPr bwMode="auto">
          <a:xfrm>
            <a:off x="1079612" y="2298700"/>
            <a:ext cx="77657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EG" altLang="en-US" sz="3200" b="1" dirty="0">
                <a:solidFill>
                  <a:srgbClr val="6600CC"/>
                </a:solidFill>
                <a:cs typeface="+mn-cs"/>
              </a:rPr>
              <a:t>أعمل مطوية كالمبينة في الشكل ، ألخص فيها ما تعلمته </a:t>
            </a:r>
            <a:r>
              <a:rPr lang="ar-EG" altLang="en-US" sz="3200" b="1" dirty="0" smtClean="0">
                <a:solidFill>
                  <a:srgbClr val="6600CC"/>
                </a:solidFill>
                <a:cs typeface="+mn-cs"/>
              </a:rPr>
              <a:t>عن</a:t>
            </a:r>
            <a:r>
              <a:rPr lang="ar-SA" altLang="en-US" sz="3200" b="1" dirty="0" smtClean="0">
                <a:solidFill>
                  <a:srgbClr val="6600CC"/>
                </a:solidFill>
                <a:cs typeface="+mn-cs"/>
              </a:rPr>
              <a:t> المعادن والصخور وموارد الأرض . </a:t>
            </a:r>
            <a:endParaRPr lang="en-US" altLang="en-US" sz="3200" b="1" dirty="0">
              <a:solidFill>
                <a:srgbClr val="6600CC"/>
              </a:solidFill>
              <a:cs typeface="+mn-cs"/>
            </a:endParaRPr>
          </a:p>
        </p:txBody>
      </p:sp>
      <p:sp>
        <p:nvSpPr>
          <p:cNvPr id="14" name="موجة مزدوجة 16"/>
          <p:cNvSpPr/>
          <p:nvPr/>
        </p:nvSpPr>
        <p:spPr>
          <a:xfrm>
            <a:off x="6373024" y="826328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5" name="مربع نص 17"/>
          <p:cNvSpPr txBox="1">
            <a:spLocks noChangeArrowheads="1"/>
          </p:cNvSpPr>
          <p:nvPr/>
        </p:nvSpPr>
        <p:spPr bwMode="auto">
          <a:xfrm>
            <a:off x="3176524" y="1124769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5ECCF3">
                      <a:satMod val="155000"/>
                    </a:srgbClr>
                  </a:gs>
                  <a:gs pos="100000">
                    <a:srgbClr val="5ECCF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80" y="3743113"/>
            <a:ext cx="55340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9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6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2" name="مربع نص 16"/>
          <p:cNvSpPr txBox="1"/>
          <p:nvPr/>
        </p:nvSpPr>
        <p:spPr>
          <a:xfrm>
            <a:off x="3192143" y="9940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2361177" y="533536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6544917" y="902006"/>
            <a:ext cx="2276213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1- المفردات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900" y="1668634"/>
            <a:ext cx="849694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الضغط والحرارة يؤثران في الأنواع المختلفة من الصخور ، ويغيران من خصائصهما . وينتج عن ذلك صخور جديد تسم</a:t>
            </a:r>
            <a:r>
              <a:rPr lang="ar-EG" sz="2800" b="1" dirty="0" smtClean="0">
                <a:solidFill>
                  <a:srgbClr val="7030A0"/>
                </a:solidFill>
              </a:rPr>
              <a:t>ى</a:t>
            </a:r>
            <a:r>
              <a:rPr lang="ar-SA" sz="2800" b="1" dirty="0" smtClean="0">
                <a:solidFill>
                  <a:srgbClr val="7030A0"/>
                </a:solidFill>
              </a:rPr>
              <a:t>  </a:t>
            </a:r>
            <a:r>
              <a:rPr lang="ar-SA" sz="1400" b="1" dirty="0" smtClean="0">
                <a:solidFill>
                  <a:srgbClr val="7030A0"/>
                </a:solidFill>
              </a:rPr>
              <a:t>............................................ </a:t>
            </a:r>
            <a:r>
              <a:rPr lang="ar-SA" sz="2800" b="1" dirty="0" smtClean="0">
                <a:solidFill>
                  <a:srgbClr val="7030A0"/>
                </a:solidFill>
              </a:rPr>
              <a:t>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113692"/>
            <a:ext cx="25940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الصخور المتحولة </a:t>
            </a:r>
            <a:endParaRPr lang="ar-SA" sz="2800" b="1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6516216" y="2564904"/>
            <a:ext cx="2276213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2- التتابع : 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212976"/>
            <a:ext cx="7488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كيف يتكون النسيج الخشن في الصخور النارية ؟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2447327" y="3861048"/>
            <a:ext cx="4248472" cy="505797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</a:rPr>
              <a:t>تبريد بطيء </a:t>
            </a:r>
            <a:r>
              <a:rPr lang="ar-SA" sz="2400" b="1" dirty="0" err="1" smtClean="0">
                <a:solidFill>
                  <a:sysClr val="windowText" lastClr="000000"/>
                </a:solidFill>
              </a:rPr>
              <a:t>للماجما</a:t>
            </a:r>
            <a:r>
              <a:rPr lang="ar-SA" sz="2400" b="1" dirty="0" smtClean="0">
                <a:solidFill>
                  <a:sysClr val="windowText" lastClr="000000"/>
                </a:solidFill>
              </a:rPr>
              <a:t> في باطن الأرض </a:t>
            </a:r>
            <a:endParaRPr lang="ar-SA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2159295" y="4697741"/>
            <a:ext cx="4824536" cy="505797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</a:rPr>
              <a:t>تكون حبيبات المعادن وتكبر تدريجيا </a:t>
            </a:r>
            <a:endParaRPr lang="ar-SA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691680" y="5530197"/>
            <a:ext cx="5759767" cy="852871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</a:rPr>
              <a:t>تصلب </a:t>
            </a:r>
            <a:r>
              <a:rPr lang="ar-SA" sz="2400" b="1" dirty="0" err="1" smtClean="0">
                <a:solidFill>
                  <a:sysClr val="windowText" lastClr="000000"/>
                </a:solidFill>
              </a:rPr>
              <a:t>الماجما</a:t>
            </a:r>
            <a:r>
              <a:rPr lang="ar-SA" sz="2400" b="1" dirty="0" smtClean="0">
                <a:solidFill>
                  <a:sysClr val="windowText" lastClr="000000"/>
                </a:solidFill>
              </a:rPr>
              <a:t> وتكون صخور نارية ذات نسيج خشن </a:t>
            </a:r>
            <a:endParaRPr lang="ar-SA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90462" y="4366845"/>
            <a:ext cx="424681" cy="33089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83095" y="5188077"/>
            <a:ext cx="424681" cy="33089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7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/>
      <p:bldP spid="16" grpId="0" animBg="1"/>
      <p:bldP spid="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6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2" name="مربع نص 16"/>
          <p:cNvSpPr txBox="1"/>
          <p:nvPr/>
        </p:nvSpPr>
        <p:spPr>
          <a:xfrm>
            <a:off x="3189380" y="6916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2358414" y="541989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6120596" y="1018077"/>
            <a:ext cx="2708260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3- التفكير الناقد: 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692097"/>
            <a:ext cx="82809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أين أتوقع أن أجد الأحافير : في الصخور الرسوبية أم النارية ؟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936" y="2484185"/>
            <a:ext cx="828092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الإجابة : </a:t>
            </a:r>
          </a:p>
          <a:p>
            <a:r>
              <a:rPr lang="ar-SA" sz="3200" b="1" dirty="0" smtClean="0">
                <a:solidFill>
                  <a:srgbClr val="7030A0"/>
                </a:solidFill>
              </a:rPr>
              <a:t>في الصخور الرسوبية لأن الأحافير تتكون في الرسوبيات .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5472523" y="3711225"/>
            <a:ext cx="335633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4- أختار الإجابة الصحيحة :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4422591"/>
            <a:ext cx="777256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اللون والقساوة والبريق من الخصائص التي تميز : 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أ- التربة .    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ب- المعادن 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ج- الصخور 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د- الأحافير . </a:t>
            </a:r>
          </a:p>
        </p:txBody>
      </p:sp>
      <p:sp>
        <p:nvSpPr>
          <p:cNvPr id="3" name="Oval 2"/>
          <p:cNvSpPr/>
          <p:nvPr/>
        </p:nvSpPr>
        <p:spPr>
          <a:xfrm>
            <a:off x="6660232" y="5373216"/>
            <a:ext cx="22677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دبوس زينة 17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6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/>
      <p:bldP spid="15" grpId="0"/>
      <p:bldP spid="16" grpId="0" animBg="1"/>
      <p:bldP spid="17" grpId="0"/>
      <p:bldP spid="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5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6" name="مربع نص 16"/>
          <p:cNvSpPr txBox="1"/>
          <p:nvPr/>
        </p:nvSpPr>
        <p:spPr>
          <a:xfrm>
            <a:off x="3192143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7" name="مربع نص 21"/>
          <p:cNvSpPr txBox="1"/>
          <p:nvPr/>
        </p:nvSpPr>
        <p:spPr>
          <a:xfrm>
            <a:off x="2351846" y="508567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5615522" y="1016440"/>
            <a:ext cx="3212317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5- السؤال الأساسي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911" y="2078581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لماذا يوجد عدد كبير من أنواع الصخور المختلفة ؟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30895" y="3284984"/>
            <a:ext cx="8496944" cy="23571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الإجابة :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لأن الصخور تتكون من معادن وتشكلت بثلاث طرق مختلفة . وكذلك هناك آلاف المعادن المختلفة تشكل تراكيب عديدة من الصخور .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1" name="دبوس زينة 10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6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21"/>
          <p:cNvSpPr txBox="1"/>
          <p:nvPr/>
        </p:nvSpPr>
        <p:spPr>
          <a:xfrm>
            <a:off x="2339752" y="44624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solidFill>
                  <a:prstClr val="white"/>
                </a:solidFill>
              </a:rPr>
              <a:t>الواجب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353071" y="1412776"/>
            <a:ext cx="3395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س:اختر الاجابة الصحيحة فيما يأتي؟</a:t>
            </a:r>
            <a:endParaRPr lang="en-US" sz="2400" dirty="0"/>
          </a:p>
        </p:txBody>
      </p:sp>
      <p:sp>
        <p:nvSpPr>
          <p:cNvPr id="3" name="مستطيل 2"/>
          <p:cNvSpPr/>
          <p:nvPr/>
        </p:nvSpPr>
        <p:spPr>
          <a:xfrm>
            <a:off x="2286000" y="2060848"/>
            <a:ext cx="631844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1ــ اللون والقساوة والبريق من الخصائص التي تميز :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أ- التربة .                         ب- المعادن .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ج- الصخور .                     د- الأحافير . 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dirty="0"/>
              <a:t> 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ar-SA" sz="2400" b="1" dirty="0"/>
              <a:t>2ــ </a:t>
            </a:r>
            <a:r>
              <a:rPr lang="ar-EG" sz="2400" b="1" dirty="0"/>
              <a:t>هي المسحوق الناتج عن حك معدن بقطعة خزفية :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أ- البريق .                         ب- الحكاكة  .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ج- اللون .                          د- القساوة . 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05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1بعض الصخو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632" y="1805664"/>
            <a:ext cx="2000264" cy="138057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787662" y="1257143"/>
            <a:ext cx="1335678" cy="548521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المعدن </a:t>
            </a:r>
            <a:r>
              <a:rPr lang="ar-EG" sz="2400" b="1" dirty="0" smtClean="0">
                <a:solidFill>
                  <a:srgbClr val="FF0000"/>
                </a:solidFill>
              </a:rPr>
              <a:t>: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928662" y="1052736"/>
            <a:ext cx="68116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dirty="0" smtClean="0">
                <a:solidFill>
                  <a:srgbClr val="00B050"/>
                </a:solidFill>
              </a:rPr>
              <a:t>مادة طبيعية غير حية تشكل الصخور , وعرف العلماء أكثر من 3000نوع من المعادن ذات خصائص مختلفة ، منها اللون </a:t>
            </a:r>
            <a:r>
              <a:rPr lang="ar-EG" sz="2400" b="1" dirty="0" err="1" smtClean="0">
                <a:solidFill>
                  <a:srgbClr val="00B050"/>
                </a:solidFill>
              </a:rPr>
              <a:t>و</a:t>
            </a:r>
            <a:r>
              <a:rPr lang="ar-EG" sz="2400" b="1" dirty="0" smtClean="0">
                <a:solidFill>
                  <a:srgbClr val="00B050"/>
                </a:solidFill>
              </a:rPr>
              <a:t> </a:t>
            </a:r>
            <a:r>
              <a:rPr lang="ar-EG" sz="2400" b="1" dirty="0" err="1" smtClean="0">
                <a:solidFill>
                  <a:srgbClr val="00B050"/>
                </a:solidFill>
              </a:rPr>
              <a:t>القساوة</a:t>
            </a:r>
            <a:r>
              <a:rPr lang="ar-EG" sz="2400" b="1" dirty="0" smtClean="0">
                <a:solidFill>
                  <a:srgbClr val="00B050"/>
                </a:solidFill>
              </a:rPr>
              <a:t> والبريق.</a:t>
            </a:r>
            <a:endParaRPr lang="ar-EG" sz="2400" b="1" dirty="0">
              <a:solidFill>
                <a:srgbClr val="00B05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8035570" y="2386564"/>
            <a:ext cx="1114078" cy="57888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اللون : 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071670" y="2195744"/>
            <a:ext cx="60007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7030A0"/>
                </a:solidFill>
              </a:rPr>
              <a:t>اللون أحد خصائص المعادن فمعدن التلك مثلا أبيض اللون والتوباز أزرق اللون .</a:t>
            </a:r>
            <a:endParaRPr lang="ar-EG" sz="2400" b="1" dirty="0">
              <a:solidFill>
                <a:srgbClr val="7030A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035570" y="3511003"/>
            <a:ext cx="1071570" cy="51077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400" b="1" dirty="0" err="1" smtClean="0">
                <a:solidFill>
                  <a:srgbClr val="FF0000"/>
                </a:solidFill>
              </a:rPr>
              <a:t>القساوة</a:t>
            </a:r>
            <a:r>
              <a:rPr lang="ar-EG" sz="2000" b="1" dirty="0" smtClean="0">
                <a:solidFill>
                  <a:srgbClr val="FF0000"/>
                </a:solidFill>
              </a:rPr>
              <a:t>: 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159943" y="2981562"/>
            <a:ext cx="676964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00B050"/>
                </a:solidFill>
              </a:rPr>
              <a:t>القساوة هي قابلية أن يخدش أحد المعادن معدناً آخر أو أن تخدشه معادن أخرى ويستخدم مقياس معين لقياس قساوة المعادن من 1-10 حيث يشير الرقم 10إلى المعدن الأكثر قساوة مثل الألماس و التلك ألين المعادن.</a:t>
            </a:r>
            <a:endParaRPr lang="ar-EG" sz="2400" b="1" dirty="0">
              <a:solidFill>
                <a:srgbClr val="00B05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8072430" y="4410322"/>
            <a:ext cx="1071570" cy="51077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البريق </a:t>
            </a:r>
            <a:r>
              <a:rPr lang="ar-EG" sz="2000" b="1" dirty="0" smtClean="0">
                <a:solidFill>
                  <a:srgbClr val="FF0000"/>
                </a:solidFill>
              </a:rPr>
              <a:t>: 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000100" y="4436581"/>
            <a:ext cx="71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7030A0"/>
                </a:solidFill>
              </a:rPr>
              <a:t>هو الكيفية التي يعكس بها سطح المعدن الضوء الساقط عليه. وتتفاوت المعادن في درجة بريقها ولمعانها.</a:t>
            </a:r>
            <a:endParaRPr lang="ar-EG" sz="2400" b="1" dirty="0">
              <a:solidFill>
                <a:srgbClr val="7030A0"/>
              </a:solidFill>
            </a:endParaRPr>
          </a:p>
        </p:txBody>
      </p:sp>
      <p:pic>
        <p:nvPicPr>
          <p:cNvPr id="15" name="صورة 14" descr="قوة الصخور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38" y="5178355"/>
            <a:ext cx="8215338" cy="1357322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2246121" y="8820"/>
            <a:ext cx="4643470" cy="1039356"/>
          </a:xfrm>
          <a:prstGeom prst="flowChartDecis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prstClr val="white"/>
                </a:solidFill>
              </a:rPr>
              <a:t>الأرض ومواردها </a:t>
            </a:r>
            <a:endParaRPr lang="ar-EG" sz="2800" b="1" dirty="0">
              <a:solidFill>
                <a:prstClr val="white"/>
              </a:solidFill>
            </a:endParaRPr>
          </a:p>
        </p:txBody>
      </p:sp>
      <p:sp>
        <p:nvSpPr>
          <p:cNvPr id="24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27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28" name="شكل بيضاوي 23"/>
          <p:cNvSpPr/>
          <p:nvPr/>
        </p:nvSpPr>
        <p:spPr>
          <a:xfrm>
            <a:off x="107504" y="476672"/>
            <a:ext cx="1865368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</a:t>
            </a:r>
            <a:r>
              <a:rPr lang="ar-SA" b="1" dirty="0" smtClean="0">
                <a:solidFill>
                  <a:srgbClr val="FFFF00"/>
                </a:solidFill>
              </a:rPr>
              <a:t>الأول </a:t>
            </a:r>
            <a:endParaRPr lang="ar-EG" b="1" dirty="0">
              <a:solidFill>
                <a:srgbClr val="FFFF00"/>
              </a:solidFill>
            </a:endParaRPr>
          </a:p>
        </p:txBody>
      </p:sp>
      <p:sp>
        <p:nvSpPr>
          <p:cNvPr id="29" name="مربع نص 21"/>
          <p:cNvSpPr txBox="1"/>
          <p:nvPr/>
        </p:nvSpPr>
        <p:spPr>
          <a:xfrm>
            <a:off x="6732240" y="548680"/>
            <a:ext cx="2374900" cy="510778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solidFill>
                  <a:srgbClr val="FFFF00"/>
                </a:solidFill>
              </a:rPr>
              <a:t>المعادن والصخور 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25" name="دبوس زينة 24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5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3" grpId="0"/>
      <p:bldP spid="14" grpId="0" animBg="1"/>
      <p:bldP spid="16" grpId="0"/>
      <p:bldP spid="18" grpId="0" animBg="1"/>
      <p:bldP spid="20" grpId="0"/>
      <p:bldP spid="2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جدول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902543"/>
            <a:ext cx="8072462" cy="506702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786710" y="1000108"/>
            <a:ext cx="1143008" cy="510778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400" b="1" dirty="0" err="1" smtClean="0">
                <a:solidFill>
                  <a:prstClr val="white"/>
                </a:solidFill>
              </a:rPr>
              <a:t>الحكاكة</a:t>
            </a:r>
            <a:r>
              <a:rPr lang="ar-EG" sz="2400" b="1" dirty="0" smtClean="0">
                <a:solidFill>
                  <a:prstClr val="white"/>
                </a:solidFill>
              </a:rPr>
              <a:t> :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42976" y="1071546"/>
            <a:ext cx="67151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0070C0"/>
                </a:solidFill>
              </a:rPr>
              <a:t>هي المسحوق الناتج عن حك معدن بقطعة خزفية ويمكن أن يختلف لون </a:t>
            </a:r>
            <a:r>
              <a:rPr lang="ar-EG" sz="2400" b="1" dirty="0" err="1" smtClean="0">
                <a:solidFill>
                  <a:srgbClr val="0070C0"/>
                </a:solidFill>
              </a:rPr>
              <a:t>حُكاكة</a:t>
            </a:r>
            <a:r>
              <a:rPr lang="ar-EG" sz="2400" b="1" dirty="0" smtClean="0">
                <a:solidFill>
                  <a:srgbClr val="0070C0"/>
                </a:solidFill>
              </a:rPr>
              <a:t> المعدن عن لون سطحه الخارجي .</a:t>
            </a:r>
            <a:endParaRPr lang="ar-EG" sz="2400" b="1" dirty="0">
              <a:solidFill>
                <a:srgbClr val="0070C0"/>
              </a:solidFill>
            </a:endParaRPr>
          </a:p>
        </p:txBody>
      </p:sp>
      <p:sp>
        <p:nvSpPr>
          <p:cNvPr id="12" name="مربع نص 25"/>
          <p:cNvSpPr txBox="1"/>
          <p:nvPr/>
        </p:nvSpPr>
        <p:spPr>
          <a:xfrm>
            <a:off x="2251448" y="8820"/>
            <a:ext cx="4643470" cy="1039356"/>
          </a:xfrm>
          <a:prstGeom prst="flowChartDecis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prstClr val="white"/>
                </a:solidFill>
              </a:rPr>
              <a:t>الأرض ومواردها </a:t>
            </a:r>
            <a:endParaRPr lang="ar-EG" sz="2800" b="1" dirty="0">
              <a:solidFill>
                <a:prstClr val="white"/>
              </a:solidFill>
            </a:endParaRPr>
          </a:p>
        </p:txBody>
      </p:sp>
      <p:sp>
        <p:nvSpPr>
          <p:cNvPr id="13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14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5" name="شكل بيضاوي 23"/>
          <p:cNvSpPr/>
          <p:nvPr/>
        </p:nvSpPr>
        <p:spPr>
          <a:xfrm>
            <a:off x="107504" y="476672"/>
            <a:ext cx="1865368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</a:t>
            </a:r>
            <a:r>
              <a:rPr lang="ar-SA" b="1" dirty="0" smtClean="0">
                <a:solidFill>
                  <a:srgbClr val="FFFF00"/>
                </a:solidFill>
              </a:rPr>
              <a:t>الأول </a:t>
            </a:r>
            <a:endParaRPr lang="ar-EG" b="1" dirty="0">
              <a:solidFill>
                <a:srgbClr val="FFFF00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ص135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4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738278220"/>
              </p:ext>
            </p:extLst>
          </p:nvPr>
        </p:nvGraphicFramePr>
        <p:xfrm>
          <a:off x="792898" y="820936"/>
          <a:ext cx="7572428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6143636" y="2924944"/>
            <a:ext cx="3000364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EG" sz="2000" b="1" dirty="0" smtClean="0">
                <a:solidFill>
                  <a:srgbClr val="FF0000"/>
                </a:solidFill>
              </a:rPr>
              <a:t>هي الصخور المنصهرة في باطن الأرض تسمى </a:t>
            </a:r>
            <a:r>
              <a:rPr lang="ar-EG" sz="2000" b="1" dirty="0" err="1" smtClean="0">
                <a:solidFill>
                  <a:srgbClr val="FF0000"/>
                </a:solidFill>
              </a:rPr>
              <a:t>الماجما</a:t>
            </a:r>
            <a:r>
              <a:rPr lang="ar-EG" sz="2000" b="1" dirty="0" smtClean="0">
                <a:solidFill>
                  <a:srgbClr val="FF0000"/>
                </a:solidFill>
              </a:rPr>
              <a:t> وإذا خرجت تسمى </a:t>
            </a:r>
            <a:r>
              <a:rPr lang="ar-EG" sz="2000" b="1" dirty="0" err="1" smtClean="0">
                <a:solidFill>
                  <a:srgbClr val="FF0000"/>
                </a:solidFill>
              </a:rPr>
              <a:t>اللابا</a:t>
            </a:r>
            <a:r>
              <a:rPr lang="ar-EG" sz="2000" b="1" dirty="0" smtClean="0">
                <a:solidFill>
                  <a:srgbClr val="FF0000"/>
                </a:solidFill>
              </a:rPr>
              <a:t>.وعندما تبرد تكون صخور نارية . إذا كان التبريد بطيئا</a:t>
            </a:r>
            <a:r>
              <a:rPr lang="ar-EG" sz="2000" b="1" dirty="0">
                <a:solidFill>
                  <a:srgbClr val="FF0000"/>
                </a:solidFill>
              </a:rPr>
              <a:t>ً</a:t>
            </a:r>
            <a:r>
              <a:rPr lang="ar-EG" sz="2000" b="1" dirty="0" smtClean="0">
                <a:solidFill>
                  <a:srgbClr val="FF0000"/>
                </a:solidFill>
              </a:rPr>
              <a:t> تتكون حبيبات كبيرة من المعادن ويصبح ملمس الصخر خشناً , وإذا بردت سريعاً فلن يكون وقت كبير لتكون الحبيبات . </a:t>
            </a:r>
            <a:r>
              <a:rPr lang="ar-EG" sz="2000" b="1" dirty="0" err="1" smtClean="0">
                <a:solidFill>
                  <a:srgbClr val="FF0000"/>
                </a:solidFill>
              </a:rPr>
              <a:t>الأوبسيديان</a:t>
            </a:r>
            <a:r>
              <a:rPr lang="ar-EG" sz="2000" b="1" dirty="0" smtClean="0">
                <a:solidFill>
                  <a:srgbClr val="FF0000"/>
                </a:solidFill>
              </a:rPr>
              <a:t> ناعم زجاجي الملمس ويتكون بسرعة من تبريد </a:t>
            </a:r>
            <a:r>
              <a:rPr lang="ar-EG" sz="2000" b="1" dirty="0" err="1" smtClean="0">
                <a:solidFill>
                  <a:srgbClr val="FF0000"/>
                </a:solidFill>
              </a:rPr>
              <a:t>اللابة</a:t>
            </a:r>
            <a:r>
              <a:rPr lang="ar-EG" sz="2000" b="1" dirty="0" smtClean="0">
                <a:solidFill>
                  <a:srgbClr val="FF0000"/>
                </a:solidFill>
              </a:rPr>
              <a:t> المتدفقة عبر فوهة البركان .</a:t>
            </a:r>
            <a:endParaRPr lang="ar-EG" sz="2000" b="1" dirty="0">
              <a:solidFill>
                <a:srgbClr val="FF0000"/>
              </a:solidFill>
            </a:endParaRPr>
          </a:p>
        </p:txBody>
      </p:sp>
      <p:pic>
        <p:nvPicPr>
          <p:cNvPr id="11" name="صورة 10" descr="أوبسيديان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785794"/>
            <a:ext cx="2264367" cy="142876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286248" y="1071546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63888" y="2928934"/>
            <a:ext cx="257974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dirty="0" smtClean="0">
                <a:solidFill>
                  <a:srgbClr val="00B050"/>
                </a:solidFill>
              </a:rPr>
              <a:t>هذه الطبقات مكونة من قطع صغيرة تسمى الرواسب بعض هذه الرواسب من الصخور أو المعادن وبعضها الآخر من أجزاء نباتات وأصداف ومواد أخرى صلبة .وتتكون الصخور</a:t>
            </a:r>
            <a:endParaRPr lang="ar-EG" sz="2400" b="1" dirty="0">
              <a:solidFill>
                <a:srgbClr val="00B05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00100" y="2857496"/>
            <a:ext cx="214314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000" b="1" dirty="0" smtClean="0">
                <a:solidFill>
                  <a:prstClr val="black"/>
                </a:solidFill>
              </a:rPr>
              <a:t>هي صخور متكونة من صخور أخرى بفعل الحرارة والضغط . ويمكن أن تتشكل من صخور نارية أو صخور رسوبية أو من صخور متحولة </a:t>
            </a:r>
            <a:endParaRPr lang="ar-EG" sz="2000" b="1" dirty="0">
              <a:solidFill>
                <a:prstClr val="black"/>
              </a:solidFill>
            </a:endParaRPr>
          </a:p>
        </p:txBody>
      </p:sp>
      <p:pic>
        <p:nvPicPr>
          <p:cNvPr id="12" name="صورة 11" descr="3بعض الصخور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245456">
            <a:off x="3504954" y="5573990"/>
            <a:ext cx="1770427" cy="154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941168"/>
            <a:ext cx="2456208" cy="180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مربع نص 25"/>
          <p:cNvSpPr txBox="1"/>
          <p:nvPr/>
        </p:nvSpPr>
        <p:spPr>
          <a:xfrm>
            <a:off x="2246121" y="8820"/>
            <a:ext cx="4643470" cy="731520"/>
          </a:xfrm>
          <a:prstGeom prst="flowChartDecis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prstClr val="white"/>
                </a:solidFill>
              </a:rPr>
              <a:t>الأرض ومواردها </a:t>
            </a:r>
            <a:endParaRPr lang="ar-EG" sz="2800" b="1" dirty="0">
              <a:solidFill>
                <a:prstClr val="white"/>
              </a:solidFill>
            </a:endParaRPr>
          </a:p>
        </p:txBody>
      </p:sp>
      <p:sp>
        <p:nvSpPr>
          <p:cNvPr id="17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18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9" name="شكل بيضاوي 23"/>
          <p:cNvSpPr/>
          <p:nvPr/>
        </p:nvSpPr>
        <p:spPr>
          <a:xfrm>
            <a:off x="107504" y="476672"/>
            <a:ext cx="1865368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</a:t>
            </a:r>
            <a:r>
              <a:rPr lang="ar-SA" b="1" dirty="0" smtClean="0">
                <a:solidFill>
                  <a:srgbClr val="FFFF00"/>
                </a:solidFill>
              </a:rPr>
              <a:t>الأول </a:t>
            </a:r>
            <a:endParaRPr lang="ar-EG" b="1" dirty="0">
              <a:solidFill>
                <a:srgbClr val="FFFF00"/>
              </a:solidFill>
            </a:endParaRPr>
          </a:p>
        </p:txBody>
      </p:sp>
      <p:sp>
        <p:nvSpPr>
          <p:cNvPr id="20" name="دبوس زينة 19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9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8" grpId="0"/>
      <p:bldP spid="9" grpId="0"/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/>
          <p:cNvSpPr/>
          <p:nvPr/>
        </p:nvSpPr>
        <p:spPr>
          <a:xfrm>
            <a:off x="3225508" y="1077724"/>
            <a:ext cx="2714644" cy="78581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 smtClean="0">
                <a:solidFill>
                  <a:prstClr val="white"/>
                </a:solidFill>
              </a:rPr>
              <a:t>استخدام الصخور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155168" y="2132856"/>
            <a:ext cx="164307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solidFill>
                  <a:prstClr val="white"/>
                </a:solidFill>
              </a:rPr>
              <a:t>الجرانيت </a:t>
            </a:r>
            <a:endParaRPr lang="ar-EG" b="1" dirty="0">
              <a:solidFill>
                <a:prstClr val="white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105390" y="2775798"/>
            <a:ext cx="164307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prstClr val="black"/>
                </a:solidFill>
              </a:rPr>
              <a:t>صخر ناري يقاوم </a:t>
            </a:r>
            <a:r>
              <a:rPr lang="ar-EG" sz="2000" b="1" dirty="0" err="1" smtClean="0">
                <a:solidFill>
                  <a:prstClr val="black"/>
                </a:solidFill>
              </a:rPr>
              <a:t>التجوية</a:t>
            </a:r>
            <a:r>
              <a:rPr lang="ar-EG" sz="2000" b="1" dirty="0" smtClean="0">
                <a:solidFill>
                  <a:prstClr val="black"/>
                </a:solidFill>
              </a:rPr>
              <a:t> والتعرية </a:t>
            </a:r>
            <a:endParaRPr lang="ar-EG" sz="2000" b="1" dirty="0">
              <a:solidFill>
                <a:prstClr val="black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177398" y="4347434"/>
            <a:ext cx="16430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EG" b="1" dirty="0" smtClean="0">
                <a:solidFill>
                  <a:prstClr val="black"/>
                </a:solidFill>
              </a:rPr>
              <a:t>بناء المدارس والمنشآت الآخرى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758338" y="2143116"/>
            <a:ext cx="164307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solidFill>
                  <a:prstClr val="white"/>
                </a:solidFill>
              </a:rPr>
              <a:t>الحجر الجيري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758338" y="2714620"/>
            <a:ext cx="164307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prstClr val="black"/>
                </a:solidFill>
              </a:rPr>
              <a:t>صخر رسوبي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758338" y="4214818"/>
            <a:ext cx="164307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EG" b="1" dirty="0" smtClean="0">
                <a:solidFill>
                  <a:prstClr val="black"/>
                </a:solidFill>
              </a:rPr>
              <a:t>صناعة الطباشير  ويدخل في صناعة الأسمنت ويمكن معرفة تاريخ الأرض من خلاله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971600" y="2214554"/>
            <a:ext cx="164307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solidFill>
                  <a:prstClr val="white"/>
                </a:solidFill>
              </a:rPr>
              <a:t>الرخام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971600" y="2714620"/>
            <a:ext cx="164307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solidFill>
                  <a:prstClr val="black"/>
                </a:solidFill>
              </a:rPr>
              <a:t>صخر متحول 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1043038" y="4214818"/>
            <a:ext cx="164307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EG" b="1" dirty="0" smtClean="0">
                <a:solidFill>
                  <a:prstClr val="black"/>
                </a:solidFill>
              </a:rPr>
              <a:t>صناعة البلاط والأعمدة الحجرية ومواقد النار .</a:t>
            </a:r>
          </a:p>
        </p:txBody>
      </p:sp>
      <p:sp>
        <p:nvSpPr>
          <p:cNvPr id="17" name="سهم للأسفل 16"/>
          <p:cNvSpPr/>
          <p:nvPr/>
        </p:nvSpPr>
        <p:spPr>
          <a:xfrm>
            <a:off x="7743772" y="3490178"/>
            <a:ext cx="428628" cy="78581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prstClr val="white"/>
              </a:solidFill>
            </a:endParaRPr>
          </a:p>
        </p:txBody>
      </p:sp>
      <p:sp>
        <p:nvSpPr>
          <p:cNvPr id="18" name="سهم للأسفل 17"/>
          <p:cNvSpPr/>
          <p:nvPr/>
        </p:nvSpPr>
        <p:spPr>
          <a:xfrm>
            <a:off x="4401280" y="3357562"/>
            <a:ext cx="428628" cy="857256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prstClr val="white"/>
              </a:solidFill>
            </a:endParaRPr>
          </a:p>
        </p:txBody>
      </p:sp>
      <p:sp>
        <p:nvSpPr>
          <p:cNvPr id="19" name="سهم للأسفل 18"/>
          <p:cNvSpPr/>
          <p:nvPr/>
        </p:nvSpPr>
        <p:spPr>
          <a:xfrm>
            <a:off x="1614542" y="3357562"/>
            <a:ext cx="428628" cy="857256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prstClr val="white"/>
              </a:solidFill>
            </a:endParaRPr>
          </a:p>
        </p:txBody>
      </p:sp>
      <p:pic>
        <p:nvPicPr>
          <p:cNvPr id="20" name="صورة 19" descr="2بعض الصخو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419004"/>
            <a:ext cx="2895600" cy="1695450"/>
          </a:xfrm>
          <a:prstGeom prst="rect">
            <a:avLst/>
          </a:prstGeom>
        </p:spPr>
      </p:pic>
      <p:pic>
        <p:nvPicPr>
          <p:cNvPr id="2051" name="Picture 3" descr="C:\Documents and Settings\Administrator\Desktop\علوم صف رابع جديد\الصور\4بعض الصخو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346526"/>
            <a:ext cx="2143125" cy="146685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tor\Desktop\علوم صف رابع جديد\الصور\3بعض الصخور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500702"/>
            <a:ext cx="2735573" cy="1719261"/>
          </a:xfrm>
          <a:prstGeom prst="rect">
            <a:avLst/>
          </a:prstGeom>
          <a:noFill/>
        </p:spPr>
      </p:pic>
      <p:sp>
        <p:nvSpPr>
          <p:cNvPr id="25" name="مربع نص 25"/>
          <p:cNvSpPr txBox="1"/>
          <p:nvPr/>
        </p:nvSpPr>
        <p:spPr>
          <a:xfrm>
            <a:off x="2251448" y="8820"/>
            <a:ext cx="4643470" cy="1039356"/>
          </a:xfrm>
          <a:prstGeom prst="flowChartDecis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prstClr val="white"/>
                </a:solidFill>
              </a:rPr>
              <a:t>الأرض ومواردها </a:t>
            </a:r>
            <a:endParaRPr lang="ar-EG" sz="2800" b="1" dirty="0">
              <a:solidFill>
                <a:prstClr val="white"/>
              </a:solidFill>
            </a:endParaRPr>
          </a:p>
        </p:txBody>
      </p:sp>
      <p:sp>
        <p:nvSpPr>
          <p:cNvPr id="26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27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28" name="شكل بيضاوي 23"/>
          <p:cNvSpPr/>
          <p:nvPr/>
        </p:nvSpPr>
        <p:spPr>
          <a:xfrm>
            <a:off x="107504" y="476672"/>
            <a:ext cx="1865368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</a:t>
            </a:r>
            <a:r>
              <a:rPr lang="ar-SA" b="1" dirty="0" smtClean="0">
                <a:solidFill>
                  <a:srgbClr val="FFFF00"/>
                </a:solidFill>
              </a:rPr>
              <a:t>الأول </a:t>
            </a:r>
            <a:endParaRPr lang="ar-EG" b="1" dirty="0">
              <a:solidFill>
                <a:srgbClr val="FFFF00"/>
              </a:solidFill>
            </a:endParaRPr>
          </a:p>
        </p:txBody>
      </p:sp>
      <p:sp>
        <p:nvSpPr>
          <p:cNvPr id="29" name="دبوس زينة 28"/>
          <p:cNvSpPr/>
          <p:nvPr/>
        </p:nvSpPr>
        <p:spPr>
          <a:xfrm>
            <a:off x="0" y="6095788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3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41" y="692696"/>
            <a:ext cx="27717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53" y="1700808"/>
            <a:ext cx="72580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9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60153"/>
            <a:ext cx="3904463" cy="79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55215"/>
            <a:ext cx="74199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9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5531"/>
            <a:ext cx="4365812" cy="81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44" y="1511441"/>
            <a:ext cx="73152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20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59" y="540355"/>
            <a:ext cx="4312045" cy="7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9811"/>
            <a:ext cx="7540111" cy="258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0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4201</TotalTime>
  <Words>631</Words>
  <Application>Microsoft Office PowerPoint</Application>
  <PresentationFormat>عرض على الشاشة (3:4)‏</PresentationFormat>
  <Paragraphs>115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hp</cp:lastModifiedBy>
  <cp:revision>343</cp:revision>
  <dcterms:created xsi:type="dcterms:W3CDTF">2011-03-17T07:07:04Z</dcterms:created>
  <dcterms:modified xsi:type="dcterms:W3CDTF">2019-03-19T18:03:36Z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