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3"/>
  </p:notesMasterIdLst>
  <p:sldIdLst>
    <p:sldId id="316" r:id="rId2"/>
    <p:sldId id="283" r:id="rId3"/>
    <p:sldId id="284" r:id="rId4"/>
    <p:sldId id="285" r:id="rId5"/>
    <p:sldId id="286" r:id="rId6"/>
    <p:sldId id="288" r:id="rId7"/>
    <p:sldId id="317" r:id="rId8"/>
    <p:sldId id="289" r:id="rId9"/>
    <p:sldId id="290" r:id="rId10"/>
    <p:sldId id="280" r:id="rId11"/>
    <p:sldId id="259" r:id="rId12"/>
    <p:sldId id="260" r:id="rId13"/>
    <p:sldId id="257" r:id="rId14"/>
    <p:sldId id="258" r:id="rId15"/>
    <p:sldId id="281" r:id="rId16"/>
    <p:sldId id="282" r:id="rId17"/>
    <p:sldId id="291" r:id="rId18"/>
    <p:sldId id="293" r:id="rId19"/>
    <p:sldId id="292" r:id="rId20"/>
    <p:sldId id="272" r:id="rId21"/>
    <p:sldId id="295" r:id="rId22"/>
    <p:sldId id="297" r:id="rId23"/>
    <p:sldId id="298" r:id="rId24"/>
    <p:sldId id="299" r:id="rId25"/>
    <p:sldId id="296" r:id="rId26"/>
    <p:sldId id="278" r:id="rId27"/>
    <p:sldId id="275" r:id="rId28"/>
    <p:sldId id="277" r:id="rId29"/>
    <p:sldId id="300" r:id="rId30"/>
    <p:sldId id="315" r:id="rId31"/>
    <p:sldId id="276" r:id="rId32"/>
  </p:sldIdLst>
  <p:sldSz cx="12192000" cy="6858000"/>
  <p:notesSz cx="6797675" cy="9928225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70EC88"/>
    <a:srgbClr val="E7EA6C"/>
    <a:srgbClr val="FDBFC9"/>
    <a:srgbClr val="F1F3A7"/>
    <a:srgbClr val="EEF094"/>
    <a:srgbClr val="FFFF5B"/>
    <a:srgbClr val="FFD44B"/>
    <a:srgbClr val="FCAAB8"/>
    <a:srgbClr val="23E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8" d="100"/>
          <a:sy n="68" d="100"/>
        </p:scale>
        <p:origin x="792" y="7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F575B9-7717-4B35-B92B-C14CB4876405}" type="doc">
      <dgm:prSet loTypeId="urn:microsoft.com/office/officeart/2005/8/layout/bList2" loCatId="list" qsTypeId="urn:microsoft.com/office/officeart/2005/8/quickstyle/simple1" qsCatId="simple" csTypeId="urn:microsoft.com/office/officeart/2005/8/colors/colorful4" csCatId="colorful" phldr="1"/>
      <dgm:spPr/>
    </dgm:pt>
    <dgm:pt modelId="{ED25F00D-982B-43BC-9DA9-9A2C7925D822}">
      <dgm:prSet phldrT="[نص]"/>
      <dgm:spPr/>
      <dgm:t>
        <a:bodyPr/>
        <a:lstStyle/>
        <a:p>
          <a:pPr algn="ctr" rtl="1"/>
          <a:r>
            <a:rPr lang="ar-SA" dirty="0"/>
            <a:t>ماذا تعلمت </a:t>
          </a:r>
        </a:p>
      </dgm:t>
    </dgm:pt>
    <dgm:pt modelId="{E4969157-7F19-419F-A72A-6D53F13ABC9A}" type="parTrans" cxnId="{E5CDAF51-D21A-4302-8E33-3BB37A8FA5F2}">
      <dgm:prSet/>
      <dgm:spPr/>
      <dgm:t>
        <a:bodyPr/>
        <a:lstStyle/>
        <a:p>
          <a:pPr algn="ctr" rtl="1"/>
          <a:endParaRPr lang="ar-SA"/>
        </a:p>
      </dgm:t>
    </dgm:pt>
    <dgm:pt modelId="{788C26FC-D448-4325-A1D5-A6B407E27F62}" type="sibTrans" cxnId="{E5CDAF51-D21A-4302-8E33-3BB37A8FA5F2}">
      <dgm:prSet/>
      <dgm:spPr/>
      <dgm:t>
        <a:bodyPr/>
        <a:lstStyle/>
        <a:p>
          <a:pPr algn="ctr" rtl="1"/>
          <a:endParaRPr lang="ar-SA"/>
        </a:p>
      </dgm:t>
    </dgm:pt>
    <dgm:pt modelId="{80040B70-50EA-4F6E-AD71-3CC6C164A1B5}">
      <dgm:prSet phldrT="[نص]"/>
      <dgm:spPr/>
      <dgm:t>
        <a:bodyPr/>
        <a:lstStyle/>
        <a:p>
          <a:pPr algn="ctr" rtl="1"/>
          <a:r>
            <a:rPr lang="ar-SA" dirty="0"/>
            <a:t>ماذا أود أن اتعلم </a:t>
          </a:r>
        </a:p>
      </dgm:t>
    </dgm:pt>
    <dgm:pt modelId="{A3950FB7-0815-43E6-ACA3-D026030A8534}" type="parTrans" cxnId="{152BD1F2-31E2-42BE-A27A-9CDD9D554714}">
      <dgm:prSet/>
      <dgm:spPr/>
      <dgm:t>
        <a:bodyPr/>
        <a:lstStyle/>
        <a:p>
          <a:pPr algn="ctr" rtl="1"/>
          <a:endParaRPr lang="ar-SA"/>
        </a:p>
      </dgm:t>
    </dgm:pt>
    <dgm:pt modelId="{34889FF5-5111-4E59-A963-FF9CE77D6DA3}" type="sibTrans" cxnId="{152BD1F2-31E2-42BE-A27A-9CDD9D554714}">
      <dgm:prSet/>
      <dgm:spPr/>
      <dgm:t>
        <a:bodyPr/>
        <a:lstStyle/>
        <a:p>
          <a:pPr algn="ctr" rtl="1"/>
          <a:endParaRPr lang="ar-SA"/>
        </a:p>
      </dgm:t>
    </dgm:pt>
    <dgm:pt modelId="{9DE27D5A-4130-4B52-9E0B-27F76A888B55}">
      <dgm:prSet phldrT="[نص]"/>
      <dgm:spPr/>
      <dgm:t>
        <a:bodyPr/>
        <a:lstStyle/>
        <a:p>
          <a:pPr algn="ctr" rtl="1"/>
          <a:r>
            <a:rPr lang="ar-SA" dirty="0"/>
            <a:t>ماذا اعلم </a:t>
          </a:r>
        </a:p>
      </dgm:t>
    </dgm:pt>
    <dgm:pt modelId="{7CA9D8E2-D12C-4664-9933-ABBCD9412FE1}" type="parTrans" cxnId="{7E45EB1D-C430-427A-B53C-ECD1E4BBF0FB}">
      <dgm:prSet/>
      <dgm:spPr/>
      <dgm:t>
        <a:bodyPr/>
        <a:lstStyle/>
        <a:p>
          <a:pPr algn="ctr" rtl="1"/>
          <a:endParaRPr lang="ar-SA"/>
        </a:p>
      </dgm:t>
    </dgm:pt>
    <dgm:pt modelId="{0AEAF0D2-558E-4EB6-81F2-5C45FC63163F}" type="sibTrans" cxnId="{7E45EB1D-C430-427A-B53C-ECD1E4BBF0FB}">
      <dgm:prSet/>
      <dgm:spPr/>
      <dgm:t>
        <a:bodyPr/>
        <a:lstStyle/>
        <a:p>
          <a:pPr algn="ctr" rtl="1"/>
          <a:endParaRPr lang="ar-SA"/>
        </a:p>
      </dgm:t>
    </dgm:pt>
    <dgm:pt modelId="{65A689BA-3440-4E49-94F6-1F53ADC6636C}" type="pres">
      <dgm:prSet presAssocID="{52F575B9-7717-4B35-B92B-C14CB4876405}" presName="diagram" presStyleCnt="0">
        <dgm:presLayoutVars>
          <dgm:dir/>
          <dgm:animLvl val="lvl"/>
          <dgm:resizeHandles val="exact"/>
        </dgm:presLayoutVars>
      </dgm:prSet>
      <dgm:spPr/>
    </dgm:pt>
    <dgm:pt modelId="{130DE2C9-2FBD-4BD7-A884-459772F56B9A}" type="pres">
      <dgm:prSet presAssocID="{ED25F00D-982B-43BC-9DA9-9A2C7925D822}" presName="compNode" presStyleCnt="0"/>
      <dgm:spPr/>
    </dgm:pt>
    <dgm:pt modelId="{FB120671-30B9-4F6C-AEE9-050D6CDAF388}" type="pres">
      <dgm:prSet presAssocID="{ED25F00D-982B-43BC-9DA9-9A2C7925D822}" presName="childRect" presStyleLbl="bgAcc1" presStyleIdx="0" presStyleCnt="3">
        <dgm:presLayoutVars>
          <dgm:bulletEnabled val="1"/>
        </dgm:presLayoutVars>
      </dgm:prSet>
      <dgm:spPr>
        <a:ln w="38100">
          <a:solidFill>
            <a:srgbClr val="FFC000"/>
          </a:solidFill>
        </a:ln>
      </dgm:spPr>
    </dgm:pt>
    <dgm:pt modelId="{FE9963E1-EE07-4C4D-828F-73ACB1240C66}" type="pres">
      <dgm:prSet presAssocID="{ED25F00D-982B-43BC-9DA9-9A2C7925D82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E4E8106-9E86-46F4-B6DB-B262DEFFCC6F}" type="pres">
      <dgm:prSet presAssocID="{ED25F00D-982B-43BC-9DA9-9A2C7925D822}" presName="parentRect" presStyleLbl="alignNode1" presStyleIdx="0" presStyleCnt="3"/>
      <dgm:spPr/>
    </dgm:pt>
    <dgm:pt modelId="{CA55FF12-F7EB-46C0-A882-ED77CEBC9EE8}" type="pres">
      <dgm:prSet presAssocID="{ED25F00D-982B-43BC-9DA9-9A2C7925D822}" presName="adorn" presStyleLbl="fgAccFollowNod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2A5D307-C987-4626-A654-8252778A6800}" type="pres">
      <dgm:prSet presAssocID="{788C26FC-D448-4325-A1D5-A6B407E27F62}" presName="sibTrans" presStyleLbl="sibTrans2D1" presStyleIdx="0" presStyleCnt="0"/>
      <dgm:spPr/>
    </dgm:pt>
    <dgm:pt modelId="{AB52F0E5-B6E4-4BEE-A016-2AF690C1181A}" type="pres">
      <dgm:prSet presAssocID="{80040B70-50EA-4F6E-AD71-3CC6C164A1B5}" presName="compNode" presStyleCnt="0"/>
      <dgm:spPr/>
    </dgm:pt>
    <dgm:pt modelId="{A0E1DE79-32CB-43A4-B130-50A026160853}" type="pres">
      <dgm:prSet presAssocID="{80040B70-50EA-4F6E-AD71-3CC6C164A1B5}" presName="childRect" presStyleLbl="bgAcc1" presStyleIdx="1" presStyleCnt="3">
        <dgm:presLayoutVars>
          <dgm:bulletEnabled val="1"/>
        </dgm:presLayoutVars>
      </dgm:prSet>
      <dgm:spPr>
        <a:ln w="38100">
          <a:solidFill>
            <a:srgbClr val="23E148"/>
          </a:solidFill>
        </a:ln>
      </dgm:spPr>
    </dgm:pt>
    <dgm:pt modelId="{2404AE3B-D9E2-452C-A68F-61D1C2F33232}" type="pres">
      <dgm:prSet presAssocID="{80040B70-50EA-4F6E-AD71-3CC6C164A1B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C81B1C1-3FB0-46B8-832B-8D709F572A42}" type="pres">
      <dgm:prSet presAssocID="{80040B70-50EA-4F6E-AD71-3CC6C164A1B5}" presName="parentRect" presStyleLbl="alignNode1" presStyleIdx="1" presStyleCnt="3"/>
      <dgm:spPr/>
    </dgm:pt>
    <dgm:pt modelId="{81722CC0-482A-4343-8872-1669A92EF6B2}" type="pres">
      <dgm:prSet presAssocID="{80040B70-50EA-4F6E-AD71-3CC6C164A1B5}" presName="adorn" presStyleLbl="fgAccFollowNode1" presStyleIdx="1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746E737-19D5-4B40-8119-5184135B6739}" type="pres">
      <dgm:prSet presAssocID="{34889FF5-5111-4E59-A963-FF9CE77D6DA3}" presName="sibTrans" presStyleLbl="sibTrans2D1" presStyleIdx="0" presStyleCnt="0"/>
      <dgm:spPr/>
    </dgm:pt>
    <dgm:pt modelId="{31B94F34-1F3D-4B31-B0FF-901059DA636B}" type="pres">
      <dgm:prSet presAssocID="{9DE27D5A-4130-4B52-9E0B-27F76A888B55}" presName="compNode" presStyleCnt="0"/>
      <dgm:spPr/>
    </dgm:pt>
    <dgm:pt modelId="{3F0685BE-746D-4B68-B70A-337C13159677}" type="pres">
      <dgm:prSet presAssocID="{9DE27D5A-4130-4B52-9E0B-27F76A888B55}" presName="childRect" presStyleLbl="bgAcc1" presStyleIdx="2" presStyleCnt="3">
        <dgm:presLayoutVars>
          <dgm:bulletEnabled val="1"/>
        </dgm:presLayoutVars>
      </dgm:prSet>
      <dgm:spPr>
        <a:ln w="38100">
          <a:solidFill>
            <a:schemeClr val="accent1">
              <a:lumMod val="75000"/>
            </a:schemeClr>
          </a:solidFill>
        </a:ln>
      </dgm:spPr>
    </dgm:pt>
    <dgm:pt modelId="{2449567D-2023-4A3F-9A55-481EA6761C20}" type="pres">
      <dgm:prSet presAssocID="{9DE27D5A-4130-4B52-9E0B-27F76A888B5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564F614-84AE-4A04-A13D-040A2DD76283}" type="pres">
      <dgm:prSet presAssocID="{9DE27D5A-4130-4B52-9E0B-27F76A888B55}" presName="parentRect" presStyleLbl="alignNode1" presStyleIdx="2" presStyleCnt="3"/>
      <dgm:spPr/>
    </dgm:pt>
    <dgm:pt modelId="{978B9F2D-3A2A-4357-BC38-022936411610}" type="pres">
      <dgm:prSet presAssocID="{9DE27D5A-4130-4B52-9E0B-27F76A888B55}" presName="adorn" presStyleLbl="fgAccFollowNode1" presStyleIdx="2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D9F85C00-F181-4A62-BDC8-2B8D50667A68}" type="presOf" srcId="{52F575B9-7717-4B35-B92B-C14CB4876405}" destId="{65A689BA-3440-4E49-94F6-1F53ADC6636C}" srcOrd="0" destOrd="0" presId="urn:microsoft.com/office/officeart/2005/8/layout/bList2"/>
    <dgm:cxn modelId="{97DCA209-3B08-4938-919A-B5C732FA2FA3}" type="presOf" srcId="{9DE27D5A-4130-4B52-9E0B-27F76A888B55}" destId="{2449567D-2023-4A3F-9A55-481EA6761C20}" srcOrd="0" destOrd="0" presId="urn:microsoft.com/office/officeart/2005/8/layout/bList2"/>
    <dgm:cxn modelId="{267E261D-8390-476D-96F1-BFDABA45A5F0}" type="presOf" srcId="{788C26FC-D448-4325-A1D5-A6B407E27F62}" destId="{62A5D307-C987-4626-A654-8252778A6800}" srcOrd="0" destOrd="0" presId="urn:microsoft.com/office/officeart/2005/8/layout/bList2"/>
    <dgm:cxn modelId="{7E45EB1D-C430-427A-B53C-ECD1E4BBF0FB}" srcId="{52F575B9-7717-4B35-B92B-C14CB4876405}" destId="{9DE27D5A-4130-4B52-9E0B-27F76A888B55}" srcOrd="2" destOrd="0" parTransId="{7CA9D8E2-D12C-4664-9933-ABBCD9412FE1}" sibTransId="{0AEAF0D2-558E-4EB6-81F2-5C45FC63163F}"/>
    <dgm:cxn modelId="{A3D3B062-6782-4187-AFEE-EC3ABADB6CB6}" type="presOf" srcId="{ED25F00D-982B-43BC-9DA9-9A2C7925D822}" destId="{FE9963E1-EE07-4C4D-828F-73ACB1240C66}" srcOrd="0" destOrd="0" presId="urn:microsoft.com/office/officeart/2005/8/layout/bList2"/>
    <dgm:cxn modelId="{E5CDAF51-D21A-4302-8E33-3BB37A8FA5F2}" srcId="{52F575B9-7717-4B35-B92B-C14CB4876405}" destId="{ED25F00D-982B-43BC-9DA9-9A2C7925D822}" srcOrd="0" destOrd="0" parTransId="{E4969157-7F19-419F-A72A-6D53F13ABC9A}" sibTransId="{788C26FC-D448-4325-A1D5-A6B407E27F62}"/>
    <dgm:cxn modelId="{1617FF8F-D319-4687-AE31-53B8E71C1509}" type="presOf" srcId="{80040B70-50EA-4F6E-AD71-3CC6C164A1B5}" destId="{2404AE3B-D9E2-452C-A68F-61D1C2F33232}" srcOrd="0" destOrd="0" presId="urn:microsoft.com/office/officeart/2005/8/layout/bList2"/>
    <dgm:cxn modelId="{5F590390-79DC-479B-AFC5-11AE44DE0A65}" type="presOf" srcId="{34889FF5-5111-4E59-A963-FF9CE77D6DA3}" destId="{2746E737-19D5-4B40-8119-5184135B6739}" srcOrd="0" destOrd="0" presId="urn:microsoft.com/office/officeart/2005/8/layout/bList2"/>
    <dgm:cxn modelId="{4E8216C0-17A4-4D46-8FE3-EAB933BCDF77}" type="presOf" srcId="{80040B70-50EA-4F6E-AD71-3CC6C164A1B5}" destId="{6C81B1C1-3FB0-46B8-832B-8D709F572A42}" srcOrd="1" destOrd="0" presId="urn:microsoft.com/office/officeart/2005/8/layout/bList2"/>
    <dgm:cxn modelId="{DFBF16C2-DCE2-4694-AFD5-EB6F7CB2875D}" type="presOf" srcId="{ED25F00D-982B-43BC-9DA9-9A2C7925D822}" destId="{5E4E8106-9E86-46F4-B6DB-B262DEFFCC6F}" srcOrd="1" destOrd="0" presId="urn:microsoft.com/office/officeart/2005/8/layout/bList2"/>
    <dgm:cxn modelId="{152BD1F2-31E2-42BE-A27A-9CDD9D554714}" srcId="{52F575B9-7717-4B35-B92B-C14CB4876405}" destId="{80040B70-50EA-4F6E-AD71-3CC6C164A1B5}" srcOrd="1" destOrd="0" parTransId="{A3950FB7-0815-43E6-ACA3-D026030A8534}" sibTransId="{34889FF5-5111-4E59-A963-FF9CE77D6DA3}"/>
    <dgm:cxn modelId="{DF2103FF-F017-4663-9729-11BC785407F7}" type="presOf" srcId="{9DE27D5A-4130-4B52-9E0B-27F76A888B55}" destId="{E564F614-84AE-4A04-A13D-040A2DD76283}" srcOrd="1" destOrd="0" presId="urn:microsoft.com/office/officeart/2005/8/layout/bList2"/>
    <dgm:cxn modelId="{EA616EF5-6351-4BC0-97D4-3069138D45E1}" type="presParOf" srcId="{65A689BA-3440-4E49-94F6-1F53ADC6636C}" destId="{130DE2C9-2FBD-4BD7-A884-459772F56B9A}" srcOrd="0" destOrd="0" presId="urn:microsoft.com/office/officeart/2005/8/layout/bList2"/>
    <dgm:cxn modelId="{8815EEBC-5791-4CE2-AA72-46F7D6CBE0C3}" type="presParOf" srcId="{130DE2C9-2FBD-4BD7-A884-459772F56B9A}" destId="{FB120671-30B9-4F6C-AEE9-050D6CDAF388}" srcOrd="0" destOrd="0" presId="urn:microsoft.com/office/officeart/2005/8/layout/bList2"/>
    <dgm:cxn modelId="{27A8582B-F25F-41FC-9C3C-A0E48921801F}" type="presParOf" srcId="{130DE2C9-2FBD-4BD7-A884-459772F56B9A}" destId="{FE9963E1-EE07-4C4D-828F-73ACB1240C66}" srcOrd="1" destOrd="0" presId="urn:microsoft.com/office/officeart/2005/8/layout/bList2"/>
    <dgm:cxn modelId="{B931FC35-FE99-4845-B40B-E69090AE79A6}" type="presParOf" srcId="{130DE2C9-2FBD-4BD7-A884-459772F56B9A}" destId="{5E4E8106-9E86-46F4-B6DB-B262DEFFCC6F}" srcOrd="2" destOrd="0" presId="urn:microsoft.com/office/officeart/2005/8/layout/bList2"/>
    <dgm:cxn modelId="{1DC63164-717C-48AD-80F7-A24401C8B252}" type="presParOf" srcId="{130DE2C9-2FBD-4BD7-A884-459772F56B9A}" destId="{CA55FF12-F7EB-46C0-A882-ED77CEBC9EE8}" srcOrd="3" destOrd="0" presId="urn:microsoft.com/office/officeart/2005/8/layout/bList2"/>
    <dgm:cxn modelId="{C8D3E441-6806-4977-8216-44B5BC0E2250}" type="presParOf" srcId="{65A689BA-3440-4E49-94F6-1F53ADC6636C}" destId="{62A5D307-C987-4626-A654-8252778A6800}" srcOrd="1" destOrd="0" presId="urn:microsoft.com/office/officeart/2005/8/layout/bList2"/>
    <dgm:cxn modelId="{C469FB46-7A3C-49F7-B70F-442860CE8969}" type="presParOf" srcId="{65A689BA-3440-4E49-94F6-1F53ADC6636C}" destId="{AB52F0E5-B6E4-4BEE-A016-2AF690C1181A}" srcOrd="2" destOrd="0" presId="urn:microsoft.com/office/officeart/2005/8/layout/bList2"/>
    <dgm:cxn modelId="{BA487973-3E61-45EB-B11D-26C4F0D1ED19}" type="presParOf" srcId="{AB52F0E5-B6E4-4BEE-A016-2AF690C1181A}" destId="{A0E1DE79-32CB-43A4-B130-50A026160853}" srcOrd="0" destOrd="0" presId="urn:microsoft.com/office/officeart/2005/8/layout/bList2"/>
    <dgm:cxn modelId="{609432B8-1132-49F8-BC3E-66651FD42D75}" type="presParOf" srcId="{AB52F0E5-B6E4-4BEE-A016-2AF690C1181A}" destId="{2404AE3B-D9E2-452C-A68F-61D1C2F33232}" srcOrd="1" destOrd="0" presId="urn:microsoft.com/office/officeart/2005/8/layout/bList2"/>
    <dgm:cxn modelId="{0DCFB0FF-5D8A-4A1A-A756-7314E786E525}" type="presParOf" srcId="{AB52F0E5-B6E4-4BEE-A016-2AF690C1181A}" destId="{6C81B1C1-3FB0-46B8-832B-8D709F572A42}" srcOrd="2" destOrd="0" presId="urn:microsoft.com/office/officeart/2005/8/layout/bList2"/>
    <dgm:cxn modelId="{F5976693-C0BE-48B3-85BA-F6267775AC06}" type="presParOf" srcId="{AB52F0E5-B6E4-4BEE-A016-2AF690C1181A}" destId="{81722CC0-482A-4343-8872-1669A92EF6B2}" srcOrd="3" destOrd="0" presId="urn:microsoft.com/office/officeart/2005/8/layout/bList2"/>
    <dgm:cxn modelId="{13ED91EE-F977-4C8B-91CB-89F07CB4764A}" type="presParOf" srcId="{65A689BA-3440-4E49-94F6-1F53ADC6636C}" destId="{2746E737-19D5-4B40-8119-5184135B6739}" srcOrd="3" destOrd="0" presId="urn:microsoft.com/office/officeart/2005/8/layout/bList2"/>
    <dgm:cxn modelId="{36278910-D621-4EFE-9A32-FFC91444EAA9}" type="presParOf" srcId="{65A689BA-3440-4E49-94F6-1F53ADC6636C}" destId="{31B94F34-1F3D-4B31-B0FF-901059DA636B}" srcOrd="4" destOrd="0" presId="urn:microsoft.com/office/officeart/2005/8/layout/bList2"/>
    <dgm:cxn modelId="{D4575815-1B8E-49FF-B955-D9EB882B9FC6}" type="presParOf" srcId="{31B94F34-1F3D-4B31-B0FF-901059DA636B}" destId="{3F0685BE-746D-4B68-B70A-337C13159677}" srcOrd="0" destOrd="0" presId="urn:microsoft.com/office/officeart/2005/8/layout/bList2"/>
    <dgm:cxn modelId="{80EEEB01-715B-4754-A745-664854C8C9F1}" type="presParOf" srcId="{31B94F34-1F3D-4B31-B0FF-901059DA636B}" destId="{2449567D-2023-4A3F-9A55-481EA6761C20}" srcOrd="1" destOrd="0" presId="urn:microsoft.com/office/officeart/2005/8/layout/bList2"/>
    <dgm:cxn modelId="{62B62135-AF20-48D9-BFDE-1BCED780A98E}" type="presParOf" srcId="{31B94F34-1F3D-4B31-B0FF-901059DA636B}" destId="{E564F614-84AE-4A04-A13D-040A2DD76283}" srcOrd="2" destOrd="0" presId="urn:microsoft.com/office/officeart/2005/8/layout/bList2"/>
    <dgm:cxn modelId="{26C64F22-62F5-48BF-B180-36929B30BF62}" type="presParOf" srcId="{31B94F34-1F3D-4B31-B0FF-901059DA636B}" destId="{978B9F2D-3A2A-4357-BC38-02293641161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20671-30B9-4F6C-AEE9-050D6CDAF388}">
      <dsp:nvSpPr>
        <dsp:cNvPr id="0" name=""/>
        <dsp:cNvSpPr/>
      </dsp:nvSpPr>
      <dsp:spPr>
        <a:xfrm>
          <a:off x="7932" y="551392"/>
          <a:ext cx="3426017" cy="25574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E8106-9E86-46F4-B6DB-B262DEFFCC6F}">
      <dsp:nvSpPr>
        <dsp:cNvPr id="0" name=""/>
        <dsp:cNvSpPr/>
      </dsp:nvSpPr>
      <dsp:spPr>
        <a:xfrm>
          <a:off x="7932" y="3108842"/>
          <a:ext cx="3426017" cy="1099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ctr" defTabSz="1822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100" kern="1200" dirty="0"/>
            <a:t>ماذا تعلمت </a:t>
          </a:r>
        </a:p>
      </dsp:txBody>
      <dsp:txXfrm>
        <a:off x="7932" y="3108842"/>
        <a:ext cx="2412688" cy="1099703"/>
      </dsp:txXfrm>
    </dsp:sp>
    <dsp:sp modelId="{CA55FF12-F7EB-46C0-A882-ED77CEBC9EE8}">
      <dsp:nvSpPr>
        <dsp:cNvPr id="0" name=""/>
        <dsp:cNvSpPr/>
      </dsp:nvSpPr>
      <dsp:spPr>
        <a:xfrm>
          <a:off x="2517537" y="3283520"/>
          <a:ext cx="1199106" cy="1199106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1DE79-32CB-43A4-B130-50A026160853}">
      <dsp:nvSpPr>
        <dsp:cNvPr id="0" name=""/>
        <dsp:cNvSpPr/>
      </dsp:nvSpPr>
      <dsp:spPr>
        <a:xfrm>
          <a:off x="4013714" y="551392"/>
          <a:ext cx="3426017" cy="25574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23E1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1B1C1-3FB0-46B8-832B-8D709F572A42}">
      <dsp:nvSpPr>
        <dsp:cNvPr id="0" name=""/>
        <dsp:cNvSpPr/>
      </dsp:nvSpPr>
      <dsp:spPr>
        <a:xfrm>
          <a:off x="4013714" y="3108842"/>
          <a:ext cx="3426017" cy="1099703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ctr" defTabSz="1822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100" kern="1200" dirty="0"/>
            <a:t>ماذا أود أن اتعلم </a:t>
          </a:r>
        </a:p>
      </dsp:txBody>
      <dsp:txXfrm>
        <a:off x="4013714" y="3108842"/>
        <a:ext cx="2412688" cy="1099703"/>
      </dsp:txXfrm>
    </dsp:sp>
    <dsp:sp modelId="{81722CC0-482A-4343-8872-1669A92EF6B2}">
      <dsp:nvSpPr>
        <dsp:cNvPr id="0" name=""/>
        <dsp:cNvSpPr/>
      </dsp:nvSpPr>
      <dsp:spPr>
        <a:xfrm>
          <a:off x="6523319" y="3283520"/>
          <a:ext cx="1199106" cy="1199106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685BE-746D-4B68-B70A-337C13159677}">
      <dsp:nvSpPr>
        <dsp:cNvPr id="0" name=""/>
        <dsp:cNvSpPr/>
      </dsp:nvSpPr>
      <dsp:spPr>
        <a:xfrm>
          <a:off x="8019496" y="551392"/>
          <a:ext cx="3426017" cy="25574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64F614-84AE-4A04-A13D-040A2DD76283}">
      <dsp:nvSpPr>
        <dsp:cNvPr id="0" name=""/>
        <dsp:cNvSpPr/>
      </dsp:nvSpPr>
      <dsp:spPr>
        <a:xfrm>
          <a:off x="8019496" y="3108842"/>
          <a:ext cx="3426017" cy="109970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ctr" defTabSz="1822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100" kern="1200" dirty="0"/>
            <a:t>ماذا اعلم </a:t>
          </a:r>
        </a:p>
      </dsp:txBody>
      <dsp:txXfrm>
        <a:off x="8019496" y="3108842"/>
        <a:ext cx="2412688" cy="1099703"/>
      </dsp:txXfrm>
    </dsp:sp>
    <dsp:sp modelId="{978B9F2D-3A2A-4357-BC38-022936411610}">
      <dsp:nvSpPr>
        <dsp:cNvPr id="0" name=""/>
        <dsp:cNvSpPr/>
      </dsp:nvSpPr>
      <dsp:spPr>
        <a:xfrm>
          <a:off x="10529101" y="3283520"/>
          <a:ext cx="1199106" cy="1199106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1A5504F-24F8-45A2-9F26-B91E3EAE0198}" type="datetimeFigureOut">
              <a:rPr lang="ar-SA" smtClean="0"/>
              <a:t>23/01/40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52016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7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3ADAE52-EBF2-411F-98AE-4547461023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9773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DAE52-EBF2-411F-98AE-45474610238D}" type="slidenum">
              <a:rPr lang="ar-SA" smtClean="0"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316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FCC1-3167-4561-9E60-CFDBA5AA79A5}" type="datetimeFigureOut">
              <a:rPr lang="ar-SA" smtClean="0"/>
              <a:t>23/01/40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0CF76-A183-442A-8987-8172B80C1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0287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FCC1-3167-4561-9E60-CFDBA5AA79A5}" type="datetimeFigureOut">
              <a:rPr lang="ar-SA" smtClean="0"/>
              <a:t>23/01/40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0CF76-A183-442A-8987-8172B80C1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772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FCC1-3167-4561-9E60-CFDBA5AA79A5}" type="datetimeFigureOut">
              <a:rPr lang="ar-SA" smtClean="0"/>
              <a:t>23/01/40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0CF76-A183-442A-8987-8172B80C1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913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FCC1-3167-4561-9E60-CFDBA5AA79A5}" type="datetimeFigureOut">
              <a:rPr lang="ar-SA" smtClean="0"/>
              <a:t>23/01/40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0CF76-A183-442A-8987-8172B80C1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955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FCC1-3167-4561-9E60-CFDBA5AA79A5}" type="datetimeFigureOut">
              <a:rPr lang="ar-SA" smtClean="0"/>
              <a:t>23/01/40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0CF76-A183-442A-8987-8172B80C1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231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FCC1-3167-4561-9E60-CFDBA5AA79A5}" type="datetimeFigureOut">
              <a:rPr lang="ar-SA" smtClean="0"/>
              <a:t>23/01/40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0CF76-A183-442A-8987-8172B80C1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9270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FCC1-3167-4561-9E60-CFDBA5AA79A5}" type="datetimeFigureOut">
              <a:rPr lang="ar-SA" smtClean="0"/>
              <a:t>23/01/40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0CF76-A183-442A-8987-8172B80C1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679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FCC1-3167-4561-9E60-CFDBA5AA79A5}" type="datetimeFigureOut">
              <a:rPr lang="ar-SA" smtClean="0"/>
              <a:t>23/01/40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0CF76-A183-442A-8987-8172B80C1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1880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FCC1-3167-4561-9E60-CFDBA5AA79A5}" type="datetimeFigureOut">
              <a:rPr lang="ar-SA" smtClean="0"/>
              <a:t>23/01/40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0CF76-A183-442A-8987-8172B80C1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5235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FCC1-3167-4561-9E60-CFDBA5AA79A5}" type="datetimeFigureOut">
              <a:rPr lang="ar-SA" smtClean="0"/>
              <a:t>23/01/40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0CF76-A183-442A-8987-8172B80C1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996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FCC1-3167-4561-9E60-CFDBA5AA79A5}" type="datetimeFigureOut">
              <a:rPr lang="ar-SA" smtClean="0"/>
              <a:t>23/01/40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0CF76-A183-442A-8987-8172B80C1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947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8FCC1-3167-4561-9E60-CFDBA5AA79A5}" type="datetimeFigureOut">
              <a:rPr lang="ar-SA" smtClean="0"/>
              <a:t>23/01/40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0CF76-A183-442A-8987-8172B80C1D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30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BD67F797-C058-4DD8-8253-8ED18F56B9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22" y="573024"/>
            <a:ext cx="10424160" cy="58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763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29845B-AA6B-49BD-8668-9C3369333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25" y="0"/>
            <a:ext cx="2085975" cy="219075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6EEB2AA-DEBA-480E-8399-458B5157B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0"/>
            <a:ext cx="2085975" cy="219075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711CF9D-BDF0-4DAA-AD93-EB6C9D147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5" y="0"/>
            <a:ext cx="2085975" cy="219075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F7EBECA-EDC2-4A12-8EB1-CC181A0D6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0"/>
            <a:ext cx="2085975" cy="219075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C33BF4FA-8ED9-46C7-91B0-5623D0F59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0"/>
            <a:ext cx="2085975" cy="219075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54ECE8D-9AAE-4368-BA7B-5F84651DB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8"/>
            <a:ext cx="1762125" cy="219075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D840D2A9-AB11-4DC6-9A31-C98D9A574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25" y="4667250"/>
            <a:ext cx="2085975" cy="219075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B133C811-9CB0-477D-A62E-9CDF8FD0C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4667250"/>
            <a:ext cx="2085975" cy="2190750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287E4E0D-79AC-4464-9246-79CB069C3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5" y="4667250"/>
            <a:ext cx="2085975" cy="2190750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87C1A96E-92FA-4FD3-9C67-E8CDFE141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4667250"/>
            <a:ext cx="2085975" cy="2190750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0DF24D0D-5EA5-42B9-8B4A-414C27B54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4667250"/>
            <a:ext cx="2085975" cy="2190750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DA32EAC-2518-4F84-A88C-0850F4D41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3182"/>
            <a:ext cx="1762125" cy="2190750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7809713A-C127-4990-9267-520FA9F35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46" y="2097557"/>
            <a:ext cx="2414953" cy="2569693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A974E365-8B57-4A91-8AC0-D0AFFD0EE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97557"/>
            <a:ext cx="2414953" cy="2685458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0F715DE-3C2F-478D-A567-8E1426167226}"/>
              </a:ext>
            </a:extLst>
          </p:cNvPr>
          <p:cNvSpPr txBox="1"/>
          <p:nvPr/>
        </p:nvSpPr>
        <p:spPr>
          <a:xfrm>
            <a:off x="2414952" y="5068807"/>
            <a:ext cx="693029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/>
              <a:t>إعداد المعلمة: ريحانة العامر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C45B9E6-63D0-489B-B265-9B07D6B5AAA3}"/>
              </a:ext>
            </a:extLst>
          </p:cNvPr>
          <p:cNvSpPr/>
          <p:nvPr/>
        </p:nvSpPr>
        <p:spPr>
          <a:xfrm>
            <a:off x="1885072" y="1589649"/>
            <a:ext cx="8553156" cy="34650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127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3900" b="1" dirty="0">
                <a:ln w="381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DecoType Naskh Swashes" panose="02010400000000000000" pitchFamily="2" charset="-78"/>
              </a:rPr>
              <a:t>الطلائعيات </a:t>
            </a:r>
          </a:p>
        </p:txBody>
      </p:sp>
    </p:spTree>
    <p:extLst>
      <p:ext uri="{BB962C8B-B14F-4D97-AF65-F5344CB8AC3E}">
        <p14:creationId xmlns:p14="http://schemas.microsoft.com/office/powerpoint/2010/main" val="357170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1" y="76258"/>
            <a:ext cx="7294258" cy="66184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20A35DA-1097-4832-B7DF-C03BF61BC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029" y="141798"/>
            <a:ext cx="4299116" cy="655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3249"/>
      </p:ext>
    </p:extLst>
  </p:cSld>
  <p:clrMapOvr>
    <a:masterClrMapping/>
  </p:clrMapOvr>
  <p:transition spd="slow"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79917"/>
            <a:ext cx="6077829" cy="6298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ÙØªÙØ¬Ø© Ø¨Ø­Ø« Ø§ÙØµÙØ± Ø¹Ù âªGirl using microscope CLIOPARTâ¬â">
            <a:extLst>
              <a:ext uri="{FF2B5EF4-FFF2-40B4-BE49-F238E27FC236}">
                <a16:creationId xmlns:a16="http://schemas.microsoft.com/office/drawing/2014/main" id="{809B1E9B-4E07-46C2-831E-0307FA32A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74" y="159848"/>
            <a:ext cx="5426026" cy="653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85649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ÙØªÙØ¬Ø© Ø¨Ø­Ø« Ø§ÙØµÙØ± Ø¹Ù âªGirl using microscope CLIPARTâ¬â">
            <a:extLst>
              <a:ext uri="{FF2B5EF4-FFF2-40B4-BE49-F238E27FC236}">
                <a16:creationId xmlns:a16="http://schemas.microsoft.com/office/drawing/2014/main" id="{D0ADB89C-F375-486B-9816-668380EC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436"/>
            <a:ext cx="3868615" cy="58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خطط انسيابي: دمج 2">
            <a:extLst>
              <a:ext uri="{FF2B5EF4-FFF2-40B4-BE49-F238E27FC236}">
                <a16:creationId xmlns:a16="http://schemas.microsoft.com/office/drawing/2014/main" id="{49CAB94D-8442-4B88-8263-D086CEECBD74}"/>
              </a:ext>
            </a:extLst>
          </p:cNvPr>
          <p:cNvSpPr/>
          <p:nvPr/>
        </p:nvSpPr>
        <p:spPr>
          <a:xfrm rot="2009499">
            <a:off x="2619840" y="1842193"/>
            <a:ext cx="1850764" cy="1860193"/>
          </a:xfrm>
          <a:prstGeom prst="flowChartMerg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6096000" y="703385"/>
            <a:ext cx="5450427" cy="5451230"/>
          </a:xfr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ar-SA" sz="6000" b="1" dirty="0">
                <a:ln>
                  <a:solidFill>
                    <a:schemeClr val="tx1"/>
                  </a:solidFill>
                </a:ln>
                <a:solidFill>
                  <a:srgbClr val="CF6B33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الفكرة العامة:          </a:t>
            </a:r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الطلائعيات مجموعة متنوعة من المخلوقات الحية عديدة الخلايا أو وحيدة الخلايا حقيقية النواة تختلف في طرق التغذية والتكاثر  </a:t>
            </a: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BE1DB018-C2AB-4473-BE1F-FB7880F71556}"/>
              </a:ext>
            </a:extLst>
          </p:cNvPr>
          <p:cNvSpPr/>
          <p:nvPr/>
        </p:nvSpPr>
        <p:spPr>
          <a:xfrm>
            <a:off x="3249637" y="393895"/>
            <a:ext cx="2461848" cy="225083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341" t="-22544" r="-16477" b="-26808"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 w="38100">
                <a:solidFill>
                  <a:schemeClr val="tx1"/>
                </a:solidFill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27564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62708" y="918402"/>
            <a:ext cx="5050301" cy="4947826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rgbClr val="CF6B33"/>
                </a:solidFill>
              </a:rPr>
              <a:t>الفكرة الرئيسة:        </a:t>
            </a:r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rgbClr val="DAE029"/>
                </a:solidFill>
              </a:rPr>
              <a:t>تشكل الطلائعيات مجموعة مختلفة من المخلوقات الحية التي تصنف بناء على طرق حصولها الغذاء  </a:t>
            </a:r>
          </a:p>
        </p:txBody>
      </p:sp>
      <p:pic>
        <p:nvPicPr>
          <p:cNvPr id="5" name="Picture 2" descr="ØµÙØ±Ø© Ø°Ø§Øª ØµÙØ©">
            <a:extLst>
              <a:ext uri="{FF2B5EF4-FFF2-40B4-BE49-F238E27FC236}">
                <a16:creationId xmlns:a16="http://schemas.microsoft.com/office/drawing/2014/main" id="{394226C9-08CA-4853-8B10-D67D7EE18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774" y="1291771"/>
            <a:ext cx="4342225" cy="556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خطط انسيابي: دمج 6">
            <a:extLst>
              <a:ext uri="{FF2B5EF4-FFF2-40B4-BE49-F238E27FC236}">
                <a16:creationId xmlns:a16="http://schemas.microsoft.com/office/drawing/2014/main" id="{3CC4AD64-447B-4DEC-8460-4BB82DFDFA36}"/>
              </a:ext>
            </a:extLst>
          </p:cNvPr>
          <p:cNvSpPr/>
          <p:nvPr/>
        </p:nvSpPr>
        <p:spPr>
          <a:xfrm rot="19295360">
            <a:off x="7287881" y="2514132"/>
            <a:ext cx="1850144" cy="2005662"/>
          </a:xfrm>
          <a:prstGeom prst="flowChartMerg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7ED5DA04-3177-4DA7-BFC3-33F7DC5C9310}"/>
              </a:ext>
            </a:extLst>
          </p:cNvPr>
          <p:cNvSpPr/>
          <p:nvPr/>
        </p:nvSpPr>
        <p:spPr>
          <a:xfrm>
            <a:off x="6096000" y="918402"/>
            <a:ext cx="2200366" cy="245581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82227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مستطيل 28">
            <a:extLst>
              <a:ext uri="{FF2B5EF4-FFF2-40B4-BE49-F238E27FC236}">
                <a16:creationId xmlns:a16="http://schemas.microsoft.com/office/drawing/2014/main" id="{023EDD3C-1244-4F17-A9E3-AD1F41FD1827}"/>
              </a:ext>
            </a:extLst>
          </p:cNvPr>
          <p:cNvSpPr/>
          <p:nvPr/>
        </p:nvSpPr>
        <p:spPr>
          <a:xfrm>
            <a:off x="2864596" y="265504"/>
            <a:ext cx="9144526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طالبتي العزيزة باستخدام استراتيجية التصفح اطلعي على 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عناصر </a:t>
            </a:r>
            <a:r>
              <a:rPr lang="ar-SA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الدرس  في كتابكـِ المقرر وحددي العناصر التي سبق أن تعلمتها(ماذا أعرف) والعناصر التي لم تتعلمين عنها (ماذا أود أن أتعلم)</a:t>
            </a:r>
          </a:p>
        </p:txBody>
      </p:sp>
      <p:graphicFrame>
        <p:nvGraphicFramePr>
          <p:cNvPr id="30" name="رسم تخطيطي 29">
            <a:extLst>
              <a:ext uri="{FF2B5EF4-FFF2-40B4-BE49-F238E27FC236}">
                <a16:creationId xmlns:a16="http://schemas.microsoft.com/office/drawing/2014/main" id="{A3840CFB-47AB-4C1A-AFFF-CDCA96CD8E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5132939"/>
              </p:ext>
            </p:extLst>
          </p:nvPr>
        </p:nvGraphicFramePr>
        <p:xfrm>
          <a:off x="281354" y="1823981"/>
          <a:ext cx="11736140" cy="5034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" name="صورة 31">
            <a:extLst>
              <a:ext uri="{FF2B5EF4-FFF2-40B4-BE49-F238E27FC236}">
                <a16:creationId xmlns:a16="http://schemas.microsoft.com/office/drawing/2014/main" id="{EC4F2086-238D-4A02-ABC2-4C350A8998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506" y="71883"/>
            <a:ext cx="2606027" cy="22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66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5C5CEF5-D9FC-4A91-9D03-A6EA06BB9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185" y="372207"/>
            <a:ext cx="3923274" cy="611358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D7E8C4C-E1D1-4517-AC64-7498ED8C8642}"/>
              </a:ext>
            </a:extLst>
          </p:cNvPr>
          <p:cNvSpPr/>
          <p:nvPr/>
        </p:nvSpPr>
        <p:spPr>
          <a:xfrm>
            <a:off x="3287577" y="372207"/>
            <a:ext cx="2212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اهداف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12EAF4D-E032-416B-A109-0929744EF6D5}"/>
              </a:ext>
            </a:extLst>
          </p:cNvPr>
          <p:cNvSpPr/>
          <p:nvPr/>
        </p:nvSpPr>
        <p:spPr>
          <a:xfrm>
            <a:off x="1" y="1600424"/>
            <a:ext cx="810503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توضح</a:t>
            </a:r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كيفية تصنيف الطلائعيات بحسب طريقة تغذيتها  </a:t>
            </a:r>
            <a:endParaRPr lang="ar-SA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74DC60E-1F51-4BF1-9C8C-BCD6EB8AE038}"/>
              </a:ext>
            </a:extLst>
          </p:cNvPr>
          <p:cNvSpPr/>
          <p:nvPr/>
        </p:nvSpPr>
        <p:spPr>
          <a:xfrm>
            <a:off x="193871" y="4504772"/>
            <a:ext cx="79623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تستنج</a:t>
            </a:r>
            <a:r>
              <a:rPr lang="ar-SA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دور الطلائعيات في البيئة</a:t>
            </a:r>
            <a:endParaRPr lang="ar-SA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151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A8AC278-DEDF-4379-99A1-79798CAF2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91" y="148176"/>
            <a:ext cx="6142899" cy="646363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7A80CBA-8A5A-4D28-BD2B-77575E75872D}"/>
              </a:ext>
            </a:extLst>
          </p:cNvPr>
          <p:cNvSpPr/>
          <p:nvPr/>
        </p:nvSpPr>
        <p:spPr>
          <a:xfrm>
            <a:off x="6499274" y="478484"/>
            <a:ext cx="5220678" cy="41549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هذا الطلائعي يسمى </a:t>
            </a:r>
          </a:p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جيارديا </a:t>
            </a:r>
            <a:r>
              <a:rPr lang="ar-SA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لامبليا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Giardia lamblia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وهو طفيلي يعيش في أمعاء الإنسان الذي يشرب الماء الملوث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242A52B-E686-4C06-9922-9C643E24865B}"/>
              </a:ext>
            </a:extLst>
          </p:cNvPr>
          <p:cNvSpPr/>
          <p:nvPr/>
        </p:nvSpPr>
        <p:spPr>
          <a:xfrm>
            <a:off x="6499274" y="4808988"/>
            <a:ext cx="5220678" cy="14465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استنتجي: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كيف يحصل هذا الطلائعي على غذائه </a:t>
            </a:r>
          </a:p>
        </p:txBody>
      </p:sp>
    </p:spTree>
    <p:extLst>
      <p:ext uri="{BB962C8B-B14F-4D97-AF65-F5344CB8AC3E}">
        <p14:creationId xmlns:p14="http://schemas.microsoft.com/office/powerpoint/2010/main" val="777927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DD0F9F8-B73D-429E-83E3-71F605FDF449}"/>
              </a:ext>
            </a:extLst>
          </p:cNvPr>
          <p:cNvSpPr/>
          <p:nvPr/>
        </p:nvSpPr>
        <p:spPr>
          <a:xfrm>
            <a:off x="852483" y="153792"/>
            <a:ext cx="10487033" cy="830997"/>
          </a:xfrm>
          <a:prstGeom prst="rect">
            <a:avLst/>
          </a:prstGeom>
          <a:solidFill>
            <a:srgbClr val="FDBFC9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قارني بين تغذية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جيارديا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لامبليا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وطحلب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السبيروجيرا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B3B8137-B199-4514-B448-2C704836E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69141"/>
            <a:ext cx="5520179" cy="371020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2182889-267D-4FF3-A01E-99C587E89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21" y="1083206"/>
            <a:ext cx="5520179" cy="371020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D71BF51-88FF-49EF-B864-B16BBC3C7511}"/>
              </a:ext>
            </a:extLst>
          </p:cNvPr>
          <p:cNvSpPr/>
          <p:nvPr/>
        </p:nvSpPr>
        <p:spPr>
          <a:xfrm>
            <a:off x="6163993" y="5836589"/>
            <a:ext cx="5520179" cy="769441"/>
          </a:xfrm>
          <a:prstGeom prst="rect">
            <a:avLst/>
          </a:prstGeom>
          <a:solidFill>
            <a:srgbClr val="FFD44B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غير ذاتي التغذي (طفيلي)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CCB4593-6024-435B-B4CD-05A866B6D2AB}"/>
              </a:ext>
            </a:extLst>
          </p:cNvPr>
          <p:cNvSpPr/>
          <p:nvPr/>
        </p:nvSpPr>
        <p:spPr>
          <a:xfrm>
            <a:off x="395284" y="4885716"/>
            <a:ext cx="5520179" cy="769441"/>
          </a:xfrm>
          <a:prstGeom prst="rect">
            <a:avLst/>
          </a:prstGeom>
          <a:solidFill>
            <a:srgbClr val="70EC88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طحلب </a:t>
            </a:r>
            <a:r>
              <a:rPr lang="ar-SA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السبيروجيرا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C9A14CF-225A-4DA9-95DB-4A2C31F3696B}"/>
              </a:ext>
            </a:extLst>
          </p:cNvPr>
          <p:cNvSpPr/>
          <p:nvPr/>
        </p:nvSpPr>
        <p:spPr>
          <a:xfrm>
            <a:off x="6110068" y="4888078"/>
            <a:ext cx="5520179" cy="769441"/>
          </a:xfrm>
          <a:prstGeom prst="rect">
            <a:avLst/>
          </a:prstGeom>
          <a:solidFill>
            <a:srgbClr val="FFD44B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جيارديا </a:t>
            </a:r>
            <a:r>
              <a:rPr lang="ar-SA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لامبليا</a:t>
            </a:r>
            <a:endParaRPr lang="ar-SA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BE1161D-9D1D-4146-8F43-B381C56CBEB6}"/>
              </a:ext>
            </a:extLst>
          </p:cNvPr>
          <p:cNvSpPr/>
          <p:nvPr/>
        </p:nvSpPr>
        <p:spPr>
          <a:xfrm>
            <a:off x="395283" y="5836589"/>
            <a:ext cx="5520179" cy="769441"/>
          </a:xfrm>
          <a:prstGeom prst="rect">
            <a:avLst/>
          </a:prstGeom>
          <a:solidFill>
            <a:srgbClr val="70EC88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ذاتي التغذي</a:t>
            </a:r>
          </a:p>
        </p:txBody>
      </p:sp>
    </p:spTree>
    <p:extLst>
      <p:ext uri="{BB962C8B-B14F-4D97-AF65-F5344CB8AC3E}">
        <p14:creationId xmlns:p14="http://schemas.microsoft.com/office/powerpoint/2010/main" val="23544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47CB5413-D9D5-4C04-BA63-32B1D330958D}"/>
              </a:ext>
            </a:extLst>
          </p:cNvPr>
          <p:cNvGrpSpPr/>
          <p:nvPr/>
        </p:nvGrpSpPr>
        <p:grpSpPr>
          <a:xfrm>
            <a:off x="1842868" y="1009915"/>
            <a:ext cx="8496888" cy="720411"/>
            <a:chOff x="1842868" y="1009915"/>
            <a:chExt cx="8496888" cy="720411"/>
          </a:xfrm>
        </p:grpSpPr>
        <p:sp>
          <p:nvSpPr>
            <p:cNvPr id="9" name="قوس كبير أيسر 8">
              <a:extLst>
                <a:ext uri="{FF2B5EF4-FFF2-40B4-BE49-F238E27FC236}">
                  <a16:creationId xmlns:a16="http://schemas.microsoft.com/office/drawing/2014/main" id="{45C7A464-904B-4D4F-86E5-9BD9C1F1840A}"/>
                </a:ext>
              </a:extLst>
            </p:cNvPr>
            <p:cNvSpPr/>
            <p:nvPr/>
          </p:nvSpPr>
          <p:spPr>
            <a:xfrm rot="5400000">
              <a:off x="5739784" y="-2887001"/>
              <a:ext cx="703056" cy="8496888"/>
            </a:xfrm>
            <a:prstGeom prst="leftBrac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FA5465C1-9290-482E-9323-911AC6A10F34}"/>
                </a:ext>
              </a:extLst>
            </p:cNvPr>
            <p:cNvCxnSpPr>
              <a:stCxn id="9" idx="1"/>
            </p:cNvCxnSpPr>
            <p:nvPr/>
          </p:nvCxnSpPr>
          <p:spPr>
            <a:xfrm>
              <a:off x="6091312" y="1009915"/>
              <a:ext cx="4688" cy="72041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F45AF9E-78C3-48BA-A7CE-DB15553ECE7C}"/>
              </a:ext>
            </a:extLst>
          </p:cNvPr>
          <p:cNvSpPr/>
          <p:nvPr/>
        </p:nvSpPr>
        <p:spPr>
          <a:xfrm>
            <a:off x="815548" y="196000"/>
            <a:ext cx="10560904" cy="923330"/>
          </a:xfrm>
          <a:prstGeom prst="rect">
            <a:avLst/>
          </a:prstGeom>
          <a:solidFill>
            <a:srgbClr val="FFFF5B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يمكن تقسيم الطلائعيات على حسب تغذيتها إلى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B02AFD6-015D-4DE7-B628-27B283D6D3B6}"/>
              </a:ext>
            </a:extLst>
          </p:cNvPr>
          <p:cNvSpPr/>
          <p:nvPr/>
        </p:nvSpPr>
        <p:spPr>
          <a:xfrm>
            <a:off x="8091468" y="1501951"/>
            <a:ext cx="3889206" cy="923330"/>
          </a:xfrm>
          <a:prstGeom prst="rect">
            <a:avLst/>
          </a:prstGeom>
          <a:solidFill>
            <a:srgbClr val="FDBFC9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شبيهة الحيوانات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49DC455-0AF9-43C3-B3C1-D92D2717CB1C}"/>
              </a:ext>
            </a:extLst>
          </p:cNvPr>
          <p:cNvSpPr/>
          <p:nvPr/>
        </p:nvSpPr>
        <p:spPr>
          <a:xfrm>
            <a:off x="4373898" y="1501951"/>
            <a:ext cx="3406703" cy="923330"/>
          </a:xfrm>
          <a:prstGeom prst="rect">
            <a:avLst/>
          </a:prstGeom>
          <a:solidFill>
            <a:srgbClr val="70EC88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شبيهة النباتات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D682BC0-21B4-4AFE-9FF9-B8B4FAA66C90}"/>
              </a:ext>
            </a:extLst>
          </p:cNvPr>
          <p:cNvSpPr/>
          <p:nvPr/>
        </p:nvSpPr>
        <p:spPr>
          <a:xfrm>
            <a:off x="211326" y="1501951"/>
            <a:ext cx="3833101" cy="923330"/>
          </a:xfrm>
          <a:prstGeom prst="rect">
            <a:avLst/>
          </a:prstGeom>
          <a:solidFill>
            <a:srgbClr val="FFD44B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شبيهة الفطريات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406B8A3-ED25-41D2-9594-EA738A545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898" y="2565566"/>
            <a:ext cx="3406703" cy="391176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C0781D8-3C6B-455B-BCE6-43EA40FF9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68" y="2639158"/>
            <a:ext cx="3983728" cy="38381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8CB0067-6138-4B07-BE1B-A6E3DF3C6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4" y="2565566"/>
            <a:ext cx="3833100" cy="39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5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40750BE-5A6C-4594-85F8-6AABA596EDCF}"/>
              </a:ext>
            </a:extLst>
          </p:cNvPr>
          <p:cNvSpPr/>
          <p:nvPr/>
        </p:nvSpPr>
        <p:spPr>
          <a:xfrm rot="5400000">
            <a:off x="8418210" y="2980751"/>
            <a:ext cx="69012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(الماء الملوث ومعاناة الشعوب) </a:t>
            </a:r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3" name="العربية معرفة- أزمة مياه تقتل مئات الآلاف سنويا">
            <a:hlinkClick r:id="" action="ppaction://media"/>
            <a:extLst>
              <a:ext uri="{FF2B5EF4-FFF2-40B4-BE49-F238E27FC236}">
                <a16:creationId xmlns:a16="http://schemas.microsoft.com/office/drawing/2014/main" id="{DD986697-BE37-43A2-AC74-7B5FBDEEF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576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7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6414867" y="428178"/>
            <a:ext cx="5272663" cy="6001643"/>
          </a:xfrm>
          <a:prstGeom prst="rect">
            <a:avLst/>
          </a:prstGeom>
          <a:solidFill>
            <a:srgbClr val="F1F3A7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800" dirty="0"/>
              <a:t>طالبتي العزيزة بالتعاون مع زميلاتكِ في المجموعة اقرئي في كتابك المقرر عن تصنيف الطلائعيات وصممي خريطة معرفية توضحي فيها أهم شعب الطلائعيات ومميزات كل منها مع التمثيل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ED4AD4A-BD76-407D-B36D-89C691F23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07" y="1233714"/>
            <a:ext cx="5746893" cy="519610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404DFD8-D70E-446E-8C46-5DFCCEAAFBF5}"/>
              </a:ext>
            </a:extLst>
          </p:cNvPr>
          <p:cNvSpPr txBox="1"/>
          <p:nvPr/>
        </p:nvSpPr>
        <p:spPr>
          <a:xfrm>
            <a:off x="688981" y="402717"/>
            <a:ext cx="5272663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dirty="0"/>
              <a:t> القراءة الموجهة والخرائط المعرفية </a:t>
            </a:r>
          </a:p>
        </p:txBody>
      </p:sp>
    </p:spTree>
    <p:extLst>
      <p:ext uri="{BB962C8B-B14F-4D97-AF65-F5344CB8AC3E}">
        <p14:creationId xmlns:p14="http://schemas.microsoft.com/office/powerpoint/2010/main" val="2959188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0CF4DA4E-D915-4E08-A41D-A3ED75036388}"/>
              </a:ext>
            </a:extLst>
          </p:cNvPr>
          <p:cNvSpPr/>
          <p:nvPr/>
        </p:nvSpPr>
        <p:spPr>
          <a:xfrm>
            <a:off x="8201465" y="1308296"/>
            <a:ext cx="3888000" cy="135049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الطلائعيات شبيهة الحيوانات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6EA686A-FAC0-4FB8-AD1B-BA9CF9871DA6}"/>
              </a:ext>
            </a:extLst>
          </p:cNvPr>
          <p:cNvSpPr/>
          <p:nvPr/>
        </p:nvSpPr>
        <p:spPr>
          <a:xfrm>
            <a:off x="4176057" y="1350499"/>
            <a:ext cx="3888000" cy="1350498"/>
          </a:xfrm>
          <a:prstGeom prst="rect">
            <a:avLst/>
          </a:prstGeom>
          <a:solidFill>
            <a:srgbClr val="70EC8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الطلائعيات شبيهة النباتات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DCC0D58-0504-490E-AD43-38847A3C369E}"/>
              </a:ext>
            </a:extLst>
          </p:cNvPr>
          <p:cNvSpPr/>
          <p:nvPr/>
        </p:nvSpPr>
        <p:spPr>
          <a:xfrm>
            <a:off x="150649" y="1350499"/>
            <a:ext cx="3888000" cy="1350498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الطلائعيات شبيهة الفطريات 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F7A89B7-40EF-49BE-8683-608604E61F1D}"/>
              </a:ext>
            </a:extLst>
          </p:cNvPr>
          <p:cNvSpPr/>
          <p:nvPr/>
        </p:nvSpPr>
        <p:spPr>
          <a:xfrm>
            <a:off x="9782630" y="2819681"/>
            <a:ext cx="2306835" cy="2463520"/>
          </a:xfrm>
          <a:prstGeom prst="rect">
            <a:avLst/>
          </a:prstGeom>
          <a:solidFill>
            <a:srgbClr val="E7EA6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غير  ذاتية التغذي </a:t>
            </a:r>
          </a:p>
          <a:p>
            <a:pPr algn="ctr"/>
            <a:r>
              <a:rPr lang="ar-SA" sz="2800" b="1" dirty="0">
                <a:solidFill>
                  <a:schemeClr val="tx1"/>
                </a:solidFill>
              </a:rPr>
              <a:t>(طفيلية أو ملتهمه)</a:t>
            </a:r>
          </a:p>
          <a:p>
            <a:pPr algn="ctr"/>
            <a:r>
              <a:rPr lang="ar-SA" sz="2800" b="1" dirty="0">
                <a:solidFill>
                  <a:schemeClr val="tx1"/>
                </a:solidFill>
              </a:rPr>
              <a:t>كائنات وحيدة الخلية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F1C38C4-A7AB-4E0F-A590-21C65EC7FB83}"/>
              </a:ext>
            </a:extLst>
          </p:cNvPr>
          <p:cNvSpPr/>
          <p:nvPr/>
        </p:nvSpPr>
        <p:spPr>
          <a:xfrm>
            <a:off x="5757222" y="2819681"/>
            <a:ext cx="2306835" cy="2463520"/>
          </a:xfrm>
          <a:prstGeom prst="rect">
            <a:avLst/>
          </a:prstGeom>
          <a:solidFill>
            <a:srgbClr val="E7EA6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ذاتية التغذي </a:t>
            </a:r>
          </a:p>
          <a:p>
            <a:pPr algn="ctr"/>
            <a:r>
              <a:rPr lang="ar-SA" sz="2800" b="1" dirty="0">
                <a:solidFill>
                  <a:schemeClr val="tx1"/>
                </a:solidFill>
              </a:rPr>
              <a:t>(تسمى الطحالب)قد تكون وحيدة الخلايا أو متعددة الخلايا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1AD14F7-4451-4F18-A8AA-FC5C2F197C2F}"/>
              </a:ext>
            </a:extLst>
          </p:cNvPr>
          <p:cNvSpPr/>
          <p:nvPr/>
        </p:nvSpPr>
        <p:spPr>
          <a:xfrm>
            <a:off x="1731814" y="2819681"/>
            <a:ext cx="2306835" cy="2463520"/>
          </a:xfrm>
          <a:prstGeom prst="rect">
            <a:avLst/>
          </a:prstGeom>
          <a:solidFill>
            <a:srgbClr val="E7EA6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غير  ذاتية التغذي </a:t>
            </a:r>
          </a:p>
          <a:p>
            <a:pPr algn="ctr"/>
            <a:r>
              <a:rPr lang="ar-SA" sz="2800" b="1" dirty="0">
                <a:solidFill>
                  <a:schemeClr val="tx1"/>
                </a:solidFill>
              </a:rPr>
              <a:t>(</a:t>
            </a:r>
            <a:r>
              <a:rPr lang="ar-SA" sz="2800" b="1" dirty="0" err="1">
                <a:solidFill>
                  <a:schemeClr val="tx1"/>
                </a:solidFill>
              </a:rPr>
              <a:t>تتمتص</a:t>
            </a:r>
            <a:r>
              <a:rPr lang="ar-SA" sz="2800" b="1" dirty="0">
                <a:solidFill>
                  <a:schemeClr val="tx1"/>
                </a:solidFill>
              </a:rPr>
              <a:t> المواد العضوية المتحللة </a:t>
            </a:r>
            <a:r>
              <a:rPr lang="ar-SA" sz="2800" b="1" dirty="0" err="1">
                <a:solidFill>
                  <a:schemeClr val="tx1"/>
                </a:solidFill>
              </a:rPr>
              <a:t>عبرجدارها</a:t>
            </a:r>
            <a:r>
              <a:rPr lang="ar-SA" sz="2800" b="1" dirty="0">
                <a:solidFill>
                  <a:schemeClr val="tx1"/>
                </a:solidFill>
              </a:rPr>
              <a:t> الخلوي أو متطفلة)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BCA2A7F-F257-4F84-ABC3-70DB8918F059}"/>
              </a:ext>
            </a:extLst>
          </p:cNvPr>
          <p:cNvSpPr/>
          <p:nvPr/>
        </p:nvSpPr>
        <p:spPr>
          <a:xfrm>
            <a:off x="8201465" y="5400546"/>
            <a:ext cx="2306836" cy="96525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مثل الأميبا </a:t>
            </a:r>
            <a:r>
              <a:rPr lang="ar-SA" sz="2800" b="1" dirty="0" err="1">
                <a:solidFill>
                  <a:schemeClr val="tx1"/>
                </a:solidFill>
              </a:rPr>
              <a:t>والبرامسيوم</a:t>
            </a:r>
            <a:r>
              <a:rPr lang="ar-SA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C42805A-521E-4263-AB94-773004FF76DE}"/>
              </a:ext>
            </a:extLst>
          </p:cNvPr>
          <p:cNvSpPr/>
          <p:nvPr/>
        </p:nvSpPr>
        <p:spPr>
          <a:xfrm>
            <a:off x="4176057" y="5405794"/>
            <a:ext cx="2306836" cy="965257"/>
          </a:xfrm>
          <a:prstGeom prst="rect">
            <a:avLst/>
          </a:prstGeom>
          <a:solidFill>
            <a:srgbClr val="70EC8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مثل عشب البحر العملاق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E15BD67-1362-47DB-A9C3-6C81ED89E53D}"/>
              </a:ext>
            </a:extLst>
          </p:cNvPr>
          <p:cNvSpPr/>
          <p:nvPr/>
        </p:nvSpPr>
        <p:spPr>
          <a:xfrm>
            <a:off x="150649" y="5405794"/>
            <a:ext cx="2306836" cy="965257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مثل الفطر المائي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64DFB18-1DE3-497D-8844-7D2A34DAAB83}"/>
              </a:ext>
            </a:extLst>
          </p:cNvPr>
          <p:cNvSpPr/>
          <p:nvPr/>
        </p:nvSpPr>
        <p:spPr>
          <a:xfrm>
            <a:off x="8201465" y="2819681"/>
            <a:ext cx="1457750" cy="246352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F2599D7-8E35-4AE3-8A76-704E378908FE}"/>
              </a:ext>
            </a:extLst>
          </p:cNvPr>
          <p:cNvSpPr/>
          <p:nvPr/>
        </p:nvSpPr>
        <p:spPr>
          <a:xfrm>
            <a:off x="4176057" y="2819681"/>
            <a:ext cx="1457750" cy="246352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6E7B29A5-5473-45FE-B16E-0021A7A08853}"/>
              </a:ext>
            </a:extLst>
          </p:cNvPr>
          <p:cNvSpPr/>
          <p:nvPr/>
        </p:nvSpPr>
        <p:spPr>
          <a:xfrm>
            <a:off x="136656" y="2798469"/>
            <a:ext cx="1457750" cy="246352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3658" t="-321882" r="-100961" b="-78916"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B2FBFA7-B6C4-4C15-B301-871E6E07D9CB}"/>
              </a:ext>
            </a:extLst>
          </p:cNvPr>
          <p:cNvSpPr/>
          <p:nvPr/>
        </p:nvSpPr>
        <p:spPr>
          <a:xfrm>
            <a:off x="10631716" y="5405793"/>
            <a:ext cx="1457750" cy="96525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D09539D0-9E05-4275-BE73-E146EB2A9378}"/>
              </a:ext>
            </a:extLst>
          </p:cNvPr>
          <p:cNvSpPr/>
          <p:nvPr/>
        </p:nvSpPr>
        <p:spPr>
          <a:xfrm>
            <a:off x="6606307" y="5405793"/>
            <a:ext cx="1457750" cy="965258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264CFA3-7965-4B3C-B55D-062C0050EF83}"/>
              </a:ext>
            </a:extLst>
          </p:cNvPr>
          <p:cNvSpPr/>
          <p:nvPr/>
        </p:nvSpPr>
        <p:spPr>
          <a:xfrm>
            <a:off x="2580898" y="5405794"/>
            <a:ext cx="1457750" cy="96525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72" t="-287384" r="-467932" b="-65772"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2E40942E-1C3F-4CAC-9309-687D54963E4E}"/>
              </a:ext>
            </a:extLst>
          </p:cNvPr>
          <p:cNvSpPr/>
          <p:nvPr/>
        </p:nvSpPr>
        <p:spPr>
          <a:xfrm>
            <a:off x="3495839" y="224079"/>
            <a:ext cx="5434501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أقسام مملكة الطلائعيات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54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D310570-8B55-429D-8303-8A7FDBC75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1" y="154745"/>
            <a:ext cx="5229601" cy="315940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126622-1E0E-4C2A-91BC-7750B24C2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38" y="154743"/>
            <a:ext cx="5108885" cy="315940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C6F9AB-F1AB-461F-8A08-0C2B4E57C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9" y="3522744"/>
            <a:ext cx="5229602" cy="315940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1BAC3C2-A8AD-4464-AFDD-0653CEEFB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83739" y="2477097"/>
            <a:ext cx="3138306" cy="52296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4DC35515-7850-4904-A4EE-365E83B67D0F}"/>
              </a:ext>
            </a:extLst>
          </p:cNvPr>
          <p:cNvSpPr/>
          <p:nvPr/>
        </p:nvSpPr>
        <p:spPr>
          <a:xfrm>
            <a:off x="11197883" y="154745"/>
            <a:ext cx="787791" cy="655554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/>
            <a:r>
              <a:rPr lang="ar-SA" sz="4000" dirty="0"/>
              <a:t>الطلائعيات شبيه بالحيوانات (الأوليات ) </a:t>
            </a:r>
          </a:p>
        </p:txBody>
      </p:sp>
    </p:spTree>
    <p:extLst>
      <p:ext uri="{BB962C8B-B14F-4D97-AF65-F5344CB8AC3E}">
        <p14:creationId xmlns:p14="http://schemas.microsoft.com/office/powerpoint/2010/main" val="1349956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84705327-573D-474C-B582-52CAE07DA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07580" y="-890904"/>
            <a:ext cx="3138306" cy="522960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00FEF7D-F001-4FBF-8968-6BA94E412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1077" y="-784635"/>
            <a:ext cx="3159408" cy="50803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1241B3D-6CBF-4E08-A57B-2BAAE760E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97" y="3429000"/>
            <a:ext cx="5218537" cy="315940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268388A-91EA-423E-9454-8F56644CA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0" y="3494608"/>
            <a:ext cx="5154986" cy="315940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CE04E62-9234-455F-95EB-1D06A9AF4FBD}"/>
              </a:ext>
            </a:extLst>
          </p:cNvPr>
          <p:cNvSpPr/>
          <p:nvPr/>
        </p:nvSpPr>
        <p:spPr>
          <a:xfrm>
            <a:off x="11197883" y="154745"/>
            <a:ext cx="787791" cy="655554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/>
            <a:r>
              <a:rPr lang="ar-SA" sz="4000" dirty="0"/>
              <a:t>الطلائعيات شبيه بالنباتات (</a:t>
            </a:r>
            <a:r>
              <a:rPr lang="ar-SA" sz="4000" dirty="0" err="1"/>
              <a:t>اللطحالب</a:t>
            </a:r>
            <a:r>
              <a:rPr lang="ar-SA" sz="40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49827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6F882FA-1C39-4E51-B051-E8C6EA70C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97" y="175846"/>
            <a:ext cx="5218537" cy="313830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DCD92BB-E263-4D76-B533-F9541028A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3" y="175846"/>
            <a:ext cx="5080372" cy="313830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DFF872C-A54D-4C19-8FEC-D9E8726E4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97" y="3543847"/>
            <a:ext cx="5218537" cy="313830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8A064C6-BE76-48B1-BAD5-6370FEA5C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4" y="3543846"/>
            <a:ext cx="5080372" cy="311841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1D97238-5209-4D3F-A7C6-0C07A5428403}"/>
              </a:ext>
            </a:extLst>
          </p:cNvPr>
          <p:cNvSpPr/>
          <p:nvPr/>
        </p:nvSpPr>
        <p:spPr>
          <a:xfrm>
            <a:off x="11197883" y="154745"/>
            <a:ext cx="787791" cy="655554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/>
            <a:r>
              <a:rPr lang="ar-SA" sz="4000" dirty="0"/>
              <a:t>الطلائعيات شبيه بالفطريات </a:t>
            </a:r>
          </a:p>
        </p:txBody>
      </p:sp>
    </p:spTree>
    <p:extLst>
      <p:ext uri="{BB962C8B-B14F-4D97-AF65-F5344CB8AC3E}">
        <p14:creationId xmlns:p14="http://schemas.microsoft.com/office/powerpoint/2010/main" val="1015201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6921305" y="266994"/>
            <a:ext cx="5022762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/>
              <a:t>تعيش الطلائعيات في الاماكن الرطبة والمائية كالتربة الرطبة و أوراق الأشجار المتحللة والبرك والجداول والمحيطات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C1B8B0F-668D-4F84-B632-27098A769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33" y="263477"/>
            <a:ext cx="6525075" cy="59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99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6696221" y="230884"/>
            <a:ext cx="5247845" cy="59093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/>
              <a:t>لم تجد الطحالب الخضراء التي في الصورة موطنا أفضل من جسد ذلك الدب الكسلان فما نوع العلاقة القائمة بين هذين الكائنين ؟ وضحيها </a:t>
            </a: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/>
          <a:srcRect r="34284" b="46167"/>
          <a:stretch/>
        </p:blipFill>
        <p:spPr>
          <a:xfrm>
            <a:off x="247932" y="186105"/>
            <a:ext cx="6265409" cy="6074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661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صر نائب للمحتوى 3"/>
          <p:cNvSpPr txBox="1">
            <a:spLocks/>
          </p:cNvSpPr>
          <p:nvPr/>
        </p:nvSpPr>
        <p:spPr>
          <a:xfrm>
            <a:off x="6625883" y="130909"/>
            <a:ext cx="5318927" cy="2744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4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فسري: </a:t>
            </a:r>
            <a:r>
              <a:rPr lang="ar-SA" sz="4400" dirty="0"/>
              <a:t>هناك علاقة تكافلية بين الدب الكسلان وبين الطحالب الخضراء التي تنمو على جسمه</a:t>
            </a:r>
          </a:p>
        </p:txBody>
      </p:sp>
      <p:sp>
        <p:nvSpPr>
          <p:cNvPr id="7" name="عنصر نائب للمحتوى 3"/>
          <p:cNvSpPr txBox="1">
            <a:spLocks/>
          </p:cNvSpPr>
          <p:nvPr/>
        </p:nvSpPr>
        <p:spPr>
          <a:xfrm>
            <a:off x="6611815" y="2996422"/>
            <a:ext cx="5336427" cy="36716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4400" dirty="0"/>
              <a:t>الطحلب يصل لضوء الشمس وهو على ظهر الدب الكسلان بينما الدب الكسلان سوف تغطيه الطحالب ولن يكون واضحا بين أوراق قمم الأشجار الضخمة 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r="34284" b="46167"/>
          <a:stretch/>
        </p:blipFill>
        <p:spPr>
          <a:xfrm>
            <a:off x="243758" y="252125"/>
            <a:ext cx="6118899" cy="6415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1587" t="56966" r="4937"/>
          <a:stretch/>
        </p:blipFill>
        <p:spPr>
          <a:xfrm>
            <a:off x="364291" y="4698609"/>
            <a:ext cx="2927550" cy="1969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2362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418117"/>
            <a:ext cx="5036024" cy="5982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>
            <a:off x="5896280" y="418117"/>
            <a:ext cx="5763702" cy="1323439"/>
          </a:xfrm>
          <a:prstGeom prst="rect">
            <a:avLst/>
          </a:prstGeom>
          <a:solidFill>
            <a:srgbClr val="FF99CC"/>
          </a:solidFill>
        </p:spPr>
        <p:txBody>
          <a:bodyPr wrap="square" rtlCol="1">
            <a:spAutoFit/>
          </a:bodyPr>
          <a:lstStyle/>
          <a:p>
            <a:r>
              <a:rPr lang="ar-SA" sz="4000" dirty="0"/>
              <a:t>●تعيش </a:t>
            </a:r>
            <a:r>
              <a:rPr lang="ar-SA" sz="4000" dirty="0" err="1"/>
              <a:t>الميكروسبوريديا</a:t>
            </a:r>
            <a:r>
              <a:rPr lang="ar-SA" sz="4000" dirty="0"/>
              <a:t> متطفلة على الحشرات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5842139" y="2086019"/>
            <a:ext cx="5871983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4000" dirty="0"/>
              <a:t>س/اقترحي طريقة للاستفادة من هذا الكائن الطفيلي 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5842139" y="3755700"/>
            <a:ext cx="5871983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4000" dirty="0"/>
              <a:t>يمكن أن تستخدم </a:t>
            </a:r>
            <a:r>
              <a:rPr lang="ar-SA" sz="4000" dirty="0" err="1"/>
              <a:t>الميكروسبوريديا</a:t>
            </a:r>
            <a:r>
              <a:rPr lang="ar-SA" sz="4000" dirty="0"/>
              <a:t> كمبيد حشري للقضاء على الحشرات التي تدمر المحاصيل </a:t>
            </a:r>
          </a:p>
        </p:txBody>
      </p:sp>
    </p:spTree>
    <p:extLst>
      <p:ext uri="{BB962C8B-B14F-4D97-AF65-F5344CB8AC3E}">
        <p14:creationId xmlns:p14="http://schemas.microsoft.com/office/powerpoint/2010/main" val="14811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07FC7FC-4392-49DB-8046-EB6EA86264CF}"/>
              </a:ext>
            </a:extLst>
          </p:cNvPr>
          <p:cNvSpPr/>
          <p:nvPr/>
        </p:nvSpPr>
        <p:spPr>
          <a:xfrm>
            <a:off x="562709" y="167864"/>
            <a:ext cx="11446412" cy="19389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أٌصيب طائر الببغاء الذي يملكه عبد العزيز بالهزل والتعب </a:t>
            </a:r>
          </a:p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وبعد اجراء الفحوصات الازمة اٌكتشف كائن حي وحيد الخلية يعيش في امعائه ذو شكل بيضوي ويتحرك بواسطة سوط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D8D44D2-7A95-47BC-871A-5B06A3F93918}"/>
              </a:ext>
            </a:extLst>
          </p:cNvPr>
          <p:cNvSpPr/>
          <p:nvPr/>
        </p:nvSpPr>
        <p:spPr>
          <a:xfrm>
            <a:off x="4670473" y="2247538"/>
            <a:ext cx="7338647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صنفي هذا الكائن ثم ارسمي رسما تخيليا له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7651179-56AB-48CA-822D-81E3C43A7828}"/>
              </a:ext>
            </a:extLst>
          </p:cNvPr>
          <p:cNvSpPr/>
          <p:nvPr/>
        </p:nvSpPr>
        <p:spPr>
          <a:xfrm>
            <a:off x="4600135" y="3066757"/>
            <a:ext cx="7408986" cy="362337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02B53AE-8779-453E-A091-0033A1E5E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9" y="2247538"/>
            <a:ext cx="3854546" cy="444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65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Ø§ÙÙØ¨Ø¹Ø§Øª Ø§ÙØ³Øª">
            <a:extLst>
              <a:ext uri="{FF2B5EF4-FFF2-40B4-BE49-F238E27FC236}">
                <a16:creationId xmlns:a16="http://schemas.microsoft.com/office/drawing/2014/main" id="{5F85C0D3-6C05-493A-BF90-2A736EAAB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0" y="225084"/>
            <a:ext cx="8375954" cy="645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EED6D92-6448-4817-96EE-D419BCC9A9C9}"/>
              </a:ext>
            </a:extLst>
          </p:cNvPr>
          <p:cNvSpPr/>
          <p:nvPr/>
        </p:nvSpPr>
        <p:spPr>
          <a:xfrm>
            <a:off x="8707902" y="407015"/>
            <a:ext cx="3145992" cy="5909310"/>
          </a:xfrm>
          <a:prstGeom prst="rect">
            <a:avLst/>
          </a:prstGeom>
          <a:solidFill>
            <a:srgbClr val="EEF094"/>
          </a:solidFill>
          <a:ln w="28575">
            <a:solidFill>
              <a:srgbClr val="B7BB1B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مشاهدتكـِ للفلم السابق وباستخدامكـِ لقبعات التفكير الست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أجيبي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عما يأتي   </a:t>
            </a:r>
          </a:p>
        </p:txBody>
      </p:sp>
    </p:spTree>
    <p:extLst>
      <p:ext uri="{BB962C8B-B14F-4D97-AF65-F5344CB8AC3E}">
        <p14:creationId xmlns:p14="http://schemas.microsoft.com/office/powerpoint/2010/main" val="2706100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313CDC5-3CE8-4D91-AAF4-91540B970FAF}"/>
              </a:ext>
            </a:extLst>
          </p:cNvPr>
          <p:cNvSpPr/>
          <p:nvPr/>
        </p:nvSpPr>
        <p:spPr>
          <a:xfrm>
            <a:off x="8145195" y="98473"/>
            <a:ext cx="3960000" cy="32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8F576B2-AA0F-4D63-A279-F7EE68B6AD47}"/>
              </a:ext>
            </a:extLst>
          </p:cNvPr>
          <p:cNvSpPr/>
          <p:nvPr/>
        </p:nvSpPr>
        <p:spPr>
          <a:xfrm>
            <a:off x="9541385" y="1014223"/>
            <a:ext cx="1167619" cy="20679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E98D941-1AB8-4720-9E20-66501CFBCCF1}"/>
              </a:ext>
            </a:extLst>
          </p:cNvPr>
          <p:cNvSpPr/>
          <p:nvPr/>
        </p:nvSpPr>
        <p:spPr>
          <a:xfrm>
            <a:off x="9195291" y="145012"/>
            <a:ext cx="18598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أرسل سؤال </a:t>
            </a:r>
          </a:p>
        </p:txBody>
      </p:sp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E44EACE8-4833-4DCD-88CB-5F92D1F1D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096" y="1198821"/>
            <a:ext cx="822538" cy="18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6495C8DF-6F82-4B35-A914-CDD0463296E5}"/>
              </a:ext>
            </a:extLst>
          </p:cNvPr>
          <p:cNvSpPr/>
          <p:nvPr/>
        </p:nvSpPr>
        <p:spPr>
          <a:xfrm>
            <a:off x="8222485" y="721065"/>
            <a:ext cx="10358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معلمة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DD5CBD1-A475-4E4E-B47A-11E1269C2F22}"/>
              </a:ext>
            </a:extLst>
          </p:cNvPr>
          <p:cNvSpPr/>
          <p:nvPr/>
        </p:nvSpPr>
        <p:spPr>
          <a:xfrm>
            <a:off x="10834560" y="721835"/>
            <a:ext cx="10502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طالبة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C530F7F-CBFF-458C-81B9-7A2BA3E3A9C9}"/>
              </a:ext>
            </a:extLst>
          </p:cNvPr>
          <p:cNvSpPr/>
          <p:nvPr/>
        </p:nvSpPr>
        <p:spPr>
          <a:xfrm>
            <a:off x="4101843" y="108929"/>
            <a:ext cx="3960000" cy="32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52E0BDF-243D-4B4D-B1EF-AED0820C2FB3}"/>
              </a:ext>
            </a:extLst>
          </p:cNvPr>
          <p:cNvSpPr/>
          <p:nvPr/>
        </p:nvSpPr>
        <p:spPr>
          <a:xfrm>
            <a:off x="5498033" y="1024679"/>
            <a:ext cx="1167619" cy="20679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9E120E0-BC16-4F4F-96A0-71423FB7C4F5}"/>
              </a:ext>
            </a:extLst>
          </p:cNvPr>
          <p:cNvSpPr/>
          <p:nvPr/>
        </p:nvSpPr>
        <p:spPr>
          <a:xfrm>
            <a:off x="5151939" y="155468"/>
            <a:ext cx="18598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أرسل سؤال </a:t>
            </a:r>
          </a:p>
        </p:txBody>
      </p:sp>
      <p:pic>
        <p:nvPicPr>
          <p:cNvPr id="17" name="Picture 2" descr="ØµÙØ±Ø© Ø°Ø§Øª ØµÙØ©">
            <a:extLst>
              <a:ext uri="{FF2B5EF4-FFF2-40B4-BE49-F238E27FC236}">
                <a16:creationId xmlns:a16="http://schemas.microsoft.com/office/drawing/2014/main" id="{508B6152-96BC-4D08-A2B9-B4D8A632B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92" y="1272456"/>
            <a:ext cx="822538" cy="18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 descr="صورة تحتوي على قصاصة فنية, دمية&#10;&#10;وصف منشأ بثقة عالية">
            <a:extLst>
              <a:ext uri="{FF2B5EF4-FFF2-40B4-BE49-F238E27FC236}">
                <a16:creationId xmlns:a16="http://schemas.microsoft.com/office/drawing/2014/main" id="{9E7A9B12-79E1-494C-9467-6988E1225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52" y="1196864"/>
            <a:ext cx="923488" cy="1883352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774F43FE-7BFB-4BCC-BFE8-4CE0AED007A6}"/>
              </a:ext>
            </a:extLst>
          </p:cNvPr>
          <p:cNvSpPr/>
          <p:nvPr/>
        </p:nvSpPr>
        <p:spPr>
          <a:xfrm>
            <a:off x="4216085" y="729787"/>
            <a:ext cx="9573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طالبة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DE976DB-50D9-459F-8AC3-B63C414704D7}"/>
              </a:ext>
            </a:extLst>
          </p:cNvPr>
          <p:cNvSpPr/>
          <p:nvPr/>
        </p:nvSpPr>
        <p:spPr>
          <a:xfrm>
            <a:off x="6751935" y="732291"/>
            <a:ext cx="11288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معلمة 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04E763-92F6-4B03-91CA-4C82AB38C1B6}"/>
              </a:ext>
            </a:extLst>
          </p:cNvPr>
          <p:cNvSpPr/>
          <p:nvPr/>
        </p:nvSpPr>
        <p:spPr>
          <a:xfrm>
            <a:off x="66957" y="99196"/>
            <a:ext cx="3960000" cy="32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780FD031-61A5-4516-9A02-93455893C652}"/>
              </a:ext>
            </a:extLst>
          </p:cNvPr>
          <p:cNvSpPr/>
          <p:nvPr/>
        </p:nvSpPr>
        <p:spPr>
          <a:xfrm>
            <a:off x="1463147" y="1014946"/>
            <a:ext cx="1167619" cy="20679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E78C2918-7ACC-4FC5-9178-6A1FD79CF9E7}"/>
              </a:ext>
            </a:extLst>
          </p:cNvPr>
          <p:cNvSpPr/>
          <p:nvPr/>
        </p:nvSpPr>
        <p:spPr>
          <a:xfrm>
            <a:off x="1117053" y="145735"/>
            <a:ext cx="18598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أرسل سؤال </a:t>
            </a:r>
          </a:p>
        </p:txBody>
      </p:sp>
      <p:pic>
        <p:nvPicPr>
          <p:cNvPr id="31" name="Picture 2" descr="ØµÙØ±Ø© Ø°Ø§Øª ØµÙØ©">
            <a:extLst>
              <a:ext uri="{FF2B5EF4-FFF2-40B4-BE49-F238E27FC236}">
                <a16:creationId xmlns:a16="http://schemas.microsoft.com/office/drawing/2014/main" id="{E85F8D76-90CD-4411-B2D7-06541F20C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58" y="1199544"/>
            <a:ext cx="822538" cy="18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9135A59D-54CC-4537-B926-7D84C26926DF}"/>
              </a:ext>
            </a:extLst>
          </p:cNvPr>
          <p:cNvSpPr/>
          <p:nvPr/>
        </p:nvSpPr>
        <p:spPr>
          <a:xfrm>
            <a:off x="178979" y="721066"/>
            <a:ext cx="9573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طالبة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D55931F4-70CF-4DCB-8D23-227DCC716A11}"/>
              </a:ext>
            </a:extLst>
          </p:cNvPr>
          <p:cNvSpPr/>
          <p:nvPr/>
        </p:nvSpPr>
        <p:spPr>
          <a:xfrm>
            <a:off x="2756322" y="722558"/>
            <a:ext cx="10502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طالبة </a:t>
            </a:r>
          </a:p>
        </p:txBody>
      </p:sp>
      <p:pic>
        <p:nvPicPr>
          <p:cNvPr id="35" name="Picture 2" descr="ØµÙØ±Ø© Ø°Ø§Øª ØµÙØ©">
            <a:extLst>
              <a:ext uri="{FF2B5EF4-FFF2-40B4-BE49-F238E27FC236}">
                <a16:creationId xmlns:a16="http://schemas.microsoft.com/office/drawing/2014/main" id="{8E44BBEB-51F9-4E0F-A05D-F5B98CDB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7" y="1160781"/>
            <a:ext cx="822538" cy="18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 descr="صورة تحتوي على قصاصة فنية, دمية&#10;&#10;وصف منشأ بثقة عالية">
            <a:extLst>
              <a:ext uri="{FF2B5EF4-FFF2-40B4-BE49-F238E27FC236}">
                <a16:creationId xmlns:a16="http://schemas.microsoft.com/office/drawing/2014/main" id="{3B82729A-CF95-4305-BCEF-03BED40CF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46" y="1272456"/>
            <a:ext cx="923488" cy="1883352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C3CCE131-417C-4E34-98B3-0A33509B507F}"/>
              </a:ext>
            </a:extLst>
          </p:cNvPr>
          <p:cNvSpPr/>
          <p:nvPr/>
        </p:nvSpPr>
        <p:spPr>
          <a:xfrm>
            <a:off x="8145195" y="3452076"/>
            <a:ext cx="3960000" cy="32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99A30267-54E9-4C47-9C1D-5332882454FE}"/>
              </a:ext>
            </a:extLst>
          </p:cNvPr>
          <p:cNvSpPr/>
          <p:nvPr/>
        </p:nvSpPr>
        <p:spPr>
          <a:xfrm>
            <a:off x="9541385" y="4367826"/>
            <a:ext cx="1167619" cy="20679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5BE60746-65FE-4FED-91B8-24680CDE009D}"/>
              </a:ext>
            </a:extLst>
          </p:cNvPr>
          <p:cNvSpPr/>
          <p:nvPr/>
        </p:nvSpPr>
        <p:spPr>
          <a:xfrm>
            <a:off x="9195291" y="3498615"/>
            <a:ext cx="18598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أرسل سؤال </a:t>
            </a: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DC52A41D-6143-4F53-89AC-8AAC7EF950FA}"/>
              </a:ext>
            </a:extLst>
          </p:cNvPr>
          <p:cNvSpPr/>
          <p:nvPr/>
        </p:nvSpPr>
        <p:spPr>
          <a:xfrm>
            <a:off x="8222485" y="4074668"/>
            <a:ext cx="10358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معلمة</a:t>
            </a: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A1396081-959D-4BE2-84D1-70DD4E77E660}"/>
              </a:ext>
            </a:extLst>
          </p:cNvPr>
          <p:cNvSpPr/>
          <p:nvPr/>
        </p:nvSpPr>
        <p:spPr>
          <a:xfrm>
            <a:off x="10611745" y="4075438"/>
            <a:ext cx="1495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مجموعة </a:t>
            </a: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5C0DAE7A-32E8-4BF4-88D6-C8DE947276A0}"/>
              </a:ext>
            </a:extLst>
          </p:cNvPr>
          <p:cNvSpPr/>
          <p:nvPr/>
        </p:nvSpPr>
        <p:spPr>
          <a:xfrm>
            <a:off x="4101843" y="3462532"/>
            <a:ext cx="3960000" cy="32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6779CC14-A953-44F0-99BB-83BD4C3F3395}"/>
              </a:ext>
            </a:extLst>
          </p:cNvPr>
          <p:cNvSpPr/>
          <p:nvPr/>
        </p:nvSpPr>
        <p:spPr>
          <a:xfrm>
            <a:off x="5498033" y="4378282"/>
            <a:ext cx="1167619" cy="20679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9ABD262D-82BC-4CDF-9CB4-E9C68937EA03}"/>
              </a:ext>
            </a:extLst>
          </p:cNvPr>
          <p:cNvSpPr/>
          <p:nvPr/>
        </p:nvSpPr>
        <p:spPr>
          <a:xfrm>
            <a:off x="5151939" y="3509071"/>
            <a:ext cx="18598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أرسل سؤال </a:t>
            </a:r>
          </a:p>
        </p:txBody>
      </p:sp>
      <p:pic>
        <p:nvPicPr>
          <p:cNvPr id="47" name="صورة 46" descr="صورة تحتوي على قصاصة فنية, دمية&#10;&#10;وصف منشأ بثقة عالية">
            <a:extLst>
              <a:ext uri="{FF2B5EF4-FFF2-40B4-BE49-F238E27FC236}">
                <a16:creationId xmlns:a16="http://schemas.microsoft.com/office/drawing/2014/main" id="{174B6300-57FA-4624-9137-EA98804AF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52" y="4550467"/>
            <a:ext cx="923488" cy="1883352"/>
          </a:xfrm>
          <a:prstGeom prst="rect">
            <a:avLst/>
          </a:prstGeom>
        </p:spPr>
      </p:pic>
      <p:sp>
        <p:nvSpPr>
          <p:cNvPr id="48" name="مستطيل 47">
            <a:extLst>
              <a:ext uri="{FF2B5EF4-FFF2-40B4-BE49-F238E27FC236}">
                <a16:creationId xmlns:a16="http://schemas.microsoft.com/office/drawing/2014/main" id="{3F79D54E-E45C-4C40-8064-985AC94BA6BB}"/>
              </a:ext>
            </a:extLst>
          </p:cNvPr>
          <p:cNvSpPr/>
          <p:nvPr/>
        </p:nvSpPr>
        <p:spPr>
          <a:xfrm>
            <a:off x="3993268" y="4083390"/>
            <a:ext cx="14029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مجموعة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27389843-0AFD-4D11-B6F5-0D35B4DE2FA6}"/>
              </a:ext>
            </a:extLst>
          </p:cNvPr>
          <p:cNvSpPr/>
          <p:nvPr/>
        </p:nvSpPr>
        <p:spPr>
          <a:xfrm>
            <a:off x="6751935" y="4085894"/>
            <a:ext cx="11288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معلمة </a:t>
            </a: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A36A893E-19CF-4BF9-9A5F-65761CA47B5B}"/>
              </a:ext>
            </a:extLst>
          </p:cNvPr>
          <p:cNvSpPr/>
          <p:nvPr/>
        </p:nvSpPr>
        <p:spPr>
          <a:xfrm>
            <a:off x="66957" y="3452799"/>
            <a:ext cx="3960000" cy="32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43B43C6B-F7AC-4ED2-9A47-078161BD6A25}"/>
              </a:ext>
            </a:extLst>
          </p:cNvPr>
          <p:cNvSpPr/>
          <p:nvPr/>
        </p:nvSpPr>
        <p:spPr>
          <a:xfrm>
            <a:off x="1463147" y="4368549"/>
            <a:ext cx="1167619" cy="20679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EFBF03D6-CDA2-4293-8E79-71B8D89CA9CB}"/>
              </a:ext>
            </a:extLst>
          </p:cNvPr>
          <p:cNvSpPr/>
          <p:nvPr/>
        </p:nvSpPr>
        <p:spPr>
          <a:xfrm>
            <a:off x="1117053" y="3499338"/>
            <a:ext cx="18598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أرسل سؤال 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51C08C30-5F13-421C-BA3D-8617C521FA41}"/>
              </a:ext>
            </a:extLst>
          </p:cNvPr>
          <p:cNvSpPr/>
          <p:nvPr/>
        </p:nvSpPr>
        <p:spPr>
          <a:xfrm>
            <a:off x="96842" y="4074669"/>
            <a:ext cx="14029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مجموعة</a:t>
            </a: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B11A455D-EF49-4843-B988-9E77A3F65546}"/>
              </a:ext>
            </a:extLst>
          </p:cNvPr>
          <p:cNvSpPr/>
          <p:nvPr/>
        </p:nvSpPr>
        <p:spPr>
          <a:xfrm>
            <a:off x="2432249" y="4093846"/>
            <a:ext cx="1495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F384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مجموعة </a:t>
            </a:r>
          </a:p>
        </p:txBody>
      </p:sp>
      <p:pic>
        <p:nvPicPr>
          <p:cNvPr id="57" name="صورة 56" descr="صورة تحتوي على قصاصة فنية, دمية&#10;&#10;وصف منشأ بثقة عالية">
            <a:extLst>
              <a:ext uri="{FF2B5EF4-FFF2-40B4-BE49-F238E27FC236}">
                <a16:creationId xmlns:a16="http://schemas.microsoft.com/office/drawing/2014/main" id="{358600F7-AA5D-43D1-A32B-4F661422B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46" y="4626059"/>
            <a:ext cx="923488" cy="188335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0955235-6FDE-4CC9-9F54-9A00D2889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8852" y="4626059"/>
            <a:ext cx="1260000" cy="1807760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id="{BC0A57E7-BF0D-460C-AEE4-DC46009F5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806" y="4659443"/>
            <a:ext cx="1260000" cy="1812172"/>
          </a:xfrm>
          <a:prstGeom prst="rect">
            <a:avLst/>
          </a:prstGeom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id="{F039BCFA-907E-445E-8474-1FFEB25A4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561" y="4653680"/>
            <a:ext cx="1260000" cy="1807760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id="{D00B44C7-B586-43E7-844C-BF01E1730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52" y="4638472"/>
            <a:ext cx="1260000" cy="180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44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1" y="218364"/>
            <a:ext cx="11505063" cy="65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15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546D338-0933-47C1-A79A-70AC69499D0F}"/>
              </a:ext>
            </a:extLst>
          </p:cNvPr>
          <p:cNvSpPr/>
          <p:nvPr/>
        </p:nvSpPr>
        <p:spPr>
          <a:xfrm>
            <a:off x="7082968" y="1399798"/>
            <a:ext cx="4962565" cy="52629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 ما هي مشاعركـِ تجاه الناس في انحاء العالم الذين يعانون من نقص الماء وتلوثه؟</a:t>
            </a:r>
          </a:p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واتجاه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الآف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الأطفال الذين يموتون بسبب المياه الملوثة؟ 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0CDA463-9E94-422E-B2AA-9123E80CE4F9}"/>
              </a:ext>
            </a:extLst>
          </p:cNvPr>
          <p:cNvSpPr/>
          <p:nvPr/>
        </p:nvSpPr>
        <p:spPr>
          <a:xfrm>
            <a:off x="9142675" y="382786"/>
            <a:ext cx="290285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قبعة المشاعر </a:t>
            </a:r>
          </a:p>
        </p:txBody>
      </p:sp>
      <p:pic>
        <p:nvPicPr>
          <p:cNvPr id="4" name="صورة 3" descr="صورة تحتوي على قهوة, كوب, منضدة, داخلي&#10;&#10;وصف منشأ بثقة عالية جداً">
            <a:extLst>
              <a:ext uri="{FF2B5EF4-FFF2-40B4-BE49-F238E27FC236}">
                <a16:creationId xmlns:a16="http://schemas.microsoft.com/office/drawing/2014/main" id="{38A36465-4984-436E-BF08-E67223180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06" b="41783" l="70390" r="94286">
                        <a14:foregroundMark x1="94026" y1="33148" x2="94026" y2="33148"/>
                        <a14:foregroundMark x1="77922" y1="41226" x2="77922" y2="41226"/>
                        <a14:foregroundMark x1="78182" y1="41783" x2="78182" y2="41783"/>
                        <a14:foregroundMark x1="83117" y1="22006" x2="83117" y2="22006"/>
                        <a14:foregroundMark x1="83117" y1="22006" x2="83117" y2="22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11" t="20606" r="2505" b="57323"/>
          <a:stretch/>
        </p:blipFill>
        <p:spPr>
          <a:xfrm>
            <a:off x="6792685" y="80608"/>
            <a:ext cx="2728687" cy="1500777"/>
          </a:xfrm>
          <a:prstGeom prst="ellipse">
            <a:avLst/>
          </a:prstGeom>
        </p:spPr>
      </p:pic>
      <p:pic>
        <p:nvPicPr>
          <p:cNvPr id="2052" name="Picture 4" descr="ØµÙØ±Ø© Ø°Ø§Øª ØµÙØ©">
            <a:extLst>
              <a:ext uri="{FF2B5EF4-FFF2-40B4-BE49-F238E27FC236}">
                <a16:creationId xmlns:a16="http://schemas.microsoft.com/office/drawing/2014/main" id="{3D1AC9F8-86E8-4A5B-9810-05498D9E9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7" y="80607"/>
            <a:ext cx="6791360" cy="658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865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ØµÙØ±Ø© Ø°Ø§Øª ØµÙØ©">
            <a:extLst>
              <a:ext uri="{FF2B5EF4-FFF2-40B4-BE49-F238E27FC236}">
                <a16:creationId xmlns:a16="http://schemas.microsoft.com/office/drawing/2014/main" id="{28F84F50-6134-4764-B4F3-C4B15107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6" y="1886970"/>
            <a:ext cx="11864879" cy="484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546D338-0933-47C1-A79A-70AC69499D0F}"/>
              </a:ext>
            </a:extLst>
          </p:cNvPr>
          <p:cNvSpPr/>
          <p:nvPr/>
        </p:nvSpPr>
        <p:spPr>
          <a:xfrm>
            <a:off x="3812345" y="162783"/>
            <a:ext cx="8199001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 ماهي النواتج السلبية على صحة الانسان الناشئة عن شرب الماء الملوث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 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0CDA463-9E94-422E-B2AA-9123E80CE4F9}"/>
              </a:ext>
            </a:extLst>
          </p:cNvPr>
          <p:cNvSpPr/>
          <p:nvPr/>
        </p:nvSpPr>
        <p:spPr>
          <a:xfrm>
            <a:off x="1789213" y="174731"/>
            <a:ext cx="1872328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قبعة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السلبيات  </a:t>
            </a:r>
          </a:p>
        </p:txBody>
      </p:sp>
      <p:pic>
        <p:nvPicPr>
          <p:cNvPr id="5" name="صورة 4" descr="صورة تحتوي على قهوة, كوب, منضدة, داخلي&#10;&#10;وصف منشأ بثقة عالية جداً">
            <a:extLst>
              <a:ext uri="{FF2B5EF4-FFF2-40B4-BE49-F238E27FC236}">
                <a16:creationId xmlns:a16="http://schemas.microsoft.com/office/drawing/2014/main" id="{A732756C-A729-421D-9194-D32F289E9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96" b="73538" l="71429" r="94026">
                        <a14:foregroundMark x1="78442" y1="62674" x2="78442" y2="62674"/>
                        <a14:foregroundMark x1="81299" y1="59331" x2="81299" y2="59331"/>
                        <a14:foregroundMark x1="83636" y1="54875" x2="83636" y2="54875"/>
                        <a14:foregroundMark x1="90909" y1="66852" x2="90909" y2="66852"/>
                        <a14:foregroundMark x1="94026" y1="66295" x2="94026" y2="66295"/>
                        <a14:foregroundMark x1="94026" y1="66295" x2="94026" y2="66295"/>
                        <a14:foregroundMark x1="78442" y1="73538" x2="78442" y2="73538"/>
                        <a14:foregroundMark x1="75844" y1="69916" x2="75844" y2="69916"/>
                        <a14:foregroundMark x1="74545" y1="64624" x2="74545" y2="64624"/>
                        <a14:foregroundMark x1="78182" y1="58774" x2="78182" y2="58774"/>
                        <a14:foregroundMark x1="75325" y1="57103" x2="75325" y2="57103"/>
                        <a14:foregroundMark x1="82597" y1="56267" x2="82597" y2="56267"/>
                        <a14:foregroundMark x1="87792" y1="55153" x2="87792" y2="55153"/>
                        <a14:foregroundMark x1="84156" y1="54596" x2="84156" y2="54596"/>
                        <a14:foregroundMark x1="80000" y1="55710" x2="80000" y2="55710"/>
                        <a14:foregroundMark x1="83377" y1="69916" x2="83377" y2="69916"/>
                        <a14:foregroundMark x1="75325" y1="56267" x2="75325" y2="56267"/>
                        <a14:foregroundMark x1="75325" y1="56267" x2="75325" y2="5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94" t="53289" r="3296" b="23790"/>
          <a:stretch/>
        </p:blipFill>
        <p:spPr>
          <a:xfrm>
            <a:off x="0" y="130628"/>
            <a:ext cx="2365832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6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546D338-0933-47C1-A79A-70AC69499D0F}"/>
              </a:ext>
            </a:extLst>
          </p:cNvPr>
          <p:cNvSpPr/>
          <p:nvPr/>
        </p:nvSpPr>
        <p:spPr>
          <a:xfrm>
            <a:off x="3512234" y="85464"/>
            <a:ext cx="8533299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 اقترحي طريقة لمساعدة هؤلاء البشر لتامين مياه شرب صالحة لهم 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 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0CDA463-9E94-422E-B2AA-9123E80CE4F9}"/>
              </a:ext>
            </a:extLst>
          </p:cNvPr>
          <p:cNvSpPr/>
          <p:nvPr/>
        </p:nvSpPr>
        <p:spPr>
          <a:xfrm>
            <a:off x="1195749" y="85464"/>
            <a:ext cx="2119533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قبعة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الأبداع   </a:t>
            </a:r>
          </a:p>
        </p:txBody>
      </p:sp>
      <p:pic>
        <p:nvPicPr>
          <p:cNvPr id="4" name="صورة 3" descr="صورة تحتوي على قهوة, كوب, منضدة, داخلي&#10;&#10;وصف منشأ بثقة عالية جداً">
            <a:extLst>
              <a:ext uri="{FF2B5EF4-FFF2-40B4-BE49-F238E27FC236}">
                <a16:creationId xmlns:a16="http://schemas.microsoft.com/office/drawing/2014/main" id="{092611AD-2732-4EB1-ACD8-1C70F8C09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68" b="73816" l="3117" r="28312">
                        <a14:foregroundMark x1="27013" y1="66017" x2="27013" y2="66017"/>
                        <a14:foregroundMark x1="21818" y1="67131" x2="21818" y2="67131"/>
                        <a14:foregroundMark x1="17922" y1="69359" x2="17922" y2="69359"/>
                        <a14:foregroundMark x1="15325" y1="69359" x2="15325" y2="69359"/>
                        <a14:foregroundMark x1="10390" y1="73816" x2="10390" y2="73816"/>
                        <a14:foregroundMark x1="16623" y1="56267" x2="16623" y2="56267"/>
                        <a14:foregroundMark x1="19481" y1="54596" x2="19481" y2="54596"/>
                        <a14:foregroundMark x1="15584" y1="54596" x2="15584" y2="54596"/>
                        <a14:foregroundMark x1="9870" y1="54596" x2="9870" y2="54596"/>
                        <a14:foregroundMark x1="5455" y1="65738" x2="5455" y2="65738"/>
                        <a14:foregroundMark x1="5455" y1="68524" x2="5455" y2="68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8541" b="23567"/>
          <a:stretch/>
        </p:blipFill>
        <p:spPr>
          <a:xfrm>
            <a:off x="-196948" y="-81340"/>
            <a:ext cx="2214027" cy="1852917"/>
          </a:xfrm>
          <a:prstGeom prst="ellipse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A886DE7-1B14-418B-9A18-8B74DA22A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7" y="1771577"/>
            <a:ext cx="11904855" cy="500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4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مبنى, خارجي, شخص, أرض&#10;&#10;وصف منشأ بثقة عالية جداً">
            <a:extLst>
              <a:ext uri="{FF2B5EF4-FFF2-40B4-BE49-F238E27FC236}">
                <a16:creationId xmlns:a16="http://schemas.microsoft.com/office/drawing/2014/main" id="{667AACB5-75E9-4EBE-8F4B-268314477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48690" cy="685799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802ACE1-1598-4D06-8417-259CCBF5E209}"/>
              </a:ext>
            </a:extLst>
          </p:cNvPr>
          <p:cNvSpPr/>
          <p:nvPr/>
        </p:nvSpPr>
        <p:spPr>
          <a:xfrm>
            <a:off x="10348690" y="0"/>
            <a:ext cx="1823360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بئر الصدقة الجارية الذي حٌفر في قرية صغيرة بالهند بتبرع من طالبات ثانوية الجبيل </a:t>
            </a:r>
          </a:p>
        </p:txBody>
      </p:sp>
    </p:spTree>
    <p:extLst>
      <p:ext uri="{BB962C8B-B14F-4D97-AF65-F5344CB8AC3E}">
        <p14:creationId xmlns:p14="http://schemas.microsoft.com/office/powerpoint/2010/main" val="2363786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546D338-0933-47C1-A79A-70AC69499D0F}"/>
              </a:ext>
            </a:extLst>
          </p:cNvPr>
          <p:cNvSpPr/>
          <p:nvPr/>
        </p:nvSpPr>
        <p:spPr>
          <a:xfrm>
            <a:off x="3512234" y="85464"/>
            <a:ext cx="8533299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 ماهي أهم الأمراض التي تنتقل للإنسان  شرب الماء الملوث 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 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55E3159-F4A3-4AA5-8B15-A118B3A1AA7D}"/>
              </a:ext>
            </a:extLst>
          </p:cNvPr>
          <p:cNvSpPr/>
          <p:nvPr/>
        </p:nvSpPr>
        <p:spPr>
          <a:xfrm>
            <a:off x="910065" y="85464"/>
            <a:ext cx="2471220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قبعة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المعلومات   </a:t>
            </a:r>
          </a:p>
        </p:txBody>
      </p:sp>
      <p:pic>
        <p:nvPicPr>
          <p:cNvPr id="9" name="صورة 8" descr="صورة تحتوي على قهوة, كوب, منضدة, داخلي&#10;&#10;وصف منشأ بثقة عالية جداً">
            <a:extLst>
              <a:ext uri="{FF2B5EF4-FFF2-40B4-BE49-F238E27FC236}">
                <a16:creationId xmlns:a16="http://schemas.microsoft.com/office/drawing/2014/main" id="{EF0A4A5A-639B-4482-BFCA-DFD54DA3B0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97" b="21921" l="33684" r="60690">
                        <a14:foregroundMark x1="50909" y1="10028" x2="50909" y2="10028"/>
                        <a14:foregroundMark x1="56623" y1="15599" x2="56623" y2="15599"/>
                        <a14:foregroundMark x1="47532" y1="17549" x2="47532" y2="17549"/>
                        <a14:foregroundMark x1="52208" y1="16156" x2="52208" y2="16156"/>
                        <a14:foregroundMark x1="52468" y1="3621" x2="52468" y2="3621"/>
                        <a14:foregroundMark x1="46234" y1="5571" x2="46234" y2="5571"/>
                        <a14:foregroundMark x1="46753" y1="4457" x2="46753" y2="4457"/>
                        <a14:foregroundMark x1="51169" y1="3621" x2="51169" y2="3621"/>
                        <a14:foregroundMark x1="44156" y1="3621" x2="44156" y2="3621"/>
                        <a14:foregroundMark x1="41818" y1="4457" x2="41818" y2="4457"/>
                        <a14:foregroundMark x1="56364" y1="15599" x2="56364" y2="15599"/>
                        <a14:foregroundMark x1="56364" y1="15599" x2="56364" y2="15599"/>
                        <a14:foregroundMark x1="56364" y1="15599" x2="56364" y2="15599"/>
                        <a14:foregroundMark x1="56364" y1="15599" x2="56364" y2="15599"/>
                        <a14:foregroundMark x1="54805" y1="14206" x2="54805" y2="1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08" t="1531" r="35934" b="75814"/>
          <a:stretch/>
        </p:blipFill>
        <p:spPr>
          <a:xfrm>
            <a:off x="-43844" y="85464"/>
            <a:ext cx="1645920" cy="1569660"/>
          </a:xfrm>
          <a:prstGeom prst="ellipse">
            <a:avLst/>
          </a:prstGeom>
        </p:spPr>
      </p:pic>
      <p:pic>
        <p:nvPicPr>
          <p:cNvPr id="4098" name="Picture 2" descr="ØµÙØ±Ø© Ø°Ø§Øª ØµÙØ©">
            <a:extLst>
              <a:ext uri="{FF2B5EF4-FFF2-40B4-BE49-F238E27FC236}">
                <a16:creationId xmlns:a16="http://schemas.microsoft.com/office/drawing/2014/main" id="{E888A730-440E-4C68-863B-2A5AE237C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1843087"/>
            <a:ext cx="11932991" cy="49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740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DA32FF3-BCDD-4E39-9713-5CBD2621AE0E}"/>
              </a:ext>
            </a:extLst>
          </p:cNvPr>
          <p:cNvSpPr/>
          <p:nvPr/>
        </p:nvSpPr>
        <p:spPr>
          <a:xfrm>
            <a:off x="841365" y="398306"/>
            <a:ext cx="10828605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 من اهم الامراض التي تنتج عن شرب الماء الملوث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داء الأميبا ومرض الملاريا وبعض أنواع الزحار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22A1FC0-A3B9-44F0-995B-23C6BF92B6F0}"/>
              </a:ext>
            </a:extLst>
          </p:cNvPr>
          <p:cNvSpPr/>
          <p:nvPr/>
        </p:nvSpPr>
        <p:spPr>
          <a:xfrm>
            <a:off x="7736114" y="2147278"/>
            <a:ext cx="3933856" cy="452431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ومسببات هذه الامراض جميعا كائنات طفيلية صغيرة تصنف ضمن مملكة الطلائعيات </a:t>
            </a:r>
          </a:p>
        </p:txBody>
      </p:sp>
      <p:pic>
        <p:nvPicPr>
          <p:cNvPr id="1026" name="Picture 2" descr="ÙØªÙØ¬Ø© Ø¨Ø­Ø« Ø§ÙØµÙØ± Ø¹Ù âªProtists  GIFâ¬â">
            <a:extLst>
              <a:ext uri="{FF2B5EF4-FFF2-40B4-BE49-F238E27FC236}">
                <a16:creationId xmlns:a16="http://schemas.microsoft.com/office/drawing/2014/main" id="{75680743-423C-4C03-BD3C-9D170DC4D6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65" y="2147278"/>
            <a:ext cx="6720577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81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561</Words>
  <Application>Microsoft Office PowerPoint</Application>
  <PresentationFormat>شاشة عريضة</PresentationFormat>
  <Paragraphs>91</Paragraphs>
  <Slides>31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DecoType Naskh Swashes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الفكرة العامة:          الطلائعيات مجموعة متنوعة من المخلوقات الحية عديدة الخلايا أو وحيدة الخلايا حقيقية النواة تختلف في طرق التغذية والتكاثر  </vt:lpstr>
      <vt:lpstr>الفكرة الرئيسة:        تشكل الطلائعيات مجموعة مختلفة من المخلوقات الحية التي تصنف بناء على طرق حصولها الغذاء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ام جواد البحراني</dc:creator>
  <cp:lastModifiedBy>ريحانة العامر</cp:lastModifiedBy>
  <cp:revision>97</cp:revision>
  <cp:lastPrinted>2018-10-03T20:08:12Z</cp:lastPrinted>
  <dcterms:created xsi:type="dcterms:W3CDTF">2014-11-21T18:17:28Z</dcterms:created>
  <dcterms:modified xsi:type="dcterms:W3CDTF">2018-10-03T20:08:46Z</dcterms:modified>
</cp:coreProperties>
</file>