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E2AF11-9E8F-4E0E-9F2D-ECD866375D4B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964FA4-49A1-472C-9FF4-BEFB3A2DD01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35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741222" y="1143000"/>
            <a:ext cx="2514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الخطوة 1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أستعمل المكعبات لعمل نموذج لـ 28 + 7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5840896" y="685800"/>
            <a:ext cx="2451212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نشاط عملي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146126"/>
              </p:ext>
            </p:extLst>
          </p:nvPr>
        </p:nvGraphicFramePr>
        <p:xfrm>
          <a:off x="5780314" y="2362200"/>
          <a:ext cx="2373086" cy="1809664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280886"/>
                <a:gridCol w="1092200"/>
              </a:tblGrid>
              <a:tr h="64828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آحاد 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 عشرات 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382"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5" name="مجموعة 14"/>
          <p:cNvGrpSpPr/>
          <p:nvPr/>
        </p:nvGrpSpPr>
        <p:grpSpPr>
          <a:xfrm>
            <a:off x="7909560" y="3684184"/>
            <a:ext cx="91440" cy="243840"/>
            <a:chOff x="7391400" y="2743201"/>
            <a:chExt cx="91440" cy="243840"/>
          </a:xfrm>
        </p:grpSpPr>
        <p:sp>
          <p:nvSpPr>
            <p:cNvPr id="19" name="مستطيل 1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مجموعة 20"/>
          <p:cNvGrpSpPr/>
          <p:nvPr/>
        </p:nvGrpSpPr>
        <p:grpSpPr>
          <a:xfrm>
            <a:off x="7620000" y="3242224"/>
            <a:ext cx="91440" cy="701040"/>
            <a:chOff x="7391400" y="2286001"/>
            <a:chExt cx="91440" cy="701040"/>
          </a:xfrm>
        </p:grpSpPr>
        <p:sp>
          <p:nvSpPr>
            <p:cNvPr id="22" name="مستطيل 21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3" name="مستطيل 22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مجموعة 26"/>
          <p:cNvGrpSpPr/>
          <p:nvPr/>
        </p:nvGrpSpPr>
        <p:grpSpPr>
          <a:xfrm>
            <a:off x="7223760" y="3547024"/>
            <a:ext cx="91440" cy="396240"/>
            <a:chOff x="7391400" y="2590801"/>
            <a:chExt cx="91440" cy="396240"/>
          </a:xfrm>
        </p:grpSpPr>
        <p:sp>
          <p:nvSpPr>
            <p:cNvPr id="30" name="مستطيل 2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3" name="مجموعة 32"/>
          <p:cNvGrpSpPr/>
          <p:nvPr/>
        </p:nvGrpSpPr>
        <p:grpSpPr>
          <a:xfrm>
            <a:off x="7010400" y="3242224"/>
            <a:ext cx="91440" cy="701040"/>
            <a:chOff x="7391400" y="2286001"/>
            <a:chExt cx="91440" cy="701040"/>
          </a:xfrm>
        </p:grpSpPr>
        <p:sp>
          <p:nvSpPr>
            <p:cNvPr id="34" name="مستطيل 3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2" name="مجموعة 61"/>
          <p:cNvGrpSpPr/>
          <p:nvPr/>
        </p:nvGrpSpPr>
        <p:grpSpPr>
          <a:xfrm>
            <a:off x="6172200" y="31812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63" name="مستطيل 6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4" name="مستطيل 6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6" name="مستطيل 6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7" name="مستطيل 6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8" name="مستطيل 6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9" name="مستطيل 6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0" name="مستطيل 6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1" name="مستطيل 7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2" name="مستطيل 7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3" name="مجموعة 72"/>
          <p:cNvGrpSpPr/>
          <p:nvPr/>
        </p:nvGrpSpPr>
        <p:grpSpPr>
          <a:xfrm>
            <a:off x="6400800" y="31812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74" name="مستطيل 7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5" name="مستطيل 7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6" name="مستطيل 7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7" name="مستطيل 7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8" name="مستطيل 7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9" name="مستطيل 7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0" name="مستطيل 7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1" name="مستطيل 8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2" name="مستطيل 8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sp>
        <p:nvSpPr>
          <p:cNvPr id="84" name="مربع نص 83"/>
          <p:cNvSpPr txBox="1"/>
          <p:nvPr/>
        </p:nvSpPr>
        <p:spPr>
          <a:xfrm>
            <a:off x="1008743" y="1066800"/>
            <a:ext cx="31616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الخطوة 2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أجمع الآحاد ، وأعيد تجميع 10 آحاد في عشرة واحدة .</a:t>
            </a:r>
          </a:p>
        </p:txBody>
      </p:sp>
      <p:graphicFrame>
        <p:nvGraphicFramePr>
          <p:cNvPr id="124" name="جدول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54163"/>
              </p:ext>
            </p:extLst>
          </p:nvPr>
        </p:nvGraphicFramePr>
        <p:xfrm>
          <a:off x="1600200" y="2362200"/>
          <a:ext cx="2373086" cy="1809664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280886"/>
                <a:gridCol w="1092200"/>
              </a:tblGrid>
              <a:tr h="64828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آحاد 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 عشرات 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382"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25" name="مجموعة 124"/>
          <p:cNvGrpSpPr/>
          <p:nvPr/>
        </p:nvGrpSpPr>
        <p:grpSpPr>
          <a:xfrm>
            <a:off x="3729446" y="3684184"/>
            <a:ext cx="91440" cy="243840"/>
            <a:chOff x="7391400" y="2743201"/>
            <a:chExt cx="91440" cy="243840"/>
          </a:xfrm>
        </p:grpSpPr>
        <p:sp>
          <p:nvSpPr>
            <p:cNvPr id="126" name="مستطيل 12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7" name="مستطيل 12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28" name="مجموعة 127"/>
          <p:cNvGrpSpPr/>
          <p:nvPr/>
        </p:nvGrpSpPr>
        <p:grpSpPr>
          <a:xfrm>
            <a:off x="3439886" y="3242224"/>
            <a:ext cx="91440" cy="701040"/>
            <a:chOff x="7391400" y="2286001"/>
            <a:chExt cx="91440" cy="701040"/>
          </a:xfrm>
        </p:grpSpPr>
        <p:sp>
          <p:nvSpPr>
            <p:cNvPr id="129" name="مستطيل 12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0" name="مستطيل 12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1" name="مستطيل 13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2" name="مستطيل 13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3" name="مستطيل 13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34" name="مجموعة 133"/>
          <p:cNvGrpSpPr/>
          <p:nvPr/>
        </p:nvGrpSpPr>
        <p:grpSpPr>
          <a:xfrm>
            <a:off x="3043646" y="3547024"/>
            <a:ext cx="91440" cy="396240"/>
            <a:chOff x="7391400" y="2590801"/>
            <a:chExt cx="91440" cy="396240"/>
          </a:xfrm>
        </p:grpSpPr>
        <p:sp>
          <p:nvSpPr>
            <p:cNvPr id="135" name="مستطيل 13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6" name="مستطيل 13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7" name="مستطيل 13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38" name="مجموعة 137"/>
          <p:cNvGrpSpPr/>
          <p:nvPr/>
        </p:nvGrpSpPr>
        <p:grpSpPr>
          <a:xfrm>
            <a:off x="2830286" y="3242224"/>
            <a:ext cx="91440" cy="701040"/>
            <a:chOff x="7391400" y="2286001"/>
            <a:chExt cx="91440" cy="701040"/>
          </a:xfrm>
        </p:grpSpPr>
        <p:sp>
          <p:nvSpPr>
            <p:cNvPr id="139" name="مستطيل 13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0" name="مستطيل 13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1" name="مستطيل 14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2" name="مستطيل 14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3" name="مستطيل 14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44" name="مجموعة 143"/>
          <p:cNvGrpSpPr/>
          <p:nvPr/>
        </p:nvGrpSpPr>
        <p:grpSpPr>
          <a:xfrm>
            <a:off x="1828800" y="31812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45" name="مستطيل 14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6" name="مستطيل 14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7" name="مستطيل 14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8" name="مستطيل 14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9" name="مستطيل 14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0" name="مستطيل 14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1" name="مستطيل 15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2" name="مستطيل 15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3" name="مستطيل 15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4" name="مستطيل 15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55" name="مجموعة 154"/>
          <p:cNvGrpSpPr/>
          <p:nvPr/>
        </p:nvGrpSpPr>
        <p:grpSpPr>
          <a:xfrm>
            <a:off x="2057400" y="31812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56" name="مستطيل 15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7" name="مستطيل 15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8" name="مستطيل 15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9" name="مستطيل 15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0" name="مستطيل 15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1" name="مستطيل 16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2" name="مستطيل 16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3" name="مستطيل 16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4" name="مستطيل 16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5" name="مستطيل 16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sp>
        <p:nvSpPr>
          <p:cNvPr id="166" name="مستطيل مستدير الزوايا 165"/>
          <p:cNvSpPr/>
          <p:nvPr/>
        </p:nvSpPr>
        <p:spPr>
          <a:xfrm>
            <a:off x="3338286" y="3232064"/>
            <a:ext cx="275771" cy="4216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7" name="مستطيل مستدير الزوايا 166"/>
          <p:cNvSpPr/>
          <p:nvPr/>
        </p:nvSpPr>
        <p:spPr>
          <a:xfrm>
            <a:off x="2743200" y="3181265"/>
            <a:ext cx="595086" cy="8536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169" name="رابط كسهم مستقيم 168"/>
          <p:cNvCxnSpPr/>
          <p:nvPr/>
        </p:nvCxnSpPr>
        <p:spPr>
          <a:xfrm flipH="1">
            <a:off x="2401946" y="3986807"/>
            <a:ext cx="384797" cy="481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1" name="مجموعة 170"/>
          <p:cNvGrpSpPr/>
          <p:nvPr/>
        </p:nvGrpSpPr>
        <p:grpSpPr>
          <a:xfrm>
            <a:off x="2252638" y="31812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72" name="مستطيل 17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3" name="مستطيل 17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4" name="مستطيل 17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5" name="مستطيل 17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6" name="مستطيل 17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7" name="مستطيل 17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8" name="مستطيل 17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9" name="مستطيل 17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0" name="مستطيل 17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1" name="مستطيل 18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sp>
        <p:nvSpPr>
          <p:cNvPr id="182" name="مربع نص 181"/>
          <p:cNvSpPr txBox="1"/>
          <p:nvPr/>
        </p:nvSpPr>
        <p:spPr>
          <a:xfrm>
            <a:off x="6019800" y="4343400"/>
            <a:ext cx="22360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ما ناتج  28 + 7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3" name="مستطيل مستدير الزوايا 182"/>
          <p:cNvSpPr/>
          <p:nvPr/>
        </p:nvSpPr>
        <p:spPr>
          <a:xfrm>
            <a:off x="8305800" y="4347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4" name="مربع نص 183"/>
          <p:cNvSpPr txBox="1"/>
          <p:nvPr/>
        </p:nvSpPr>
        <p:spPr>
          <a:xfrm>
            <a:off x="5509592" y="4415135"/>
            <a:ext cx="6626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5" name="مربع نص 184"/>
          <p:cNvSpPr txBox="1"/>
          <p:nvPr/>
        </p:nvSpPr>
        <p:spPr>
          <a:xfrm>
            <a:off x="4953000" y="4954788"/>
            <a:ext cx="33028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متي أحتاج إلي إعادة التجميع .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6" name="مستطيل مستدير الزوايا 185"/>
          <p:cNvSpPr/>
          <p:nvPr/>
        </p:nvSpPr>
        <p:spPr>
          <a:xfrm>
            <a:off x="8305800" y="4958417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7" name="مربع نص 186"/>
          <p:cNvSpPr txBox="1"/>
          <p:nvPr/>
        </p:nvSpPr>
        <p:spPr>
          <a:xfrm>
            <a:off x="1201457" y="4730653"/>
            <a:ext cx="38672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عندما يكون مجموع رقمي منزلة الآحاد أكبر من 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8" name="مربع نص 187"/>
          <p:cNvSpPr txBox="1"/>
          <p:nvPr/>
        </p:nvSpPr>
        <p:spPr>
          <a:xfrm>
            <a:off x="3135086" y="5634335"/>
            <a:ext cx="5120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كيف استعمل إعادة التجميع لإيجاد ناتج 13 + 9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9" name="مستطيل مستدير الزوايا 188"/>
          <p:cNvSpPr/>
          <p:nvPr/>
        </p:nvSpPr>
        <p:spPr>
          <a:xfrm>
            <a:off x="8305800" y="5718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90" name="مربع نص 189"/>
          <p:cNvSpPr txBox="1"/>
          <p:nvPr/>
        </p:nvSpPr>
        <p:spPr>
          <a:xfrm>
            <a:off x="762000" y="5493603"/>
            <a:ext cx="2423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أعيد تجميع 10 آحاد في عشرة واحدة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7" name="Teardrop 8"/>
          <p:cNvSpPr/>
          <p:nvPr/>
        </p:nvSpPr>
        <p:spPr>
          <a:xfrm>
            <a:off x="43699" y="-1260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9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84" grpId="0"/>
      <p:bldP spid="166" grpId="0" animBg="1"/>
      <p:bldP spid="167" grpId="0" animBg="1"/>
      <p:bldP spid="182" grpId="0"/>
      <p:bldP spid="183" grpId="0" animBg="1"/>
      <p:bldP spid="185" grpId="0"/>
      <p:bldP spid="186" grpId="0" animBg="1"/>
      <p:bldP spid="187" grpId="0"/>
      <p:bldP spid="188" grpId="0"/>
      <p:bldP spid="189" grpId="0" animBg="1"/>
      <p:bldP spid="1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79049" y="954889"/>
            <a:ext cx="84036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أحيانا  أحتاج إلي إعادة التجميع إذا كان ناتج  جمع آحاد العددين أكثرمن9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10400" y="1447800"/>
            <a:ext cx="1828800" cy="457200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976673" y="1455454"/>
            <a:ext cx="29218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أجمع مع إعادة التجميع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696597" y="19812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9" y="2105025"/>
            <a:ext cx="7979151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2895600"/>
            <a:ext cx="4399904" cy="49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495" y="3352800"/>
            <a:ext cx="1943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14700"/>
            <a:ext cx="20002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5029200"/>
            <a:ext cx="48672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3810000"/>
            <a:ext cx="21240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3705225"/>
            <a:ext cx="199072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619625"/>
            <a:ext cx="14859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7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610600" y="990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خطط انسيابي: محطة طرفية 17"/>
          <p:cNvSpPr/>
          <p:nvPr/>
        </p:nvSpPr>
        <p:spPr>
          <a:xfrm>
            <a:off x="6348005" y="990600"/>
            <a:ext cx="1828800" cy="457200"/>
          </a:xfrm>
          <a:prstGeom prst="flowChartTermina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5708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84" y="2362200"/>
            <a:ext cx="3766566" cy="45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650227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85" y="3121458"/>
            <a:ext cx="3249216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1666875" cy="4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30099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مخطط انسيابي: محطة طرفية 24"/>
          <p:cNvSpPr/>
          <p:nvPr/>
        </p:nvSpPr>
        <p:spPr>
          <a:xfrm>
            <a:off x="4753000" y="5181600"/>
            <a:ext cx="3629000" cy="457200"/>
          </a:xfrm>
          <a:prstGeom prst="flowChartTermina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إذن :26 +17 = 43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16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463521" y="954889"/>
            <a:ext cx="62919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أحيانا لا أحتاج إلي إعادة التجميع .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6348005" y="16002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334000" y="2286000"/>
            <a:ext cx="29218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أجد ناتج   51 + 23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029597" y="3159205"/>
            <a:ext cx="128560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51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+ 23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ــــــــــ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500986" y="3276600"/>
            <a:ext cx="33786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1 آحاد + 3 آحاد =  4 آحاد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209800" y="3805535"/>
            <a:ext cx="389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5 عشرات + 2 عشرات = 7 عشرات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429177" y="4495800"/>
            <a:ext cx="7796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74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3036708" y="5290810"/>
            <a:ext cx="468609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51 + 23 = 74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6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1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/>
      <p:bldP spid="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91028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. أستعمل النماذج إذا لزم الأمر ، وأتأكد من معقولية الجواب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305800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045379" y="17526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27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+ 2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315200" y="2876729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289621" y="1720096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029200" y="1720096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47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+ 9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299021" y="2844225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51</a:t>
            </a: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4613221" y="1720096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352800" y="1720096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17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+ 26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622621" y="2844225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2895600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38200" y="175260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20 + 79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1600200" y="2286000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99</a:t>
            </a:r>
          </a:p>
        </p:txBody>
      </p:sp>
      <p:cxnSp>
        <p:nvCxnSpPr>
          <p:cNvPr id="24" name="رابط مستقيم 23"/>
          <p:cNvCxnSpPr/>
          <p:nvPr/>
        </p:nvCxnSpPr>
        <p:spPr>
          <a:xfrm flipH="1">
            <a:off x="914400" y="3429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مستطيل مستدير الزوايا 24"/>
          <p:cNvSpPr/>
          <p:nvPr/>
        </p:nvSpPr>
        <p:spPr>
          <a:xfrm>
            <a:off x="8305800" y="3657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67813" y="3581400"/>
            <a:ext cx="726178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إذا كان في الحديقة 13 طفلا يلعبون الكرة و18 طفلا يلعبون بالأرجوحة  . فما العدد الكلي للأطفال الذين يلعبون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838200" y="3962400"/>
            <a:ext cx="32651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13 + 18 = 31  طفلا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 flipH="1">
            <a:off x="914400" y="4572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مستطيل مستدير الزوايا 27"/>
          <p:cNvSpPr/>
          <p:nvPr/>
        </p:nvSpPr>
        <p:spPr>
          <a:xfrm>
            <a:off x="8305800" y="4728865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990600" y="4724400"/>
            <a:ext cx="599309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عندما أجمع لماذا أرتب الآحاد تحت الآحاد والعشرات تحت العشرات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1" name="وسيلة شرح بيضاوية 30"/>
          <p:cNvSpPr/>
          <p:nvPr/>
        </p:nvSpPr>
        <p:spPr>
          <a:xfrm>
            <a:off x="7008029" y="4728865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914400" y="5494439"/>
            <a:ext cx="727201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لأنك تجمع فقط الآحاد معا ، والعشرات معا ، وبغير ذلك ستكون الإجابة غير صحيحة . 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5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5" grpId="0" animBg="1"/>
      <p:bldP spid="2" grpId="0"/>
      <p:bldP spid="26" grpId="0"/>
      <p:bldP spid="28" grpId="0" animBg="1"/>
      <p:bldP spid="29" grpId="0"/>
      <p:bldP spid="31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91028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. أستعمل النماذج إذا لزم الأمر ، وأتأكد من معقولية الجواب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305800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174992" y="17526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44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+ 5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444813" y="2876729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791597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791200" y="17526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43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061021" y="2876729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5419997" y="1785104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4311976" y="1785104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75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+ 12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581797" y="2909233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87</a:t>
            </a: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3810000" y="1785104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743200" y="17526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26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+ 34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013021" y="2876729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2057400" y="1785104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990600" y="17526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61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+ 19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260421" y="2876729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8292108" y="4041707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987796" y="3968782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22 + 7 </a:t>
            </a:r>
          </a:p>
        </p:txBody>
      </p:sp>
      <p:sp>
        <p:nvSpPr>
          <p:cNvPr id="30" name="مربع نص 29"/>
          <p:cNvSpPr txBox="1"/>
          <p:nvPr/>
        </p:nvSpPr>
        <p:spPr>
          <a:xfrm>
            <a:off x="6100988" y="3911025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3980712" y="3965507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1676400" y="3892582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32 + 8 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1789592" y="3834825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8292108" y="5159882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5987796" y="5086957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78+ 12 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6100988" y="5029200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3980712" y="5083682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1676400" y="5010757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53+ 25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1789592" y="4953000"/>
            <a:ext cx="7796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78</a:t>
            </a:r>
          </a:p>
        </p:txBody>
      </p:sp>
      <p:sp>
        <p:nvSpPr>
          <p:cNvPr id="40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1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28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292108" y="10595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38200" y="914400"/>
            <a:ext cx="71961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في الأسبوع الماضي احتوت فقرة الإملاء  </a:t>
            </a:r>
            <a:r>
              <a:rPr lang="ar-SA" sz="2400" b="1" dirty="0" smtClean="0">
                <a:solidFill>
                  <a:prstClr val="black"/>
                </a:solidFill>
              </a:rPr>
              <a:t>على 25 كلمة ، واحتوت </a:t>
            </a:r>
            <a:r>
              <a:rPr lang="ar-SA" sz="2400" b="1" dirty="0" smtClean="0">
                <a:solidFill>
                  <a:prstClr val="black"/>
                </a:solidFill>
              </a:rPr>
              <a:t>فقرة  </a:t>
            </a:r>
            <a:r>
              <a:rPr lang="ar-SA" sz="2400" b="1" dirty="0" smtClean="0">
                <a:solidFill>
                  <a:prstClr val="black"/>
                </a:solidFill>
              </a:rPr>
              <a:t>هذا الأسبوع على 19 كلمة . </a:t>
            </a:r>
            <a:r>
              <a:rPr lang="ar-SA" sz="2400" b="1" dirty="0" smtClean="0">
                <a:solidFill>
                  <a:prstClr val="black"/>
                </a:solidFill>
              </a:rPr>
              <a:t>فما </a:t>
            </a:r>
            <a:r>
              <a:rPr lang="ar-SA" sz="2400" b="1" dirty="0" smtClean="0">
                <a:solidFill>
                  <a:prstClr val="black"/>
                </a:solidFill>
              </a:rPr>
              <a:t>عدد الكلمات في القائمتين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886200" y="1745397"/>
            <a:ext cx="3962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25 + 19 = 44 كلمة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1" name="رابط مستقيم 10"/>
          <p:cNvCxnSpPr/>
          <p:nvPr/>
        </p:nvCxnSpPr>
        <p:spPr>
          <a:xfrm flipH="1">
            <a:off x="914400" y="2286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مستطيل مستدير الزوايا 11"/>
          <p:cNvSpPr/>
          <p:nvPr/>
        </p:nvSpPr>
        <p:spPr>
          <a:xfrm>
            <a:off x="8368308" y="25835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914400" y="2438400"/>
            <a:ext cx="71961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اشترت سامية </a:t>
            </a:r>
            <a:r>
              <a:rPr lang="ar-SA" sz="2400" b="1" dirty="0" smtClean="0">
                <a:solidFill>
                  <a:prstClr val="black"/>
                </a:solidFill>
              </a:rPr>
              <a:t>38 </a:t>
            </a:r>
            <a:r>
              <a:rPr lang="ar-SA" sz="2400" b="1" dirty="0" smtClean="0">
                <a:solidFill>
                  <a:prstClr val="black"/>
                </a:solidFill>
              </a:rPr>
              <a:t>تفاحة حمراء و 18 تفاحة صفراء , إذا استعملا 11 تفاحة منها في عمل فطيرة ، فكم تفاحة بقيت لديهما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757584" y="3200400"/>
            <a:ext cx="3962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38 + 18 = 56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56 – 11 = 45  تفاحة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 flipH="1">
            <a:off x="914400" y="4267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مستطيل مستدير الزوايا 15"/>
          <p:cNvSpPr/>
          <p:nvPr/>
        </p:nvSpPr>
        <p:spPr>
          <a:xfrm>
            <a:off x="8382000" y="44123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928092" y="4267200"/>
            <a:ext cx="71961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لدينا </a:t>
            </a:r>
            <a:r>
              <a:rPr lang="ar-SA" sz="2400" b="1" dirty="0" smtClean="0">
                <a:solidFill>
                  <a:prstClr val="black"/>
                </a:solidFill>
              </a:rPr>
              <a:t>علبتان ؛ </a:t>
            </a:r>
            <a:r>
              <a:rPr lang="ar-SA" sz="2400" b="1" dirty="0" smtClean="0">
                <a:solidFill>
                  <a:prstClr val="black"/>
                </a:solidFill>
              </a:rPr>
              <a:t>أحدهما يحوى 24 قطعة حلوى ، والآخر يحوى 36 قطعة . هل هناك عدد كاف من قطع الحلوى لعمل 25 مغلفا ، إذا أردنا أن نضع في كل مغلف قطعتي حلوى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2209799" y="5105400"/>
            <a:ext cx="238995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24+ 36= 60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25 + 25 = 50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نعم ، لأن 60 &gt; 50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4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2" grpId="0"/>
      <p:bldP spid="12" grpId="0" animBg="1"/>
      <p:bldP spid="13" grpId="0"/>
      <p:bldP spid="14" grpId="0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رقمين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458200" y="175260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14400" y="1676400"/>
            <a:ext cx="7196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srgbClr val="7030A0"/>
                </a:solidFill>
              </a:rPr>
              <a:t>مسألة مفتوحة : </a:t>
            </a:r>
            <a:r>
              <a:rPr lang="ar-SA" sz="2400" b="1" dirty="0" smtClean="0">
                <a:solidFill>
                  <a:prstClr val="black"/>
                </a:solidFill>
              </a:rPr>
              <a:t>أشرح كيف أجد نتج 33+59 ذهنياً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92" y="838200"/>
            <a:ext cx="420113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38375"/>
            <a:ext cx="7467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ستطيل مستدير الزوايا 22"/>
          <p:cNvSpPr/>
          <p:nvPr/>
        </p:nvSpPr>
        <p:spPr>
          <a:xfrm>
            <a:off x="8415034" y="320040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20</a:t>
            </a:r>
            <a:endParaRPr lang="ar-SA" sz="2400" dirty="0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00400"/>
            <a:ext cx="1797895" cy="53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685800" y="3733800"/>
            <a:ext cx="75771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يحين موعد تدريب محمد على نشاط السباحة بعد 60 دقيقة ، فإذا اقضى 45 دقيقة منها في حل واجباته ، ثم تناول وجبة في 18 دقيقة ،فهل يستطيع أن بذهب إلى نشاط السباحة في الوقت المحدد ؟. فسر إجابتك</a:t>
            </a:r>
            <a:endParaRPr lang="ar-SA" sz="2400" b="1" dirty="0">
              <a:solidFill>
                <a:srgbClr val="00B0F0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48429"/>
            <a:ext cx="5791200" cy="895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13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2" grpId="0"/>
      <p:bldP spid="23" grpId="0" animBg="1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567</Words>
  <Application>Microsoft Office PowerPoint</Application>
  <PresentationFormat>عرض على الشاشة (3:4)‏</PresentationFormat>
  <Paragraphs>181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11</cp:revision>
  <dcterms:created xsi:type="dcterms:W3CDTF">2015-10-06T14:56:54Z</dcterms:created>
  <dcterms:modified xsi:type="dcterms:W3CDTF">2017-02-23T13:29:08Z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