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6" r:id="rId2"/>
    <p:sldId id="441" r:id="rId3"/>
    <p:sldId id="438" r:id="rId4"/>
    <p:sldId id="436" r:id="rId5"/>
    <p:sldId id="442" r:id="rId6"/>
    <p:sldId id="407" r:id="rId7"/>
    <p:sldId id="424" r:id="rId8"/>
    <p:sldId id="443" r:id="rId9"/>
    <p:sldId id="440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26" y="18"/>
      </p:cViewPr>
      <p:guideLst>
        <p:guide orient="horz" pos="2192"/>
        <p:guide pos="20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1D47AA-5F88-4B47-B90A-BF95136B10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5134DA-7167-437C-98FD-917C517D0D2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9702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F83A0D-B48D-4F64-A17C-39919DBF7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D887A26-4B77-4461-89DF-F56A13C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510252-8039-4AC8-A6B8-43289F83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1930A1-E8AE-4DCA-9C46-4575C2F0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B02FA2-A50B-40C3-A2E7-56D58F9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499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C65DE-D598-43F8-9293-94FFA9CD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CEA87D-672A-4F7A-8A8C-6A7567DEE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53E91D-6A0E-4BEC-8AA5-4DF6F853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FE5220-721E-489B-85BB-33DBD18D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748850-2CEF-4B7C-81FD-471F40CF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981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19B5CA8-7C82-4053-BE16-50F3108E3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6E2322-4D67-4AD4-94A4-F7F20C10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D00F9B-61D6-4EA5-A5E6-1870D5A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5DC9AB-C04D-4C12-8CC1-F6372D76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326653-BDC5-4AA2-ADA0-17835B65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229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86AB24-4E8E-4A94-85C1-D5A9ED2D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AA61E-808A-476C-9EB2-B54D5FC54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18884-A403-4D0F-8D5B-D485827C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E4D4BF-D6AF-4841-99D1-237AA7BF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DB0517-CE0B-4824-B698-2DDB73FE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949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AAD1D5-245D-4875-9F87-6B1B5554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083B4E-5E4B-4B70-8C34-FCDDFE1D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8558AF-8634-41A3-B1C8-A3832A2A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7204F2-EC1F-4E4F-ADBC-B2DB592D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5D509-2871-4AFE-A32D-F1542AB7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05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373057-0C91-4501-A0EC-44C38176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424076-B2CC-4BFF-8C8B-33986691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F7B2A10-9D9A-4F1B-AE84-D9B03EF4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D58DF2-8B75-41D7-BAA5-954C0DFB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84891A-CDE6-4A3C-B4B9-19AB623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F25D58-1C47-48A8-8A25-28E08270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433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B8323D-7C67-4CA0-8696-A798B363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09C6D9-B0C4-4042-BA22-46EA066C2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EB8EF0-FD10-4D4B-8F2F-17D3F4C4E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03F840B-9503-421F-8D2A-1DD895FFF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CF2DA90-7F1F-4D2A-9C09-15CF736F1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C4657FD-93CC-4A8D-9F5E-63BF6AD6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F5E378-A480-45BA-B7DA-2D5D0036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2D3B63-74C7-418D-BD23-7E0524A5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037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715FF9-947A-406E-8895-4A1632C0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E0401D4-32C6-4DCF-B19A-1915FA7D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774DDF-8F91-4464-9770-02186581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8D72D68-265D-4CDD-B282-74EC208B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6777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D07601-9B59-4C1C-92AA-7946533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8B81AE-5BFC-4AD1-8596-30127A7E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DCABFD-6770-4C50-B41F-AFAA0B3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3660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2270E-7D24-4DD1-9131-9433BACB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E8952B-CD89-4EA0-9887-F824DC50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D24E29-EDB2-4056-AD3A-D2EFC7DD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FB215F-4109-41DB-A86F-1CF21D45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275B44-3288-4A1F-B5A0-688F3C74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C33DBA-3A47-4C6D-9B27-5D5E97FA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863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B7D2BD-45BC-4B4E-844A-91DBE0B2B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462BEB4-01FB-4C82-AC82-507BCCD22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B95F76-E121-4774-B6C7-253B24897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BA99A4-50D8-4406-AC84-F4C4ED2F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5B3A3F-2B49-4C3E-A74C-8939F2E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EEFC22-CEE7-4638-A70A-86A04525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492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4082126-0589-4B08-9177-8BB1E9A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A39409-730B-4CF9-A249-09D1D986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5E56DD-CEDE-42BD-A4D1-602159115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B44-B60D-4498-963B-2AF8D005F55C}" type="datetimeFigureOut">
              <a:rPr lang="ar-SY" smtClean="0"/>
              <a:t>13/11/1442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582D66-112D-4659-BC1F-A6AE074E5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5F410F-E040-40F6-B044-0FCF3F93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32FDB-2389-45D1-A7B7-E1019A81BE9F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638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10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50E7897-69CF-43F3-9F8E-1CB0605F53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3300">
                  <a:alpha val="74000"/>
                </a:srgbClr>
              </a:gs>
              <a:gs pos="91000">
                <a:srgbClr val="E11532">
                  <a:alpha val="8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Top Corners Rounded 48">
            <a:extLst>
              <a:ext uri="{FF2B5EF4-FFF2-40B4-BE49-F238E27FC236}">
                <a16:creationId xmlns=""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=""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=""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=""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=""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=""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=""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=""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=""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=""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2209653" y="3125148"/>
            <a:ext cx="6883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800" b="1" dirty="0" smtClean="0">
                <a:latin typeface="Economica" panose="02000506040000020004" pitchFamily="2" charset="0"/>
              </a:rPr>
              <a:t>واخالداه – بنت الشاطئ</a:t>
            </a:r>
            <a:endParaRPr lang="ar-SY" sz="2800" b="1" dirty="0">
              <a:latin typeface="Economica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907054" y="-302293"/>
            <a:ext cx="839653" cy="2365989"/>
            <a:chOff x="1248229" y="335568"/>
            <a:chExt cx="839653" cy="2365989"/>
          </a:xfrm>
        </p:grpSpPr>
        <p:sp>
          <p:nvSpPr>
            <p:cNvPr id="2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26217" y="335568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واخالداه – بنت الشاطئ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:a16="http://schemas.microsoft.com/office/drawing/2014/main" xmlns="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xmlns="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xmlns="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xmlns="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6" descr="Lightbulb">
            <a:extLst>
              <a:ext uri="{FF2B5EF4-FFF2-40B4-BE49-F238E27FC236}">
                <a16:creationId xmlns:a16="http://schemas.microsoft.com/office/drawing/2014/main" xmlns="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B607D86F-8A6D-4EAE-8CE6-59024662943A}"/>
              </a:ext>
            </a:extLst>
          </p:cNvPr>
          <p:cNvSpPr txBox="1"/>
          <p:nvPr/>
        </p:nvSpPr>
        <p:spPr>
          <a:xfrm>
            <a:off x="430085" y="4784960"/>
            <a:ext cx="146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مدخل الوحدة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112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6484915" y="445487"/>
            <a:ext cx="3891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أختارُ اسم العَلَم و أكتبُهُ عن يسار الصورة:</a:t>
            </a:r>
          </a:p>
        </p:txBody>
      </p:sp>
      <p:sp>
        <p:nvSpPr>
          <p:cNvPr id="113" name="TextBox 44">
            <a:extLst>
              <a:ext uri="{FF2B5EF4-FFF2-40B4-BE49-F238E27FC236}">
                <a16:creationId xmlns:a16="http://schemas.microsoft.com/office/drawing/2014/main" xmlns="" id="{7FF244B9-4C55-4354-8703-92C767B05F0D}"/>
              </a:ext>
            </a:extLst>
          </p:cNvPr>
          <p:cNvSpPr txBox="1"/>
          <p:nvPr/>
        </p:nvSpPr>
        <p:spPr>
          <a:xfrm>
            <a:off x="10090237" y="362548"/>
            <a:ext cx="93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أولاً-</a:t>
            </a:r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041482" y="1256153"/>
            <a:ext cx="776521" cy="691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191032" y="1390734"/>
            <a:ext cx="2311873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الملك فهد بن عبد العزيز </a:t>
            </a:r>
          </a:p>
        </p:txBody>
      </p:sp>
      <p:sp>
        <p:nvSpPr>
          <p:cNvPr id="43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6088580" y="1401746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5929948" y="1399619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66CC"/>
              </a:gs>
              <a:gs pos="96000">
                <a:srgbClr val="6600CC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6155389" y="2294412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5982219" y="2305170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66CC"/>
              </a:gs>
              <a:gs pos="96000">
                <a:srgbClr val="6600CC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199749" y="2320882"/>
            <a:ext cx="2336523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محمد ناصر الدين الألباني </a:t>
            </a:r>
          </a:p>
        </p:txBody>
      </p:sp>
      <p:sp>
        <p:nvSpPr>
          <p:cNvPr id="56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191032" y="3230112"/>
            <a:ext cx="2311873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محمد بن ناصر العبودي </a:t>
            </a:r>
          </a:p>
        </p:txBody>
      </p:sp>
      <p:sp>
        <p:nvSpPr>
          <p:cNvPr id="61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6155389" y="3341553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5982219" y="3352311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66CC"/>
              </a:gs>
              <a:gs pos="96000">
                <a:srgbClr val="6600CC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052004" y="2174988"/>
            <a:ext cx="787856" cy="691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057551" y="4059370"/>
            <a:ext cx="852813" cy="715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0" name="مجموعة 39"/>
          <p:cNvGrpSpPr/>
          <p:nvPr/>
        </p:nvGrpSpPr>
        <p:grpSpPr>
          <a:xfrm>
            <a:off x="2312670" y="1069697"/>
            <a:ext cx="3502197" cy="1017656"/>
            <a:chOff x="8263596" y="4962424"/>
            <a:chExt cx="3502197" cy="771432"/>
          </a:xfrm>
        </p:grpSpPr>
        <p:sp>
          <p:nvSpPr>
            <p:cNvPr id="42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9628979" y="3597041"/>
              <a:ext cx="771432" cy="3502197"/>
            </a:xfrm>
            <a:prstGeom prst="ellipse">
              <a:avLst/>
            </a:prstGeom>
            <a:gradFill flip="none" rotWithShape="1">
              <a:gsLst>
                <a:gs pos="0">
                  <a:srgbClr val="CC0099">
                    <a:tint val="66000"/>
                    <a:satMod val="160000"/>
                  </a:srgbClr>
                </a:gs>
                <a:gs pos="50000">
                  <a:srgbClr val="CC0099">
                    <a:tint val="44500"/>
                    <a:satMod val="160000"/>
                  </a:srgbClr>
                </a:gs>
                <a:gs pos="100000">
                  <a:srgbClr val="CC0099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9852561" y="3907659"/>
              <a:ext cx="461665" cy="29412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Oswald" panose="02000503000000000000" pitchFamily="2" charset="0"/>
                </a:rPr>
                <a:t>الأديب أحمد محمد </a:t>
              </a:r>
              <a:r>
                <a:rPr lang="ar-SY" b="1" dirty="0">
                  <a:latin typeface="Oswald" panose="02000503000000000000" pitchFamily="2" charset="0"/>
                </a:rPr>
                <a:t>جمال رحمه </a:t>
              </a:r>
              <a:r>
                <a:rPr lang="ar-SY" b="1" dirty="0" smtClean="0">
                  <a:latin typeface="Oswald" panose="02000503000000000000" pitchFamily="2" charset="0"/>
                </a:rPr>
                <a:t>الله</a:t>
              </a:r>
              <a:endParaRPr lang="ar-SY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47" name="مجموعة 46"/>
          <p:cNvGrpSpPr/>
          <p:nvPr/>
        </p:nvGrpSpPr>
        <p:grpSpPr>
          <a:xfrm>
            <a:off x="2057400" y="1906664"/>
            <a:ext cx="3760993" cy="1044332"/>
            <a:chOff x="5629372" y="5078012"/>
            <a:chExt cx="3760993" cy="863644"/>
          </a:xfrm>
        </p:grpSpPr>
        <p:sp>
          <p:nvSpPr>
            <p:cNvPr id="50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7078047" y="3629337"/>
              <a:ext cx="863644" cy="3760993"/>
            </a:xfrm>
            <a:prstGeom prst="ellipse">
              <a:avLst/>
            </a:prstGeom>
            <a:gradFill flip="none" rotWithShape="1">
              <a:gsLst>
                <a:gs pos="0">
                  <a:srgbClr val="CC0099">
                    <a:tint val="66000"/>
                    <a:satMod val="160000"/>
                  </a:srgbClr>
                </a:gs>
                <a:gs pos="50000">
                  <a:srgbClr val="CC0099">
                    <a:tint val="44500"/>
                    <a:satMod val="160000"/>
                  </a:srgbClr>
                </a:gs>
                <a:gs pos="100000">
                  <a:srgbClr val="CC00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7177462" y="4130542"/>
              <a:ext cx="610862" cy="284931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Oswald" panose="02000503000000000000" pitchFamily="2" charset="0"/>
                </a:rPr>
                <a:t>المحدث الشيخ محمد </a:t>
              </a:r>
              <a:r>
                <a:rPr lang="ar-SY" b="1" dirty="0">
                  <a:latin typeface="Oswald" panose="02000503000000000000" pitchFamily="2" charset="0"/>
                </a:rPr>
                <a:t>ابن ناصر الدين </a:t>
              </a:r>
              <a:r>
                <a:rPr lang="ar-SY" b="1" dirty="0" smtClean="0">
                  <a:latin typeface="Oswald" panose="02000503000000000000" pitchFamily="2" charset="0"/>
                </a:rPr>
                <a:t>الألباني  رحمه الله</a:t>
              </a:r>
              <a:endParaRPr lang="ar-SY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54" name="مجموعة 53"/>
          <p:cNvGrpSpPr/>
          <p:nvPr/>
        </p:nvGrpSpPr>
        <p:grpSpPr>
          <a:xfrm>
            <a:off x="2269919" y="2870295"/>
            <a:ext cx="3548474" cy="1040707"/>
            <a:chOff x="3466463" y="5323660"/>
            <a:chExt cx="3548474" cy="804860"/>
          </a:xfrm>
        </p:grpSpPr>
        <p:sp>
          <p:nvSpPr>
            <p:cNvPr id="55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4838270" y="3951853"/>
              <a:ext cx="804860" cy="3548474"/>
            </a:xfrm>
            <a:prstGeom prst="ellipse">
              <a:avLst/>
            </a:prstGeom>
            <a:gradFill flip="none" rotWithShape="1">
              <a:gsLst>
                <a:gs pos="0">
                  <a:srgbClr val="CC0099">
                    <a:tint val="66000"/>
                    <a:satMod val="160000"/>
                  </a:srgbClr>
                </a:gs>
                <a:gs pos="50000">
                  <a:srgbClr val="CC0099">
                    <a:tint val="44500"/>
                    <a:satMod val="160000"/>
                  </a:srgbClr>
                </a:gs>
                <a:gs pos="100000">
                  <a:srgbClr val="CC00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4885093" y="4314895"/>
              <a:ext cx="461665" cy="28411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Oswald" panose="02000503000000000000" pitchFamily="2" charset="0"/>
                </a:rPr>
                <a:t>الكيميائي د. ابراهيم </a:t>
              </a:r>
              <a:r>
                <a:rPr lang="ar-SY" b="1" dirty="0">
                  <a:latin typeface="Oswald" panose="02000503000000000000" pitchFamily="2" charset="0"/>
                </a:rPr>
                <a:t>عبد الحميد </a:t>
              </a:r>
              <a:r>
                <a:rPr lang="ar-SY" b="1" dirty="0" smtClean="0">
                  <a:latin typeface="Oswald" panose="02000503000000000000" pitchFamily="2" charset="0"/>
                </a:rPr>
                <a:t>عالم</a:t>
              </a:r>
              <a:endParaRPr lang="ar-SY" sz="1400" b="1" dirty="0">
                <a:latin typeface="Oswald" panose="02000503000000000000" pitchFamily="2" charset="0"/>
              </a:endParaRPr>
            </a:p>
          </p:txBody>
        </p:sp>
      </p:grpSp>
      <p:pic>
        <p:nvPicPr>
          <p:cNvPr id="58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089093" y="3096418"/>
            <a:ext cx="783246" cy="700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9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088058" y="6006220"/>
            <a:ext cx="852813" cy="759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076393" y="5035135"/>
            <a:ext cx="858992" cy="7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2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6141175" y="4310731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5982543" y="4308604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66CC"/>
              </a:gs>
              <a:gs pos="96000">
                <a:srgbClr val="6600CC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6204455" y="5306863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6031285" y="5317621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66CC"/>
              </a:gs>
              <a:gs pos="96000">
                <a:srgbClr val="6600CC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6204455" y="628713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6031285" y="629789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66CC"/>
              </a:gs>
              <a:gs pos="96000">
                <a:srgbClr val="6600CC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مجموعة 71"/>
          <p:cNvGrpSpPr/>
          <p:nvPr/>
        </p:nvGrpSpPr>
        <p:grpSpPr>
          <a:xfrm>
            <a:off x="2349588" y="3918934"/>
            <a:ext cx="3468806" cy="1137149"/>
            <a:chOff x="8296987" y="4877600"/>
            <a:chExt cx="3468806" cy="872048"/>
          </a:xfrm>
        </p:grpSpPr>
        <p:sp>
          <p:nvSpPr>
            <p:cNvPr id="73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9595366" y="3579221"/>
              <a:ext cx="872048" cy="3468806"/>
            </a:xfrm>
            <a:prstGeom prst="ellipse">
              <a:avLst/>
            </a:prstGeom>
            <a:gradFill flip="none" rotWithShape="1">
              <a:gsLst>
                <a:gs pos="0">
                  <a:srgbClr val="CC0099">
                    <a:tint val="66000"/>
                    <a:satMod val="160000"/>
                  </a:srgbClr>
                </a:gs>
                <a:gs pos="50000">
                  <a:srgbClr val="CC0099">
                    <a:tint val="44500"/>
                    <a:satMod val="160000"/>
                  </a:srgbClr>
                </a:gs>
                <a:gs pos="100000">
                  <a:srgbClr val="CC0099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9782897" y="3603365"/>
              <a:ext cx="566461" cy="33331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swald" panose="02000503000000000000" pitchFamily="2" charset="0"/>
                </a:rPr>
                <a:t>خادم الحرمين </a:t>
              </a:r>
              <a:r>
                <a:rPr lang="ar-SY" b="1" dirty="0" smtClean="0">
                  <a:latin typeface="Oswald" panose="02000503000000000000" pitchFamily="2" charset="0"/>
                </a:rPr>
                <a:t>الشريفين</a:t>
              </a:r>
            </a:p>
            <a:p>
              <a:pPr algn="ctr"/>
              <a:r>
                <a:rPr lang="ar-SY" b="1" dirty="0" smtClean="0">
                  <a:latin typeface="Oswald" panose="02000503000000000000" pitchFamily="2" charset="0"/>
                </a:rPr>
                <a:t> </a:t>
              </a:r>
              <a:r>
                <a:rPr lang="ar-SY" b="1" dirty="0">
                  <a:latin typeface="Oswald" panose="02000503000000000000" pitchFamily="2" charset="0"/>
                </a:rPr>
                <a:t>الملك فهد بن </a:t>
              </a:r>
              <a:r>
                <a:rPr lang="ar-SY" b="1" dirty="0" smtClean="0">
                  <a:latin typeface="Oswald" panose="02000503000000000000" pitchFamily="2" charset="0"/>
                </a:rPr>
                <a:t>عبدالعزيز </a:t>
              </a:r>
              <a:r>
                <a:rPr lang="ar-SY" b="1" dirty="0">
                  <a:latin typeface="Oswald" panose="02000503000000000000" pitchFamily="2" charset="0"/>
                </a:rPr>
                <a:t>آل سعود رحمه </a:t>
              </a:r>
              <a:r>
                <a:rPr lang="ar-SY" b="1" dirty="0" smtClean="0">
                  <a:latin typeface="Oswald" panose="02000503000000000000" pitchFamily="2" charset="0"/>
                </a:rPr>
                <a:t>الله</a:t>
              </a:r>
              <a:endParaRPr lang="ar-SY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75" name="مجموعة 74"/>
          <p:cNvGrpSpPr/>
          <p:nvPr/>
        </p:nvGrpSpPr>
        <p:grpSpPr>
          <a:xfrm>
            <a:off x="2509874" y="5035135"/>
            <a:ext cx="3357587" cy="928488"/>
            <a:chOff x="6032780" y="5093807"/>
            <a:chExt cx="3357587" cy="928488"/>
          </a:xfrm>
        </p:grpSpPr>
        <p:sp>
          <p:nvSpPr>
            <p:cNvPr id="76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7247330" y="3879257"/>
              <a:ext cx="928488" cy="3357587"/>
            </a:xfrm>
            <a:prstGeom prst="ellipse">
              <a:avLst/>
            </a:prstGeom>
            <a:gradFill flip="none" rotWithShape="1">
              <a:gsLst>
                <a:gs pos="0">
                  <a:srgbClr val="CC0099">
                    <a:tint val="66000"/>
                    <a:satMod val="160000"/>
                  </a:srgbClr>
                </a:gs>
                <a:gs pos="50000">
                  <a:srgbClr val="CC0099">
                    <a:tint val="44500"/>
                    <a:satMod val="160000"/>
                  </a:srgbClr>
                </a:gs>
                <a:gs pos="100000">
                  <a:srgbClr val="CC00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7283103" y="4136070"/>
              <a:ext cx="738664" cy="275192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swald" panose="02000503000000000000" pitchFamily="2" charset="0"/>
                </a:rPr>
                <a:t>الرّحّالة </a:t>
              </a:r>
              <a:r>
                <a:rPr lang="ar-SY" b="1" dirty="0" smtClean="0">
                  <a:latin typeface="Oswald" panose="02000503000000000000" pitchFamily="2" charset="0"/>
                </a:rPr>
                <a:t>الشيخ </a:t>
              </a:r>
            </a:p>
            <a:p>
              <a:pPr algn="ctr"/>
              <a:r>
                <a:rPr lang="ar-SY" b="1" dirty="0" smtClean="0">
                  <a:latin typeface="Oswald" panose="02000503000000000000" pitchFamily="2" charset="0"/>
                </a:rPr>
                <a:t>محمد بن</a:t>
              </a:r>
              <a:r>
                <a:rPr lang="ar-SY" b="1" dirty="0">
                  <a:latin typeface="Oswald" panose="02000503000000000000" pitchFamily="2" charset="0"/>
                </a:rPr>
                <a:t> ناصر </a:t>
              </a:r>
              <a:r>
                <a:rPr lang="ar-SY" b="1" dirty="0" smtClean="0">
                  <a:latin typeface="Oswald" panose="02000503000000000000" pitchFamily="2" charset="0"/>
                </a:rPr>
                <a:t>العبودي</a:t>
              </a:r>
              <a:endParaRPr lang="ar-SY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>
            <a:off x="2382561" y="5942051"/>
            <a:ext cx="3472335" cy="878607"/>
            <a:chOff x="3542602" y="5323659"/>
            <a:chExt cx="3472335" cy="878607"/>
          </a:xfrm>
        </p:grpSpPr>
        <p:sp>
          <p:nvSpPr>
            <p:cNvPr id="79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4839466" y="4026795"/>
              <a:ext cx="878607" cy="3472335"/>
            </a:xfrm>
            <a:prstGeom prst="ellipse">
              <a:avLst/>
            </a:prstGeom>
            <a:gradFill flip="none" rotWithShape="1">
              <a:gsLst>
                <a:gs pos="0">
                  <a:srgbClr val="CC0099">
                    <a:tint val="66000"/>
                    <a:satMod val="160000"/>
                  </a:srgbClr>
                </a:gs>
                <a:gs pos="50000">
                  <a:srgbClr val="CC0099">
                    <a:tint val="44500"/>
                    <a:satMod val="160000"/>
                  </a:srgbClr>
                </a:gs>
                <a:gs pos="100000">
                  <a:srgbClr val="CC0099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4746261" y="4444912"/>
              <a:ext cx="461665" cy="26615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b="1" dirty="0" smtClean="0">
                  <a:latin typeface="Oswald" panose="02000503000000000000" pitchFamily="2" charset="0"/>
                </a:rPr>
                <a:t>الشاعر </a:t>
              </a:r>
              <a:r>
                <a:rPr lang="ar-SY" b="1" dirty="0">
                  <a:latin typeface="Oswald" panose="02000503000000000000" pitchFamily="2" charset="0"/>
                </a:rPr>
                <a:t>محمد </a:t>
              </a:r>
              <a:r>
                <a:rPr lang="ar-SY" b="1" dirty="0" smtClean="0">
                  <a:latin typeface="Oswald" panose="02000503000000000000" pitchFamily="2" charset="0"/>
                </a:rPr>
                <a:t>إقبال رحمه</a:t>
              </a:r>
              <a:r>
                <a:rPr lang="ar-SY" sz="1400" b="1" dirty="0">
                  <a:latin typeface="Oswald" panose="02000503000000000000" pitchFamily="2" charset="0"/>
                </a:rPr>
                <a:t> </a:t>
              </a:r>
              <a:r>
                <a:rPr lang="ar-SY" b="1" dirty="0">
                  <a:latin typeface="Oswald" panose="02000503000000000000" pitchFamily="2" charset="0"/>
                </a:rPr>
                <a:t>الله</a:t>
              </a:r>
            </a:p>
          </p:txBody>
        </p:sp>
      </p:grpSp>
      <p:sp>
        <p:nvSpPr>
          <p:cNvPr id="81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199749" y="4158904"/>
            <a:ext cx="2372033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غازي القصيبي </a:t>
            </a:r>
          </a:p>
        </p:txBody>
      </p:sp>
      <p:sp>
        <p:nvSpPr>
          <p:cNvPr id="82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199749" y="5168147"/>
            <a:ext cx="2372033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إبراهيم خفاجي </a:t>
            </a:r>
          </a:p>
        </p:txBody>
      </p:sp>
      <p:sp>
        <p:nvSpPr>
          <p:cNvPr id="83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199749" y="6205092"/>
            <a:ext cx="2410132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د. إبراهيم عبد الحميد عالم </a:t>
            </a:r>
          </a:p>
        </p:txBody>
      </p:sp>
    </p:spTree>
    <p:extLst>
      <p:ext uri="{BB962C8B-B14F-4D97-AF65-F5344CB8AC3E}">
        <p14:creationId xmlns:p14="http://schemas.microsoft.com/office/powerpoint/2010/main" val="31451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0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"/>
                            </p:stCondLst>
                            <p:childTnLst>
                              <p:par>
                                <p:cTn id="12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8" dur="200" fill="hold"/>
                                        <p:tgtEl>
                                          <p:spTgt spid="4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"/>
                            </p:stCondLst>
                            <p:childTnLst>
                              <p:par>
                                <p:cTn id="1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56" dur="200" fill="hold"/>
                                        <p:tgtEl>
                                          <p:spTgt spid="6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50"/>
                            </p:stCondLst>
                            <p:childTnLst>
                              <p:par>
                                <p:cTn id="16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74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50"/>
                            </p:stCondLst>
                            <p:childTnLst>
                              <p:par>
                                <p:cTn id="17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92" dur="2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50"/>
                            </p:stCondLst>
                            <p:childTnLst>
                              <p:par>
                                <p:cTn id="19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10" dur="200" fill="hold"/>
                                        <p:tgtEl>
                                          <p:spTgt spid="7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0"/>
                            </p:stCondLst>
                            <p:childTnLst>
                              <p:par>
                                <p:cTn id="2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150"/>
                            </p:stCondLst>
                            <p:childTnLst>
                              <p:par>
                                <p:cTn id="2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650"/>
                            </p:stCondLst>
                            <p:childTnLst>
                              <p:par>
                                <p:cTn id="22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50"/>
                            </p:stCondLst>
                            <p:childTnLst>
                              <p:par>
                                <p:cTn id="23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650"/>
                            </p:stCondLst>
                            <p:childTnLst>
                              <p:par>
                                <p:cTn id="24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150"/>
                            </p:stCondLst>
                            <p:childTnLst>
                              <p:par>
                                <p:cTn id="2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650"/>
                            </p:stCondLst>
                            <p:childTnLst>
                              <p:par>
                                <p:cTn id="2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/>
      <p:bldP spid="112" grpId="0"/>
      <p:bldP spid="113" grpId="0"/>
      <p:bldP spid="41" grpId="0" animBg="1"/>
      <p:bldP spid="43" grpId="0" animBg="1"/>
      <p:bldP spid="44" grpId="0" animBg="1"/>
      <p:bldP spid="44" grpId="1" animBg="1"/>
      <p:bldP spid="48" grpId="0" animBg="1"/>
      <p:bldP spid="49" grpId="0" animBg="1"/>
      <p:bldP spid="49" grpId="1" animBg="1"/>
      <p:bldP spid="52" grpId="0" animBg="1"/>
      <p:bldP spid="56" grpId="0" animBg="1"/>
      <p:bldP spid="61" grpId="0" animBg="1"/>
      <p:bldP spid="63" grpId="0" animBg="1"/>
      <p:bldP spid="63" grpId="1" animBg="1"/>
      <p:bldP spid="62" grpId="0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70" grpId="0" animBg="1"/>
      <p:bldP spid="70" grpId="1" animBg="1"/>
      <p:bldP spid="81" grpId="0" animBg="1"/>
      <p:bldP spid="82" grpId="0" animBg="1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12904" y="-335765"/>
            <a:ext cx="813510" cy="2430832"/>
            <a:chOff x="1325172" y="499326"/>
            <a:chExt cx="813510" cy="2430832"/>
          </a:xfrm>
        </p:grpSpPr>
        <p:sp>
          <p:nvSpPr>
            <p:cNvPr id="2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325172" y="4993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7017" y="5641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واخالداه – بنت الشاطئ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="" xmlns:a16="http://schemas.microsoft.com/office/drawing/2014/main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="" xmlns:a16="http://schemas.microsoft.com/office/drawing/2014/main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="" xmlns:a16="http://schemas.microsoft.com/office/drawing/2014/main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="" xmlns:a16="http://schemas.microsoft.com/office/drawing/2014/main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="" xmlns:a16="http://schemas.microsoft.com/office/drawing/2014/main" id="{B607D86F-8A6D-4EAE-8CE6-59024662943A}"/>
              </a:ext>
            </a:extLst>
          </p:cNvPr>
          <p:cNvSpPr txBox="1"/>
          <p:nvPr/>
        </p:nvSpPr>
        <p:spPr>
          <a:xfrm>
            <a:off x="321383" y="4868334"/>
            <a:ext cx="157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مدخل الوحدة</a:t>
            </a:r>
          </a:p>
        </p:txBody>
      </p:sp>
      <p:grpSp>
        <p:nvGrpSpPr>
          <p:cNvPr id="108" name="Group 116">
            <a:extLst>
              <a:ext uri="{FF2B5EF4-FFF2-40B4-BE49-F238E27FC236}">
                <a16:creationId xmlns="" xmlns:a16="http://schemas.microsoft.com/office/drawing/2014/main" id="{0C25064A-B9B1-434A-B342-1FA287A427AB}"/>
              </a:ext>
            </a:extLst>
          </p:cNvPr>
          <p:cNvGrpSpPr/>
          <p:nvPr/>
        </p:nvGrpSpPr>
        <p:grpSpPr>
          <a:xfrm>
            <a:off x="11237896" y="1266316"/>
            <a:ext cx="828739" cy="523220"/>
            <a:chOff x="2093494" y="1198097"/>
            <a:chExt cx="2173623" cy="1372306"/>
          </a:xfrm>
        </p:grpSpPr>
        <p:sp>
          <p:nvSpPr>
            <p:cNvPr id="109" name="Arrow: Left 12">
              <a:extLst>
                <a:ext uri="{FF2B5EF4-FFF2-40B4-BE49-F238E27FC236}">
                  <a16:creationId xmlns="" xmlns:a16="http://schemas.microsoft.com/office/drawing/2014/main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28">
              <a:extLst>
                <a:ext uri="{FF2B5EF4-FFF2-40B4-BE49-F238E27FC236}">
                  <a16:creationId xmlns="" xmlns:a16="http://schemas.microsoft.com/office/drawing/2014/main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1" name="Graphic 37" descr="Research">
            <a:extLst>
              <a:ext uri="{FF2B5EF4-FFF2-40B4-BE49-F238E27FC236}">
                <a16:creationId xmlns="" xmlns:a16="http://schemas.microsoft.com/office/drawing/2014/main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37926" y="1361132"/>
            <a:ext cx="365760" cy="365760"/>
          </a:xfrm>
          <a:prstGeom prst="rect">
            <a:avLst/>
          </a:prstGeom>
        </p:spPr>
      </p:pic>
      <p:sp>
        <p:nvSpPr>
          <p:cNvPr id="112" name="TextBox 40">
            <a:extLst>
              <a:ext uri="{FF2B5EF4-FFF2-40B4-BE49-F238E27FC236}">
                <a16:creationId xmlns="" xmlns:a16="http://schemas.microsoft.com/office/drawing/2014/main" id="{86D070C6-70F9-4883-B132-92C51609905B}"/>
              </a:ext>
            </a:extLst>
          </p:cNvPr>
          <p:cNvSpPr txBox="1"/>
          <p:nvPr/>
        </p:nvSpPr>
        <p:spPr>
          <a:xfrm>
            <a:off x="10263826" y="657564"/>
            <a:ext cx="83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ثانياً-</a:t>
            </a:r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40">
            <a:extLst>
              <a:ext uri="{FF2B5EF4-FFF2-40B4-BE49-F238E27FC236}">
                <a16:creationId xmlns="" xmlns:a16="http://schemas.microsoft.com/office/drawing/2014/main" id="{86D070C6-70F9-4883-B132-92C51609905B}"/>
              </a:ext>
            </a:extLst>
          </p:cNvPr>
          <p:cNvSpPr txBox="1"/>
          <p:nvPr/>
        </p:nvSpPr>
        <p:spPr>
          <a:xfrm>
            <a:off x="3389609" y="414241"/>
            <a:ext cx="663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أقرأُ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الأبيات قراءة معبّرة، ثم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أُعيدُ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كتابة الكلمات التي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تحتها 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خط، محاكيًا طريقة كتابة حرفي ( ك، م ) في </a:t>
            </a:r>
            <a:r>
              <a:rPr lang="ar-SY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أوضاعهما</a:t>
            </a:r>
            <a:r>
              <a:rPr lang="ar-SY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المختلفة</a:t>
            </a: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xmlns="" id="{AD7C484D-C035-4794-83E0-869DCDA48AB6}"/>
              </a:ext>
            </a:extLst>
          </p:cNvPr>
          <p:cNvSpPr/>
          <p:nvPr/>
        </p:nvSpPr>
        <p:spPr>
          <a:xfrm>
            <a:off x="10219966" y="547889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6">
            <a:extLst>
              <a:ext uri="{FF2B5EF4-FFF2-40B4-BE49-F238E27FC236}">
                <a16:creationId xmlns:a16="http://schemas.microsoft.com/office/drawing/2014/main" xmlns="" id="{6C964224-EF99-412C-BD7E-2DB5DA7078C9}"/>
              </a:ext>
            </a:extLst>
          </p:cNvPr>
          <p:cNvSpPr/>
          <p:nvPr/>
        </p:nvSpPr>
        <p:spPr>
          <a:xfrm>
            <a:off x="10046796" y="558647"/>
            <a:ext cx="357809" cy="357809"/>
          </a:xfrm>
          <a:prstGeom prst="diamond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1</a:t>
            </a:r>
            <a:endParaRPr lang="en-US" dirty="0"/>
          </a:p>
        </p:txBody>
      </p:sp>
      <p:pic>
        <p:nvPicPr>
          <p:cNvPr id="61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315737" y="1953398"/>
            <a:ext cx="2878224" cy="2878224"/>
          </a:xfrm>
          <a:prstGeom prst="rect">
            <a:avLst/>
          </a:prstGeom>
        </p:spPr>
      </p:pic>
      <p:grpSp>
        <p:nvGrpSpPr>
          <p:cNvPr id="2" name="مجموعة 1"/>
          <p:cNvGrpSpPr/>
          <p:nvPr/>
        </p:nvGrpSpPr>
        <p:grpSpPr>
          <a:xfrm>
            <a:off x="3260446" y="1860656"/>
            <a:ext cx="7772400" cy="4795992"/>
            <a:chOff x="3260446" y="1860656"/>
            <a:chExt cx="7772400" cy="4795992"/>
          </a:xfrm>
        </p:grpSpPr>
        <p:sp>
          <p:nvSpPr>
            <p:cNvPr id="45" name="Google Shape;218;p2"/>
            <p:cNvSpPr/>
            <p:nvPr/>
          </p:nvSpPr>
          <p:spPr>
            <a:xfrm>
              <a:off x="3260446" y="1860656"/>
              <a:ext cx="7772400" cy="4795992"/>
            </a:xfrm>
            <a:prstGeom prst="roundRect">
              <a:avLst>
                <a:gd name="adj" fmla="val 1646"/>
              </a:avLst>
            </a:prstGeom>
            <a:solidFill>
              <a:srgbClr val="855A38"/>
            </a:solidFill>
            <a:ln>
              <a:noFill/>
            </a:ln>
            <a:effectLst>
              <a:outerShdw blurRad="304800" dist="254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19;p2"/>
            <p:cNvSpPr/>
            <p:nvPr/>
          </p:nvSpPr>
          <p:spPr>
            <a:xfrm rot="-5400000">
              <a:off x="2838765" y="2451592"/>
              <a:ext cx="4357206" cy="3482440"/>
            </a:xfrm>
            <a:prstGeom prst="round2SameRect">
              <a:avLst>
                <a:gd name="adj1" fmla="val 5053"/>
                <a:gd name="adj2" fmla="val 0"/>
              </a:avLst>
            </a:prstGeom>
            <a:solidFill>
              <a:srgbClr val="D8D8D8">
                <a:alpha val="75686"/>
              </a:srgbClr>
            </a:solidFill>
            <a:ln>
              <a:noFill/>
            </a:ln>
            <a:effectLst>
              <a:outerShdw blurRad="101600" dist="762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" name="Google Shape;225;p2"/>
            <p:cNvGrpSpPr/>
            <p:nvPr/>
          </p:nvGrpSpPr>
          <p:grpSpPr>
            <a:xfrm>
              <a:off x="3389609" y="2134076"/>
              <a:ext cx="3482440" cy="4285165"/>
              <a:chOff x="1734414" y="495297"/>
              <a:chExt cx="4361586" cy="5853550"/>
            </a:xfrm>
          </p:grpSpPr>
          <p:sp>
            <p:nvSpPr>
              <p:cNvPr id="57" name="Google Shape;226;p2"/>
              <p:cNvSpPr/>
              <p:nvPr/>
            </p:nvSpPr>
            <p:spPr>
              <a:xfrm rot="-5400000">
                <a:off x="995360" y="1234352"/>
                <a:ext cx="5839694" cy="4361585"/>
              </a:xfrm>
              <a:prstGeom prst="round2SameRect">
                <a:avLst>
                  <a:gd name="adj1" fmla="val 4054"/>
                  <a:gd name="adj2" fmla="val 0"/>
                </a:avLst>
              </a:prstGeom>
              <a:solidFill>
                <a:srgbClr val="F1F1F1"/>
              </a:solidFill>
              <a:ln>
                <a:noFill/>
              </a:ln>
              <a:effectLst>
                <a:outerShdw blurRad="203200" dist="508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0" name="Google Shape;227;p2"/>
              <p:cNvCxnSpPr/>
              <p:nvPr/>
            </p:nvCxnSpPr>
            <p:spPr>
              <a:xfrm>
                <a:off x="1734414" y="144087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228;p2"/>
              <p:cNvCxnSpPr/>
              <p:nvPr/>
            </p:nvCxnSpPr>
            <p:spPr>
              <a:xfrm>
                <a:off x="5597236" y="509152"/>
                <a:ext cx="0" cy="583969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5050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3" name="Google Shape;229;p2"/>
              <p:cNvCxnSpPr/>
              <p:nvPr/>
            </p:nvCxnSpPr>
            <p:spPr>
              <a:xfrm>
                <a:off x="1734414" y="180108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4" name="Google Shape;230;p2"/>
              <p:cNvCxnSpPr/>
              <p:nvPr/>
            </p:nvCxnSpPr>
            <p:spPr>
              <a:xfrm>
                <a:off x="1734414" y="216130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5" name="Google Shape;231;p2"/>
              <p:cNvCxnSpPr/>
              <p:nvPr/>
            </p:nvCxnSpPr>
            <p:spPr>
              <a:xfrm>
                <a:off x="1734414" y="2521524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232;p2"/>
              <p:cNvCxnSpPr/>
              <p:nvPr/>
            </p:nvCxnSpPr>
            <p:spPr>
              <a:xfrm>
                <a:off x="1734414" y="2881742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" name="Google Shape;233;p2"/>
              <p:cNvCxnSpPr/>
              <p:nvPr/>
            </p:nvCxnSpPr>
            <p:spPr>
              <a:xfrm>
                <a:off x="1734414" y="324196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" name="Google Shape;234;p2"/>
              <p:cNvCxnSpPr/>
              <p:nvPr/>
            </p:nvCxnSpPr>
            <p:spPr>
              <a:xfrm>
                <a:off x="1734414" y="360217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" name="Google Shape;235;p2"/>
              <p:cNvCxnSpPr/>
              <p:nvPr/>
            </p:nvCxnSpPr>
            <p:spPr>
              <a:xfrm>
                <a:off x="1734414" y="396239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" name="Google Shape;236;p2"/>
              <p:cNvCxnSpPr/>
              <p:nvPr/>
            </p:nvCxnSpPr>
            <p:spPr>
              <a:xfrm>
                <a:off x="1734414" y="4322614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3" name="Google Shape;237;p2"/>
              <p:cNvCxnSpPr/>
              <p:nvPr/>
            </p:nvCxnSpPr>
            <p:spPr>
              <a:xfrm>
                <a:off x="1734414" y="4682832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4" name="Google Shape;238;p2"/>
              <p:cNvCxnSpPr/>
              <p:nvPr/>
            </p:nvCxnSpPr>
            <p:spPr>
              <a:xfrm>
                <a:off x="1734414" y="504305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5" name="Google Shape;239;p2"/>
              <p:cNvCxnSpPr/>
              <p:nvPr/>
            </p:nvCxnSpPr>
            <p:spPr>
              <a:xfrm>
                <a:off x="1734414" y="540326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6" name="Google Shape;240;p2"/>
              <p:cNvCxnSpPr/>
              <p:nvPr/>
            </p:nvCxnSpPr>
            <p:spPr>
              <a:xfrm>
                <a:off x="1734414" y="576348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77" name="Google Shape;241;p2"/>
            <p:cNvSpPr/>
            <p:nvPr/>
          </p:nvSpPr>
          <p:spPr>
            <a:xfrm rot="5400000" flipH="1">
              <a:off x="6955333" y="2505216"/>
              <a:ext cx="4371446" cy="3482440"/>
            </a:xfrm>
            <a:prstGeom prst="round2SameRect">
              <a:avLst>
                <a:gd name="adj1" fmla="val 5053"/>
                <a:gd name="adj2" fmla="val 0"/>
              </a:avLst>
            </a:prstGeom>
            <a:solidFill>
              <a:srgbClr val="D8D8D8">
                <a:alpha val="75686"/>
              </a:srgbClr>
            </a:solidFill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" name="Google Shape;242;p2"/>
            <p:cNvGrpSpPr/>
            <p:nvPr/>
          </p:nvGrpSpPr>
          <p:grpSpPr>
            <a:xfrm>
              <a:off x="7274959" y="2160988"/>
              <a:ext cx="3482439" cy="4204516"/>
              <a:chOff x="6143285" y="416780"/>
              <a:chExt cx="4361585" cy="5925138"/>
            </a:xfrm>
          </p:grpSpPr>
          <p:sp>
            <p:nvSpPr>
              <p:cNvPr id="79" name="Google Shape;243;p2"/>
              <p:cNvSpPr/>
              <p:nvPr/>
            </p:nvSpPr>
            <p:spPr>
              <a:xfrm rot="5400000" flipH="1">
                <a:off x="5404230" y="1155835"/>
                <a:ext cx="5839695" cy="4361585"/>
              </a:xfrm>
              <a:prstGeom prst="round2SameRect">
                <a:avLst>
                  <a:gd name="adj1" fmla="val 4054"/>
                  <a:gd name="adj2" fmla="val 0"/>
                </a:avLst>
              </a:prstGeom>
              <a:solidFill>
                <a:srgbClr val="F1F1F1"/>
              </a:solidFill>
              <a:ln>
                <a:noFill/>
              </a:ln>
              <a:effectLst>
                <a:outerShdw blurRad="88900" dist="635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" name="Google Shape;244;p2"/>
              <p:cNvCxnSpPr/>
              <p:nvPr/>
            </p:nvCxnSpPr>
            <p:spPr>
              <a:xfrm rot="10800000">
                <a:off x="6610235" y="1433941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1" name="Google Shape;245;p2"/>
              <p:cNvCxnSpPr/>
              <p:nvPr/>
            </p:nvCxnSpPr>
            <p:spPr>
              <a:xfrm>
                <a:off x="6689766" y="502223"/>
                <a:ext cx="0" cy="583969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5050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2" name="Google Shape;246;p2"/>
              <p:cNvCxnSpPr/>
              <p:nvPr/>
            </p:nvCxnSpPr>
            <p:spPr>
              <a:xfrm rot="10800000">
                <a:off x="6610235" y="1794159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3" name="Google Shape;247;p2"/>
              <p:cNvCxnSpPr/>
              <p:nvPr/>
            </p:nvCxnSpPr>
            <p:spPr>
              <a:xfrm rot="10800000">
                <a:off x="6642047" y="2154377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4" name="Google Shape;248;p2"/>
              <p:cNvCxnSpPr/>
              <p:nvPr/>
            </p:nvCxnSpPr>
            <p:spPr>
              <a:xfrm rot="10800000">
                <a:off x="6626141" y="2514595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5" name="Google Shape;249;p2"/>
              <p:cNvCxnSpPr/>
              <p:nvPr/>
            </p:nvCxnSpPr>
            <p:spPr>
              <a:xfrm rot="10800000">
                <a:off x="6610235" y="2874813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6" name="Google Shape;250;p2"/>
              <p:cNvCxnSpPr/>
              <p:nvPr/>
            </p:nvCxnSpPr>
            <p:spPr>
              <a:xfrm rot="10800000">
                <a:off x="6626141" y="3235031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" name="Google Shape;251;p2"/>
              <p:cNvCxnSpPr/>
              <p:nvPr/>
            </p:nvCxnSpPr>
            <p:spPr>
              <a:xfrm rot="10800000">
                <a:off x="6642047" y="3595249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" name="Google Shape;252;p2"/>
              <p:cNvCxnSpPr/>
              <p:nvPr/>
            </p:nvCxnSpPr>
            <p:spPr>
              <a:xfrm rot="10800000">
                <a:off x="6642047" y="3955467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9" name="Google Shape;253;p2"/>
              <p:cNvCxnSpPr/>
              <p:nvPr/>
            </p:nvCxnSpPr>
            <p:spPr>
              <a:xfrm rot="10800000">
                <a:off x="6626141" y="4315685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0" name="Google Shape;254;p2"/>
              <p:cNvCxnSpPr/>
              <p:nvPr/>
            </p:nvCxnSpPr>
            <p:spPr>
              <a:xfrm rot="10800000">
                <a:off x="6642047" y="4675903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1" name="Google Shape;255;p2"/>
              <p:cNvCxnSpPr/>
              <p:nvPr/>
            </p:nvCxnSpPr>
            <p:spPr>
              <a:xfrm rot="10800000">
                <a:off x="6626141" y="5036121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" name="Google Shape;256;p2"/>
              <p:cNvCxnSpPr/>
              <p:nvPr/>
            </p:nvCxnSpPr>
            <p:spPr>
              <a:xfrm rot="10800000">
                <a:off x="6626141" y="5396339"/>
                <a:ext cx="3862821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" name="Google Shape;257;p2"/>
              <p:cNvCxnSpPr/>
              <p:nvPr/>
            </p:nvCxnSpPr>
            <p:spPr>
              <a:xfrm rot="10800000">
                <a:off x="6594329" y="5756557"/>
                <a:ext cx="386282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94" name="Google Shape;264;p2"/>
            <p:cNvGrpSpPr/>
            <p:nvPr/>
          </p:nvGrpSpPr>
          <p:grpSpPr>
            <a:xfrm>
              <a:off x="3410743" y="2085605"/>
              <a:ext cx="3517372" cy="4286749"/>
              <a:chOff x="1734414" y="495298"/>
              <a:chExt cx="4405336" cy="5853549"/>
            </a:xfrm>
          </p:grpSpPr>
          <p:sp>
            <p:nvSpPr>
              <p:cNvPr id="95" name="Google Shape;265;p2"/>
              <p:cNvSpPr/>
              <p:nvPr/>
            </p:nvSpPr>
            <p:spPr>
              <a:xfrm rot="16200000">
                <a:off x="1039111" y="1234352"/>
                <a:ext cx="5839694" cy="4361585"/>
              </a:xfrm>
              <a:prstGeom prst="round2SameRect">
                <a:avLst>
                  <a:gd name="adj1" fmla="val 4054"/>
                  <a:gd name="adj2" fmla="val 0"/>
                </a:avLst>
              </a:prstGeom>
              <a:solidFill>
                <a:srgbClr val="F1F1F1"/>
              </a:solidFill>
              <a:ln>
                <a:noFill/>
              </a:ln>
              <a:effectLst>
                <a:outerShdw blurRad="203200" dist="508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6" name="Google Shape;266;p2"/>
              <p:cNvCxnSpPr/>
              <p:nvPr/>
            </p:nvCxnSpPr>
            <p:spPr>
              <a:xfrm>
                <a:off x="1734414" y="144087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" name="Google Shape;267;p2"/>
              <p:cNvCxnSpPr/>
              <p:nvPr/>
            </p:nvCxnSpPr>
            <p:spPr>
              <a:xfrm>
                <a:off x="5597236" y="509152"/>
                <a:ext cx="0" cy="583969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5050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8" name="Google Shape;268;p2"/>
              <p:cNvCxnSpPr/>
              <p:nvPr/>
            </p:nvCxnSpPr>
            <p:spPr>
              <a:xfrm>
                <a:off x="1734414" y="180108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9" name="Google Shape;269;p2"/>
              <p:cNvCxnSpPr/>
              <p:nvPr/>
            </p:nvCxnSpPr>
            <p:spPr>
              <a:xfrm>
                <a:off x="1734414" y="216130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0" name="Google Shape;270;p2"/>
              <p:cNvCxnSpPr/>
              <p:nvPr/>
            </p:nvCxnSpPr>
            <p:spPr>
              <a:xfrm>
                <a:off x="1734414" y="2521524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" name="Google Shape;271;p2"/>
              <p:cNvCxnSpPr/>
              <p:nvPr/>
            </p:nvCxnSpPr>
            <p:spPr>
              <a:xfrm>
                <a:off x="1734414" y="2881742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272;p2"/>
              <p:cNvCxnSpPr/>
              <p:nvPr/>
            </p:nvCxnSpPr>
            <p:spPr>
              <a:xfrm>
                <a:off x="1734414" y="324196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3" name="Google Shape;273;p2"/>
              <p:cNvCxnSpPr/>
              <p:nvPr/>
            </p:nvCxnSpPr>
            <p:spPr>
              <a:xfrm>
                <a:off x="1734414" y="360217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4" name="Google Shape;274;p2"/>
              <p:cNvCxnSpPr/>
              <p:nvPr/>
            </p:nvCxnSpPr>
            <p:spPr>
              <a:xfrm>
                <a:off x="1734414" y="396239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5" name="Google Shape;275;p2"/>
              <p:cNvCxnSpPr/>
              <p:nvPr/>
            </p:nvCxnSpPr>
            <p:spPr>
              <a:xfrm>
                <a:off x="1734414" y="4322614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" name="Google Shape;276;p2"/>
              <p:cNvCxnSpPr/>
              <p:nvPr/>
            </p:nvCxnSpPr>
            <p:spPr>
              <a:xfrm>
                <a:off x="1734414" y="4682832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277;p2"/>
              <p:cNvCxnSpPr/>
              <p:nvPr/>
            </p:nvCxnSpPr>
            <p:spPr>
              <a:xfrm>
                <a:off x="1734414" y="5043050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" name="Google Shape;278;p2"/>
              <p:cNvCxnSpPr/>
              <p:nvPr/>
            </p:nvCxnSpPr>
            <p:spPr>
              <a:xfrm>
                <a:off x="1734414" y="5403268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" name="Google Shape;279;p2"/>
              <p:cNvCxnSpPr/>
              <p:nvPr/>
            </p:nvCxnSpPr>
            <p:spPr>
              <a:xfrm>
                <a:off x="1734414" y="5763486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5" name="Google Shape;280;p2"/>
            <p:cNvGrpSpPr/>
            <p:nvPr/>
          </p:nvGrpSpPr>
          <p:grpSpPr>
            <a:xfrm>
              <a:off x="7157517" y="2119964"/>
              <a:ext cx="3482440" cy="4262170"/>
              <a:chOff x="6191002" y="488369"/>
              <a:chExt cx="4361586" cy="5853549"/>
            </a:xfrm>
          </p:grpSpPr>
          <p:sp>
            <p:nvSpPr>
              <p:cNvPr id="116" name="Google Shape;281;p2"/>
              <p:cNvSpPr/>
              <p:nvPr/>
            </p:nvSpPr>
            <p:spPr>
              <a:xfrm rot="5400000" flipH="1">
                <a:off x="5451948" y="1227423"/>
                <a:ext cx="5839694" cy="4361585"/>
              </a:xfrm>
              <a:prstGeom prst="round2SameRect">
                <a:avLst>
                  <a:gd name="adj1" fmla="val 4054"/>
                  <a:gd name="adj2" fmla="val 0"/>
                </a:avLst>
              </a:prstGeom>
              <a:solidFill>
                <a:srgbClr val="F1F1F1"/>
              </a:solidFill>
              <a:ln>
                <a:noFill/>
              </a:ln>
              <a:effectLst>
                <a:outerShdw blurRad="88900" dist="635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7" name="Google Shape;282;p2"/>
              <p:cNvCxnSpPr/>
              <p:nvPr/>
            </p:nvCxnSpPr>
            <p:spPr>
              <a:xfrm rot="10800000">
                <a:off x="6689766" y="1433941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" name="Google Shape;283;p2"/>
              <p:cNvCxnSpPr/>
              <p:nvPr/>
            </p:nvCxnSpPr>
            <p:spPr>
              <a:xfrm>
                <a:off x="6689766" y="502223"/>
                <a:ext cx="0" cy="583969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5050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" name="Google Shape;284;p2"/>
              <p:cNvCxnSpPr/>
              <p:nvPr/>
            </p:nvCxnSpPr>
            <p:spPr>
              <a:xfrm rot="10800000">
                <a:off x="6689766" y="1794159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" name="Google Shape;285;p2"/>
              <p:cNvCxnSpPr/>
              <p:nvPr/>
            </p:nvCxnSpPr>
            <p:spPr>
              <a:xfrm rot="10800000">
                <a:off x="6689766" y="2154377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" name="Google Shape;286;p2"/>
              <p:cNvCxnSpPr/>
              <p:nvPr/>
            </p:nvCxnSpPr>
            <p:spPr>
              <a:xfrm rot="10800000">
                <a:off x="6689766" y="2514595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2" name="Google Shape;287;p2"/>
              <p:cNvCxnSpPr/>
              <p:nvPr/>
            </p:nvCxnSpPr>
            <p:spPr>
              <a:xfrm rot="10800000">
                <a:off x="6689766" y="2874813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" name="Google Shape;288;p2"/>
              <p:cNvCxnSpPr/>
              <p:nvPr/>
            </p:nvCxnSpPr>
            <p:spPr>
              <a:xfrm rot="10800000">
                <a:off x="6689766" y="3235031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4" name="Google Shape;289;p2"/>
              <p:cNvCxnSpPr/>
              <p:nvPr/>
            </p:nvCxnSpPr>
            <p:spPr>
              <a:xfrm rot="10800000">
                <a:off x="6689766" y="3595249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5" name="Google Shape;290;p2"/>
              <p:cNvCxnSpPr/>
              <p:nvPr/>
            </p:nvCxnSpPr>
            <p:spPr>
              <a:xfrm rot="10800000">
                <a:off x="6689766" y="3955467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6" name="Google Shape;291;p2"/>
              <p:cNvCxnSpPr/>
              <p:nvPr/>
            </p:nvCxnSpPr>
            <p:spPr>
              <a:xfrm rot="10800000">
                <a:off x="6689766" y="4315685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" name="Google Shape;292;p2"/>
              <p:cNvCxnSpPr/>
              <p:nvPr/>
            </p:nvCxnSpPr>
            <p:spPr>
              <a:xfrm rot="10800000">
                <a:off x="6689766" y="4675903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" name="Google Shape;293;p2"/>
              <p:cNvCxnSpPr/>
              <p:nvPr/>
            </p:nvCxnSpPr>
            <p:spPr>
              <a:xfrm rot="10800000">
                <a:off x="6689766" y="5036121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9" name="Google Shape;294;p2"/>
              <p:cNvCxnSpPr/>
              <p:nvPr/>
            </p:nvCxnSpPr>
            <p:spPr>
              <a:xfrm rot="10800000">
                <a:off x="6689766" y="5396339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0" name="Google Shape;295;p2"/>
              <p:cNvCxnSpPr/>
              <p:nvPr/>
            </p:nvCxnSpPr>
            <p:spPr>
              <a:xfrm rot="10800000">
                <a:off x="6689766" y="5756557"/>
                <a:ext cx="3862822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EE0D6">
                    <a:alpha val="4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31" name="Google Shape;296;p2"/>
            <p:cNvGrpSpPr/>
            <p:nvPr/>
          </p:nvGrpSpPr>
          <p:grpSpPr>
            <a:xfrm>
              <a:off x="6648413" y="1922137"/>
              <a:ext cx="896383" cy="4478681"/>
              <a:chOff x="5597236" y="488368"/>
              <a:chExt cx="1122676" cy="5839694"/>
            </a:xfrm>
          </p:grpSpPr>
          <p:sp>
            <p:nvSpPr>
              <p:cNvPr id="132" name="Google Shape;297;p2"/>
              <p:cNvSpPr/>
              <p:nvPr/>
            </p:nvSpPr>
            <p:spPr>
              <a:xfrm>
                <a:off x="5597236" y="488368"/>
                <a:ext cx="1122676" cy="5839694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49600">
                    <a:srgbClr val="7F7F7F">
                      <a:alpha val="7294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" name="Google Shape;298;p2"/>
              <p:cNvGrpSpPr/>
              <p:nvPr/>
            </p:nvGrpSpPr>
            <p:grpSpPr>
              <a:xfrm>
                <a:off x="5847936" y="991929"/>
                <a:ext cx="568696" cy="201168"/>
                <a:chOff x="5868383" y="858579"/>
                <a:chExt cx="568696" cy="201168"/>
              </a:xfrm>
            </p:grpSpPr>
            <p:sp>
              <p:nvSpPr>
                <p:cNvPr id="179" name="Google Shape;299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300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301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302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303;p2"/>
              <p:cNvGrpSpPr/>
              <p:nvPr/>
            </p:nvGrpSpPr>
            <p:grpSpPr>
              <a:xfrm>
                <a:off x="5847936" y="1507207"/>
                <a:ext cx="568696" cy="201168"/>
                <a:chOff x="5868383" y="858579"/>
                <a:chExt cx="568696" cy="201168"/>
              </a:xfrm>
            </p:grpSpPr>
            <p:sp>
              <p:nvSpPr>
                <p:cNvPr id="175" name="Google Shape;304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305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306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307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5" name="Google Shape;308;p2"/>
              <p:cNvGrpSpPr/>
              <p:nvPr/>
            </p:nvGrpSpPr>
            <p:grpSpPr>
              <a:xfrm>
                <a:off x="5847936" y="2537763"/>
                <a:ext cx="568696" cy="201168"/>
                <a:chOff x="5868383" y="858579"/>
                <a:chExt cx="568696" cy="201168"/>
              </a:xfrm>
            </p:grpSpPr>
            <p:sp>
              <p:nvSpPr>
                <p:cNvPr id="171" name="Google Shape;309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310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311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312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6" name="Google Shape;313;p2"/>
              <p:cNvGrpSpPr/>
              <p:nvPr/>
            </p:nvGrpSpPr>
            <p:grpSpPr>
              <a:xfrm>
                <a:off x="5847936" y="3568319"/>
                <a:ext cx="568696" cy="201168"/>
                <a:chOff x="5868383" y="858579"/>
                <a:chExt cx="568696" cy="201168"/>
              </a:xfrm>
            </p:grpSpPr>
            <p:sp>
              <p:nvSpPr>
                <p:cNvPr id="167" name="Google Shape;314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315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316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317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7" name="Google Shape;318;p2"/>
              <p:cNvGrpSpPr/>
              <p:nvPr/>
            </p:nvGrpSpPr>
            <p:grpSpPr>
              <a:xfrm>
                <a:off x="5847936" y="4083597"/>
                <a:ext cx="568696" cy="201168"/>
                <a:chOff x="5868383" y="858579"/>
                <a:chExt cx="568696" cy="201168"/>
              </a:xfrm>
            </p:grpSpPr>
            <p:sp>
              <p:nvSpPr>
                <p:cNvPr id="163" name="Google Shape;319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320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321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322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" name="Google Shape;323;p2"/>
              <p:cNvGrpSpPr/>
              <p:nvPr/>
            </p:nvGrpSpPr>
            <p:grpSpPr>
              <a:xfrm>
                <a:off x="5847936" y="5114153"/>
                <a:ext cx="568696" cy="201168"/>
                <a:chOff x="5868383" y="858579"/>
                <a:chExt cx="568696" cy="201168"/>
              </a:xfrm>
            </p:grpSpPr>
            <p:sp>
              <p:nvSpPr>
                <p:cNvPr id="159" name="Google Shape;324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325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326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327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9" name="Google Shape;328;p2"/>
              <p:cNvGrpSpPr/>
              <p:nvPr/>
            </p:nvGrpSpPr>
            <p:grpSpPr>
              <a:xfrm>
                <a:off x="5847936" y="5629431"/>
                <a:ext cx="568696" cy="201168"/>
                <a:chOff x="5868383" y="858579"/>
                <a:chExt cx="568696" cy="201168"/>
              </a:xfrm>
            </p:grpSpPr>
            <p:sp>
              <p:nvSpPr>
                <p:cNvPr id="155" name="Google Shape;329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330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331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332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0" name="Google Shape;333;p2"/>
              <p:cNvGrpSpPr/>
              <p:nvPr/>
            </p:nvGrpSpPr>
            <p:grpSpPr>
              <a:xfrm>
                <a:off x="5847936" y="2022485"/>
                <a:ext cx="568696" cy="201168"/>
                <a:chOff x="5868383" y="858579"/>
                <a:chExt cx="568696" cy="201168"/>
              </a:xfrm>
            </p:grpSpPr>
            <p:sp>
              <p:nvSpPr>
                <p:cNvPr id="151" name="Google Shape;334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335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336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337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" name="Google Shape;338;p2"/>
              <p:cNvGrpSpPr/>
              <p:nvPr/>
            </p:nvGrpSpPr>
            <p:grpSpPr>
              <a:xfrm>
                <a:off x="5847936" y="3053041"/>
                <a:ext cx="568696" cy="201168"/>
                <a:chOff x="5868383" y="858579"/>
                <a:chExt cx="568696" cy="201168"/>
              </a:xfrm>
            </p:grpSpPr>
            <p:sp>
              <p:nvSpPr>
                <p:cNvPr id="147" name="Google Shape;339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340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341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342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" name="Google Shape;343;p2"/>
              <p:cNvGrpSpPr/>
              <p:nvPr/>
            </p:nvGrpSpPr>
            <p:grpSpPr>
              <a:xfrm>
                <a:off x="5847936" y="4598875"/>
                <a:ext cx="568696" cy="201168"/>
                <a:chOff x="5868383" y="858579"/>
                <a:chExt cx="568696" cy="201168"/>
              </a:xfrm>
            </p:grpSpPr>
            <p:sp>
              <p:nvSpPr>
                <p:cNvPr id="143" name="Google Shape;344;p2"/>
                <p:cNvSpPr/>
                <p:nvPr/>
              </p:nvSpPr>
              <p:spPr>
                <a:xfrm>
                  <a:off x="6237851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345;p2"/>
                <p:cNvSpPr/>
                <p:nvPr/>
              </p:nvSpPr>
              <p:spPr>
                <a:xfrm>
                  <a:off x="5868383" y="858579"/>
                  <a:ext cx="199228" cy="201168"/>
                </a:xfrm>
                <a:prstGeom prst="ellipse">
                  <a:avLst/>
                </a:prstGeom>
                <a:solidFill>
                  <a:srgbClr val="654F5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346;p2"/>
                <p:cNvSpPr/>
                <p:nvPr/>
              </p:nvSpPr>
              <p:spPr>
                <a:xfrm>
                  <a:off x="5918911" y="903272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347;p2"/>
                <p:cNvSpPr/>
                <p:nvPr/>
              </p:nvSpPr>
              <p:spPr>
                <a:xfrm>
                  <a:off x="5926176" y="974941"/>
                  <a:ext cx="441889" cy="5200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lt1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3" name="Google Shape;348;p2"/>
            <p:cNvSpPr txBox="1"/>
            <p:nvPr/>
          </p:nvSpPr>
          <p:spPr>
            <a:xfrm>
              <a:off x="7768302" y="3592901"/>
              <a:ext cx="2451664" cy="2585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ar-SY" b="1" dirty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يقول </a:t>
              </a:r>
              <a:r>
                <a:rPr lang="ar-SY" b="1" dirty="0" smtClean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الشاعر </a:t>
              </a:r>
              <a:r>
                <a:rPr lang="ar-SY" b="1" dirty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غازي </a:t>
              </a:r>
              <a:r>
                <a:rPr lang="ar-SY" b="1" dirty="0" smtClean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القصيبي </a:t>
              </a:r>
              <a:r>
                <a:rPr lang="ar-SY" b="1" dirty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في</a:t>
              </a:r>
            </a:p>
            <a:p>
              <a:pPr lvl="0" algn="ctr">
                <a:lnSpc>
                  <a:spcPct val="150000"/>
                </a:lnSpc>
              </a:pPr>
              <a:r>
                <a:rPr lang="ar-SY" b="1" dirty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رثاء الملك خالد بن </a:t>
              </a:r>
              <a:r>
                <a:rPr lang="ar-SY" b="1" dirty="0" smtClean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عبدالعزيز رحمهما الله </a:t>
              </a:r>
            </a:p>
            <a:p>
              <a:pPr lvl="0" algn="ctr">
                <a:lnSpc>
                  <a:spcPct val="150000"/>
                </a:lnSpc>
              </a:pPr>
              <a:r>
                <a:rPr lang="ar-SY" b="1" dirty="0" smtClean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في قصيدة بعنوان</a:t>
              </a:r>
            </a:p>
            <a:p>
              <a:pPr lvl="0" algn="ctr">
                <a:lnSpc>
                  <a:spcPct val="150000"/>
                </a:lnSpc>
              </a:pPr>
              <a:r>
                <a:rPr lang="ar-SY" b="1" dirty="0" smtClean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  (واخالداه! ):</a:t>
              </a:r>
              <a:endParaRPr sz="1200" dirty="0"/>
            </a:p>
          </p:txBody>
        </p:sp>
        <p:pic>
          <p:nvPicPr>
            <p:cNvPr id="184" name="Google Shape;349;p2"/>
            <p:cNvPicPr preferRelativeResize="0"/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7" b="100000" l="1678" r="984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9" r="430"/>
            <a:stretch/>
          </p:blipFill>
          <p:spPr>
            <a:xfrm>
              <a:off x="3466983" y="2562231"/>
              <a:ext cx="3604150" cy="3528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348;p2"/>
            <p:cNvSpPr txBox="1"/>
            <p:nvPr/>
          </p:nvSpPr>
          <p:spPr>
            <a:xfrm>
              <a:off x="3904997" y="2054441"/>
              <a:ext cx="2451664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ar-SY" sz="2000" b="1" dirty="0">
                  <a:solidFill>
                    <a:srgbClr val="F3740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واخالداه!</a:t>
              </a:r>
              <a:endParaRPr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187" name="Graphic 16">
              <a:extLst>
                <a:ext uri="{FF2B5EF4-FFF2-40B4-BE49-F238E27FC236}">
                  <a16:creationId xmlns:a16="http://schemas.microsoft.com/office/drawing/2014/main" xmlns="" id="{FA108CE8-89A2-4FA3-B659-506A04EB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8267141" y="2196598"/>
              <a:ext cx="1278777" cy="13657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761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/>
      <p:bldP spid="112" grpId="0"/>
      <p:bldP spid="32" grpId="0"/>
      <p:bldP spid="37" grpId="0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09820" y="-301005"/>
            <a:ext cx="808834" cy="2365989"/>
            <a:chOff x="1329848" y="437169"/>
            <a:chExt cx="808834" cy="2365989"/>
          </a:xfrm>
        </p:grpSpPr>
        <p:sp>
          <p:nvSpPr>
            <p:cNvPr id="2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329848" y="521731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7017" y="4371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واخالداه – بنت الشاطئ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="" xmlns:a16="http://schemas.microsoft.com/office/drawing/2014/main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="" xmlns:a16="http://schemas.microsoft.com/office/drawing/2014/main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="" xmlns:a16="http://schemas.microsoft.com/office/drawing/2014/main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="" xmlns:a16="http://schemas.microsoft.com/office/drawing/2014/main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="" xmlns:a16="http://schemas.microsoft.com/office/drawing/2014/main" id="{B607D86F-8A6D-4EAE-8CE6-59024662943A}"/>
              </a:ext>
            </a:extLst>
          </p:cNvPr>
          <p:cNvSpPr txBox="1"/>
          <p:nvPr/>
        </p:nvSpPr>
        <p:spPr>
          <a:xfrm>
            <a:off x="321383" y="4868334"/>
            <a:ext cx="157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مدخل الوحدة</a:t>
            </a: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xmlns="" id="{AD7C484D-C035-4794-83E0-869DCDA48AB6}"/>
              </a:ext>
            </a:extLst>
          </p:cNvPr>
          <p:cNvSpPr/>
          <p:nvPr/>
        </p:nvSpPr>
        <p:spPr>
          <a:xfrm>
            <a:off x="11334078" y="1004775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6">
            <a:extLst>
              <a:ext uri="{FF2B5EF4-FFF2-40B4-BE49-F238E27FC236}">
                <a16:creationId xmlns:a16="http://schemas.microsoft.com/office/drawing/2014/main" xmlns="" id="{6C964224-EF99-412C-BD7E-2DB5DA7078C9}"/>
              </a:ext>
            </a:extLst>
          </p:cNvPr>
          <p:cNvSpPr/>
          <p:nvPr/>
        </p:nvSpPr>
        <p:spPr>
          <a:xfrm>
            <a:off x="11160908" y="1015533"/>
            <a:ext cx="357809" cy="357809"/>
          </a:xfrm>
          <a:prstGeom prst="diamond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2</a:t>
            </a:r>
            <a:endParaRPr lang="en-US" dirty="0"/>
          </a:p>
        </p:txBody>
      </p:sp>
      <p:pic>
        <p:nvPicPr>
          <p:cNvPr id="61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315737" y="1953398"/>
            <a:ext cx="2878224" cy="2878224"/>
          </a:xfrm>
          <a:prstGeom prst="rect">
            <a:avLst/>
          </a:prstGeom>
        </p:spPr>
      </p:pic>
      <p:sp>
        <p:nvSpPr>
          <p:cNvPr id="127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5900713" y="1224852"/>
            <a:ext cx="449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أحدِّدُ </a:t>
            </a:r>
            <a:r>
              <a:rPr lang="ar-SY" sz="2000" b="1" dirty="0">
                <a:latin typeface="Century Gothic" panose="020B0502020202020204" pitchFamily="34" charset="0"/>
              </a:rPr>
              <a:t>نوع الفعل الذي تحته خطان، ثم </a:t>
            </a:r>
            <a:r>
              <a:rPr lang="ar-SY" sz="2000" b="1" dirty="0" smtClean="0">
                <a:latin typeface="Century Gothic" panose="020B0502020202020204" pitchFamily="34" charset="0"/>
              </a:rPr>
              <a:t>أذكرُ ماضيه</a:t>
            </a:r>
            <a:r>
              <a:rPr lang="ar-SY" sz="20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128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0663837" y="1234286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490667" y="1263877"/>
            <a:ext cx="357809" cy="35780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أ</a:t>
            </a:r>
            <a:endParaRPr lang="en-US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5159520" y="2036143"/>
            <a:ext cx="2364527" cy="653324"/>
            <a:chOff x="3442759" y="2595957"/>
            <a:chExt cx="2364527" cy="653324"/>
          </a:xfrm>
        </p:grpSpPr>
        <p:sp>
          <p:nvSpPr>
            <p:cNvPr id="47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4298361" y="1740355"/>
              <a:ext cx="653324" cy="23645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4385223" y="2105060"/>
              <a:ext cx="492443" cy="15686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swald" panose="02000503000000000000" pitchFamily="2" charset="0"/>
                </a:rPr>
                <a:t>فعل </a:t>
              </a:r>
              <a:r>
                <a:rPr lang="ar-SY" sz="2000" b="1" dirty="0" smtClean="0">
                  <a:latin typeface="Oswald" panose="02000503000000000000" pitchFamily="2" charset="0"/>
                </a:rPr>
                <a:t>أمر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  <p:sp>
        <p:nvSpPr>
          <p:cNvPr id="49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5727700" y="3910044"/>
            <a:ext cx="551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أصوغُ </a:t>
            </a:r>
            <a:r>
              <a:rPr lang="ar-SY" sz="2000" b="1" dirty="0">
                <a:latin typeface="Century Gothic" panose="020B0502020202020204" pitchFamily="34" charset="0"/>
              </a:rPr>
              <a:t>على نمط الفعل </a:t>
            </a:r>
            <a:r>
              <a:rPr lang="ar-SY" sz="2000" b="1" dirty="0" smtClean="0">
                <a:latin typeface="Century Gothic" panose="020B0502020202020204" pitchFamily="34" charset="0"/>
              </a:rPr>
              <a:t>الماضي </a:t>
            </a:r>
            <a:r>
              <a:rPr lang="ar-SY" sz="2000" b="1" dirty="0" smtClean="0">
                <a:latin typeface="Century Gothic" panose="020B0502020202020204" pitchFamily="34" charset="0"/>
              </a:rPr>
              <a:t>مراعياً </a:t>
            </a:r>
            <a:r>
              <a:rPr lang="ar-SY" sz="2000" b="1" dirty="0" smtClean="0">
                <a:latin typeface="Century Gothic" panose="020B0502020202020204" pitchFamily="34" charset="0"/>
              </a:rPr>
              <a:t>مشابهة </a:t>
            </a:r>
            <a:r>
              <a:rPr lang="ar-SY" sz="2000" b="1" dirty="0">
                <a:latin typeface="Century Gothic" panose="020B0502020202020204" pitchFamily="34" charset="0"/>
              </a:rPr>
              <a:t>الحرف الأخير</a:t>
            </a:r>
          </a:p>
        </p:txBody>
      </p:sp>
      <p:sp>
        <p:nvSpPr>
          <p:cNvPr id="50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1510699" y="391947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1337529" y="3949069"/>
            <a:ext cx="357809" cy="35780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ب</a:t>
            </a:r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36762" y="4792411"/>
            <a:ext cx="2364527" cy="957860"/>
            <a:chOff x="9736762" y="4792411"/>
            <a:chExt cx="2364527" cy="653324"/>
          </a:xfrm>
        </p:grpSpPr>
        <p:sp>
          <p:nvSpPr>
            <p:cNvPr id="52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10592364" y="3936809"/>
              <a:ext cx="653324" cy="23645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10751086" y="4356197"/>
              <a:ext cx="335879" cy="15686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swald" panose="02000503000000000000" pitchFamily="2" charset="0"/>
                </a:rPr>
                <a:t>حاكى </a:t>
              </a:r>
              <a:endParaRPr lang="ar-SY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7372234" y="4812924"/>
            <a:ext cx="2364527" cy="957860"/>
            <a:chOff x="7372234" y="4812924"/>
            <a:chExt cx="2364527" cy="653324"/>
          </a:xfrm>
        </p:grpSpPr>
        <p:sp>
          <p:nvSpPr>
            <p:cNvPr id="54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8227836" y="3957322"/>
              <a:ext cx="653324" cy="23645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8330782" y="4362719"/>
              <a:ext cx="335879" cy="15686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swald" panose="02000503000000000000" pitchFamily="2" charset="0"/>
                </a:rPr>
                <a:t>جارى 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4863358" y="4823867"/>
            <a:ext cx="2364527" cy="957860"/>
            <a:chOff x="4863358" y="4823867"/>
            <a:chExt cx="2364527" cy="653324"/>
          </a:xfrm>
        </p:grpSpPr>
        <p:sp>
          <p:nvSpPr>
            <p:cNvPr id="57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5718960" y="3968265"/>
              <a:ext cx="653324" cy="23645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5884104" y="4401988"/>
              <a:ext cx="335879" cy="15686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swald" panose="02000503000000000000" pitchFamily="2" charset="0"/>
                </a:rPr>
                <a:t>قاضى 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  <p:sp>
        <p:nvSpPr>
          <p:cNvPr id="56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0121389" y="2172185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9948219" y="2182943"/>
            <a:ext cx="357809" cy="357809"/>
          </a:xfrm>
          <a:prstGeom prst="diamond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*</a:t>
            </a:r>
            <a:endParaRPr lang="en-US" dirty="0"/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754675" y="2119854"/>
            <a:ext cx="218084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نادِ: نوع الفعل:</a:t>
            </a:r>
          </a:p>
        </p:txBody>
      </p:sp>
      <p:sp>
        <p:nvSpPr>
          <p:cNvPr id="64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0129951" y="3262634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9956781" y="3273392"/>
            <a:ext cx="357809" cy="357809"/>
          </a:xfrm>
          <a:prstGeom prst="diamond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6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754675" y="3231091"/>
            <a:ext cx="218084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الماضي </a:t>
            </a:r>
            <a:r>
              <a:rPr lang="ar-SY" sz="2000" b="1" dirty="0">
                <a:latin typeface="Century Gothic" panose="020B0502020202020204" pitchFamily="34" charset="0"/>
              </a:rPr>
              <a:t>منه: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7" name="مجموعة 66"/>
          <p:cNvGrpSpPr/>
          <p:nvPr/>
        </p:nvGrpSpPr>
        <p:grpSpPr>
          <a:xfrm>
            <a:off x="5159520" y="2977877"/>
            <a:ext cx="2364527" cy="653324"/>
            <a:chOff x="3442759" y="2595957"/>
            <a:chExt cx="2364527" cy="653324"/>
          </a:xfrm>
        </p:grpSpPr>
        <p:sp>
          <p:nvSpPr>
            <p:cNvPr id="68" name="Oval 23">
              <a:extLst>
                <a:ext uri="{FF2B5EF4-FFF2-40B4-BE49-F238E27FC236}">
                  <a16:creationId xmlns:a16="http://schemas.microsoft.com/office/drawing/2014/main" xmlns="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4298361" y="1740355"/>
              <a:ext cx="653324" cy="236452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58">
              <a:extLst>
                <a:ext uri="{FF2B5EF4-FFF2-40B4-BE49-F238E27FC236}">
                  <a16:creationId xmlns:a16="http://schemas.microsoft.com/office/drawing/2014/main" xmlns="" id="{376BD576-9AA3-477F-BC86-FC21AE9211AB}"/>
                </a:ext>
              </a:extLst>
            </p:cNvPr>
            <p:cNvSpPr txBox="1"/>
            <p:nvPr/>
          </p:nvSpPr>
          <p:spPr>
            <a:xfrm rot="5400000">
              <a:off x="4385223" y="2105060"/>
              <a:ext cx="492443" cy="15686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swald" panose="02000503000000000000" pitchFamily="2" charset="0"/>
                </a:rPr>
                <a:t>نادى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6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0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6" dur="2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"/>
                            </p:stCondLst>
                            <p:childTnLst>
                              <p:par>
                                <p:cTn id="9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4" dur="200" fill="hold"/>
                                        <p:tgtEl>
                                          <p:spTgt spid="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"/>
                            </p:stCondLst>
                            <p:childTnLst>
                              <p:par>
                                <p:cTn id="10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9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"/>
                            </p:stCondLst>
                            <p:childTnLst>
                              <p:par>
                                <p:cTn id="13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50"/>
                            </p:stCondLst>
                            <p:childTnLst>
                              <p:par>
                                <p:cTn id="1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54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"/>
                            </p:stCondLst>
                            <p:childTnLst>
                              <p:par>
                                <p:cTn id="1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50"/>
                            </p:stCondLst>
                            <p:childTnLst>
                              <p:par>
                                <p:cTn id="17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150"/>
                            </p:stCondLst>
                            <p:childTnLst>
                              <p:par>
                                <p:cTn id="18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/>
      <p:bldP spid="37" grpId="0" animBg="1"/>
      <p:bldP spid="38" grpId="0" animBg="1"/>
      <p:bldP spid="38" grpId="1" animBg="1"/>
      <p:bldP spid="127" grpId="0"/>
      <p:bldP spid="128" grpId="0" animBg="1"/>
      <p:bldP spid="129" grpId="0" animBg="1"/>
      <p:bldP spid="129" grpId="1" animBg="1"/>
      <p:bldP spid="49" grpId="0"/>
      <p:bldP spid="50" grpId="0" animBg="1"/>
      <p:bldP spid="51" grpId="0" animBg="1"/>
      <p:bldP spid="51" grpId="1" animBg="1"/>
      <p:bldP spid="56" grpId="0" animBg="1"/>
      <p:bldP spid="62" grpId="0" animBg="1"/>
      <p:bldP spid="62" grpId="1" animBg="1"/>
      <p:bldP spid="63" grpId="0" animBg="1"/>
      <p:bldP spid="64" grpId="0" animBg="1"/>
      <p:bldP spid="65" grpId="0" animBg="1"/>
      <p:bldP spid="65" grpId="1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06248" y="-290278"/>
            <a:ext cx="787379" cy="2365989"/>
            <a:chOff x="1351303" y="551469"/>
            <a:chExt cx="787379" cy="2365989"/>
          </a:xfrm>
        </p:grpSpPr>
        <p:sp>
          <p:nvSpPr>
            <p:cNvPr id="2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351303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7017" y="5514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واخالداه – بنت الشاطئ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="" xmlns:a16="http://schemas.microsoft.com/office/drawing/2014/main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="" xmlns:a16="http://schemas.microsoft.com/office/drawing/2014/main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="" xmlns:a16="http://schemas.microsoft.com/office/drawing/2014/main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="" xmlns:a16="http://schemas.microsoft.com/office/drawing/2014/main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="" xmlns:a16="http://schemas.microsoft.com/office/drawing/2014/main" id="{B607D86F-8A6D-4EAE-8CE6-59024662943A}"/>
              </a:ext>
            </a:extLst>
          </p:cNvPr>
          <p:cNvSpPr txBox="1"/>
          <p:nvPr/>
        </p:nvSpPr>
        <p:spPr>
          <a:xfrm>
            <a:off x="321383" y="4868334"/>
            <a:ext cx="157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مدخل الوحدة</a:t>
            </a:r>
          </a:p>
        </p:txBody>
      </p:sp>
      <p:grpSp>
        <p:nvGrpSpPr>
          <p:cNvPr id="108" name="Group 116">
            <a:extLst>
              <a:ext uri="{FF2B5EF4-FFF2-40B4-BE49-F238E27FC236}">
                <a16:creationId xmlns="" xmlns:a16="http://schemas.microsoft.com/office/drawing/2014/main" id="{0C25064A-B9B1-434A-B342-1FA287A427AB}"/>
              </a:ext>
            </a:extLst>
          </p:cNvPr>
          <p:cNvGrpSpPr/>
          <p:nvPr/>
        </p:nvGrpSpPr>
        <p:grpSpPr>
          <a:xfrm>
            <a:off x="11237896" y="1266316"/>
            <a:ext cx="828739" cy="523220"/>
            <a:chOff x="2093494" y="1198097"/>
            <a:chExt cx="2173623" cy="1372306"/>
          </a:xfrm>
        </p:grpSpPr>
        <p:sp>
          <p:nvSpPr>
            <p:cNvPr id="109" name="Arrow: Left 12">
              <a:extLst>
                <a:ext uri="{FF2B5EF4-FFF2-40B4-BE49-F238E27FC236}">
                  <a16:creationId xmlns="" xmlns:a16="http://schemas.microsoft.com/office/drawing/2014/main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28">
              <a:extLst>
                <a:ext uri="{FF2B5EF4-FFF2-40B4-BE49-F238E27FC236}">
                  <a16:creationId xmlns="" xmlns:a16="http://schemas.microsoft.com/office/drawing/2014/main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1" name="Graphic 37" descr="Research">
            <a:extLst>
              <a:ext uri="{FF2B5EF4-FFF2-40B4-BE49-F238E27FC236}">
                <a16:creationId xmlns="" xmlns:a16="http://schemas.microsoft.com/office/drawing/2014/main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37926" y="1361132"/>
            <a:ext cx="365760" cy="365760"/>
          </a:xfrm>
          <a:prstGeom prst="rect">
            <a:avLst/>
          </a:prstGeom>
        </p:spPr>
      </p:pic>
      <p:sp>
        <p:nvSpPr>
          <p:cNvPr id="112" name="TextBox 40">
            <a:extLst>
              <a:ext uri="{FF2B5EF4-FFF2-40B4-BE49-F238E27FC236}">
                <a16:creationId xmlns="" xmlns:a16="http://schemas.microsoft.com/office/drawing/2014/main" id="{86D070C6-70F9-4883-B132-92C51609905B}"/>
              </a:ext>
            </a:extLst>
          </p:cNvPr>
          <p:cNvSpPr txBox="1"/>
          <p:nvPr/>
        </p:nvSpPr>
        <p:spPr>
          <a:xfrm>
            <a:off x="10263826" y="657564"/>
            <a:ext cx="83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ثالثاً-</a:t>
            </a:r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40">
            <a:extLst>
              <a:ext uri="{FF2B5EF4-FFF2-40B4-BE49-F238E27FC236}">
                <a16:creationId xmlns="" xmlns:a16="http://schemas.microsoft.com/office/drawing/2014/main" id="{86D070C6-70F9-4883-B132-92C51609905B}"/>
              </a:ext>
            </a:extLst>
          </p:cNvPr>
          <p:cNvSpPr txBox="1"/>
          <p:nvPr/>
        </p:nvSpPr>
        <p:spPr>
          <a:xfrm>
            <a:off x="6737470" y="1213395"/>
            <a:ext cx="305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أقر أ النص </a:t>
            </a:r>
            <a:r>
              <a:rPr lang="ar-SY" sz="2000" b="1" dirty="0">
                <a:latin typeface="Century Gothic" panose="020B0502020202020204" pitchFamily="34" charset="0"/>
              </a:rPr>
              <a:t>الآتي قراءة معبرة:</a:t>
            </a: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xmlns="" id="{AD7C484D-C035-4794-83E0-869DCDA48AB6}"/>
              </a:ext>
            </a:extLst>
          </p:cNvPr>
          <p:cNvSpPr/>
          <p:nvPr/>
        </p:nvSpPr>
        <p:spPr>
          <a:xfrm>
            <a:off x="10093149" y="1222830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6">
            <a:extLst>
              <a:ext uri="{FF2B5EF4-FFF2-40B4-BE49-F238E27FC236}">
                <a16:creationId xmlns:a16="http://schemas.microsoft.com/office/drawing/2014/main" xmlns="" id="{6C964224-EF99-412C-BD7E-2DB5DA7078C9}"/>
              </a:ext>
            </a:extLst>
          </p:cNvPr>
          <p:cNvSpPr/>
          <p:nvPr/>
        </p:nvSpPr>
        <p:spPr>
          <a:xfrm>
            <a:off x="9906487" y="1239997"/>
            <a:ext cx="357809" cy="35780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1</a:t>
            </a:r>
            <a:endParaRPr lang="en-US" dirty="0"/>
          </a:p>
        </p:txBody>
      </p:sp>
      <p:sp>
        <p:nvSpPr>
          <p:cNvPr id="45" name="Google Shape;218;p2"/>
          <p:cNvSpPr/>
          <p:nvPr/>
        </p:nvSpPr>
        <p:spPr>
          <a:xfrm>
            <a:off x="5882408" y="1753985"/>
            <a:ext cx="4522196" cy="5062242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19;p2"/>
          <p:cNvSpPr/>
          <p:nvPr/>
        </p:nvSpPr>
        <p:spPr>
          <a:xfrm rot="-5400000">
            <a:off x="5480963" y="2393562"/>
            <a:ext cx="4599097" cy="3675768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" name="Google Shape;225;p2"/>
          <p:cNvGrpSpPr/>
          <p:nvPr/>
        </p:nvGrpSpPr>
        <p:grpSpPr>
          <a:xfrm>
            <a:off x="6056089" y="2055765"/>
            <a:ext cx="3675768" cy="4523056"/>
            <a:chOff x="1734414" y="495297"/>
            <a:chExt cx="4361586" cy="5853550"/>
          </a:xfrm>
        </p:grpSpPr>
        <p:sp>
          <p:nvSpPr>
            <p:cNvPr id="57" name="Google Shape;226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0" name="Google Shape;227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228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229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230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231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232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233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234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235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236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237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238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239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240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4" name="Google Shape;264;p2"/>
          <p:cNvGrpSpPr/>
          <p:nvPr/>
        </p:nvGrpSpPr>
        <p:grpSpPr>
          <a:xfrm>
            <a:off x="6075284" y="2007206"/>
            <a:ext cx="3712639" cy="4524728"/>
            <a:chOff x="1734414" y="495298"/>
            <a:chExt cx="4405336" cy="5853549"/>
          </a:xfrm>
        </p:grpSpPr>
        <p:sp>
          <p:nvSpPr>
            <p:cNvPr id="95" name="Google Shape;265;p2"/>
            <p:cNvSpPr/>
            <p:nvPr/>
          </p:nvSpPr>
          <p:spPr>
            <a:xfrm rot="16200000">
              <a:off x="1039111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1" name="Google Shape;296;p2"/>
          <p:cNvGrpSpPr/>
          <p:nvPr/>
        </p:nvGrpSpPr>
        <p:grpSpPr>
          <a:xfrm>
            <a:off x="9458459" y="1833082"/>
            <a:ext cx="946146" cy="4727316"/>
            <a:chOff x="5597236" y="488368"/>
            <a:chExt cx="1122676" cy="5839694"/>
          </a:xfrm>
        </p:grpSpPr>
        <p:sp>
          <p:nvSpPr>
            <p:cNvPr id="132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179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175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171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167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63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59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55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51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47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43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4" name="Google Shape;349;p2"/>
          <p:cNvPicPr preferRelativeResize="0"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284" y="2724150"/>
            <a:ext cx="3619700" cy="328562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348;p2"/>
          <p:cNvSpPr txBox="1"/>
          <p:nvPr/>
        </p:nvSpPr>
        <p:spPr>
          <a:xfrm>
            <a:off x="6684767" y="2220298"/>
            <a:ext cx="258776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SY" sz="2000" b="1" dirty="0">
                <a:solidFill>
                  <a:srgbClr val="F3740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بنت </a:t>
            </a:r>
            <a:r>
              <a:rPr lang="ar-SY" sz="2000" b="1" dirty="0" smtClean="0">
                <a:solidFill>
                  <a:srgbClr val="F3740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الشاطئ</a:t>
            </a:r>
            <a:endParaRPr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/>
      <p:bldP spid="112" grpId="0"/>
      <p:bldP spid="32" grpId="0"/>
      <p:bldP spid="37" grpId="0" animBg="1"/>
      <p:bldP spid="38" grpId="0" animBg="1"/>
      <p:bldP spid="38" grpId="1" animBg="1"/>
      <p:bldP spid="45" grpId="0" animBg="1"/>
      <p:bldP spid="48" grpId="0" animBg="1"/>
      <p:bldP spid="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63332" y="-310736"/>
            <a:ext cx="801553" cy="2367332"/>
            <a:chOff x="1324429" y="486626"/>
            <a:chExt cx="801553" cy="2367332"/>
          </a:xfrm>
        </p:grpSpPr>
        <p:sp>
          <p:nvSpPr>
            <p:cNvPr id="2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324429" y="4866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</a:p>
          </p:txBody>
        </p:sp>
        <p:sp>
          <p:nvSpPr>
            <p:cNvPr id="2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4317" y="4879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واخالداه – بنت الشاطئ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="" xmlns:a16="http://schemas.microsoft.com/office/drawing/2014/main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="" xmlns:a16="http://schemas.microsoft.com/office/drawing/2014/main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="" xmlns:a16="http://schemas.microsoft.com/office/drawing/2014/main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="" xmlns:a16="http://schemas.microsoft.com/office/drawing/2014/main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="" xmlns:a16="http://schemas.microsoft.com/office/drawing/2014/main" id="{B607D86F-8A6D-4EAE-8CE6-59024662943A}"/>
              </a:ext>
            </a:extLst>
          </p:cNvPr>
          <p:cNvSpPr txBox="1"/>
          <p:nvPr/>
        </p:nvSpPr>
        <p:spPr>
          <a:xfrm>
            <a:off x="321383" y="4868334"/>
            <a:ext cx="157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مدخل الوحدة</a:t>
            </a:r>
          </a:p>
        </p:txBody>
      </p:sp>
      <p:grpSp>
        <p:nvGrpSpPr>
          <p:cNvPr id="108" name="Group 116">
            <a:extLst>
              <a:ext uri="{FF2B5EF4-FFF2-40B4-BE49-F238E27FC236}">
                <a16:creationId xmlns="" xmlns:a16="http://schemas.microsoft.com/office/drawing/2014/main" id="{0C25064A-B9B1-434A-B342-1FA287A427AB}"/>
              </a:ext>
            </a:extLst>
          </p:cNvPr>
          <p:cNvGrpSpPr/>
          <p:nvPr/>
        </p:nvGrpSpPr>
        <p:grpSpPr>
          <a:xfrm>
            <a:off x="11237896" y="1266316"/>
            <a:ext cx="828739" cy="523220"/>
            <a:chOff x="2093494" y="1198097"/>
            <a:chExt cx="2173623" cy="1372306"/>
          </a:xfrm>
        </p:grpSpPr>
        <p:sp>
          <p:nvSpPr>
            <p:cNvPr id="109" name="Arrow: Left 12">
              <a:extLst>
                <a:ext uri="{FF2B5EF4-FFF2-40B4-BE49-F238E27FC236}">
                  <a16:creationId xmlns="" xmlns:a16="http://schemas.microsoft.com/office/drawing/2014/main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28">
              <a:extLst>
                <a:ext uri="{FF2B5EF4-FFF2-40B4-BE49-F238E27FC236}">
                  <a16:creationId xmlns="" xmlns:a16="http://schemas.microsoft.com/office/drawing/2014/main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1" name="Graphic 37" descr="Research">
            <a:extLst>
              <a:ext uri="{FF2B5EF4-FFF2-40B4-BE49-F238E27FC236}">
                <a16:creationId xmlns="" xmlns:a16="http://schemas.microsoft.com/office/drawing/2014/main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37926" y="1361132"/>
            <a:ext cx="365760" cy="365760"/>
          </a:xfrm>
          <a:prstGeom prst="rect">
            <a:avLst/>
          </a:prstGeom>
        </p:spPr>
      </p:pic>
      <p:sp>
        <p:nvSpPr>
          <p:cNvPr id="32" name="TextBox 40">
            <a:extLst>
              <a:ext uri="{FF2B5EF4-FFF2-40B4-BE49-F238E27FC236}">
                <a16:creationId xmlns="" xmlns:a16="http://schemas.microsoft.com/office/drawing/2014/main" id="{86D070C6-70F9-4883-B132-92C51609905B}"/>
              </a:ext>
            </a:extLst>
          </p:cNvPr>
          <p:cNvSpPr txBox="1"/>
          <p:nvPr/>
        </p:nvSpPr>
        <p:spPr>
          <a:xfrm>
            <a:off x="6655913" y="1389426"/>
            <a:ext cx="360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أُحدِّدُ </a:t>
            </a:r>
            <a:r>
              <a:rPr lang="ar-SY" sz="2000" b="1" dirty="0">
                <a:latin typeface="Century Gothic" panose="020B0502020202020204" pitchFamily="34" charset="0"/>
              </a:rPr>
              <a:t>الوزن </a:t>
            </a:r>
            <a:r>
              <a:rPr lang="ar-SY" sz="2000" b="1" dirty="0" smtClean="0">
                <a:latin typeface="Century Gothic" panose="020B0502020202020204" pitchFamily="34" charset="0"/>
              </a:rPr>
              <a:t>الصرفي </a:t>
            </a:r>
            <a:r>
              <a:rPr lang="ar-SY" sz="2000" b="1" dirty="0">
                <a:latin typeface="Century Gothic" panose="020B0502020202020204" pitchFamily="34" charset="0"/>
              </a:rPr>
              <a:t>للكلمة الآتية:</a:t>
            </a: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xmlns="" id="{AD7C484D-C035-4794-83E0-869DCDA48AB6}"/>
              </a:ext>
            </a:extLst>
          </p:cNvPr>
          <p:cNvSpPr/>
          <p:nvPr/>
        </p:nvSpPr>
        <p:spPr>
          <a:xfrm>
            <a:off x="10548046" y="137986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iamond 36">
            <a:extLst>
              <a:ext uri="{FF2B5EF4-FFF2-40B4-BE49-F238E27FC236}">
                <a16:creationId xmlns:a16="http://schemas.microsoft.com/office/drawing/2014/main" xmlns="" id="{6C964224-EF99-412C-BD7E-2DB5DA7078C9}"/>
              </a:ext>
            </a:extLst>
          </p:cNvPr>
          <p:cNvSpPr/>
          <p:nvPr/>
        </p:nvSpPr>
        <p:spPr>
          <a:xfrm>
            <a:off x="10374876" y="1390626"/>
            <a:ext cx="357809" cy="35780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/>
              <a:t>أ</a:t>
            </a:r>
            <a:endParaRPr lang="en-US" dirty="0"/>
          </a:p>
        </p:txBody>
      </p:sp>
      <p:pic>
        <p:nvPicPr>
          <p:cNvPr id="61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315737" y="1953398"/>
            <a:ext cx="2878224" cy="2878224"/>
          </a:xfrm>
          <a:prstGeom prst="rect">
            <a:avLst/>
          </a:prstGeom>
        </p:spPr>
      </p:pic>
      <p:grpSp>
        <p:nvGrpSpPr>
          <p:cNvPr id="47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8788400" y="5245593"/>
            <a:ext cx="1662451" cy="586719"/>
            <a:chOff x="7006142" y="1608051"/>
            <a:chExt cx="1204685" cy="1204685"/>
          </a:xfrm>
        </p:grpSpPr>
        <p:sp>
          <p:nvSpPr>
            <p:cNvPr id="49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29683" y="1778896"/>
              <a:ext cx="982949" cy="82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ملموس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Group 75">
            <a:extLst>
              <a:ext uri="{FF2B5EF4-FFF2-40B4-BE49-F238E27FC236}">
                <a16:creationId xmlns:a16="http://schemas.microsoft.com/office/drawing/2014/main" xmlns="" id="{12566D88-31D6-416B-B5B5-685630FB662C}"/>
              </a:ext>
            </a:extLst>
          </p:cNvPr>
          <p:cNvGrpSpPr/>
          <p:nvPr/>
        </p:nvGrpSpPr>
        <p:grpSpPr>
          <a:xfrm>
            <a:off x="8704078" y="2575168"/>
            <a:ext cx="1789871" cy="586719"/>
            <a:chOff x="6803483" y="3004413"/>
            <a:chExt cx="1204685" cy="1204685"/>
          </a:xfrm>
        </p:grpSpPr>
        <p:sp>
          <p:nvSpPr>
            <p:cNvPr id="52" name="Oval 10">
              <a:extLst>
                <a:ext uri="{FF2B5EF4-FFF2-40B4-BE49-F238E27FC236}">
                  <a16:creationId xmlns:a16="http://schemas.microsoft.com/office/drawing/2014/main" xmlns="" id="{2B602DCE-9734-498E-BA99-D31148558385}"/>
                </a:ext>
              </a:extLst>
            </p:cNvPr>
            <p:cNvSpPr/>
            <p:nvPr/>
          </p:nvSpPr>
          <p:spPr>
            <a:xfrm>
              <a:off x="6803483" y="3004413"/>
              <a:ext cx="1204685" cy="120468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74">
              <a:extLst>
                <a:ext uri="{FF2B5EF4-FFF2-40B4-BE49-F238E27FC236}">
                  <a16:creationId xmlns:a16="http://schemas.microsoft.com/office/drawing/2014/main" xmlns="" id="{E61E29B1-A885-49FA-8EF0-8DCA134FF6ED}"/>
                </a:ext>
              </a:extLst>
            </p:cNvPr>
            <p:cNvSpPr txBox="1"/>
            <p:nvPr/>
          </p:nvSpPr>
          <p:spPr>
            <a:xfrm>
              <a:off x="7122443" y="3195990"/>
              <a:ext cx="546024" cy="82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ملموس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2" name="TextBox 40">
            <a:extLst>
              <a:ext uri="{FF2B5EF4-FFF2-40B4-BE49-F238E27FC236}">
                <a16:creationId xmlns="" xmlns:a16="http://schemas.microsoft.com/office/drawing/2014/main" id="{86D070C6-70F9-4883-B132-92C51609905B}"/>
              </a:ext>
            </a:extLst>
          </p:cNvPr>
          <p:cNvSpPr txBox="1"/>
          <p:nvPr/>
        </p:nvSpPr>
        <p:spPr>
          <a:xfrm>
            <a:off x="6842937" y="4238974"/>
            <a:ext cx="360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أكتبُ </a:t>
            </a:r>
            <a:r>
              <a:rPr lang="ar-SY" sz="2000" b="1" dirty="0">
                <a:latin typeface="Century Gothic" panose="020B0502020202020204" pitchFamily="34" charset="0"/>
              </a:rPr>
              <a:t>كلمات </a:t>
            </a:r>
            <a:r>
              <a:rPr lang="ar-SY" sz="2000" b="1" dirty="0" smtClean="0">
                <a:latin typeface="Century Gothic" panose="020B0502020202020204" pitchFamily="34" charset="0"/>
              </a:rPr>
              <a:t>أخرى </a:t>
            </a:r>
            <a:r>
              <a:rPr lang="ar-SY" sz="2000" b="1" dirty="0">
                <a:latin typeface="Century Gothic" panose="020B0502020202020204" pitchFamily="34" charset="0"/>
              </a:rPr>
              <a:t>على الوزن </a:t>
            </a:r>
            <a:r>
              <a:rPr lang="ar-SY" sz="2000" b="1" dirty="0" smtClean="0">
                <a:latin typeface="Century Gothic" panose="020B0502020202020204" pitchFamily="34" charset="0"/>
              </a:rPr>
              <a:t>نفسه</a:t>
            </a:r>
            <a:r>
              <a:rPr lang="ar-SY" sz="20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xmlns="" id="{AD7C484D-C035-4794-83E0-869DCDA48AB6}"/>
              </a:ext>
            </a:extLst>
          </p:cNvPr>
          <p:cNvSpPr/>
          <p:nvPr/>
        </p:nvSpPr>
        <p:spPr>
          <a:xfrm>
            <a:off x="10735070" y="4229416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36">
            <a:extLst>
              <a:ext uri="{FF2B5EF4-FFF2-40B4-BE49-F238E27FC236}">
                <a16:creationId xmlns:a16="http://schemas.microsoft.com/office/drawing/2014/main" xmlns="" id="{6C964224-EF99-412C-BD7E-2DB5DA7078C9}"/>
              </a:ext>
            </a:extLst>
          </p:cNvPr>
          <p:cNvSpPr/>
          <p:nvPr/>
        </p:nvSpPr>
        <p:spPr>
          <a:xfrm>
            <a:off x="10561900" y="4240174"/>
            <a:ext cx="357809" cy="35780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ب</a:t>
            </a:r>
            <a:endParaRPr lang="en-US" dirty="0"/>
          </a:p>
        </p:txBody>
      </p:sp>
      <p:grpSp>
        <p:nvGrpSpPr>
          <p:cNvPr id="54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6842937" y="5220451"/>
            <a:ext cx="1662451" cy="586719"/>
            <a:chOff x="7006142" y="1608051"/>
            <a:chExt cx="1204685" cy="1204685"/>
          </a:xfrm>
        </p:grpSpPr>
        <p:sp>
          <p:nvSpPr>
            <p:cNvPr id="57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29683" y="1778896"/>
              <a:ext cx="982949" cy="82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مرفوع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4897474" y="5195309"/>
            <a:ext cx="1662451" cy="586719"/>
            <a:chOff x="7006142" y="1608051"/>
            <a:chExt cx="1204685" cy="1204685"/>
          </a:xfrm>
        </p:grpSpPr>
        <p:sp>
          <p:nvSpPr>
            <p:cNvPr id="63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29683" y="1778896"/>
              <a:ext cx="982949" cy="82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مصنوع 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Group 70">
            <a:extLst>
              <a:ext uri="{FF2B5EF4-FFF2-40B4-BE49-F238E27FC236}">
                <a16:creationId xmlns:a16="http://schemas.microsoft.com/office/drawing/2014/main" xmlns="" id="{5884891D-7ED6-43B9-BFF0-DB4E42DCC2AD}"/>
              </a:ext>
            </a:extLst>
          </p:cNvPr>
          <p:cNvGrpSpPr/>
          <p:nvPr/>
        </p:nvGrpSpPr>
        <p:grpSpPr>
          <a:xfrm>
            <a:off x="2952011" y="5170167"/>
            <a:ext cx="1662451" cy="586719"/>
            <a:chOff x="7006142" y="1608051"/>
            <a:chExt cx="1204685" cy="1204685"/>
          </a:xfrm>
        </p:grpSpPr>
        <p:sp>
          <p:nvSpPr>
            <p:cNvPr id="66" name="Oval 15">
              <a:extLst>
                <a:ext uri="{FF2B5EF4-FFF2-40B4-BE49-F238E27FC236}">
                  <a16:creationId xmlns:a16="http://schemas.microsoft.com/office/drawing/2014/main" xmlns="" id="{25C16C94-E4DC-4902-8BE3-596FF4AA8714}"/>
                </a:ext>
              </a:extLst>
            </p:cNvPr>
            <p:cNvSpPr/>
            <p:nvPr/>
          </p:nvSpPr>
          <p:spPr>
            <a:xfrm>
              <a:off x="7006142" y="1608051"/>
              <a:ext cx="1204685" cy="1204685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6">
              <a:extLst>
                <a:ext uri="{FF2B5EF4-FFF2-40B4-BE49-F238E27FC236}">
                  <a16:creationId xmlns:a16="http://schemas.microsoft.com/office/drawing/2014/main" xmlns="" id="{BD4B29FC-6A84-4E7C-A261-5EF66E9C5A59}"/>
                </a:ext>
              </a:extLst>
            </p:cNvPr>
            <p:cNvSpPr txBox="1"/>
            <p:nvPr/>
          </p:nvSpPr>
          <p:spPr>
            <a:xfrm>
              <a:off x="7129683" y="1778896"/>
              <a:ext cx="982949" cy="82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مجهول 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0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6557779" y="2668472"/>
            <a:ext cx="117610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مفعول </a:t>
            </a:r>
          </a:p>
        </p:txBody>
      </p:sp>
    </p:spTree>
    <p:extLst>
      <p:ext uri="{BB962C8B-B14F-4D97-AF65-F5344CB8AC3E}">
        <p14:creationId xmlns:p14="http://schemas.microsoft.com/office/powerpoint/2010/main" val="18174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3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"/>
                            </p:stCondLst>
                            <p:childTnLst>
                              <p:par>
                                <p:cTn id="8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"/>
                            </p:stCondLst>
                            <p:childTnLst>
                              <p:par>
                                <p:cTn id="10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9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"/>
                            </p:stCondLst>
                            <p:childTnLst>
                              <p:par>
                                <p:cTn id="12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5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5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/>
      <p:bldP spid="32" grpId="0"/>
      <p:bldP spid="37" grpId="0" animBg="1"/>
      <p:bldP spid="38" grpId="0" animBg="1"/>
      <p:bldP spid="38" grpId="1" animBg="1"/>
      <p:bldP spid="42" grpId="0"/>
      <p:bldP spid="45" grpId="0" animBg="1"/>
      <p:bldP spid="48" grpId="0" animBg="1"/>
      <p:bldP spid="48" grpId="1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80109" y="-329114"/>
            <a:ext cx="839653" cy="2365989"/>
            <a:chOff x="1286329" y="551470"/>
            <a:chExt cx="839653" cy="2365989"/>
          </a:xfrm>
        </p:grpSpPr>
        <p:sp>
          <p:nvSpPr>
            <p:cNvPr id="2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863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  <a:endParaRPr lang="ar-SY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4317" y="551470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واخالداه – بنت الشاطئ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="" xmlns:a16="http://schemas.microsoft.com/office/drawing/2014/main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="" xmlns:a16="http://schemas.microsoft.com/office/drawing/2014/main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="" xmlns:a16="http://schemas.microsoft.com/office/drawing/2014/main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="" xmlns:a16="http://schemas.microsoft.com/office/drawing/2014/main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="" xmlns:a16="http://schemas.microsoft.com/office/drawing/2014/main" id="{B607D86F-8A6D-4EAE-8CE6-59024662943A}"/>
              </a:ext>
            </a:extLst>
          </p:cNvPr>
          <p:cNvSpPr txBox="1"/>
          <p:nvPr/>
        </p:nvSpPr>
        <p:spPr>
          <a:xfrm>
            <a:off x="321383" y="4868334"/>
            <a:ext cx="157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مدخل الوحدة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108" name="Group 116">
            <a:extLst>
              <a:ext uri="{FF2B5EF4-FFF2-40B4-BE49-F238E27FC236}">
                <a16:creationId xmlns="" xmlns:a16="http://schemas.microsoft.com/office/drawing/2014/main" id="{0C25064A-B9B1-434A-B342-1FA287A427AB}"/>
              </a:ext>
            </a:extLst>
          </p:cNvPr>
          <p:cNvGrpSpPr/>
          <p:nvPr/>
        </p:nvGrpSpPr>
        <p:grpSpPr>
          <a:xfrm>
            <a:off x="11131897" y="1266316"/>
            <a:ext cx="828739" cy="523220"/>
            <a:chOff x="2093494" y="1198097"/>
            <a:chExt cx="2173623" cy="1372306"/>
          </a:xfrm>
        </p:grpSpPr>
        <p:sp>
          <p:nvSpPr>
            <p:cNvPr id="109" name="Arrow: Left 12">
              <a:extLst>
                <a:ext uri="{FF2B5EF4-FFF2-40B4-BE49-F238E27FC236}">
                  <a16:creationId xmlns="" xmlns:a16="http://schemas.microsoft.com/office/drawing/2014/main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28">
              <a:extLst>
                <a:ext uri="{FF2B5EF4-FFF2-40B4-BE49-F238E27FC236}">
                  <a16:creationId xmlns="" xmlns:a16="http://schemas.microsoft.com/office/drawing/2014/main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1" name="Graphic 37" descr="Research">
            <a:extLst>
              <a:ext uri="{FF2B5EF4-FFF2-40B4-BE49-F238E27FC236}">
                <a16:creationId xmlns="" xmlns:a16="http://schemas.microsoft.com/office/drawing/2014/main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31927" y="1361132"/>
            <a:ext cx="365760" cy="365760"/>
          </a:xfrm>
          <a:prstGeom prst="rect">
            <a:avLst/>
          </a:prstGeom>
        </p:spPr>
      </p:pic>
      <p:sp>
        <p:nvSpPr>
          <p:cNvPr id="112" name="TextBox 40">
            <a:extLst>
              <a:ext uri="{FF2B5EF4-FFF2-40B4-BE49-F238E27FC236}">
                <a16:creationId xmlns="" xmlns:a16="http://schemas.microsoft.com/office/drawing/2014/main" id="{86D070C6-70F9-4883-B132-92C51609905B}"/>
              </a:ext>
            </a:extLst>
          </p:cNvPr>
          <p:cNvSpPr txBox="1"/>
          <p:nvPr/>
        </p:nvSpPr>
        <p:spPr>
          <a:xfrm>
            <a:off x="10263826" y="755480"/>
            <a:ext cx="83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رابعاً-</a:t>
            </a:r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315737" y="1953398"/>
            <a:ext cx="2878224" cy="2878224"/>
          </a:xfrm>
          <a:prstGeom prst="rect">
            <a:avLst/>
          </a:prstGeom>
        </p:spPr>
      </p:pic>
      <p:sp>
        <p:nvSpPr>
          <p:cNvPr id="127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3484786" y="1438579"/>
            <a:ext cx="670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أشتركُ </a:t>
            </a:r>
            <a:r>
              <a:rPr lang="ar-SY" sz="2000" b="1" dirty="0">
                <a:latin typeface="Century Gothic" panose="020B0502020202020204" pitchFamily="34" charset="0"/>
              </a:rPr>
              <a:t>مع من بجواري، ونختار </a:t>
            </a:r>
            <a:r>
              <a:rPr lang="ar-SY" sz="2000" b="1" dirty="0" smtClean="0">
                <a:latin typeface="Century Gothic" panose="020B0502020202020204" pitchFamily="34" charset="0"/>
              </a:rPr>
              <a:t>من(ب) </a:t>
            </a:r>
            <a:r>
              <a:rPr lang="ar-SY" sz="2000" b="1" dirty="0">
                <a:latin typeface="Century Gothic" panose="020B0502020202020204" pitchFamily="34" charset="0"/>
              </a:rPr>
              <a:t>ما يتمِّم الجُملَ </a:t>
            </a:r>
            <a:r>
              <a:rPr lang="ar-SY" sz="2000" b="1" dirty="0" smtClean="0">
                <a:latin typeface="Century Gothic" panose="020B0502020202020204" pitchFamily="34" charset="0"/>
              </a:rPr>
              <a:t>الشرطيَّة </a:t>
            </a:r>
            <a:r>
              <a:rPr lang="ar-SY" sz="2000" b="1" dirty="0">
                <a:latin typeface="Century Gothic" panose="020B0502020202020204" pitchFamily="34" charset="0"/>
              </a:rPr>
              <a:t>في (أ</a:t>
            </a:r>
            <a:r>
              <a:rPr lang="ar-SY" sz="2000" b="1" dirty="0" smtClean="0">
                <a:latin typeface="Century Gothic" panose="020B0502020202020204" pitchFamily="34" charset="0"/>
              </a:rPr>
              <a:t>):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128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0462649" y="1448013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289479" y="1477604"/>
            <a:ext cx="357809" cy="35780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1</a:t>
            </a:r>
            <a:endParaRPr lang="en-US" dirty="0"/>
          </a:p>
        </p:txBody>
      </p:sp>
      <p:pic>
        <p:nvPicPr>
          <p:cNvPr id="52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58099" y="2632524"/>
            <a:ext cx="3250027" cy="2665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Graphic 16">
            <a:extLst>
              <a:ext uri="{FF2B5EF4-FFF2-40B4-BE49-F238E27FC236}">
                <a16:creationId xmlns:a16="http://schemas.microsoft.com/office/drawing/2014/main" xmlns="" id="{FA108CE8-89A2-4FA3-B659-506A04EB73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358578" y="2657638"/>
            <a:ext cx="2113154" cy="263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3781000">
            <a:off x="6469155" y="3320104"/>
            <a:ext cx="1120746" cy="1390210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olid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496612">
            <a:off x="6208129" y="3309954"/>
            <a:ext cx="1602539" cy="1122125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544317">
            <a:off x="6284683" y="4647786"/>
            <a:ext cx="1587525" cy="26398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/>
      <p:bldP spid="112" grpId="0"/>
      <p:bldP spid="127" grpId="0"/>
      <p:bldP spid="128" grpId="0" animBg="1"/>
      <p:bldP spid="129" grpId="0" animBg="1"/>
      <p:bldP spid="129" grpId="1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54949" y="1638634"/>
            <a:ext cx="1303383" cy="1792512"/>
          </a:xfrm>
          <a:prstGeom prst="rect">
            <a:avLst/>
          </a:prstGeom>
          <a:gradFill>
            <a:gsLst>
              <a:gs pos="0">
                <a:srgbClr val="CC00CC"/>
              </a:gs>
              <a:gs pos="100000">
                <a:srgbClr val="6600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87817" y="163863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9096" y="-35179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26428" y="1764186"/>
            <a:ext cx="1001486" cy="1186810"/>
            <a:chOff x="3009022" y="4211323"/>
            <a:chExt cx="1001486" cy="1186810"/>
          </a:xfrm>
        </p:grpSpPr>
        <p:sp>
          <p:nvSpPr>
            <p:cNvPr id="18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9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20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28716" y="287627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61059" y="-348164"/>
            <a:ext cx="877753" cy="2365989"/>
            <a:chOff x="1248229" y="551470"/>
            <a:chExt cx="877753" cy="2365989"/>
          </a:xfrm>
        </p:grpSpPr>
        <p:sp>
          <p:nvSpPr>
            <p:cNvPr id="2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48229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7B007C"/>
                  </a:solidFill>
                  <a:latin typeface="Oswald" panose="02000503000000000000" pitchFamily="2" charset="0"/>
                </a:rPr>
                <a:t>أَعْلَامٌ مُعَاصرُون</a:t>
              </a:r>
              <a:endParaRPr lang="ar-SY" b="1" dirty="0">
                <a:solidFill>
                  <a:srgbClr val="7B007C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4317" y="551470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واخالداه – بنت الشاطئ</a:t>
              </a:r>
            </a:p>
          </p:txBody>
        </p:sp>
      </p:grpSp>
      <p:sp>
        <p:nvSpPr>
          <p:cNvPr id="24" name="Oval 39">
            <a:extLst>
              <a:ext uri="{FF2B5EF4-FFF2-40B4-BE49-F238E27FC236}">
                <a16:creationId xmlns="" xmlns:a16="http://schemas.microsoft.com/office/drawing/2014/main" id="{05335CBB-05C3-40B6-8758-E5BD10E2530B}"/>
              </a:ext>
            </a:extLst>
          </p:cNvPr>
          <p:cNvSpPr/>
          <p:nvPr/>
        </p:nvSpPr>
        <p:spPr>
          <a:xfrm>
            <a:off x="-44488" y="5770784"/>
            <a:ext cx="2543318" cy="445595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100000">
                <a:srgbClr val="BFBFB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reflection blurRad="6350" stA="50000" endA="275" endPos="40000" dist="101600" dir="5400000" sy="-100000" algn="bl" rotWithShape="0"/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3">
            <a:extLst>
              <a:ext uri="{FF2B5EF4-FFF2-40B4-BE49-F238E27FC236}">
                <a16:creationId xmlns="" xmlns:a16="http://schemas.microsoft.com/office/drawing/2014/main" id="{7F8FD261-C06C-414F-9E84-B77B161A92D0}"/>
              </a:ext>
            </a:extLst>
          </p:cNvPr>
          <p:cNvSpPr/>
          <p:nvPr/>
        </p:nvSpPr>
        <p:spPr>
          <a:xfrm>
            <a:off x="59218" y="3617007"/>
            <a:ext cx="2335906" cy="23359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47">
            <a:extLst>
              <a:ext uri="{FF2B5EF4-FFF2-40B4-BE49-F238E27FC236}">
                <a16:creationId xmlns="" xmlns:a16="http://schemas.microsoft.com/office/drawing/2014/main" id="{6F6C6184-EE9F-45FC-8A01-E0AD551BADAF}"/>
              </a:ext>
            </a:extLst>
          </p:cNvPr>
          <p:cNvSpPr/>
          <p:nvPr/>
        </p:nvSpPr>
        <p:spPr>
          <a:xfrm>
            <a:off x="1080602" y="3611162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4">
            <a:extLst>
              <a:ext uri="{FF2B5EF4-FFF2-40B4-BE49-F238E27FC236}">
                <a16:creationId xmlns="" xmlns:a16="http://schemas.microsoft.com/office/drawing/2014/main" id="{78328E0F-5909-4689-BCE4-D1C7E00E5E4C}"/>
              </a:ext>
            </a:extLst>
          </p:cNvPr>
          <p:cNvSpPr/>
          <p:nvPr/>
        </p:nvSpPr>
        <p:spPr>
          <a:xfrm>
            <a:off x="1163057" y="3617007"/>
            <a:ext cx="1232067" cy="1475935"/>
          </a:xfrm>
          <a:custGeom>
            <a:avLst/>
            <a:gdLst>
              <a:gd name="connsiteX0" fmla="*/ 103982 w 1232067"/>
              <a:gd name="connsiteY0" fmla="*/ 0 h 1475935"/>
              <a:gd name="connsiteX1" fmla="*/ 1070087 w 1232067"/>
              <a:gd name="connsiteY1" fmla="*/ 880941 h 1475935"/>
              <a:gd name="connsiteX2" fmla="*/ 1073165 w 1232067"/>
              <a:gd name="connsiteY2" fmla="*/ 942535 h 1475935"/>
              <a:gd name="connsiteX3" fmla="*/ 1232067 w 1232067"/>
              <a:gd name="connsiteY3" fmla="*/ 942535 h 1475935"/>
              <a:gd name="connsiteX4" fmla="*/ 790206 w 1232067"/>
              <a:gd name="connsiteY4" fmla="*/ 1475935 h 1475935"/>
              <a:gd name="connsiteX5" fmla="*/ 348344 w 1232067"/>
              <a:gd name="connsiteY5" fmla="*/ 942535 h 1475935"/>
              <a:gd name="connsiteX6" fmla="*/ 566521 w 1232067"/>
              <a:gd name="connsiteY6" fmla="*/ 942535 h 1475935"/>
              <a:gd name="connsiteX7" fmla="*/ 585669 w 1232067"/>
              <a:gd name="connsiteY7" fmla="*/ 876516 h 1475935"/>
              <a:gd name="connsiteX8" fmla="*/ 599516 w 1232067"/>
              <a:gd name="connsiteY8" fmla="*/ 729497 h 1475935"/>
              <a:gd name="connsiteX9" fmla="*/ 55289 w 1232067"/>
              <a:gd name="connsiteY9" fmla="*/ 14821 h 1475935"/>
              <a:gd name="connsiteX10" fmla="*/ 0 w 1232067"/>
              <a:gd name="connsiteY10" fmla="*/ 5790 h 1475935"/>
              <a:gd name="connsiteX11" fmla="*/ 4691 w 1232067"/>
              <a:gd name="connsiteY11" fmla="*/ 5066 h 1475935"/>
              <a:gd name="connsiteX12" fmla="*/ 103982 w 1232067"/>
              <a:gd name="connsiteY12" fmla="*/ 0 h 147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2067" h="1475935">
                <a:moveTo>
                  <a:pt x="103982" y="0"/>
                </a:moveTo>
                <a:cubicBezTo>
                  <a:pt x="606796" y="0"/>
                  <a:pt x="1020356" y="386130"/>
                  <a:pt x="1070087" y="880941"/>
                </a:cubicBezTo>
                <a:lnTo>
                  <a:pt x="1073165" y="942535"/>
                </a:lnTo>
                <a:lnTo>
                  <a:pt x="1232067" y="942535"/>
                </a:lnTo>
                <a:lnTo>
                  <a:pt x="790206" y="1475935"/>
                </a:lnTo>
                <a:lnTo>
                  <a:pt x="348344" y="942535"/>
                </a:lnTo>
                <a:lnTo>
                  <a:pt x="566521" y="942535"/>
                </a:lnTo>
                <a:lnTo>
                  <a:pt x="585669" y="876516"/>
                </a:lnTo>
                <a:cubicBezTo>
                  <a:pt x="594748" y="829028"/>
                  <a:pt x="599516" y="779858"/>
                  <a:pt x="599516" y="729497"/>
                </a:cubicBezTo>
                <a:cubicBezTo>
                  <a:pt x="599516" y="376968"/>
                  <a:pt x="365879" y="82844"/>
                  <a:pt x="55289" y="14821"/>
                </a:cubicBezTo>
                <a:lnTo>
                  <a:pt x="0" y="5790"/>
                </a:lnTo>
                <a:lnTo>
                  <a:pt x="4691" y="5066"/>
                </a:lnTo>
                <a:cubicBezTo>
                  <a:pt x="37337" y="1716"/>
                  <a:pt x="70461" y="0"/>
                  <a:pt x="103982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2463" y="3918934"/>
            <a:ext cx="640080" cy="640080"/>
          </a:xfrm>
          <a:prstGeom prst="rect">
            <a:avLst/>
          </a:prstGeom>
        </p:spPr>
      </p:pic>
      <p:sp>
        <p:nvSpPr>
          <p:cNvPr id="30" name="TextBox 27">
            <a:extLst>
              <a:ext uri="{FF2B5EF4-FFF2-40B4-BE49-F238E27FC236}">
                <a16:creationId xmlns="" xmlns:a16="http://schemas.microsoft.com/office/drawing/2014/main" id="{B607D86F-8A6D-4EAE-8CE6-59024662943A}"/>
              </a:ext>
            </a:extLst>
          </p:cNvPr>
          <p:cNvSpPr txBox="1"/>
          <p:nvPr/>
        </p:nvSpPr>
        <p:spPr>
          <a:xfrm>
            <a:off x="321383" y="4868334"/>
            <a:ext cx="157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مدخل الوحدة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108" name="Group 116">
            <a:extLst>
              <a:ext uri="{FF2B5EF4-FFF2-40B4-BE49-F238E27FC236}">
                <a16:creationId xmlns="" xmlns:a16="http://schemas.microsoft.com/office/drawing/2014/main" id="{0C25064A-B9B1-434A-B342-1FA287A427AB}"/>
              </a:ext>
            </a:extLst>
          </p:cNvPr>
          <p:cNvGrpSpPr/>
          <p:nvPr/>
        </p:nvGrpSpPr>
        <p:grpSpPr>
          <a:xfrm>
            <a:off x="11131897" y="1266316"/>
            <a:ext cx="828739" cy="523220"/>
            <a:chOff x="2093494" y="1198097"/>
            <a:chExt cx="2173623" cy="1372306"/>
          </a:xfrm>
        </p:grpSpPr>
        <p:sp>
          <p:nvSpPr>
            <p:cNvPr id="109" name="Arrow: Left 12">
              <a:extLst>
                <a:ext uri="{FF2B5EF4-FFF2-40B4-BE49-F238E27FC236}">
                  <a16:creationId xmlns="" xmlns:a16="http://schemas.microsoft.com/office/drawing/2014/main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28">
              <a:extLst>
                <a:ext uri="{FF2B5EF4-FFF2-40B4-BE49-F238E27FC236}">
                  <a16:creationId xmlns="" xmlns:a16="http://schemas.microsoft.com/office/drawing/2014/main" id="{DD6E3A1A-9F5A-484E-9960-6F41BC399723}"/>
                </a:ext>
              </a:extLst>
            </p:cNvPr>
            <p:cNvSpPr txBox="1"/>
            <p:nvPr/>
          </p:nvSpPr>
          <p:spPr>
            <a:xfrm>
              <a:off x="3180304" y="1198097"/>
              <a:ext cx="647115" cy="137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11" name="Graphic 37" descr="Research">
            <a:extLst>
              <a:ext uri="{FF2B5EF4-FFF2-40B4-BE49-F238E27FC236}">
                <a16:creationId xmlns="" xmlns:a16="http://schemas.microsoft.com/office/drawing/2014/main" id="{1232CECC-4249-4D5B-AC96-7BD197E51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31927" y="1361132"/>
            <a:ext cx="365760" cy="365760"/>
          </a:xfrm>
          <a:prstGeom prst="rect">
            <a:avLst/>
          </a:prstGeom>
        </p:spPr>
      </p:pic>
      <p:sp>
        <p:nvSpPr>
          <p:cNvPr id="112" name="TextBox 40">
            <a:extLst>
              <a:ext uri="{FF2B5EF4-FFF2-40B4-BE49-F238E27FC236}">
                <a16:creationId xmlns="" xmlns:a16="http://schemas.microsoft.com/office/drawing/2014/main" id="{86D070C6-70F9-4883-B132-92C51609905B}"/>
              </a:ext>
            </a:extLst>
          </p:cNvPr>
          <p:cNvSpPr txBox="1"/>
          <p:nvPr/>
        </p:nvSpPr>
        <p:spPr>
          <a:xfrm>
            <a:off x="9753600" y="755480"/>
            <a:ext cx="134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خامساً-</a:t>
            </a:r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" name="Graphic 26" descr="Lightbulb">
            <a:extLst>
              <a:ext uri="{FF2B5EF4-FFF2-40B4-BE49-F238E27FC236}">
                <a16:creationId xmlns="" xmlns:a16="http://schemas.microsoft.com/office/drawing/2014/main" id="{CB8C1ED7-F581-415F-B310-913BECE72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315737" y="1953398"/>
            <a:ext cx="2878224" cy="2878224"/>
          </a:xfrm>
          <a:prstGeom prst="rect">
            <a:avLst/>
          </a:prstGeom>
        </p:spPr>
      </p:pic>
      <p:sp>
        <p:nvSpPr>
          <p:cNvPr id="127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8509000" y="1143902"/>
            <a:ext cx="168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أتأمل</a:t>
            </a:r>
            <a:r>
              <a:rPr lang="ar-SY" sz="2000" b="1" dirty="0">
                <a:latin typeface="Century Gothic" panose="020B0502020202020204" pitchFamily="34" charset="0"/>
              </a:rPr>
              <a:t>، ثم </a:t>
            </a:r>
            <a:r>
              <a:rPr lang="ar-SY" sz="2000" b="1" dirty="0" smtClean="0">
                <a:latin typeface="Century Gothic" panose="020B0502020202020204" pitchFamily="34" charset="0"/>
              </a:rPr>
              <a:t>أجيب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128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0462649" y="1153336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289479" y="1182927"/>
            <a:ext cx="357809" cy="357809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276485" y="1607102"/>
            <a:ext cx="242494" cy="242494"/>
          </a:xfrm>
          <a:prstGeom prst="diamond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*</a:t>
            </a:r>
            <a:endParaRPr lang="en-US" dirty="0"/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967626" y="1544012"/>
            <a:ext cx="218084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قرأت عشرين</a:t>
            </a:r>
            <a:r>
              <a:rPr lang="ar-SY" sz="20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6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297747" y="2138055"/>
            <a:ext cx="242494" cy="242494"/>
          </a:xfrm>
          <a:prstGeom prst="diamond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7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7980326" y="2095753"/>
            <a:ext cx="218084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عرفت </a:t>
            </a:r>
            <a:r>
              <a:rPr lang="ar-SY" sz="2000" b="1" dirty="0" smtClean="0">
                <a:latin typeface="Century Gothic" panose="020B0502020202020204" pitchFamily="34" charset="0"/>
              </a:rPr>
              <a:t>عشرين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0505787" y="2670152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332617" y="2680910"/>
            <a:ext cx="357809" cy="357809"/>
          </a:xfrm>
          <a:prstGeom prst="diamond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3408024" y="2638609"/>
            <a:ext cx="690333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 هل وضح العدد (عشرين) في الجملتين المعدودَ وميَّزه</a:t>
            </a:r>
            <a:r>
              <a:rPr lang="ar-SY" sz="2000" b="1" dirty="0">
                <a:latin typeface="Century Gothic" panose="020B0502020202020204" pitchFamily="34" charset="0"/>
              </a:rPr>
              <a:t>، </a:t>
            </a:r>
            <a:r>
              <a:rPr lang="ar-SY" sz="2000" b="1" dirty="0" smtClean="0">
                <a:latin typeface="Century Gothic" panose="020B0502020202020204" pitchFamily="34" charset="0"/>
              </a:rPr>
              <a:t>أو </a:t>
            </a:r>
            <a:r>
              <a:rPr lang="ar-SY" sz="2000" b="1" dirty="0">
                <a:latin typeface="Century Gothic" panose="020B0502020202020204" pitchFamily="34" charset="0"/>
              </a:rPr>
              <a:t>لا </a:t>
            </a:r>
            <a:r>
              <a:rPr lang="ar-SY" sz="2000" b="1" dirty="0" smtClean="0">
                <a:latin typeface="Century Gothic" panose="020B0502020202020204" pitchFamily="34" charset="0"/>
              </a:rPr>
              <a:t>يزال </a:t>
            </a:r>
            <a:r>
              <a:rPr lang="ar-SY" sz="2000" b="1" dirty="0">
                <a:latin typeface="Century Gothic" panose="020B0502020202020204" pitchFamily="34" charset="0"/>
              </a:rPr>
              <a:t>المعدود مبهمًا</a:t>
            </a:r>
            <a:r>
              <a:rPr lang="ar-SY" sz="2000" b="1" dirty="0" smtClean="0">
                <a:latin typeface="Century Gothic" panose="020B0502020202020204" pitchFamily="34" charset="0"/>
              </a:rPr>
              <a:t>؟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41" name="Group 116">
            <a:extLst>
              <a:ext uri="{FF2B5EF4-FFF2-40B4-BE49-F238E27FC236}">
                <a16:creationId xmlns:a16="http://schemas.microsoft.com/office/drawing/2014/main" xmlns="" id="{0C25064A-B9B1-434A-B342-1FA287A427AB}"/>
              </a:ext>
            </a:extLst>
          </p:cNvPr>
          <p:cNvGrpSpPr/>
          <p:nvPr/>
        </p:nvGrpSpPr>
        <p:grpSpPr>
          <a:xfrm>
            <a:off x="8849358" y="3090873"/>
            <a:ext cx="1488993" cy="655892"/>
            <a:chOff x="2093494" y="1237956"/>
            <a:chExt cx="2173623" cy="1168144"/>
          </a:xfrm>
        </p:grpSpPr>
        <p:sp>
          <p:nvSpPr>
            <p:cNvPr id="42" name="Arrow: Left 12">
              <a:extLst>
                <a:ext uri="{FF2B5EF4-FFF2-40B4-BE49-F238E27FC236}">
                  <a16:creationId xmlns:a16="http://schemas.microsoft.com/office/drawing/2014/main" xmlns="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28">
              <a:extLst>
                <a:ext uri="{FF2B5EF4-FFF2-40B4-BE49-F238E27FC236}">
                  <a16:creationId xmlns:a16="http://schemas.microsoft.com/office/drawing/2014/main" xmlns="" id="{DD6E3A1A-9F5A-484E-9960-6F41BC399723}"/>
                </a:ext>
              </a:extLst>
            </p:cNvPr>
            <p:cNvSpPr txBox="1"/>
            <p:nvPr/>
          </p:nvSpPr>
          <p:spPr>
            <a:xfrm>
              <a:off x="2455985" y="1465730"/>
              <a:ext cx="1714333" cy="71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مبهم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0592164" y="3845239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418994" y="3855997"/>
            <a:ext cx="357809" cy="357809"/>
          </a:xfrm>
          <a:prstGeom prst="diamond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3494401" y="3813696"/>
            <a:ext cx="690333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ماذا تختار لكل من الجملتين من الكلمات </a:t>
            </a:r>
            <a:r>
              <a:rPr lang="ar-SY" sz="2000" b="1" dirty="0" smtClean="0">
                <a:latin typeface="Century Gothic" panose="020B0502020202020204" pitchFamily="34" charset="0"/>
              </a:rPr>
              <a:t>الآتية(علماً، </a:t>
            </a:r>
            <a:r>
              <a:rPr lang="ar-SY" sz="2000" b="1" dirty="0" smtClean="0">
                <a:latin typeface="Century Gothic" panose="020B0502020202020204" pitchFamily="34" charset="0"/>
              </a:rPr>
              <a:t>سماءً</a:t>
            </a:r>
            <a:r>
              <a:rPr lang="ar-SY" sz="2000" b="1" dirty="0">
                <a:latin typeface="Century Gothic" panose="020B0502020202020204" pitchFamily="34" charset="0"/>
              </a:rPr>
              <a:t>، </a:t>
            </a:r>
            <a:r>
              <a:rPr lang="ar-SY" sz="2000" b="1" dirty="0" smtClean="0">
                <a:latin typeface="Century Gothic" panose="020B0502020202020204" pitchFamily="34" charset="0"/>
              </a:rPr>
              <a:t>سيرةً).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506502" y="4492154"/>
            <a:ext cx="242494" cy="242494"/>
          </a:xfrm>
          <a:prstGeom prst="diamond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*</a:t>
            </a:r>
            <a:endParaRPr lang="en-US" dirty="0"/>
          </a:p>
        </p:txBody>
      </p:sp>
      <p:sp>
        <p:nvSpPr>
          <p:cNvPr id="51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8197643" y="4429064"/>
            <a:ext cx="218084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latin typeface="Century Gothic" panose="020B0502020202020204" pitchFamily="34" charset="0"/>
              </a:rPr>
              <a:t>قرأت عشرين</a:t>
            </a:r>
            <a:r>
              <a:rPr lang="ar-SY" sz="20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4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527764" y="5170903"/>
            <a:ext cx="242494" cy="242494"/>
          </a:xfrm>
          <a:prstGeom prst="diamond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8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8210343" y="5128601"/>
            <a:ext cx="218084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عرفت </a:t>
            </a:r>
            <a:r>
              <a:rPr lang="ar-SY" sz="2000" b="1" dirty="0" smtClean="0">
                <a:latin typeface="Century Gothic" panose="020B0502020202020204" pitchFamily="34" charset="0"/>
              </a:rPr>
              <a:t>عشرين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59" name="Group 116">
            <a:extLst>
              <a:ext uri="{FF2B5EF4-FFF2-40B4-BE49-F238E27FC236}">
                <a16:creationId xmlns:a16="http://schemas.microsoft.com/office/drawing/2014/main" xmlns="" id="{0C25064A-B9B1-434A-B342-1FA287A427AB}"/>
              </a:ext>
            </a:extLst>
          </p:cNvPr>
          <p:cNvGrpSpPr/>
          <p:nvPr/>
        </p:nvGrpSpPr>
        <p:grpSpPr>
          <a:xfrm>
            <a:off x="6174573" y="4301173"/>
            <a:ext cx="1488993" cy="655892"/>
            <a:chOff x="2093494" y="1237956"/>
            <a:chExt cx="2173623" cy="1168144"/>
          </a:xfrm>
        </p:grpSpPr>
        <p:sp>
          <p:nvSpPr>
            <p:cNvPr id="60" name="Arrow: Left 12">
              <a:extLst>
                <a:ext uri="{FF2B5EF4-FFF2-40B4-BE49-F238E27FC236}">
                  <a16:creationId xmlns:a16="http://schemas.microsoft.com/office/drawing/2014/main" xmlns="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xmlns="" id="{DD6E3A1A-9F5A-484E-9960-6F41BC399723}"/>
                </a:ext>
              </a:extLst>
            </p:cNvPr>
            <p:cNvSpPr txBox="1"/>
            <p:nvPr/>
          </p:nvSpPr>
          <p:spPr>
            <a:xfrm>
              <a:off x="2455985" y="1465730"/>
              <a:ext cx="1714333" cy="71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سيرةً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3" name="Group 116">
            <a:extLst>
              <a:ext uri="{FF2B5EF4-FFF2-40B4-BE49-F238E27FC236}">
                <a16:creationId xmlns:a16="http://schemas.microsoft.com/office/drawing/2014/main" xmlns="" id="{0C25064A-B9B1-434A-B342-1FA287A427AB}"/>
              </a:ext>
            </a:extLst>
          </p:cNvPr>
          <p:cNvGrpSpPr/>
          <p:nvPr/>
        </p:nvGrpSpPr>
        <p:grpSpPr>
          <a:xfrm>
            <a:off x="6803411" y="6191604"/>
            <a:ext cx="3661378" cy="655892"/>
            <a:chOff x="2093494" y="1237956"/>
            <a:chExt cx="2173623" cy="1168144"/>
          </a:xfrm>
        </p:grpSpPr>
        <p:sp>
          <p:nvSpPr>
            <p:cNvPr id="64" name="Arrow: Left 12">
              <a:extLst>
                <a:ext uri="{FF2B5EF4-FFF2-40B4-BE49-F238E27FC236}">
                  <a16:creationId xmlns:a16="http://schemas.microsoft.com/office/drawing/2014/main" xmlns="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28">
              <a:extLst>
                <a:ext uri="{FF2B5EF4-FFF2-40B4-BE49-F238E27FC236}">
                  <a16:creationId xmlns:a16="http://schemas.microsoft.com/office/drawing/2014/main" xmlns="" id="{DD6E3A1A-9F5A-484E-9960-6F41BC399723}"/>
                </a:ext>
              </a:extLst>
            </p:cNvPr>
            <p:cNvSpPr txBox="1"/>
            <p:nvPr/>
          </p:nvSpPr>
          <p:spPr>
            <a:xfrm>
              <a:off x="2455985" y="1465730"/>
              <a:ext cx="1714333" cy="71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زال الإبهام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أصبحت </a:t>
              </a:r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مميزة 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6" name="Rectangle 35">
            <a:extLst>
              <a:ext uri="{FF2B5EF4-FFF2-40B4-BE49-F238E27FC236}">
                <a16:creationId xmlns="" xmlns:a16="http://schemas.microsoft.com/office/drawing/2014/main" id="{AD7C484D-C035-4794-83E0-869DCDA48AB6}"/>
              </a:ext>
            </a:extLst>
          </p:cNvPr>
          <p:cNvSpPr/>
          <p:nvPr/>
        </p:nvSpPr>
        <p:spPr>
          <a:xfrm>
            <a:off x="10659221" y="5772886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36">
            <a:extLst>
              <a:ext uri="{FF2B5EF4-FFF2-40B4-BE49-F238E27FC236}">
                <a16:creationId xmlns="" xmlns:a16="http://schemas.microsoft.com/office/drawing/2014/main" id="{6C964224-EF99-412C-BD7E-2DB5DA7078C9}"/>
              </a:ext>
            </a:extLst>
          </p:cNvPr>
          <p:cNvSpPr/>
          <p:nvPr/>
        </p:nvSpPr>
        <p:spPr>
          <a:xfrm>
            <a:off x="10486051" y="5783644"/>
            <a:ext cx="357809" cy="357809"/>
          </a:xfrm>
          <a:prstGeom prst="diamond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xmlns="" id="{86D070C6-70F9-4883-B132-92C51609905B}"/>
              </a:ext>
            </a:extLst>
          </p:cNvPr>
          <p:cNvSpPr txBox="1"/>
          <p:nvPr/>
        </p:nvSpPr>
        <p:spPr>
          <a:xfrm>
            <a:off x="3561458" y="5741343"/>
            <a:ext cx="690333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latin typeface="Century Gothic" panose="020B0502020202020204" pitchFamily="34" charset="0"/>
              </a:rPr>
              <a:t>هل ميَّز المعدودُ العددَ و </a:t>
            </a:r>
            <a:r>
              <a:rPr lang="ar-SY" sz="2000" b="1" dirty="0" smtClean="0">
                <a:latin typeface="Century Gothic" panose="020B0502020202020204" pitchFamily="34" charset="0"/>
              </a:rPr>
              <a:t>أزال </a:t>
            </a:r>
            <a:r>
              <a:rPr lang="ar-SY" sz="2000" b="1" dirty="0">
                <a:latin typeface="Century Gothic" panose="020B0502020202020204" pitchFamily="34" charset="0"/>
              </a:rPr>
              <a:t>الإبهام عنه في الجملتين </a:t>
            </a:r>
            <a:r>
              <a:rPr lang="ar-SY" sz="2000" b="1" dirty="0" smtClean="0">
                <a:latin typeface="Century Gothic" panose="020B0502020202020204" pitchFamily="34" charset="0"/>
              </a:rPr>
              <a:t>السابقتين</a:t>
            </a:r>
            <a:r>
              <a:rPr lang="ar-SY" sz="2000" b="1" dirty="0">
                <a:latin typeface="Century Gothic" panose="020B0502020202020204" pitchFamily="34" charset="0"/>
              </a:rPr>
              <a:t>؟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69" name="Group 116">
            <a:extLst>
              <a:ext uri="{FF2B5EF4-FFF2-40B4-BE49-F238E27FC236}">
                <a16:creationId xmlns:a16="http://schemas.microsoft.com/office/drawing/2014/main" xmlns="" id="{0C25064A-B9B1-434A-B342-1FA287A427AB}"/>
              </a:ext>
            </a:extLst>
          </p:cNvPr>
          <p:cNvGrpSpPr/>
          <p:nvPr/>
        </p:nvGrpSpPr>
        <p:grpSpPr>
          <a:xfrm>
            <a:off x="6163469" y="5044992"/>
            <a:ext cx="1488993" cy="655892"/>
            <a:chOff x="2093494" y="1237956"/>
            <a:chExt cx="2173623" cy="1168144"/>
          </a:xfrm>
        </p:grpSpPr>
        <p:sp>
          <p:nvSpPr>
            <p:cNvPr id="70" name="Arrow: Left 12">
              <a:extLst>
                <a:ext uri="{FF2B5EF4-FFF2-40B4-BE49-F238E27FC236}">
                  <a16:creationId xmlns:a16="http://schemas.microsoft.com/office/drawing/2014/main" xmlns="" id="{71994C90-5293-4732-B465-9DBAADC79081}"/>
                </a:ext>
              </a:extLst>
            </p:cNvPr>
            <p:cNvSpPr/>
            <p:nvPr/>
          </p:nvSpPr>
          <p:spPr>
            <a:xfrm>
              <a:off x="2093494" y="1237956"/>
              <a:ext cx="2173623" cy="1168144"/>
            </a:xfrm>
            <a:prstGeom prst="leftArrow">
              <a:avLst>
                <a:gd name="adj1" fmla="val 78903"/>
                <a:gd name="adj2" fmla="val 50000"/>
              </a:avLst>
            </a:prstGeom>
            <a:gradFill flip="none" rotWithShape="1">
              <a:gsLst>
                <a:gs pos="0">
                  <a:srgbClr val="6FC7CB"/>
                </a:gs>
                <a:gs pos="100000">
                  <a:srgbClr val="258C95"/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28">
              <a:extLst>
                <a:ext uri="{FF2B5EF4-FFF2-40B4-BE49-F238E27FC236}">
                  <a16:creationId xmlns:a16="http://schemas.microsoft.com/office/drawing/2014/main" xmlns="" id="{DD6E3A1A-9F5A-484E-9960-6F41BC399723}"/>
                </a:ext>
              </a:extLst>
            </p:cNvPr>
            <p:cNvSpPr txBox="1"/>
            <p:nvPr/>
          </p:nvSpPr>
          <p:spPr>
            <a:xfrm>
              <a:off x="2455985" y="1465730"/>
              <a:ext cx="1714333" cy="71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علماً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1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3" dur="2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"/>
                            </p:stCondLst>
                            <p:childTnLst>
                              <p:par>
                                <p:cTn id="11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8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"/>
                            </p:stCondLst>
                            <p:childTnLst>
                              <p:par>
                                <p:cTn id="13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4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"/>
                            </p:stCondLst>
                            <p:childTnLst>
                              <p:par>
                                <p:cTn id="1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69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50"/>
                            </p:stCondLst>
                            <p:childTnLst>
                              <p:par>
                                <p:cTn id="1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7" dur="200" fill="hold"/>
                                        <p:tgtEl>
                                          <p:spTgt spid="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"/>
                            </p:stCondLst>
                            <p:childTnLst>
                              <p:par>
                                <p:cTn id="18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10" dur="200" fill="hold"/>
                                        <p:tgtEl>
                                          <p:spTgt spid="5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0"/>
                            </p:stCondLst>
                            <p:childTnLst>
                              <p:par>
                                <p:cTn id="2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33" dur="2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50"/>
                            </p:stCondLst>
                            <p:childTnLst>
                              <p:par>
                                <p:cTn id="23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30" grpId="0"/>
      <p:bldP spid="112" grpId="0"/>
      <p:bldP spid="127" grpId="0"/>
      <p:bldP spid="128" grpId="0" animBg="1"/>
      <p:bldP spid="129" grpId="0" animBg="1"/>
      <p:bldP spid="129" grpId="1" animBg="1"/>
      <p:bldP spid="33" grpId="0" animBg="1"/>
      <p:bldP spid="33" grpId="1" animBg="1"/>
      <p:bldP spid="34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39" grpId="1" animBg="1"/>
      <p:bldP spid="40" grpId="0" animBg="1"/>
      <p:bldP spid="44" grpId="0" animBg="1"/>
      <p:bldP spid="45" grpId="0" animBg="1"/>
      <p:bldP spid="45" grpId="1" animBg="1"/>
      <p:bldP spid="46" grpId="0" animBg="1"/>
      <p:bldP spid="50" grpId="0" animBg="1"/>
      <p:bldP spid="50" grpId="1" animBg="1"/>
      <p:bldP spid="51" grpId="0" animBg="1"/>
      <p:bldP spid="54" grpId="0" animBg="1"/>
      <p:bldP spid="54" grpId="1" animBg="1"/>
      <p:bldP spid="58" grpId="0" animBg="1"/>
      <p:bldP spid="66" grpId="0" animBg="1"/>
      <p:bldP spid="67" grpId="0" animBg="1"/>
      <p:bldP spid="67" grpId="1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50E7897-69CF-43F3-9F8E-1CB0605F53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3300">
                  <a:alpha val="74000"/>
                </a:srgbClr>
              </a:gs>
              <a:gs pos="91000">
                <a:srgbClr val="E11532">
                  <a:alpha val="89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xmlns="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xmlns="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xmlns="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xmlns="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xmlns="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xmlns="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xmlns="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xmlns="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9E382AEB-E7BF-44DF-8D7C-F84006A33278}"/>
              </a:ext>
            </a:extLst>
          </p:cNvPr>
          <p:cNvSpPr/>
          <p:nvPr/>
        </p:nvSpPr>
        <p:spPr>
          <a:xfrm>
            <a:off x="4675013" y="3134668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 smtClean="0">
                <a:latin typeface="Economica" panose="02000506040000020004" pitchFamily="2" charset="0"/>
              </a:rPr>
              <a:t>انتهى الدرس</a:t>
            </a:r>
            <a:endParaRPr lang="ar-SY" sz="3200" b="1" dirty="0">
              <a:latin typeface="Economica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377</Words>
  <Application>Microsoft Office PowerPoint</Application>
  <PresentationFormat>مخصص</PresentationFormat>
  <Paragraphs>117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1903</cp:revision>
  <dcterms:created xsi:type="dcterms:W3CDTF">2020-11-11T11:02:52Z</dcterms:created>
  <dcterms:modified xsi:type="dcterms:W3CDTF">2021-06-22T18:20:24Z</dcterms:modified>
</cp:coreProperties>
</file>