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3"/>
  </p:notesMasterIdLst>
  <p:sldIdLst>
    <p:sldId id="324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</p:sldIdLst>
  <p:sldSz cx="9144000" cy="6858000" type="screen4x3"/>
  <p:notesSz cx="6858000" cy="9144000"/>
  <p:custDataLst>
    <p:tags r:id="rId14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51" d="100"/>
          <a:sy n="51" d="100"/>
        </p:scale>
        <p:origin x="-96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6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8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2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8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1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5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8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8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3/19/2019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316423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4230556" y="2253347"/>
            <a:ext cx="4563429" cy="18158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يسقط الماء من السماء على شكل مطر ،ثم ينساب في الشعاب </a:t>
            </a:r>
            <a:r>
              <a:rPr lang="ar-SA" sz="2800" b="1" dirty="0" smtClean="0">
                <a:solidFill>
                  <a:prstClr val="black"/>
                </a:solidFill>
              </a:rPr>
              <a:t>وال</a:t>
            </a:r>
            <a:r>
              <a:rPr lang="ar-EG" sz="2800" b="1" dirty="0" smtClean="0">
                <a:solidFill>
                  <a:prstClr val="black"/>
                </a:solidFill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</a:rPr>
              <a:t>ودية</a:t>
            </a:r>
            <a:r>
              <a:rPr lang="ar-SA" sz="2800" b="1" dirty="0">
                <a:solidFill>
                  <a:prstClr val="black"/>
                </a:solidFill>
              </a:rPr>
              <a:t>، ثم يتجمع في الجداول </a:t>
            </a:r>
            <a:r>
              <a:rPr lang="ar-SA" sz="2800" b="1" dirty="0" smtClean="0">
                <a:solidFill>
                  <a:prstClr val="black"/>
                </a:solidFill>
              </a:rPr>
              <a:t>وال</a:t>
            </a:r>
            <a:r>
              <a:rPr lang="ar-EG" sz="2800" b="1" dirty="0" smtClean="0">
                <a:solidFill>
                  <a:prstClr val="black"/>
                </a:solidFill>
              </a:rPr>
              <a:t>أن</a:t>
            </a:r>
            <a:r>
              <a:rPr lang="ar-SA" sz="2800" b="1" dirty="0" smtClean="0">
                <a:solidFill>
                  <a:prstClr val="black"/>
                </a:solidFill>
              </a:rPr>
              <a:t>هار</a:t>
            </a:r>
            <a:r>
              <a:rPr lang="ar-SA" sz="2800" b="1" dirty="0">
                <a:solidFill>
                  <a:prstClr val="black"/>
                </a:solidFill>
              </a:rPr>
              <a:t>. هل الماء دائم الحركة؟ هل توجد </a:t>
            </a:r>
            <a:r>
              <a:rPr lang="ar-EG" sz="2800" b="1" dirty="0" smtClean="0">
                <a:solidFill>
                  <a:prstClr val="black"/>
                </a:solidFill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</a:rPr>
              <a:t>ماكن </a:t>
            </a:r>
            <a:r>
              <a:rPr lang="ar-EG" sz="2800" b="1" dirty="0" smtClean="0">
                <a:solidFill>
                  <a:prstClr val="black"/>
                </a:solidFill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</a:rPr>
              <a:t>خرى </a:t>
            </a:r>
            <a:r>
              <a:rPr lang="ar-SA" sz="2800" b="1" dirty="0">
                <a:solidFill>
                  <a:prstClr val="black"/>
                </a:solidFill>
              </a:rPr>
              <a:t>يتجمع فيها الماء</a:t>
            </a:r>
            <a:r>
              <a:rPr lang="ar-SA" sz="2800" b="1" dirty="0" smtClean="0">
                <a:solidFill>
                  <a:prstClr val="black"/>
                </a:solidFill>
              </a:rPr>
              <a:t>؟</a:t>
            </a:r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1" y="1645428"/>
            <a:ext cx="3909695" cy="351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دبوس زينة 10"/>
          <p:cNvSpPr/>
          <p:nvPr/>
        </p:nvSpPr>
        <p:spPr>
          <a:xfrm>
            <a:off x="0" y="10716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0" name="مربع نص 16"/>
          <p:cNvSpPr txBox="1"/>
          <p:nvPr/>
        </p:nvSpPr>
        <p:spPr>
          <a:xfrm>
            <a:off x="3203848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الثاني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620508" y="715082"/>
            <a:ext cx="3212317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5- السؤال الأساسي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467" y="1900768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كيف يحصل الناس على الماء وكيف يستعملونه ؟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987927"/>
            <a:ext cx="7704856" cy="228147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يحصل الناس على الماء من مصادره كالخزانات ، والآبار والأنهار . ويستخدمونه للشرب ، والغسل ، والطبخ ، والسباحة ، والنقل ونشاطات أخر</a:t>
            </a:r>
            <a:r>
              <a:rPr lang="ar-EG" sz="3200" b="1" dirty="0" smtClean="0">
                <a:solidFill>
                  <a:srgbClr val="7030A0"/>
                </a:solidFill>
              </a:rPr>
              <a:t>ى</a:t>
            </a:r>
            <a:r>
              <a:rPr lang="ar-SA" sz="3200" b="1" dirty="0" smtClean="0">
                <a:solidFill>
                  <a:srgbClr val="7030A0"/>
                </a:solidFill>
              </a:rPr>
              <a:t> . </a:t>
            </a:r>
          </a:p>
        </p:txBody>
      </p:sp>
      <p:sp>
        <p:nvSpPr>
          <p:cNvPr id="14" name="دبوس زينة 13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2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prstClr val="white"/>
                </a:solidFill>
              </a:rPr>
              <a:t>الواجب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619672" y="1052736"/>
            <a:ext cx="70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س:أختر الإجابة الصحيحة من بين الاجابات المعطاة فيما يأتي؟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11560" y="170080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1ــ يحفر الناس </a:t>
            </a:r>
            <a:r>
              <a:rPr lang="ar-SA" sz="2400" b="1" dirty="0" smtClean="0">
                <a:solidFill>
                  <a:schemeClr val="bg2">
                    <a:lumMod val="10000"/>
                  </a:schemeClr>
                </a:solidFill>
              </a:rPr>
              <a:t>حفرا</a:t>
            </a:r>
            <a:r>
              <a:rPr lang="ar-EG" sz="2400" b="1" dirty="0" smtClean="0">
                <a:solidFill>
                  <a:schemeClr val="bg2">
                    <a:lumMod val="10000"/>
                  </a:schemeClr>
                </a:solidFill>
              </a:rPr>
              <a:t>ً</a:t>
            </a:r>
            <a:r>
              <a:rPr lang="ar-SA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عميقة للوصول </a:t>
            </a:r>
            <a:r>
              <a:rPr lang="ar-SA" sz="2400" b="1" dirty="0" smtClean="0">
                <a:solidFill>
                  <a:schemeClr val="bg2">
                    <a:lumMod val="10000"/>
                  </a:schemeClr>
                </a:solidFill>
              </a:rPr>
              <a:t>إل</a:t>
            </a:r>
            <a:r>
              <a:rPr lang="ar-EG" sz="2400" b="1" dirty="0" smtClean="0">
                <a:solidFill>
                  <a:schemeClr val="bg2">
                    <a:lumMod val="10000"/>
                  </a:schemeClr>
                </a:solidFill>
              </a:rPr>
              <a:t>ى</a:t>
            </a:r>
            <a:r>
              <a:rPr lang="ar-SA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...........................، </a:t>
            </a:r>
            <a:r>
              <a:rPr lang="ar-SA" sz="2400" b="1" dirty="0" smtClean="0">
                <a:solidFill>
                  <a:schemeClr val="bg2">
                    <a:lumMod val="10000"/>
                  </a:schemeClr>
                </a:solidFill>
              </a:rPr>
              <a:t>تسم</a:t>
            </a:r>
            <a:r>
              <a:rPr lang="ar-EG" sz="2400" b="1" dirty="0" smtClean="0">
                <a:solidFill>
                  <a:schemeClr val="bg2">
                    <a:lumMod val="10000"/>
                  </a:schemeClr>
                </a:solidFill>
              </a:rPr>
              <a:t>ى</a:t>
            </a:r>
            <a:r>
              <a:rPr lang="ar-SA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الآبار : 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أ- المياه الجوفية.                    ج- الصخور 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ب- طاقة المياه .                     د- المياه السطحية.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2 ــ  أين نجد معظم الماء العذب ؟ 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أ- في البحيرات والأنهار .          ب- في القمم الجليدية والكتل الثلجية 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ج- في الغلاف الجوي .</a:t>
            </a:r>
            <a:r>
              <a:rPr lang="ar-SA" sz="2400" dirty="0">
                <a:solidFill>
                  <a:srgbClr val="C00000"/>
                </a:solidFill>
              </a:rPr>
              <a:t>                                 </a:t>
            </a:r>
            <a:r>
              <a:rPr lang="ar-SA" sz="2400" b="1" dirty="0">
                <a:solidFill>
                  <a:srgbClr val="C00000"/>
                </a:solidFill>
              </a:rPr>
              <a:t>د- تحت سطح الأرض .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54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650" y="5445224"/>
            <a:ext cx="3214862" cy="133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3150502" y="1179518"/>
            <a:ext cx="2857520" cy="7357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dirty="0" smtClean="0">
                <a:solidFill>
                  <a:schemeClr val="tx1"/>
                </a:solidFill>
              </a:rPr>
              <a:t>أين يوجد الماء ؟</a:t>
            </a:r>
            <a:endParaRPr lang="ar-EG" sz="2800" dirty="0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532684" y="2276872"/>
            <a:ext cx="2533960" cy="822305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ysClr val="windowText" lastClr="000000"/>
                </a:solidFill>
              </a:rPr>
              <a:t>الماء المالح </a:t>
            </a:r>
            <a:endParaRPr lang="ar-E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79912" y="2318663"/>
            <a:ext cx="2536748" cy="822305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ysClr val="windowText" lastClr="000000"/>
                </a:solidFill>
              </a:rPr>
              <a:t>الماء العذب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01256" y="2348880"/>
            <a:ext cx="2834640" cy="822305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ysClr val="windowText" lastClr="000000"/>
                </a:solidFill>
              </a:rPr>
              <a:t>المياه الجوفية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780660" y="3161419"/>
            <a:ext cx="2285984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sz="2000" b="1" dirty="0" smtClean="0">
                <a:solidFill>
                  <a:sysClr val="windowText" lastClr="000000"/>
                </a:solidFill>
              </a:rPr>
              <a:t>تغطي المحيطات والبحار ما يقرب من ثلاثة أرباع سطح  الأرض ، ولكن يحتوي ماء البحر وماء المحيطات على كمية كبيرة من الأملاح لا تصلح للشرب والزراعة . </a:t>
            </a:r>
            <a:endParaRPr lang="ar-EG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905294" y="3252688"/>
            <a:ext cx="2285984" cy="2286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sz="2000" b="1" dirty="0" smtClean="0">
                <a:solidFill>
                  <a:sysClr val="windowText" lastClr="000000"/>
                </a:solidFill>
              </a:rPr>
              <a:t>يحتوي الماء العذب على كمية قليلة من الأملاح ومعظم الجداول والأنهار والآبار والبرك تحتوي على ماء عذب والأغطية الجليدية تحتفظ بالماء على اليابسة . </a:t>
            </a:r>
            <a:endParaRPr lang="ar-EG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000100" y="3237930"/>
            <a:ext cx="2285984" cy="1371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sz="2000" b="1" dirty="0" smtClean="0">
                <a:solidFill>
                  <a:sysClr val="windowText" lastClr="000000"/>
                </a:solidFill>
              </a:rPr>
              <a:t>مصطلح يطلق على الماء المخزون في الفراغات بين الصخور تحت سطح الأرض . </a:t>
            </a:r>
            <a:endParaRPr lang="ar-EG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 rot="10800000">
            <a:off x="2143108" y="2018139"/>
            <a:ext cx="6000792" cy="1747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5400000">
            <a:off x="2000232" y="2161015"/>
            <a:ext cx="285752" cy="174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5400000">
            <a:off x="4429998" y="2160221"/>
            <a:ext cx="285752" cy="174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>
            <a:off x="8001818" y="2160221"/>
            <a:ext cx="285752" cy="174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مربع نص 25"/>
          <p:cNvSpPr txBox="1"/>
          <p:nvPr/>
        </p:nvSpPr>
        <p:spPr>
          <a:xfrm>
            <a:off x="3028554" y="-27384"/>
            <a:ext cx="3108960" cy="914400"/>
          </a:xfrm>
          <a:prstGeom prst="teardrop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الــمــــــــــاء 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26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2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28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الثاني </a:t>
            </a:r>
            <a:endParaRPr lang="ar-EG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07061"/>
            <a:ext cx="2854414" cy="2150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دبوس زينة 28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2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4" grpId="0" animBg="1"/>
      <p:bldP spid="2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214694" y="1048176"/>
            <a:ext cx="4714908" cy="59487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ysClr val="windowText" lastClr="000000"/>
                </a:solidFill>
              </a:rPr>
              <a:t>الحصول على الماء العذب </a:t>
            </a:r>
            <a:endParaRPr lang="ar-EG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929602" y="2060848"/>
            <a:ext cx="1962878" cy="78319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sz="2000" b="1" dirty="0" smtClean="0">
                <a:solidFill>
                  <a:prstClr val="black"/>
                </a:solidFill>
              </a:rPr>
              <a:t>البحيرات الطبيعية والصناعية  </a:t>
            </a:r>
            <a:endParaRPr lang="ar-EG" sz="2000" b="1" dirty="0">
              <a:solidFill>
                <a:prstClr val="black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441094" y="2202046"/>
            <a:ext cx="1643074" cy="57888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dirty="0" smtClean="0">
                <a:solidFill>
                  <a:prstClr val="black"/>
                </a:solidFill>
              </a:rPr>
              <a:t>الآبار</a:t>
            </a:r>
            <a:endParaRPr lang="ar-EG" sz="2000" dirty="0" smtClean="0">
              <a:solidFill>
                <a:prstClr val="black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15616" y="2214554"/>
            <a:ext cx="2286016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sz="2400" b="1" dirty="0" smtClean="0">
                <a:solidFill>
                  <a:prstClr val="black"/>
                </a:solidFill>
              </a:rPr>
              <a:t>محطات تنقية المياه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573531" y="2933078"/>
            <a:ext cx="233838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prstClr val="black"/>
                </a:solidFill>
              </a:rPr>
              <a:t>هي خزانات طبيعية يتجمع فيها الماء وبعضها خزانات بشرية يبنيها البشر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211960" y="2924944"/>
            <a:ext cx="237626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prstClr val="black"/>
                </a:solidFill>
              </a:rPr>
              <a:t>حفر الآبار إحدى الطرق للحصول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justLow"/>
            <a:r>
              <a:rPr lang="ar-EG" sz="2800" b="1" dirty="0" smtClean="0">
                <a:solidFill>
                  <a:prstClr val="black"/>
                </a:solidFill>
              </a:rPr>
              <a:t> على الماء العذب .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899592" y="2780928"/>
            <a:ext cx="324036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prstClr val="black"/>
                </a:solidFill>
              </a:rPr>
              <a:t>الماء العذب لا يكون نقياً دائماً فهو قد يحتوي على بكتيريا والكيماويات الضارة لذا يعالج الإنسان الماء في محطات تنقية المياه .</a:t>
            </a:r>
            <a:endParaRPr lang="ar-EG" sz="2800" b="1" dirty="0">
              <a:solidFill>
                <a:prstClr val="black"/>
              </a:solidFill>
            </a:endParaRPr>
          </a:p>
        </p:txBody>
      </p:sp>
      <p:pic>
        <p:nvPicPr>
          <p:cNvPr id="18" name="صورة 17" descr="حنفيه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5612" y="418707"/>
            <a:ext cx="1785950" cy="1774449"/>
          </a:xfrm>
          <a:prstGeom prst="rect">
            <a:avLst/>
          </a:prstGeom>
        </p:spPr>
      </p:pic>
      <p:cxnSp>
        <p:nvCxnSpPr>
          <p:cNvPr id="21" name="رابط مستقيم 20"/>
          <p:cNvCxnSpPr/>
          <p:nvPr/>
        </p:nvCxnSpPr>
        <p:spPr>
          <a:xfrm rot="10800000" flipV="1">
            <a:off x="2285984" y="1785926"/>
            <a:ext cx="578647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>
            <a:off x="5002605" y="18930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5400000">
            <a:off x="2108183" y="1963727"/>
            <a:ext cx="285752" cy="73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16200000" flipH="1">
            <a:off x="8000230" y="1858158"/>
            <a:ext cx="214314" cy="69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مربع نص 25"/>
          <p:cNvSpPr txBox="1"/>
          <p:nvPr/>
        </p:nvSpPr>
        <p:spPr>
          <a:xfrm>
            <a:off x="3025148" y="-27384"/>
            <a:ext cx="3108960" cy="914400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الــمــــــــــاء 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30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31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32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الثاني </a:t>
            </a:r>
            <a:endParaRPr lang="ar-EG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02357"/>
            <a:ext cx="2774635" cy="2045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دبوس زينة 24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7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/>
      <p:bldP spid="2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"/>
          <p:cNvSpPr/>
          <p:nvPr/>
        </p:nvSpPr>
        <p:spPr>
          <a:xfrm>
            <a:off x="2214398" y="1048176"/>
            <a:ext cx="4714908" cy="59487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ysClr val="windowText" lastClr="000000"/>
                </a:solidFill>
              </a:rPr>
              <a:t>استخدامات المياه </a:t>
            </a:r>
            <a:endParaRPr lang="ar-EG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مربع نص 25"/>
          <p:cNvSpPr txBox="1"/>
          <p:nvPr/>
        </p:nvSpPr>
        <p:spPr>
          <a:xfrm>
            <a:off x="3021863" y="-27384"/>
            <a:ext cx="3108960" cy="914400"/>
          </a:xfrm>
          <a:prstGeom prst="teardrop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الــمــــــــــاء 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13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4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5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الثاني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16" name="مربع نص 2"/>
          <p:cNvSpPr txBox="1"/>
          <p:nvPr/>
        </p:nvSpPr>
        <p:spPr>
          <a:xfrm>
            <a:off x="6084168" y="2344890"/>
            <a:ext cx="1403648" cy="44267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SA" sz="2000" b="1" dirty="0" smtClean="0">
                <a:solidFill>
                  <a:prstClr val="black"/>
                </a:solidFill>
              </a:rPr>
              <a:t>في الزراعة </a:t>
            </a:r>
            <a:endParaRPr lang="ar-EG" sz="2000" b="1" dirty="0">
              <a:solidFill>
                <a:prstClr val="black"/>
              </a:solidFill>
            </a:endParaRPr>
          </a:p>
        </p:txBody>
      </p:sp>
      <p:sp>
        <p:nvSpPr>
          <p:cNvPr id="17" name="مربع نص 3"/>
          <p:cNvSpPr txBox="1"/>
          <p:nvPr/>
        </p:nvSpPr>
        <p:spPr>
          <a:xfrm>
            <a:off x="4067944" y="2190865"/>
            <a:ext cx="1643074" cy="153233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prstClr val="black"/>
                </a:solidFill>
              </a:rPr>
              <a:t>لتوليد الطاقة </a:t>
            </a:r>
          </a:p>
          <a:p>
            <a:pPr algn="ctr"/>
            <a:r>
              <a:rPr lang="ar-SA" sz="2800" dirty="0" smtClean="0">
                <a:solidFill>
                  <a:prstClr val="black"/>
                </a:solidFill>
              </a:rPr>
              <a:t>الكهربائية </a:t>
            </a:r>
            <a:endParaRPr lang="ar-EG" sz="2000" dirty="0" smtClean="0">
              <a:solidFill>
                <a:prstClr val="black"/>
              </a:solidFill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1115616" y="2214554"/>
            <a:ext cx="2286016" cy="91940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solidFill>
                  <a:prstClr val="black"/>
                </a:solidFill>
              </a:rPr>
              <a:t>تبحر السف</a:t>
            </a:r>
            <a:r>
              <a:rPr lang="ar-EG" sz="2400" b="1" dirty="0" smtClean="0">
                <a:solidFill>
                  <a:prstClr val="black"/>
                </a:solidFill>
              </a:rPr>
              <a:t>ن</a:t>
            </a:r>
            <a:r>
              <a:rPr lang="ar-SA" sz="2400" b="1" dirty="0" smtClean="0">
                <a:solidFill>
                  <a:prstClr val="black"/>
                </a:solidFill>
              </a:rPr>
              <a:t> في الماء لنقل البضائع </a:t>
            </a:r>
            <a:endParaRPr lang="ar-EG" sz="2400" b="1" dirty="0" smtClean="0">
              <a:solidFill>
                <a:prstClr val="black"/>
              </a:solidFill>
            </a:endParaRPr>
          </a:p>
        </p:txBody>
      </p:sp>
      <p:cxnSp>
        <p:nvCxnSpPr>
          <p:cNvPr id="19" name="رابط مستقيم 20"/>
          <p:cNvCxnSpPr/>
          <p:nvPr/>
        </p:nvCxnSpPr>
        <p:spPr>
          <a:xfrm flipH="1">
            <a:off x="2285984" y="1785925"/>
            <a:ext cx="6353389" cy="71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22"/>
          <p:cNvCxnSpPr/>
          <p:nvPr/>
        </p:nvCxnSpPr>
        <p:spPr>
          <a:xfrm rot="5400000">
            <a:off x="4322761" y="18930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رابط كسهم مستقيم 23"/>
          <p:cNvCxnSpPr/>
          <p:nvPr/>
        </p:nvCxnSpPr>
        <p:spPr>
          <a:xfrm rot="5400000">
            <a:off x="2108183" y="1963727"/>
            <a:ext cx="285752" cy="73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رابط كسهم مستقيم 28"/>
          <p:cNvCxnSpPr/>
          <p:nvPr/>
        </p:nvCxnSpPr>
        <p:spPr>
          <a:xfrm>
            <a:off x="8604448" y="1785926"/>
            <a:ext cx="0" cy="558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>
            <a:off x="6553421" y="209406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مربع نص 2"/>
          <p:cNvSpPr txBox="1"/>
          <p:nvPr/>
        </p:nvSpPr>
        <p:spPr>
          <a:xfrm>
            <a:off x="7688266" y="2344890"/>
            <a:ext cx="1403648" cy="112371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SA" sz="2000" b="1" dirty="0" smtClean="0">
                <a:solidFill>
                  <a:prstClr val="black"/>
                </a:solidFill>
              </a:rPr>
              <a:t>للشرب أو الاستحمام أو الوضوء </a:t>
            </a:r>
            <a:endParaRPr lang="ar-EG" sz="2000" b="1" dirty="0">
              <a:solidFill>
                <a:prstClr val="black"/>
              </a:solidFill>
            </a:endParaRPr>
          </a:p>
        </p:txBody>
      </p:sp>
      <p:cxnSp>
        <p:nvCxnSpPr>
          <p:cNvPr id="26" name="رابط كسهم مستقيم 22"/>
          <p:cNvCxnSpPr/>
          <p:nvPr/>
        </p:nvCxnSpPr>
        <p:spPr>
          <a:xfrm>
            <a:off x="5922794" y="1844824"/>
            <a:ext cx="17358" cy="1401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مربع نص 2"/>
          <p:cNvSpPr txBox="1"/>
          <p:nvPr/>
        </p:nvSpPr>
        <p:spPr>
          <a:xfrm>
            <a:off x="5796016" y="3247265"/>
            <a:ext cx="973595" cy="44267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SA" sz="2000" b="1" dirty="0" smtClean="0">
                <a:solidFill>
                  <a:prstClr val="black"/>
                </a:solidFill>
              </a:rPr>
              <a:t>للسباحة </a:t>
            </a:r>
            <a:endParaRPr lang="ar-EG" sz="2000" b="1" dirty="0">
              <a:solidFill>
                <a:prstClr val="black"/>
              </a:solidFill>
            </a:endParaRPr>
          </a:p>
        </p:txBody>
      </p:sp>
      <p:cxnSp>
        <p:nvCxnSpPr>
          <p:cNvPr id="30" name="رابط كسهم مستقيم 22"/>
          <p:cNvCxnSpPr/>
          <p:nvPr/>
        </p:nvCxnSpPr>
        <p:spPr>
          <a:xfrm>
            <a:off x="3635896" y="1893877"/>
            <a:ext cx="17358" cy="22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مربع نص 2"/>
          <p:cNvSpPr txBox="1"/>
          <p:nvPr/>
        </p:nvSpPr>
        <p:spPr>
          <a:xfrm>
            <a:off x="2110420" y="4179369"/>
            <a:ext cx="2285446" cy="44267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SA" sz="2000" b="1" dirty="0" smtClean="0">
                <a:solidFill>
                  <a:prstClr val="black"/>
                </a:solidFill>
              </a:rPr>
              <a:t>للصيد وتجديف القوارب</a:t>
            </a:r>
            <a:endParaRPr lang="ar-EG" sz="2000" b="1" dirty="0">
              <a:solidFill>
                <a:prstClr val="black"/>
              </a:solidFill>
            </a:endParaRPr>
          </a:p>
        </p:txBody>
      </p:sp>
      <p:cxnSp>
        <p:nvCxnSpPr>
          <p:cNvPr id="35" name="رابط كسهم مستقيم 22"/>
          <p:cNvCxnSpPr/>
          <p:nvPr/>
        </p:nvCxnSpPr>
        <p:spPr>
          <a:xfrm>
            <a:off x="7165876" y="2787564"/>
            <a:ext cx="214436" cy="1003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مربع نص 2"/>
          <p:cNvSpPr txBox="1"/>
          <p:nvPr/>
        </p:nvSpPr>
        <p:spPr>
          <a:xfrm>
            <a:off x="7165876" y="3812118"/>
            <a:ext cx="1078532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black"/>
                </a:solidFill>
              </a:rPr>
              <a:t>للري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2699792" y="4365104"/>
            <a:ext cx="6248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هو نظام لإيصال المياه إل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المزروعات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43" y="4888324"/>
            <a:ext cx="6599266" cy="1969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دبوس زينة 27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8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25" grpId="0" animBg="1"/>
      <p:bldP spid="29" grpId="0" animBg="1"/>
      <p:bldP spid="31" grpId="0" animBg="1"/>
      <p:bldP spid="37" grpId="0" animBg="1"/>
      <p:bldP spid="1028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305258" y="1000108"/>
            <a:ext cx="2544224" cy="5107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المحافظة على الماء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11560" y="1919734"/>
            <a:ext cx="706750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prstClr val="black"/>
                </a:solidFill>
              </a:rPr>
              <a:t>عمل محطات </a:t>
            </a:r>
            <a:r>
              <a:rPr lang="ar-SA" sz="3200" b="1" dirty="0" smtClean="0">
                <a:solidFill>
                  <a:prstClr val="black"/>
                </a:solidFill>
              </a:rPr>
              <a:t>لمعالجة </a:t>
            </a:r>
            <a:r>
              <a:rPr lang="ar-EG" sz="3200" b="1" dirty="0" smtClean="0">
                <a:solidFill>
                  <a:prstClr val="black"/>
                </a:solidFill>
              </a:rPr>
              <a:t>المياه </a:t>
            </a:r>
            <a:r>
              <a:rPr lang="ar-SA" sz="3200" b="1" dirty="0" smtClean="0">
                <a:solidFill>
                  <a:prstClr val="black"/>
                </a:solidFill>
              </a:rPr>
              <a:t>الغير صالحة للاستخدام أو مياه الصرف الصحي .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475656" y="3358733"/>
            <a:ext cx="61581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prstClr val="black"/>
                </a:solidFill>
              </a:rPr>
              <a:t>أغلق الصنبور بعد الاستعمال </a:t>
            </a:r>
            <a:endParaRPr lang="ar-EG" sz="3600" b="1" dirty="0">
              <a:solidFill>
                <a:prstClr val="black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475656" y="4437112"/>
            <a:ext cx="633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prstClr val="black"/>
                </a:solidFill>
              </a:rPr>
              <a:t>إصلاح أعطال ال</a:t>
            </a:r>
            <a:r>
              <a:rPr lang="ar-EG" sz="3600" b="1" dirty="0" smtClean="0">
                <a:solidFill>
                  <a:prstClr val="black"/>
                </a:solidFill>
              </a:rPr>
              <a:t>م</a:t>
            </a:r>
            <a:r>
              <a:rPr lang="ar-SA" sz="3600" b="1" dirty="0" smtClean="0">
                <a:solidFill>
                  <a:prstClr val="black"/>
                </a:solidFill>
              </a:rPr>
              <a:t>غاسل وصنابير المياه </a:t>
            </a:r>
            <a:endParaRPr lang="ar-EG" sz="3600" b="1" dirty="0">
              <a:solidFill>
                <a:prstClr val="black"/>
              </a:solidFill>
            </a:endParaRPr>
          </a:p>
        </p:txBody>
      </p:sp>
      <p:pic>
        <p:nvPicPr>
          <p:cNvPr id="38" name="صورة 37" descr="حنفيه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3185" y="494535"/>
            <a:ext cx="2571768" cy="3571900"/>
          </a:xfrm>
          <a:prstGeom prst="rect">
            <a:avLst/>
          </a:prstGeom>
        </p:spPr>
      </p:pic>
      <p:sp>
        <p:nvSpPr>
          <p:cNvPr id="42" name="مربع نص 25"/>
          <p:cNvSpPr txBox="1"/>
          <p:nvPr/>
        </p:nvSpPr>
        <p:spPr>
          <a:xfrm>
            <a:off x="3019223" y="-27384"/>
            <a:ext cx="3108960" cy="914400"/>
          </a:xfrm>
          <a:prstGeom prst="teardrop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الــمــــــــــاء 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43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44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45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الثاني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/>
      <p:bldP spid="36" grpId="0"/>
      <p:bldP spid="37" grpId="0"/>
      <p:bldP spid="4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17"/>
          <p:cNvSpPr txBox="1"/>
          <p:nvPr/>
        </p:nvSpPr>
        <p:spPr>
          <a:xfrm>
            <a:off x="3635896" y="545307"/>
            <a:ext cx="1890712" cy="579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مربع نص 16"/>
          <p:cNvSpPr txBox="1"/>
          <p:nvPr/>
        </p:nvSpPr>
        <p:spPr>
          <a:xfrm>
            <a:off x="3194517" y="181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الثاني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391017"/>
            <a:ext cx="58043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مصادر المياه تشمل البحار ، والبحيرات ، والمحيطات ، والأنهار ، والمياه الجوفية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443" y="3046125"/>
            <a:ext cx="555543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المياه الجوفية من المصادر المهمة التي يحصل الناس منها على الماء ، وذلك بحفر آبار تصل إليها 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2916" y="5052287"/>
            <a:ext cx="465100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يستخدم الماء للشرب والري والصناعة </a:t>
            </a:r>
            <a:r>
              <a:rPr lang="ar-SA" sz="2800" b="1" dirty="0" err="1" smtClean="0">
                <a:solidFill>
                  <a:srgbClr val="7030A0"/>
                </a:solidFill>
              </a:rPr>
              <a:t>والإستحمام</a:t>
            </a:r>
            <a:r>
              <a:rPr lang="ar-SA" sz="2800" b="1" dirty="0" smtClean="0">
                <a:solidFill>
                  <a:srgbClr val="7030A0"/>
                </a:solidFill>
              </a:rPr>
              <a:t> </a:t>
            </a:r>
            <a:endParaRPr lang="ar-SA" sz="2800" b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4195"/>
            <a:ext cx="2160240" cy="141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67" y="4516165"/>
            <a:ext cx="1985573" cy="202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17" y="2951527"/>
            <a:ext cx="1971222" cy="1701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دبوس زينة 18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1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7"/>
          <p:cNvSpPr txBox="1"/>
          <p:nvPr/>
        </p:nvSpPr>
        <p:spPr>
          <a:xfrm>
            <a:off x="-36512" y="9940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6805612" y="9940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8" name="مربع نص 16"/>
          <p:cNvSpPr txBox="1"/>
          <p:nvPr/>
        </p:nvSpPr>
        <p:spPr>
          <a:xfrm>
            <a:off x="3194517" y="9940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الثاني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9" name="مربع نص 18"/>
          <p:cNvSpPr txBox="1">
            <a:spLocks noChangeArrowheads="1"/>
          </p:cNvSpPr>
          <p:nvPr/>
        </p:nvSpPr>
        <p:spPr bwMode="auto">
          <a:xfrm>
            <a:off x="1079612" y="2298700"/>
            <a:ext cx="7765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3200" b="1" dirty="0">
                <a:solidFill>
                  <a:srgbClr val="6600CC"/>
                </a:solidFill>
              </a:rPr>
              <a:t>أعمل مطوية </a:t>
            </a:r>
            <a:r>
              <a:rPr lang="ar-EG" altLang="en-US" sz="3200" b="1" dirty="0" smtClean="0">
                <a:solidFill>
                  <a:srgbClr val="6600CC"/>
                </a:solidFill>
              </a:rPr>
              <a:t>ألخص </a:t>
            </a:r>
            <a:r>
              <a:rPr lang="ar-EG" altLang="en-US" sz="3200" b="1" dirty="0">
                <a:solidFill>
                  <a:srgbClr val="6600CC"/>
                </a:solidFill>
              </a:rPr>
              <a:t>فيها ما تعلمته </a:t>
            </a:r>
            <a:r>
              <a:rPr lang="ar-EG" altLang="en-US" sz="3200" b="1" dirty="0" smtClean="0">
                <a:solidFill>
                  <a:srgbClr val="6600CC"/>
                </a:solidFill>
              </a:rPr>
              <a:t>عن</a:t>
            </a:r>
            <a:r>
              <a:rPr lang="ar-SA" altLang="en-US" sz="3200" b="1" dirty="0" smtClean="0">
                <a:solidFill>
                  <a:srgbClr val="6600CC"/>
                </a:solidFill>
              </a:rPr>
              <a:t> الماء  . </a:t>
            </a:r>
            <a:endParaRPr lang="en-US" altLang="en-US" sz="3200" b="1" dirty="0">
              <a:solidFill>
                <a:srgbClr val="6600CC"/>
              </a:solidFill>
            </a:endParaRPr>
          </a:p>
        </p:txBody>
      </p:sp>
      <p:sp>
        <p:nvSpPr>
          <p:cNvPr id="10" name="موجة مزدوجة 16"/>
          <p:cNvSpPr/>
          <p:nvPr/>
        </p:nvSpPr>
        <p:spPr>
          <a:xfrm>
            <a:off x="6377292" y="826328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1" name="مربع نص 17"/>
          <p:cNvSpPr txBox="1">
            <a:spLocks noChangeArrowheads="1"/>
          </p:cNvSpPr>
          <p:nvPr/>
        </p:nvSpPr>
        <p:spPr bwMode="auto">
          <a:xfrm>
            <a:off x="3175855" y="1124769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5ECCF3">
                      <a:satMod val="155000"/>
                    </a:srgbClr>
                  </a:gs>
                  <a:gs pos="100000">
                    <a:srgbClr val="5ECCF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419061"/>
            <a:ext cx="5429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9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8" name="مربع نص 16"/>
          <p:cNvSpPr txBox="1"/>
          <p:nvPr/>
        </p:nvSpPr>
        <p:spPr>
          <a:xfrm>
            <a:off x="3203848" y="9940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الثاني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2339752" y="517898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557589" y="834440"/>
            <a:ext cx="2276213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1- المفردات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685" y="1649197"/>
            <a:ext cx="8496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العملية التي يتم بها توصي</a:t>
            </a:r>
            <a:r>
              <a:rPr lang="ar-EG" sz="2800" b="1" dirty="0" smtClean="0">
                <a:solidFill>
                  <a:srgbClr val="7030A0"/>
                </a:solidFill>
              </a:rPr>
              <a:t>ل</a:t>
            </a:r>
            <a:r>
              <a:rPr lang="ar-SA" sz="2800" b="1" dirty="0" smtClean="0">
                <a:solidFill>
                  <a:srgbClr val="7030A0"/>
                </a:solidFill>
              </a:rPr>
              <a:t> الماء إل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التربة تسم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 </a:t>
            </a:r>
            <a:r>
              <a:rPr lang="ar-SA" sz="1400" b="1" dirty="0" smtClean="0">
                <a:solidFill>
                  <a:srgbClr val="7030A0"/>
                </a:solidFill>
              </a:rPr>
              <a:t>........................ 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537164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الــــري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6155365" y="2188716"/>
            <a:ext cx="2664296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2- مشكلة وحل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685" y="2194300"/>
            <a:ext cx="57849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أقترح ثلاث طرائق </a:t>
            </a:r>
            <a:r>
              <a:rPr lang="ar-SA" sz="3200" b="1" dirty="0" smtClean="0">
                <a:solidFill>
                  <a:srgbClr val="FF0000"/>
                </a:solidFill>
              </a:rPr>
              <a:t>للمحافظة </a:t>
            </a:r>
            <a:r>
              <a:rPr lang="ar-SA" sz="3200" b="1" dirty="0" smtClean="0">
                <a:solidFill>
                  <a:srgbClr val="FF0000"/>
                </a:solidFill>
              </a:rPr>
              <a:t>على الماء  .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2123728" y="2852936"/>
            <a:ext cx="4896544" cy="576064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المشكلة : كيف أحافظ على الماء ؟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427984" y="3429000"/>
            <a:ext cx="288032" cy="2948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759650" y="3717032"/>
            <a:ext cx="5692670" cy="2009364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خطوات نحو الحل :</a:t>
            </a:r>
          </a:p>
          <a:p>
            <a:pPr marL="285750" indent="-285750" algn="ctr">
              <a:buFontTx/>
              <a:buChar char="-"/>
            </a:pPr>
            <a:r>
              <a:rPr lang="ar-SA" sz="2800" b="1" dirty="0" smtClean="0">
                <a:solidFill>
                  <a:srgbClr val="0000FF"/>
                </a:solidFill>
              </a:rPr>
              <a:t>ترشيد استهلاك المياه .</a:t>
            </a:r>
          </a:p>
          <a:p>
            <a:pPr marL="285750" indent="-285750" algn="ctr">
              <a:buFontTx/>
              <a:buChar char="-"/>
            </a:pPr>
            <a:r>
              <a:rPr lang="ar-SA" sz="2800" b="1" dirty="0" smtClean="0">
                <a:solidFill>
                  <a:srgbClr val="0000FF"/>
                </a:solidFill>
              </a:rPr>
              <a:t>معالجة مياه الصرف واستخدامها في الري .</a:t>
            </a:r>
          </a:p>
          <a:p>
            <a:pPr marL="285750" indent="-285750" algn="ctr">
              <a:buFontTx/>
              <a:buChar char="-"/>
            </a:pPr>
            <a:r>
              <a:rPr lang="ar-SA" sz="2800" b="1" dirty="0" smtClean="0">
                <a:solidFill>
                  <a:srgbClr val="0000FF"/>
                </a:solidFill>
              </a:rPr>
              <a:t>تنقية المياه وتحليتها .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27984" y="5726396"/>
            <a:ext cx="288032" cy="2948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407722" y="6017858"/>
            <a:ext cx="4677846" cy="651502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النتيجة : المحافظة على الماء .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20" name="دبوس زينة 19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2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الرابع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الثالثة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8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الثاني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156176" y="684897"/>
            <a:ext cx="2708260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3- التفكير الناقد: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566" y="1410925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للشمس دور في توفير الماء العذب . أوضح ذلك .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133" y="2044700"/>
            <a:ext cx="82809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تساعد حرارة الشمس على تبخير مياه المحيطات تاركة وراءها الأملاح . يتكثف بخار الماء ويحدث الهطول .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464765" y="3663360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4-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719" y="4284617"/>
            <a:ext cx="777256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أين نجد معظم الماء العذب ؟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أ- في البحيرات والأنهار .   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ب- في القمم الجليدية والكتل الثلجية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ج- في الغلاف الجوي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د- تحت سطح الأرض . </a:t>
            </a:r>
          </a:p>
        </p:txBody>
      </p:sp>
      <p:sp>
        <p:nvSpPr>
          <p:cNvPr id="14" name="Oval 13"/>
          <p:cNvSpPr/>
          <p:nvPr/>
        </p:nvSpPr>
        <p:spPr>
          <a:xfrm>
            <a:off x="4181384" y="5114357"/>
            <a:ext cx="4748233" cy="587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4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4172</TotalTime>
  <Words>610</Words>
  <Application>Microsoft Office PowerPoint</Application>
  <PresentationFormat>عرض على الشاشة (3:4)‏</PresentationFormat>
  <Paragraphs>115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hp</cp:lastModifiedBy>
  <cp:revision>344</cp:revision>
  <dcterms:created xsi:type="dcterms:W3CDTF">2011-03-17T07:07:04Z</dcterms:created>
  <dcterms:modified xsi:type="dcterms:W3CDTF">2019-03-19T18:07:59Z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