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92" r:id="rId3"/>
    <p:sldId id="258" r:id="rId4"/>
    <p:sldId id="267" r:id="rId5"/>
    <p:sldId id="259" r:id="rId6"/>
    <p:sldId id="265" r:id="rId7"/>
    <p:sldId id="266" r:id="rId8"/>
    <p:sldId id="268" r:id="rId9"/>
    <p:sldId id="269" r:id="rId10"/>
    <p:sldId id="270" r:id="rId11"/>
    <p:sldId id="271" r:id="rId12"/>
    <p:sldId id="272" r:id="rId13"/>
    <p:sldId id="273" r:id="rId14"/>
    <p:sldId id="275" r:id="rId15"/>
    <p:sldId id="274" r:id="rId16"/>
    <p:sldId id="276" r:id="rId17"/>
    <p:sldId id="277" r:id="rId18"/>
    <p:sldId id="284" r:id="rId19"/>
    <p:sldId id="290" r:id="rId20"/>
    <p:sldId id="280" r:id="rId21"/>
    <p:sldId id="278" r:id="rId22"/>
    <p:sldId id="279" r:id="rId23"/>
    <p:sldId id="281" r:id="rId24"/>
    <p:sldId id="282" r:id="rId25"/>
    <p:sldId id="291" r:id="rId26"/>
    <p:sldId id="285" r:id="rId27"/>
    <p:sldId id="286" r:id="rId28"/>
    <p:sldId id="288" r:id="rId29"/>
    <p:sldId id="287" r:id="rId30"/>
    <p:sldId id="289" r:id="rId31"/>
    <p:sldId id="293" r:id="rId32"/>
    <p:sldId id="294" r:id="rId33"/>
    <p:sldId id="295" r:id="rId34"/>
    <p:sldId id="296" r:id="rId35"/>
    <p:sldId id="298" r:id="rId36"/>
    <p:sldId id="299" r:id="rId37"/>
    <p:sldId id="300" r:id="rId38"/>
    <p:sldId id="301" r:id="rId39"/>
    <p:sldId id="302" r:id="rId40"/>
    <p:sldId id="305" r:id="rId41"/>
    <p:sldId id="307" r:id="rId42"/>
    <p:sldId id="297" r:id="rId43"/>
    <p:sldId id="303" r:id="rId44"/>
    <p:sldId id="306" r:id="rId45"/>
    <p:sldId id="304" r:id="rId46"/>
    <p:sldId id="308" r:id="rId47"/>
    <p:sldId id="309" r:id="rId48"/>
    <p:sldId id="310" r:id="rId49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7D"/>
    <a:srgbClr val="1285C1"/>
    <a:srgbClr val="FF7DBE"/>
    <a:srgbClr val="FF3399"/>
    <a:srgbClr val="AFF6FD"/>
    <a:srgbClr val="00FF00"/>
    <a:srgbClr val="FCD8C2"/>
    <a:srgbClr val="1D13A7"/>
    <a:srgbClr val="AA2325"/>
    <a:srgbClr val="9E65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 snapToGrid="0">
      <p:cViewPr varScale="1">
        <p:scale>
          <a:sx n="65" d="100"/>
          <a:sy n="65" d="100"/>
        </p:scale>
        <p:origin x="83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3A765-C5CD-45C0-9A2A-801E64850B68}" type="datetimeFigureOut">
              <a:rPr lang="ar-SA" smtClean="0"/>
              <a:t>15/02/1443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5ACF5-D80E-43B8-AD5D-6DC6EFB4AD8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271964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3A765-C5CD-45C0-9A2A-801E64850B68}" type="datetimeFigureOut">
              <a:rPr lang="ar-SA" smtClean="0"/>
              <a:t>15/02/1443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5ACF5-D80E-43B8-AD5D-6DC6EFB4AD8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03426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3A765-C5CD-45C0-9A2A-801E64850B68}" type="datetimeFigureOut">
              <a:rPr lang="ar-SA" smtClean="0"/>
              <a:t>15/02/1443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5ACF5-D80E-43B8-AD5D-6DC6EFB4AD8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8730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3A765-C5CD-45C0-9A2A-801E64850B68}" type="datetimeFigureOut">
              <a:rPr lang="ar-SA" smtClean="0"/>
              <a:t>15/02/1443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5ACF5-D80E-43B8-AD5D-6DC6EFB4AD8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234191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3A765-C5CD-45C0-9A2A-801E64850B68}" type="datetimeFigureOut">
              <a:rPr lang="ar-SA" smtClean="0"/>
              <a:t>15/02/1443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5ACF5-D80E-43B8-AD5D-6DC6EFB4AD8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253349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3A765-C5CD-45C0-9A2A-801E64850B68}" type="datetimeFigureOut">
              <a:rPr lang="ar-SA" smtClean="0"/>
              <a:t>15/02/1443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5ACF5-D80E-43B8-AD5D-6DC6EFB4AD8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06472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3A765-C5CD-45C0-9A2A-801E64850B68}" type="datetimeFigureOut">
              <a:rPr lang="ar-SA" smtClean="0"/>
              <a:t>15/02/1443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5ACF5-D80E-43B8-AD5D-6DC6EFB4AD8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191747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3A765-C5CD-45C0-9A2A-801E64850B68}" type="datetimeFigureOut">
              <a:rPr lang="ar-SA" smtClean="0"/>
              <a:t>15/02/1443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5ACF5-D80E-43B8-AD5D-6DC6EFB4AD8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52806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3A765-C5CD-45C0-9A2A-801E64850B68}" type="datetimeFigureOut">
              <a:rPr lang="ar-SA" smtClean="0"/>
              <a:t>15/02/1443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5ACF5-D80E-43B8-AD5D-6DC6EFB4AD8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253622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3A765-C5CD-45C0-9A2A-801E64850B68}" type="datetimeFigureOut">
              <a:rPr lang="ar-SA" smtClean="0"/>
              <a:t>15/02/1443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5ACF5-D80E-43B8-AD5D-6DC6EFB4AD8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78968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3A765-C5CD-45C0-9A2A-801E64850B68}" type="datetimeFigureOut">
              <a:rPr lang="ar-SA" smtClean="0"/>
              <a:t>15/02/1443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5ACF5-D80E-43B8-AD5D-6DC6EFB4AD8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07205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13A765-C5CD-45C0-9A2A-801E64850B68}" type="datetimeFigureOut">
              <a:rPr lang="ar-SA" smtClean="0"/>
              <a:t>15/02/1443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45ACF5-D80E-43B8-AD5D-6DC6EFB4AD8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32327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37.jp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66.png"/><Relationship Id="rId5" Type="http://schemas.openxmlformats.org/officeDocument/2006/relationships/image" Target="../media/image65.png"/><Relationship Id="rId10" Type="http://schemas.openxmlformats.org/officeDocument/2006/relationships/image" Target="../media/image64.png"/><Relationship Id="rId4" Type="http://schemas.openxmlformats.org/officeDocument/2006/relationships/image" Target="../media/image59.png"/><Relationship Id="rId9" Type="http://schemas.openxmlformats.org/officeDocument/2006/relationships/image" Target="../media/image6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7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g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1.png"/><Relationship Id="rId7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g"/><Relationship Id="rId5" Type="http://schemas.openxmlformats.org/officeDocument/2006/relationships/image" Target="../media/image13.pn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صورة ذات صلة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57" y="184243"/>
            <a:ext cx="11666609" cy="6148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39893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354842" y="265076"/>
            <a:ext cx="11632654" cy="1938992"/>
          </a:xfrm>
          <a:prstGeom prst="rect">
            <a:avLst/>
          </a:prstGeom>
          <a:solidFill>
            <a:srgbClr val="E6FDE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6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مرة </a:t>
            </a:r>
            <a:r>
              <a:rPr lang="ar-SA" sz="6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رأى هيثم في التلفزيون برنامجا علميا عن  الطحالب في البحار وقد اندهش لتنوع الطحالب وتعدد ألوانها  </a:t>
            </a:r>
          </a:p>
        </p:txBody>
      </p:sp>
      <p:sp>
        <p:nvSpPr>
          <p:cNvPr id="5" name="مستطيل 4"/>
          <p:cNvSpPr/>
          <p:nvPr/>
        </p:nvSpPr>
        <p:spPr>
          <a:xfrm>
            <a:off x="272411" y="3574773"/>
            <a:ext cx="7868479" cy="2862322"/>
          </a:xfrm>
          <a:prstGeom prst="rect">
            <a:avLst/>
          </a:prstGeom>
          <a:solidFill>
            <a:srgbClr val="FDDAAB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6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لوجود صبغات ثانوية تعكس أطوال موجية مختلفة من الضوء لذى فإننا </a:t>
            </a:r>
            <a:r>
              <a:rPr lang="ar-SA" sz="6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نرىالطحالب</a:t>
            </a:r>
            <a:r>
              <a:rPr lang="ar-SA" sz="6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 بالوان مختلفة  </a:t>
            </a: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7964" y="2420980"/>
            <a:ext cx="3539532" cy="4016115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272411" y="2420980"/>
            <a:ext cx="7868478" cy="923330"/>
          </a:xfrm>
          <a:prstGeom prst="rect">
            <a:avLst/>
          </a:prstGeom>
          <a:solidFill>
            <a:srgbClr val="BFF7FD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1" cap="none" spc="0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برأيكـِ </a:t>
            </a:r>
            <a:r>
              <a:rPr lang="ar-SA" sz="5400" b="0" cap="none" spc="0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:</a:t>
            </a:r>
            <a:r>
              <a:rPr lang="ar-SA" sz="5400" b="1" cap="none" spc="0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ما سر الألوان المتعددة في الطحالب </a:t>
            </a:r>
          </a:p>
        </p:txBody>
      </p:sp>
      <p:sp>
        <p:nvSpPr>
          <p:cNvPr id="7" name="مستطيل 6"/>
          <p:cNvSpPr/>
          <p:nvPr/>
        </p:nvSpPr>
        <p:spPr>
          <a:xfrm>
            <a:off x="10859029" y="2607665"/>
            <a:ext cx="1128467" cy="120032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التفكير</a:t>
            </a:r>
          </a:p>
          <a:p>
            <a:pPr algn="ctr"/>
            <a:r>
              <a:rPr lang="ar-SA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الناقد</a:t>
            </a:r>
          </a:p>
        </p:txBody>
      </p:sp>
    </p:spTree>
    <p:extLst>
      <p:ext uri="{BB962C8B-B14F-4D97-AF65-F5344CB8AC3E}">
        <p14:creationId xmlns:p14="http://schemas.microsoft.com/office/powerpoint/2010/main" val="2728884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/>
          <a:srcRect l="54246" t="49482"/>
          <a:stretch/>
        </p:blipFill>
        <p:spPr>
          <a:xfrm>
            <a:off x="9430603" y="2197291"/>
            <a:ext cx="2629894" cy="4660710"/>
          </a:xfrm>
          <a:prstGeom prst="rect">
            <a:avLst/>
          </a:prstGeom>
        </p:spPr>
      </p:pic>
      <p:sp>
        <p:nvSpPr>
          <p:cNvPr id="3" name="وسيلة شرح مستطيلة مستديرة الزوايا 2"/>
          <p:cNvSpPr/>
          <p:nvPr/>
        </p:nvSpPr>
        <p:spPr>
          <a:xfrm>
            <a:off x="191069" y="217423"/>
            <a:ext cx="9124012" cy="2145268"/>
          </a:xfrm>
          <a:prstGeom prst="wedgeRoundRectCallout">
            <a:avLst>
              <a:gd name="adj1" fmla="val 57117"/>
              <a:gd name="adj2" fmla="val 55194"/>
              <a:gd name="adj3" fmla="val 16667"/>
            </a:avLst>
          </a:prstGeom>
          <a:solidFill>
            <a:srgbClr val="FEDBBD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6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سأل هيثم نفسه :ما الحكمة الإلهية من وجود أصباغ ثانوية في الطحالب </a:t>
            </a:r>
            <a:endParaRPr lang="ar-SA" sz="6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khbar MT" pitchFamily="2" charset="-78"/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9567081" y="217423"/>
            <a:ext cx="2138574" cy="1323439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مهارة التحليل والاستنتاج</a:t>
            </a:r>
          </a:p>
        </p:txBody>
      </p:sp>
      <p:sp>
        <p:nvSpPr>
          <p:cNvPr id="5" name="مستطيل مستدير الزوايا 4"/>
          <p:cNvSpPr/>
          <p:nvPr/>
        </p:nvSpPr>
        <p:spPr>
          <a:xfrm>
            <a:off x="743803" y="2546789"/>
            <a:ext cx="8018544" cy="4188381"/>
          </a:xfrm>
          <a:prstGeom prst="roundRect">
            <a:avLst/>
          </a:prstGeom>
          <a:solidFill>
            <a:srgbClr val="FEF5A2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6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لأنه مع ازدياد عمق الماء تُمتص أغلب الطاقة الضوئية فالصبغة الثانوية تمتص طاقة الضوء ذات الأطوال الموجية التي لم يمتصها الماء  </a:t>
            </a:r>
            <a:endParaRPr lang="ar-SA" sz="6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97612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صورة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36" y="2225756"/>
            <a:ext cx="2365342" cy="4315721"/>
          </a:xfrm>
          <a:prstGeom prst="rect">
            <a:avLst/>
          </a:prstGeom>
        </p:spPr>
      </p:pic>
      <p:sp>
        <p:nvSpPr>
          <p:cNvPr id="2" name="مستطيل 1"/>
          <p:cNvSpPr/>
          <p:nvPr/>
        </p:nvSpPr>
        <p:spPr>
          <a:xfrm>
            <a:off x="464235" y="301405"/>
            <a:ext cx="11376072" cy="1754326"/>
          </a:xfrm>
          <a:prstGeom prst="rect">
            <a:avLst/>
          </a:prstGeom>
          <a:solidFill>
            <a:srgbClr val="FFFF7D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1" cap="none" spc="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هناك أسم يطلقه العلماء على الطحالب وحيدة الخلية لتتعرفي على هذا المصطلح قومي بتحويل العمليات الحسابية التالية إلى حروف حسب الجدول التالي  </a:t>
            </a:r>
          </a:p>
        </p:txBody>
      </p:sp>
      <p:graphicFrame>
        <p:nvGraphicFramePr>
          <p:cNvPr id="3" name="جدول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6865848"/>
              </p:ext>
            </p:extLst>
          </p:nvPr>
        </p:nvGraphicFramePr>
        <p:xfrm>
          <a:off x="2992171" y="2349304"/>
          <a:ext cx="8820000" cy="152400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26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6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60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60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60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60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07944">
                <a:tc>
                  <a:txBody>
                    <a:bodyPr/>
                    <a:lstStyle/>
                    <a:p>
                      <a:pPr rtl="1"/>
                      <a:r>
                        <a:rPr lang="en-US" sz="4400" dirty="0"/>
                        <a:t>3+3</a:t>
                      </a:r>
                      <a:endParaRPr lang="ar-SA" sz="44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sz="4400" dirty="0"/>
                        <a:t>4x4</a:t>
                      </a:r>
                      <a:endParaRPr lang="ar-SA" sz="44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sz="4400" dirty="0"/>
                        <a:t>13-9</a:t>
                      </a:r>
                      <a:endParaRPr lang="ar-SA" sz="44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sz="4400" dirty="0"/>
                        <a:t>7+3</a:t>
                      </a:r>
                      <a:endParaRPr lang="ar-SA" sz="44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sz="4400" dirty="0"/>
                        <a:t>12-5</a:t>
                      </a:r>
                      <a:endParaRPr lang="ar-SA" sz="44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sz="4400" dirty="0"/>
                        <a:t>5x1</a:t>
                      </a:r>
                      <a:endParaRPr lang="ar-SA" sz="44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sz="4400"/>
                        <a:t>9-8</a:t>
                      </a:r>
                      <a:endParaRPr lang="ar-SA" sz="44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ar-SA" sz="44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44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44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440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44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44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44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" name="جدول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5298318"/>
              </p:ext>
            </p:extLst>
          </p:nvPr>
        </p:nvGraphicFramePr>
        <p:xfrm>
          <a:off x="3020307" y="4110127"/>
          <a:ext cx="8820000" cy="152400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98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80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80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80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80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80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800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en-US" sz="4400" b="1" dirty="0">
                          <a:solidFill>
                            <a:schemeClr val="bg1"/>
                          </a:solidFill>
                        </a:rPr>
                        <a:t>5</a:t>
                      </a:r>
                      <a:endParaRPr lang="ar-SA" sz="4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4400" b="1" dirty="0">
                          <a:solidFill>
                            <a:schemeClr val="bg1"/>
                          </a:solidFill>
                        </a:rPr>
                        <a:t>4</a:t>
                      </a:r>
                      <a:endParaRPr lang="ar-SA" sz="4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4400" b="1" dirty="0">
                          <a:solidFill>
                            <a:schemeClr val="bg1"/>
                          </a:solidFill>
                        </a:rPr>
                        <a:t>16</a:t>
                      </a:r>
                      <a:endParaRPr lang="ar-SA" sz="4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4400" b="1" dirty="0">
                          <a:solidFill>
                            <a:schemeClr val="bg1"/>
                          </a:solidFill>
                        </a:rPr>
                        <a:t>6</a:t>
                      </a:r>
                      <a:endParaRPr lang="ar-SA" sz="4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4400" b="1" dirty="0">
                          <a:solidFill>
                            <a:schemeClr val="bg1"/>
                          </a:solidFill>
                        </a:rPr>
                        <a:t>8</a:t>
                      </a:r>
                      <a:endParaRPr lang="ar-SA" sz="4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4400" b="1" dirty="0">
                          <a:solidFill>
                            <a:schemeClr val="bg1"/>
                          </a:solidFill>
                        </a:rPr>
                        <a:t>1</a:t>
                      </a:r>
                      <a:endParaRPr lang="ar-SA" sz="4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4400" b="1" dirty="0">
                          <a:solidFill>
                            <a:schemeClr val="bg1"/>
                          </a:solidFill>
                        </a:rPr>
                        <a:t>20</a:t>
                      </a:r>
                      <a:endParaRPr lang="ar-SA" sz="4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4400" b="1" dirty="0">
                          <a:solidFill>
                            <a:schemeClr val="bg1"/>
                          </a:solidFill>
                        </a:rPr>
                        <a:t>7</a:t>
                      </a:r>
                      <a:endParaRPr lang="ar-SA" sz="4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4400" b="1" dirty="0">
                          <a:solidFill>
                            <a:schemeClr val="bg1"/>
                          </a:solidFill>
                        </a:rPr>
                        <a:t>10</a:t>
                      </a:r>
                      <a:endParaRPr lang="ar-SA" sz="4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4400" b="1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ل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400" b="1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ع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400" b="1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ل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400" b="1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ا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400" b="1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س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400" b="1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ق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400" b="1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م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400" b="1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ا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400" b="1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و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مستطيل 4"/>
          <p:cNvSpPr/>
          <p:nvPr/>
        </p:nvSpPr>
        <p:spPr>
          <a:xfrm>
            <a:off x="10974619" y="2976052"/>
            <a:ext cx="34336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600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</a:t>
            </a:r>
          </a:p>
        </p:txBody>
      </p:sp>
      <p:sp>
        <p:nvSpPr>
          <p:cNvPr id="6" name="مستطيل 5"/>
          <p:cNvSpPr/>
          <p:nvPr/>
        </p:nvSpPr>
        <p:spPr>
          <a:xfrm>
            <a:off x="9619655" y="2976051"/>
            <a:ext cx="57419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600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</a:t>
            </a:r>
          </a:p>
        </p:txBody>
      </p:sp>
      <p:sp>
        <p:nvSpPr>
          <p:cNvPr id="7" name="مستطيل 6"/>
          <p:cNvSpPr/>
          <p:nvPr/>
        </p:nvSpPr>
        <p:spPr>
          <a:xfrm>
            <a:off x="8407972" y="2857641"/>
            <a:ext cx="60305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600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ع</a:t>
            </a:r>
          </a:p>
        </p:txBody>
      </p:sp>
      <p:sp>
        <p:nvSpPr>
          <p:cNvPr id="8" name="مستطيل 7"/>
          <p:cNvSpPr/>
          <p:nvPr/>
        </p:nvSpPr>
        <p:spPr>
          <a:xfrm>
            <a:off x="7172063" y="2857640"/>
            <a:ext cx="51648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600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</a:t>
            </a:r>
          </a:p>
        </p:txBody>
      </p:sp>
      <p:sp>
        <p:nvSpPr>
          <p:cNvPr id="9" name="مستطيل 8"/>
          <p:cNvSpPr/>
          <p:nvPr/>
        </p:nvSpPr>
        <p:spPr>
          <a:xfrm>
            <a:off x="6038552" y="3035257"/>
            <a:ext cx="34336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600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</a:t>
            </a:r>
          </a:p>
        </p:txBody>
      </p:sp>
      <p:sp>
        <p:nvSpPr>
          <p:cNvPr id="10" name="مستطيل 9"/>
          <p:cNvSpPr/>
          <p:nvPr/>
        </p:nvSpPr>
        <p:spPr>
          <a:xfrm>
            <a:off x="4588614" y="2976051"/>
            <a:ext cx="57419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600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</a:t>
            </a:r>
          </a:p>
        </p:txBody>
      </p:sp>
      <p:sp>
        <p:nvSpPr>
          <p:cNvPr id="11" name="مستطيل 10"/>
          <p:cNvSpPr/>
          <p:nvPr/>
        </p:nvSpPr>
        <p:spPr>
          <a:xfrm>
            <a:off x="3351766" y="2903136"/>
            <a:ext cx="63190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600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ق</a:t>
            </a:r>
          </a:p>
        </p:txBody>
      </p:sp>
      <p:sp>
        <p:nvSpPr>
          <p:cNvPr id="12" name="مستطيل 11"/>
          <p:cNvSpPr/>
          <p:nvPr/>
        </p:nvSpPr>
        <p:spPr>
          <a:xfrm>
            <a:off x="3020307" y="5752539"/>
            <a:ext cx="8820000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الطحالب الوحيدة الخلية هي :</a:t>
            </a:r>
            <a:r>
              <a:rPr lang="ar-SA" sz="54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العوالق</a:t>
            </a:r>
          </a:p>
        </p:txBody>
      </p:sp>
      <p:sp>
        <p:nvSpPr>
          <p:cNvPr id="15" name="مستطيل 14"/>
          <p:cNvSpPr/>
          <p:nvPr/>
        </p:nvSpPr>
        <p:spPr>
          <a:xfrm>
            <a:off x="191809" y="5635916"/>
            <a:ext cx="148309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الذكاء </a:t>
            </a:r>
          </a:p>
          <a:p>
            <a:pPr algn="ctr"/>
            <a:r>
              <a:rPr lang="ar-SA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الرياضي</a:t>
            </a:r>
          </a:p>
        </p:txBody>
      </p:sp>
    </p:spTree>
    <p:extLst>
      <p:ext uri="{BB962C8B-B14F-4D97-AF65-F5344CB8AC3E}">
        <p14:creationId xmlns:p14="http://schemas.microsoft.com/office/powerpoint/2010/main" val="972199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3463120" y="633568"/>
            <a:ext cx="8128733" cy="258532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طالبتي الذكية تخيلي ماذا يمكن أن يحدث للكائنات الحية في البحار</a:t>
            </a:r>
            <a:r>
              <a:rPr lang="ar-SA" sz="5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لو لم تكن هناك عوالق</a:t>
            </a:r>
            <a:r>
              <a:rPr lang="ar-SA" sz="54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5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في البحار </a:t>
            </a:r>
            <a:r>
              <a:rPr lang="ar-SA" sz="54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؟</a:t>
            </a:r>
          </a:p>
        </p:txBody>
      </p:sp>
      <p:sp>
        <p:nvSpPr>
          <p:cNvPr id="4" name="مستطيل 3"/>
          <p:cNvSpPr/>
          <p:nvPr/>
        </p:nvSpPr>
        <p:spPr>
          <a:xfrm>
            <a:off x="368490" y="3597407"/>
            <a:ext cx="11223363" cy="2585323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1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ستفقد قاعدة الشبكة الغذائية  في البحار لان العوالق هي التي تقوم بالبناء الضوئي  وبالتالي سيتوقف انتاج الطعام وسيقل الاكسجين فيها </a:t>
            </a:r>
          </a:p>
        </p:txBody>
      </p:sp>
      <p:sp>
        <p:nvSpPr>
          <p:cNvPr id="6" name="مستطيل 5"/>
          <p:cNvSpPr/>
          <p:nvPr/>
        </p:nvSpPr>
        <p:spPr>
          <a:xfrm>
            <a:off x="300250" y="607130"/>
            <a:ext cx="2961565" cy="584775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استيراتيجية</a:t>
            </a:r>
            <a:r>
              <a:rPr lang="ar-SA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سكامبر</a:t>
            </a:r>
            <a:endParaRPr lang="ar-SA" sz="32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100" name="Picture 4" descr="صورة ذات صلة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490" y="1314002"/>
            <a:ext cx="2852382" cy="2138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0123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2961570" y="523022"/>
            <a:ext cx="8795193" cy="286232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6000" b="1" cap="none" spc="0" dirty="0">
                <a:ln w="0"/>
                <a:solidFill>
                  <a:srgbClr val="FF0000"/>
                </a:solidFill>
                <a:effectLst>
                  <a:outerShdw blurRad="50800" dist="50800" dir="5400000" algn="t" rotWithShape="0">
                    <a:schemeClr val="tx1">
                      <a:alpha val="40000"/>
                    </a:schemeClr>
                  </a:outerShdw>
                </a:effectLst>
                <a:cs typeface="DecoType Naskh Swashes" panose="02010400000000000000" pitchFamily="2" charset="-78"/>
              </a:rPr>
              <a:t>يشكل تنوع الطحالب تحديا كبيرا في عملية تصنيفها ويعتمد مختصو الطحالب على عدة خصائص لتصنيفها  </a:t>
            </a:r>
          </a:p>
        </p:txBody>
      </p:sp>
      <p:sp>
        <p:nvSpPr>
          <p:cNvPr id="3" name="مستطيل 2"/>
          <p:cNvSpPr/>
          <p:nvPr/>
        </p:nvSpPr>
        <p:spPr>
          <a:xfrm>
            <a:off x="450376" y="3623338"/>
            <a:ext cx="8795194" cy="286232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6000" b="1" cap="none" spc="0" dirty="0">
                <a:ln w="0"/>
                <a:effectLst>
                  <a:outerShdw blurRad="50800" dist="63500" dir="5400000" algn="t" rotWithShape="0">
                    <a:schemeClr val="tx1">
                      <a:alpha val="40000"/>
                    </a:schemeClr>
                  </a:outerShdw>
                </a:effectLst>
                <a:cs typeface="DecoType Naskh Swashes" panose="02010400000000000000" pitchFamily="2" charset="-78"/>
              </a:rPr>
              <a:t>طالبتي العزيزة أقرئي في كتابك المقرر عن تنوع الطحالب خلال دقيقة واحدة ثم حددي الأسس التي يتم على أساسها يتم تصنيف الطحالب </a:t>
            </a:r>
          </a:p>
        </p:txBody>
      </p:sp>
      <p:sp>
        <p:nvSpPr>
          <p:cNvPr id="4" name="مستطيل 3"/>
          <p:cNvSpPr/>
          <p:nvPr/>
        </p:nvSpPr>
        <p:spPr>
          <a:xfrm>
            <a:off x="297945" y="604910"/>
            <a:ext cx="2267834" cy="2308324"/>
          </a:xfrm>
          <a:prstGeom prst="rect">
            <a:avLst/>
          </a:prstGeom>
          <a:noFill/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 b="0" cap="none" spc="0" dirty="0" err="1">
                <a:ln w="0"/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استيراتيجية</a:t>
            </a:r>
            <a:r>
              <a:rPr lang="ar-SA" sz="3600" b="0" cap="none" spc="0" dirty="0">
                <a:ln w="0"/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الدقيقة الواحدة والقراءة الموجهة</a:t>
            </a: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57900" y="3623338"/>
            <a:ext cx="2298864" cy="2862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1824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872197" y="604910"/>
            <a:ext cx="10488776" cy="1938992"/>
          </a:xfrm>
          <a:prstGeom prst="rect">
            <a:avLst/>
          </a:prstGeom>
          <a:noFill/>
          <a:ln w="3810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6000" b="1" cap="none" spc="0" dirty="0">
                <a:ln w="0"/>
                <a:solidFill>
                  <a:srgbClr val="FF0000"/>
                </a:solidFill>
                <a:effectLst>
                  <a:outerShdw blurRad="50800" dist="50800" dir="5400000" algn="t" rotWithShape="0">
                    <a:srgbClr val="00B0F0">
                      <a:alpha val="40000"/>
                    </a:srgbClr>
                  </a:outerShdw>
                </a:effectLst>
                <a:cs typeface="DecoType Naskh Swashes" panose="02010400000000000000" pitchFamily="2" charset="-78"/>
              </a:rPr>
              <a:t>يشكل تنوع الطحالب تحديا كبيرا في عملية تصنيفها ويعتمد مختصو الطحالب على عدة خصائص لتصنيفها  </a:t>
            </a:r>
          </a:p>
        </p:txBody>
      </p:sp>
      <p:grpSp>
        <p:nvGrpSpPr>
          <p:cNvPr id="19" name="مجموعة 18"/>
          <p:cNvGrpSpPr/>
          <p:nvPr/>
        </p:nvGrpSpPr>
        <p:grpSpPr>
          <a:xfrm>
            <a:off x="9017387" y="2361791"/>
            <a:ext cx="2779681" cy="1776342"/>
            <a:chOff x="9017387" y="2361791"/>
            <a:chExt cx="2779681" cy="1776342"/>
          </a:xfrm>
        </p:grpSpPr>
        <p:sp>
          <p:nvSpPr>
            <p:cNvPr id="3" name="مستطيل 2"/>
            <p:cNvSpPr/>
            <p:nvPr/>
          </p:nvSpPr>
          <p:spPr>
            <a:xfrm>
              <a:off x="9017387" y="3122470"/>
              <a:ext cx="2779681" cy="101566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SA" sz="6000" b="1" cap="none" spc="0" dirty="0">
                  <a:ln w="0"/>
                  <a:effectLst>
                    <a:outerShdw blurRad="50800" dist="76200" dir="5400000" algn="t" rotWithShape="0">
                      <a:srgbClr val="FFFF00">
                        <a:alpha val="40000"/>
                      </a:srgbClr>
                    </a:outerShdw>
                  </a:effectLst>
                  <a:cs typeface="DecoType Naskh Swashes" panose="02010400000000000000" pitchFamily="2" charset="-78"/>
                </a:rPr>
                <a:t>نوع </a:t>
              </a:r>
              <a:r>
                <a:rPr lang="ar-SA" sz="6000" b="1" cap="none" spc="0" dirty="0" err="1">
                  <a:ln w="0"/>
                  <a:effectLst>
                    <a:outerShdw blurRad="50800" dist="76200" dir="5400000" algn="t" rotWithShape="0">
                      <a:srgbClr val="FFFF00">
                        <a:alpha val="40000"/>
                      </a:srgbClr>
                    </a:outerShdw>
                  </a:effectLst>
                  <a:cs typeface="DecoType Naskh Swashes" panose="02010400000000000000" pitchFamily="2" charset="-78"/>
                </a:rPr>
                <a:t>الكلورفيل</a:t>
              </a:r>
              <a:r>
                <a:rPr lang="ar-SA" sz="6000" b="1" cap="none" spc="0" dirty="0">
                  <a:ln w="0"/>
                  <a:effectLst>
                    <a:outerShdw blurRad="50800" dist="76200" dir="5400000" algn="t" rotWithShape="0">
                      <a:srgbClr val="FFFF00">
                        <a:alpha val="40000"/>
                      </a:srgbClr>
                    </a:outerShdw>
                  </a:effectLst>
                  <a:cs typeface="DecoType Naskh Swashes" panose="02010400000000000000" pitchFamily="2" charset="-78"/>
                </a:rPr>
                <a:t> </a:t>
              </a:r>
            </a:p>
          </p:txBody>
        </p:sp>
        <p:sp>
          <p:nvSpPr>
            <p:cNvPr id="10" name="نجمة ذات 5 نقاط 9"/>
            <p:cNvSpPr/>
            <p:nvPr/>
          </p:nvSpPr>
          <p:spPr>
            <a:xfrm>
              <a:off x="10306278" y="2361791"/>
              <a:ext cx="873457" cy="830238"/>
            </a:xfrm>
            <a:prstGeom prst="star5">
              <a:avLst/>
            </a:prstGeom>
            <a:solidFill>
              <a:srgbClr val="FF7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4400" b="1" dirty="0">
                  <a:solidFill>
                    <a:schemeClr val="tx1"/>
                  </a:solidFill>
                </a:rPr>
                <a:t>1</a:t>
              </a:r>
              <a:endParaRPr lang="ar-SA" sz="4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3076" name="Picture 4" descr="صورة ذات صلة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8" y="6141857"/>
            <a:ext cx="3905243" cy="721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صورة ذات صلة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41857"/>
            <a:ext cx="3905243" cy="717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صورة ذات صلة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05241" y="6141857"/>
            <a:ext cx="4412055" cy="721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صورة 14"/>
          <p:cNvPicPr>
            <a:picLocks noChangeAspect="1"/>
          </p:cNvPicPr>
          <p:nvPr/>
        </p:nvPicPr>
        <p:blipFill rotWithShape="1">
          <a:blip r:embed="rId3"/>
          <a:srcRect r="47829" b="17146"/>
          <a:stretch/>
        </p:blipFill>
        <p:spPr>
          <a:xfrm flipH="1">
            <a:off x="10181230" y="4661573"/>
            <a:ext cx="1950968" cy="2097217"/>
          </a:xfrm>
          <a:prstGeom prst="rect">
            <a:avLst/>
          </a:prstGeom>
        </p:spPr>
      </p:pic>
      <p:pic>
        <p:nvPicPr>
          <p:cNvPr id="3078" name="Picture 6" descr="نتيجة بحث الصور عن ‪beach clipart gif‬‏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811" y="5267138"/>
            <a:ext cx="1828559" cy="1491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مجموعة 22"/>
          <p:cNvGrpSpPr/>
          <p:nvPr/>
        </p:nvGrpSpPr>
        <p:grpSpPr>
          <a:xfrm>
            <a:off x="6628880" y="3473763"/>
            <a:ext cx="2779681" cy="2723049"/>
            <a:chOff x="6628880" y="3473763"/>
            <a:chExt cx="2779681" cy="2723049"/>
          </a:xfrm>
        </p:grpSpPr>
        <p:sp>
          <p:nvSpPr>
            <p:cNvPr id="4" name="مستطيل 3"/>
            <p:cNvSpPr/>
            <p:nvPr/>
          </p:nvSpPr>
          <p:spPr>
            <a:xfrm>
              <a:off x="6628880" y="4257820"/>
              <a:ext cx="2779681" cy="193899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SA" sz="6000" b="1" dirty="0">
                  <a:ln w="0"/>
                  <a:effectLst>
                    <a:outerShdw blurRad="50800" dist="76200" dir="5400000" algn="t" rotWithShape="0">
                      <a:srgbClr val="FFFF00">
                        <a:alpha val="40000"/>
                      </a:srgbClr>
                    </a:outerShdw>
                  </a:effectLst>
                  <a:cs typeface="DecoType Naskh Swashes" panose="02010400000000000000" pitchFamily="2" charset="-78"/>
                </a:rPr>
                <a:t>نوع الصبغات الثانوية </a:t>
              </a:r>
              <a:endParaRPr lang="ar-SA" sz="6000" b="1" cap="none" spc="0" dirty="0">
                <a:ln w="0"/>
                <a:effectLst>
                  <a:outerShdw blurRad="50800" dist="76200" dir="5400000" algn="t" rotWithShape="0">
                    <a:srgbClr val="FFFF00">
                      <a:alpha val="40000"/>
                    </a:srgbClr>
                  </a:outerShdw>
                </a:effectLst>
                <a:cs typeface="DecoType Naskh Swashes" panose="02010400000000000000" pitchFamily="2" charset="-78"/>
              </a:endParaRPr>
            </a:p>
          </p:txBody>
        </p:sp>
        <p:sp>
          <p:nvSpPr>
            <p:cNvPr id="26" name="نجمة ذات 5 نقاط 25"/>
            <p:cNvSpPr/>
            <p:nvPr/>
          </p:nvSpPr>
          <p:spPr>
            <a:xfrm>
              <a:off x="7581991" y="3473763"/>
              <a:ext cx="873457" cy="830238"/>
            </a:xfrm>
            <a:prstGeom prst="star5">
              <a:avLst/>
            </a:prstGeom>
            <a:solidFill>
              <a:srgbClr val="FF7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4400" b="1" dirty="0">
                  <a:solidFill>
                    <a:schemeClr val="tx1"/>
                  </a:solidFill>
                </a:rPr>
                <a:t>2</a:t>
              </a:r>
              <a:endParaRPr lang="ar-SA" sz="4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4" name="مجموعة 23"/>
          <p:cNvGrpSpPr/>
          <p:nvPr/>
        </p:nvGrpSpPr>
        <p:grpSpPr>
          <a:xfrm>
            <a:off x="3554530" y="2416383"/>
            <a:ext cx="2779681" cy="2714638"/>
            <a:chOff x="3554530" y="2416383"/>
            <a:chExt cx="2779681" cy="2714638"/>
          </a:xfrm>
        </p:grpSpPr>
        <p:sp>
          <p:nvSpPr>
            <p:cNvPr id="5" name="مستطيل 4"/>
            <p:cNvSpPr/>
            <p:nvPr/>
          </p:nvSpPr>
          <p:spPr>
            <a:xfrm>
              <a:off x="3554530" y="3192029"/>
              <a:ext cx="2779681" cy="193899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SA" sz="6000" b="1" cap="none" spc="0" dirty="0">
                  <a:ln w="0"/>
                  <a:effectLst>
                    <a:outerShdw blurRad="50800" dist="88900" dir="5400000" algn="t" rotWithShape="0">
                      <a:srgbClr val="FFFF00">
                        <a:alpha val="40000"/>
                      </a:srgbClr>
                    </a:outerShdw>
                  </a:effectLst>
                  <a:cs typeface="DecoType Naskh Swashes" panose="02010400000000000000" pitchFamily="2" charset="-78"/>
                </a:rPr>
                <a:t>طريقة تخزين الطعام </a:t>
              </a:r>
            </a:p>
          </p:txBody>
        </p:sp>
        <p:sp>
          <p:nvSpPr>
            <p:cNvPr id="27" name="نجمة ذات 5 نقاط 26"/>
            <p:cNvSpPr/>
            <p:nvPr/>
          </p:nvSpPr>
          <p:spPr>
            <a:xfrm>
              <a:off x="4464552" y="2416383"/>
              <a:ext cx="873457" cy="830238"/>
            </a:xfrm>
            <a:prstGeom prst="star5">
              <a:avLst/>
            </a:prstGeom>
            <a:solidFill>
              <a:srgbClr val="FF7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4400" b="1" dirty="0">
                  <a:solidFill>
                    <a:schemeClr val="tx1"/>
                  </a:solidFill>
                </a:rPr>
                <a:t>3</a:t>
              </a:r>
              <a:endParaRPr lang="ar-SA" sz="4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مجموعة 24"/>
          <p:cNvGrpSpPr/>
          <p:nvPr/>
        </p:nvGrpSpPr>
        <p:grpSpPr>
          <a:xfrm>
            <a:off x="506812" y="3192029"/>
            <a:ext cx="2779681" cy="2813711"/>
            <a:chOff x="506812" y="3192029"/>
            <a:chExt cx="2779681" cy="2813711"/>
          </a:xfrm>
        </p:grpSpPr>
        <p:sp>
          <p:nvSpPr>
            <p:cNvPr id="6" name="مستطيل 5"/>
            <p:cNvSpPr/>
            <p:nvPr/>
          </p:nvSpPr>
          <p:spPr>
            <a:xfrm>
              <a:off x="506812" y="4066748"/>
              <a:ext cx="2779681" cy="193899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SA" sz="6000" b="1" cap="none" spc="0" dirty="0">
                  <a:ln w="0"/>
                  <a:effectLst>
                    <a:outerShdw blurRad="50800" dist="88900" dir="5400000" algn="t" rotWithShape="0">
                      <a:srgbClr val="FFFF00">
                        <a:alpha val="40000"/>
                      </a:srgbClr>
                    </a:outerShdw>
                  </a:effectLst>
                  <a:cs typeface="DecoType Naskh Swashes" panose="02010400000000000000" pitchFamily="2" charset="-78"/>
                </a:rPr>
                <a:t>تركيب الجدار الخلوي</a:t>
              </a:r>
            </a:p>
          </p:txBody>
        </p:sp>
        <p:sp>
          <p:nvSpPr>
            <p:cNvPr id="28" name="نجمة ذات 5 نقاط 27"/>
            <p:cNvSpPr/>
            <p:nvPr/>
          </p:nvSpPr>
          <p:spPr>
            <a:xfrm>
              <a:off x="1433293" y="3192029"/>
              <a:ext cx="873457" cy="830238"/>
            </a:xfrm>
            <a:prstGeom prst="star5">
              <a:avLst/>
            </a:prstGeom>
            <a:solidFill>
              <a:srgbClr val="FF7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4400" b="1" dirty="0">
                  <a:solidFill>
                    <a:schemeClr val="tx1"/>
                  </a:solidFill>
                </a:rPr>
                <a:t>4</a:t>
              </a:r>
              <a:endParaRPr lang="ar-SA" sz="4400" b="1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4419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5697412" y="308537"/>
            <a:ext cx="6157712" cy="5078313"/>
          </a:xfrm>
          <a:prstGeom prst="rect">
            <a:avLst/>
          </a:prstGeom>
          <a:noFill/>
          <a:ln w="38100">
            <a:solidFill>
              <a:srgbClr val="FFFF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rgbClr val="FF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طالبتي النجيبة بالتعاون مع أفراد مجموعتكـِ </a:t>
            </a:r>
            <a:r>
              <a:rPr lang="ar-SA" sz="5400" dirty="0">
                <a:ln w="0"/>
                <a:solidFill>
                  <a:srgbClr val="FF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أكملي فجوة المعلومات التي أمامكـِ ثم قومي بتوضيحها وشرحها  لزميلاتكِ في الصف </a:t>
            </a:r>
            <a:endParaRPr lang="ar-SA" sz="5400" b="0" cap="none" spc="0" dirty="0">
              <a:ln w="0"/>
              <a:solidFill>
                <a:srgbClr val="FF000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onotype Koufi" pitchFamily="2" charset="-78"/>
              <a:ea typeface="Monotype Koufi" pitchFamily="2" charset="-78"/>
              <a:cs typeface="Monotype Koufi" pitchFamily="2" charset="-78"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351693" y="308536"/>
            <a:ext cx="5029952" cy="5078313"/>
          </a:xfrm>
          <a:prstGeom prst="rect">
            <a:avLst/>
          </a:prstGeom>
          <a:noFill/>
          <a:ln w="38100">
            <a:solidFill>
              <a:srgbClr val="FFFF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accent1">
                    <a:lumMod val="75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مهام المجموعة </a:t>
            </a:r>
            <a:r>
              <a:rPr lang="ar-SA" sz="54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ـ *قارئة </a:t>
            </a:r>
          </a:p>
          <a:p>
            <a:pPr algn="ctr"/>
            <a:r>
              <a:rPr lang="ar-SA" sz="54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* ملخصة </a:t>
            </a:r>
          </a:p>
          <a:p>
            <a:pPr algn="ctr"/>
            <a:r>
              <a:rPr lang="ar-SA" sz="5400" b="0" cap="none" spc="0" dirty="0">
                <a:ln w="0"/>
                <a:solidFill>
                  <a:schemeClr val="accent1">
                    <a:lumMod val="75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*كاتبة </a:t>
            </a:r>
          </a:p>
          <a:p>
            <a:pPr algn="ctr"/>
            <a:r>
              <a:rPr lang="ar-SA" sz="5400" b="0" cap="none" spc="0" dirty="0">
                <a:ln w="0"/>
                <a:solidFill>
                  <a:schemeClr val="accent1">
                    <a:lumMod val="75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* راسمة </a:t>
            </a:r>
          </a:p>
          <a:p>
            <a:pPr algn="ctr"/>
            <a:r>
              <a:rPr lang="ar-SA" sz="54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* متحدثة </a:t>
            </a:r>
            <a:endParaRPr lang="ar-SA" sz="5400" b="0" cap="none" spc="0" dirty="0">
              <a:ln w="0"/>
              <a:solidFill>
                <a:schemeClr val="accent1">
                  <a:lumMod val="75000"/>
                </a:schemeClr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onotype Koufi" pitchFamily="2" charset="-78"/>
              <a:ea typeface="Monotype Koufi" pitchFamily="2" charset="-78"/>
              <a:cs typeface="Monotype Koufi" pitchFamily="2" charset="-78"/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1477108" y="5750787"/>
            <a:ext cx="8994697" cy="923330"/>
          </a:xfrm>
          <a:prstGeom prst="rect">
            <a:avLst/>
          </a:prstGeom>
          <a:noFill/>
          <a:ln w="38100">
            <a:solidFill>
              <a:srgbClr val="FFFF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rgbClr val="00B05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التعلم التعاوني والمعلمة الصغيرة </a:t>
            </a:r>
            <a:r>
              <a:rPr lang="ar-SA" sz="5400" dirty="0">
                <a:ln w="0"/>
                <a:solidFill>
                  <a:srgbClr val="00B05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 </a:t>
            </a:r>
            <a:endParaRPr lang="ar-SA" sz="5400" b="0" cap="none" spc="0" dirty="0">
              <a:ln w="0"/>
              <a:solidFill>
                <a:srgbClr val="00B05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onotype Koufi" pitchFamily="2" charset="-78"/>
              <a:ea typeface="Monotype Koufi" pitchFamily="2" charset="-78"/>
              <a:cs typeface="Monotype Koufi" pitchFamily="2" charset="-78"/>
            </a:endParaRPr>
          </a:p>
        </p:txBody>
      </p:sp>
      <p:pic>
        <p:nvPicPr>
          <p:cNvPr id="8" name="صورة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922" y="3953022"/>
            <a:ext cx="1708471" cy="2904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7563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6"/>
          <p:cNvSpPr/>
          <p:nvPr/>
        </p:nvSpPr>
        <p:spPr>
          <a:xfrm>
            <a:off x="8243246" y="0"/>
            <a:ext cx="3921457" cy="6858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" name="مستطيل 1"/>
          <p:cNvSpPr/>
          <p:nvPr/>
        </p:nvSpPr>
        <p:spPr>
          <a:xfrm>
            <a:off x="8535268" y="346965"/>
            <a:ext cx="3291286" cy="83099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800" b="0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imple Indust Shaded" panose="02010400000000000000" pitchFamily="2" charset="-78"/>
              </a:rPr>
              <a:t>الدياتومات</a:t>
            </a:r>
            <a:endParaRPr lang="ar-SA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Simple Indust Shaded" panose="02010400000000000000" pitchFamily="2" charset="-78"/>
            </a:endParaRPr>
          </a:p>
        </p:txBody>
      </p:sp>
      <p:sp>
        <p:nvSpPr>
          <p:cNvPr id="6" name="مستطيل مستدير الزوايا 5"/>
          <p:cNvSpPr/>
          <p:nvPr/>
        </p:nvSpPr>
        <p:spPr>
          <a:xfrm>
            <a:off x="8394559" y="4131018"/>
            <a:ext cx="3600000" cy="2520000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aphicFrame>
        <p:nvGraphicFramePr>
          <p:cNvPr id="8" name="جدول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3080126"/>
              </p:ext>
            </p:extLst>
          </p:nvPr>
        </p:nvGraphicFramePr>
        <p:xfrm>
          <a:off x="345097" y="239563"/>
          <a:ext cx="7560000" cy="621792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378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8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3600" dirty="0">
                          <a:solidFill>
                            <a:schemeClr val="tx1"/>
                          </a:solidFill>
                        </a:rPr>
                        <a:t>عدد الخلايا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600" dirty="0">
                          <a:solidFill>
                            <a:schemeClr val="tx1"/>
                          </a:solidFill>
                        </a:rPr>
                        <a:t>الصبغ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ar-SA" sz="3600" b="1" i="0" u="none" strike="noStrike" kern="1200" cap="none" spc="0" normalizeH="0" baseline="0" noProof="0" dirty="0">
                          <a:ln w="0"/>
                          <a:solidFill>
                            <a:prstClr val="black"/>
                          </a:solidFill>
                          <a:effectLst>
                            <a:outerShdw blurRad="38100" dist="1905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وحيدة الخلية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kumimoji="0" lang="ar-SA" sz="3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كاروتين</a:t>
                      </a:r>
                      <a:endParaRPr lang="ar-SA" sz="3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الغذاء المخزن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الجدار الخلوي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ar-SA" sz="3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زيوت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ar-SA" sz="3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السيلكا</a:t>
                      </a:r>
                      <a:endParaRPr kumimoji="0" lang="ar-SA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95000"/>
                            <a:lumOff val="5000"/>
                          </a:prst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 rtl="1"/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وصف الشكل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ar-SA" sz="3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نصفين غير متساويين ينطبق احدهما على الاخر ليكون صندوق صغير بغطاء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 rtl="1"/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فوائدها</a:t>
                      </a:r>
                      <a:r>
                        <a:rPr lang="ar-SA" sz="3600" b="1" baseline="0" dirty="0">
                          <a:solidFill>
                            <a:schemeClr val="tx1"/>
                          </a:solidFill>
                        </a:rPr>
                        <a:t> واستخداماتها </a:t>
                      </a:r>
                      <a:endParaRPr lang="ar-SA" sz="3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ar-SA" sz="3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تكون رسوبيات </a:t>
                      </a:r>
                      <a:r>
                        <a:rPr kumimoji="0" lang="ar-SA" sz="3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دياتومية</a:t>
                      </a:r>
                      <a:r>
                        <a:rPr kumimoji="0" lang="ar-SA" sz="3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– تلميع الفلزات – تبييض الاسنان – مادة حاكة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0" name="مستطيل مستدير الزوايا 9"/>
          <p:cNvSpPr/>
          <p:nvPr/>
        </p:nvSpPr>
        <p:spPr>
          <a:xfrm>
            <a:off x="8394559" y="1433013"/>
            <a:ext cx="3600000" cy="2520000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44645999-D714-44CA-95D6-7B27D9D815CF}"/>
              </a:ext>
            </a:extLst>
          </p:cNvPr>
          <p:cNvSpPr/>
          <p:nvPr/>
        </p:nvSpPr>
        <p:spPr>
          <a:xfrm>
            <a:off x="4881489" y="928468"/>
            <a:ext cx="2236763" cy="5045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B249DF5C-38FE-4E2C-B0AB-BD63A095C728}"/>
              </a:ext>
            </a:extLst>
          </p:cNvPr>
          <p:cNvSpPr/>
          <p:nvPr/>
        </p:nvSpPr>
        <p:spPr>
          <a:xfrm>
            <a:off x="897990" y="940191"/>
            <a:ext cx="2236763" cy="5045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041A5EEB-650E-468E-B518-12EA119A08CA}"/>
              </a:ext>
            </a:extLst>
          </p:cNvPr>
          <p:cNvSpPr/>
          <p:nvPr/>
        </p:nvSpPr>
        <p:spPr>
          <a:xfrm>
            <a:off x="4881488" y="2230672"/>
            <a:ext cx="2236763" cy="5045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644F79F9-47C1-4762-ADFC-E2801648D63C}"/>
              </a:ext>
            </a:extLst>
          </p:cNvPr>
          <p:cNvSpPr/>
          <p:nvPr/>
        </p:nvSpPr>
        <p:spPr>
          <a:xfrm>
            <a:off x="1179342" y="2230672"/>
            <a:ext cx="2236763" cy="5045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30D16273-D06A-4BB7-A6AE-2C47C7E7AE34}"/>
              </a:ext>
            </a:extLst>
          </p:cNvPr>
          <p:cNvSpPr/>
          <p:nvPr/>
        </p:nvSpPr>
        <p:spPr>
          <a:xfrm>
            <a:off x="590844" y="3530983"/>
            <a:ext cx="7115908" cy="10128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134D2458-DE8E-4B7E-A28B-B5D855C50448}"/>
              </a:ext>
            </a:extLst>
          </p:cNvPr>
          <p:cNvSpPr/>
          <p:nvPr/>
        </p:nvSpPr>
        <p:spPr>
          <a:xfrm>
            <a:off x="401369" y="5331128"/>
            <a:ext cx="7475592" cy="10128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59596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6534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5240742" y="346964"/>
            <a:ext cx="6418310" cy="3139321"/>
          </a:xfrm>
          <a:prstGeom prst="rect">
            <a:avLst/>
          </a:prstGeom>
          <a:solidFill>
            <a:srgbClr val="7FF7B9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6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ar-SA" sz="6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DecoType Naskh Variants" panose="02010400000000000000" pitchFamily="2" charset="-78"/>
              </a:rPr>
              <a:t>فسري</a:t>
            </a:r>
          </a:p>
          <a:p>
            <a:pPr algn="ctr"/>
            <a:r>
              <a:rPr lang="ar-SA" sz="6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DecoType Naskh Variants" panose="02010400000000000000" pitchFamily="2" charset="-78"/>
              </a:rPr>
              <a:t> تبقى اجسام </a:t>
            </a:r>
            <a:r>
              <a:rPr lang="ar-SA" sz="6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DecoType Naskh Variants" panose="02010400000000000000" pitchFamily="2" charset="-78"/>
              </a:rPr>
              <a:t>الديتومات</a:t>
            </a:r>
            <a:r>
              <a:rPr lang="ar-SA" sz="6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DecoType Naskh Variants" panose="02010400000000000000" pitchFamily="2" charset="-78"/>
              </a:rPr>
              <a:t> لفترة طويلة بعد أن تموت  </a:t>
            </a:r>
            <a:endParaRPr lang="ar-SA" sz="66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DecoType Naskh Variants" panose="02010400000000000000" pitchFamily="2" charset="-78"/>
            </a:endParaRPr>
          </a:p>
        </p:txBody>
      </p:sp>
      <p:grpSp>
        <p:nvGrpSpPr>
          <p:cNvPr id="11" name="مجموعة 10"/>
          <p:cNvGrpSpPr/>
          <p:nvPr/>
        </p:nvGrpSpPr>
        <p:grpSpPr>
          <a:xfrm>
            <a:off x="532262" y="2721675"/>
            <a:ext cx="10768083" cy="3883841"/>
            <a:chOff x="532262" y="2721675"/>
            <a:chExt cx="10768083" cy="3883841"/>
          </a:xfrm>
          <a:solidFill>
            <a:srgbClr val="FFFF00"/>
          </a:solidFill>
        </p:grpSpPr>
        <p:sp>
          <p:nvSpPr>
            <p:cNvPr id="3" name="مستطيل 2"/>
            <p:cNvSpPr/>
            <p:nvPr/>
          </p:nvSpPr>
          <p:spPr>
            <a:xfrm>
              <a:off x="532262" y="2721675"/>
              <a:ext cx="5813946" cy="3139321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SA" sz="66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DecoType Naskh Variants" panose="02010400000000000000" pitchFamily="2" charset="-78"/>
                </a:rPr>
                <a:t>بسبب صلابة جدارها الخلوي المكون من السليكا </a:t>
              </a:r>
              <a:endParaRPr lang="ar-SA" sz="6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DecoType Naskh Variants" panose="02010400000000000000" pitchFamily="2" charset="-78"/>
              </a:endParaRPr>
            </a:p>
          </p:txBody>
        </p:sp>
        <p:pic>
          <p:nvPicPr>
            <p:cNvPr id="6" name="صورة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4698" y="3698543"/>
              <a:ext cx="4585647" cy="2906973"/>
            </a:xfrm>
            <a:prstGeom prst="rect">
              <a:avLst/>
            </a:prstGeom>
            <a:grpFill/>
          </p:spPr>
        </p:pic>
      </p:grpSp>
      <p:pic>
        <p:nvPicPr>
          <p:cNvPr id="9" name="صورة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571" y="497089"/>
            <a:ext cx="2310807" cy="2514600"/>
          </a:xfrm>
          <a:prstGeom prst="rect">
            <a:avLst/>
          </a:prstGeom>
        </p:spPr>
      </p:pic>
      <p:sp>
        <p:nvSpPr>
          <p:cNvPr id="10" name="مستطيل 9"/>
          <p:cNvSpPr/>
          <p:nvPr/>
        </p:nvSpPr>
        <p:spPr>
          <a:xfrm>
            <a:off x="2911309" y="657157"/>
            <a:ext cx="192616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التفكير المنطقي والتحليل </a:t>
            </a:r>
            <a:endParaRPr lang="ar-SA" sz="3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63792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~1">
            <a:hlinkClick r:id="" action="ppaction://media"/>
            <a:extLst>
              <a:ext uri="{FF2B5EF4-FFF2-40B4-BE49-F238E27FC236}">
                <a16:creationId xmlns:a16="http://schemas.microsoft.com/office/drawing/2014/main" id="{B364E7CD-5691-4C68-9981-E392DD63B6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5977950" y="114953"/>
            <a:ext cx="50674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أمواج البحار المضيئة </a:t>
            </a:r>
          </a:p>
        </p:txBody>
      </p:sp>
    </p:spTree>
    <p:extLst>
      <p:ext uri="{BB962C8B-B14F-4D97-AF65-F5344CB8AC3E}">
        <p14:creationId xmlns:p14="http://schemas.microsoft.com/office/powerpoint/2010/main" val="369023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7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3821370" y="630529"/>
            <a:ext cx="5281683" cy="2123658"/>
          </a:xfrm>
          <a:prstGeom prst="rect">
            <a:avLst/>
          </a:prstGeom>
          <a:solidFill>
            <a:srgbClr val="FFFF99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6600" b="1" dirty="0">
                <a:ln w="19050">
                  <a:solidFill>
                    <a:schemeClr val="tx1"/>
                  </a:solidFill>
                </a:ln>
                <a:solidFill>
                  <a:srgbClr val="FBBE7F"/>
                </a:solidFill>
                <a:effectLst>
                  <a:outerShdw blurRad="50800" dist="63500" dir="5400000" algn="t" rotWithShape="0">
                    <a:prstClr val="black">
                      <a:alpha val="40000"/>
                    </a:prstClr>
                  </a:outerShdw>
                </a:effectLst>
                <a:cs typeface="DecoType Naskh Variants" panose="02010400000000000000" pitchFamily="2" charset="-78"/>
              </a:rPr>
              <a:t>تطفو </a:t>
            </a:r>
            <a:r>
              <a:rPr lang="ar-SA" sz="6600" b="1" dirty="0" err="1">
                <a:ln w="19050">
                  <a:solidFill>
                    <a:schemeClr val="tx1"/>
                  </a:solidFill>
                </a:ln>
                <a:solidFill>
                  <a:srgbClr val="FBBE7F"/>
                </a:solidFill>
                <a:effectLst>
                  <a:outerShdw blurRad="50800" dist="63500" dir="5400000" algn="t" rotWithShape="0">
                    <a:prstClr val="black">
                      <a:alpha val="40000"/>
                    </a:prstClr>
                  </a:outerShdw>
                </a:effectLst>
                <a:cs typeface="DecoType Naskh Variants" panose="02010400000000000000" pitchFamily="2" charset="-78"/>
              </a:rPr>
              <a:t>الديتومات</a:t>
            </a:r>
            <a:r>
              <a:rPr lang="ar-SA" sz="6600" b="1" dirty="0">
                <a:ln w="19050">
                  <a:solidFill>
                    <a:schemeClr val="tx1"/>
                  </a:solidFill>
                </a:ln>
                <a:solidFill>
                  <a:srgbClr val="FBBE7F"/>
                </a:solidFill>
                <a:effectLst>
                  <a:outerShdw blurRad="50800" dist="63500" dir="5400000" algn="t" rotWithShape="0">
                    <a:prstClr val="black">
                      <a:alpha val="40000"/>
                    </a:prstClr>
                  </a:outerShdw>
                </a:effectLst>
                <a:cs typeface="DecoType Naskh Variants" panose="02010400000000000000" pitchFamily="2" charset="-78"/>
              </a:rPr>
              <a:t> فوق سطح الماء </a:t>
            </a:r>
            <a:endParaRPr lang="ar-SA" sz="6600" b="1" cap="none" spc="0" dirty="0">
              <a:ln w="19050">
                <a:solidFill>
                  <a:schemeClr val="tx1"/>
                </a:solidFill>
              </a:ln>
              <a:solidFill>
                <a:srgbClr val="FBBE7F"/>
              </a:solidFill>
              <a:effectLst>
                <a:outerShdw blurRad="50800" dist="63500" dir="5400000" algn="t" rotWithShape="0">
                  <a:prstClr val="black">
                    <a:alpha val="40000"/>
                  </a:prstClr>
                </a:outerShdw>
              </a:effectLst>
              <a:cs typeface="DecoType Naskh Variants" panose="02010400000000000000" pitchFamily="2" charset="-78"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1132761" y="3111310"/>
            <a:ext cx="9976514" cy="3139321"/>
          </a:xfrm>
          <a:prstGeom prst="rect">
            <a:avLst/>
          </a:prstGeom>
          <a:solidFill>
            <a:srgbClr val="7FF7B9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6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DecoType Naskh Variants" panose="02010400000000000000" pitchFamily="2" charset="-78"/>
              </a:rPr>
              <a:t>         لأنها </a:t>
            </a:r>
            <a:r>
              <a:rPr lang="ar-SA" sz="6600" b="1" dirty="0">
                <a:ln w="19050">
                  <a:solidFill>
                    <a:schemeClr val="tx1"/>
                  </a:solidFill>
                </a:ln>
                <a:solidFill>
                  <a:srgbClr val="FBBE7F"/>
                </a:solidFill>
                <a:effectLst>
                  <a:outerShdw blurRad="50800" dist="63500" dir="5400000" algn="t" rotWithShape="0">
                    <a:prstClr val="black">
                      <a:alpha val="40000"/>
                    </a:prstClr>
                  </a:outerShdw>
                </a:effectLst>
                <a:cs typeface="DecoType Naskh Variants" panose="02010400000000000000" pitchFamily="2" charset="-78"/>
              </a:rPr>
              <a:t>تخزن الغذاء بشكل زيوت ليساعدها على البقاء طافية على سطح الماء لتمتص الطاقة الضوئية الازمة للبناء الضوئي </a:t>
            </a:r>
            <a:endParaRPr lang="ar-SA" sz="6600" b="1" cap="none" spc="0" dirty="0">
              <a:ln w="19050">
                <a:solidFill>
                  <a:schemeClr val="tx1"/>
                </a:solidFill>
              </a:ln>
              <a:solidFill>
                <a:srgbClr val="FBBE7F"/>
              </a:solidFill>
              <a:effectLst>
                <a:outerShdw blurRad="50800" dist="63500" dir="5400000" algn="t" rotWithShape="0">
                  <a:prstClr val="black">
                    <a:alpha val="40000"/>
                  </a:prstClr>
                </a:outerShdw>
              </a:effectLst>
              <a:cs typeface="DecoType Naskh Variants" panose="02010400000000000000" pitchFamily="2" charset="-78"/>
            </a:endParaRPr>
          </a:p>
        </p:txBody>
      </p:sp>
      <p:pic>
        <p:nvPicPr>
          <p:cNvPr id="8" name="صورة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366072" y="313899"/>
            <a:ext cx="2593073" cy="3895339"/>
          </a:xfrm>
          <a:prstGeom prst="rect">
            <a:avLst/>
          </a:prstGeom>
        </p:spPr>
      </p:pic>
      <p:sp>
        <p:nvSpPr>
          <p:cNvPr id="10" name="مستطيل 9"/>
          <p:cNvSpPr/>
          <p:nvPr/>
        </p:nvSpPr>
        <p:spPr>
          <a:xfrm>
            <a:off x="1710306" y="838817"/>
            <a:ext cx="1926168" cy="1754326"/>
          </a:xfrm>
          <a:prstGeom prst="rect">
            <a:avLst/>
          </a:prstGeom>
          <a:noFill/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التفكير المنطقي والتحليل </a:t>
            </a:r>
            <a:endParaRPr lang="ar-SA" sz="3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29128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6"/>
          <p:cNvSpPr/>
          <p:nvPr/>
        </p:nvSpPr>
        <p:spPr>
          <a:xfrm>
            <a:off x="8243246" y="0"/>
            <a:ext cx="3921457" cy="6858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" name="مستطيل 1"/>
          <p:cNvSpPr/>
          <p:nvPr/>
        </p:nvSpPr>
        <p:spPr>
          <a:xfrm>
            <a:off x="8831643" y="68435"/>
            <a:ext cx="2744661" cy="132343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imple Indust Shaded" panose="02010400000000000000" pitchFamily="2" charset="-78"/>
              </a:rPr>
              <a:t>السوطيات </a:t>
            </a:r>
          </a:p>
          <a:p>
            <a:pPr algn="ctr"/>
            <a:r>
              <a:rPr lang="ar-SA" sz="40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imple Indust Shaded" panose="02010400000000000000" pitchFamily="2" charset="-78"/>
              </a:rPr>
              <a:t>الدوارة </a:t>
            </a:r>
          </a:p>
        </p:txBody>
      </p:sp>
      <p:sp>
        <p:nvSpPr>
          <p:cNvPr id="6" name="مستطيل مستدير الزوايا 5"/>
          <p:cNvSpPr/>
          <p:nvPr/>
        </p:nvSpPr>
        <p:spPr>
          <a:xfrm>
            <a:off x="8394559" y="4131018"/>
            <a:ext cx="3600000" cy="2520000"/>
          </a:xfrm>
          <a:prstGeom prst="round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aphicFrame>
        <p:nvGraphicFramePr>
          <p:cNvPr id="8" name="جدول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6719665"/>
              </p:ext>
            </p:extLst>
          </p:nvPr>
        </p:nvGraphicFramePr>
        <p:xfrm>
          <a:off x="345097" y="239563"/>
          <a:ext cx="7560000" cy="621792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378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8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3600" dirty="0">
                          <a:solidFill>
                            <a:schemeClr val="tx1"/>
                          </a:solidFill>
                        </a:rPr>
                        <a:t>عدد الخلايا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600" dirty="0">
                          <a:solidFill>
                            <a:schemeClr val="tx1"/>
                          </a:solidFill>
                        </a:rPr>
                        <a:t>الصبغ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وحيدة الخلية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بعضها لها صبغة حمراء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نوع التغذي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الجدار الخلوي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ذاتي وغير ذاتي التغذية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السيليلوز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 rtl="1"/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وصف الشكل وطريقة الحركة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لها سوطان احدهما عمودي على الاخر فتنتج حركة لولبية في الماء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 rtl="1"/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فوائدها</a:t>
                      </a:r>
                      <a:r>
                        <a:rPr lang="ar-SA" sz="3600" b="1" baseline="0" dirty="0">
                          <a:solidFill>
                            <a:schemeClr val="tx1"/>
                          </a:solidFill>
                        </a:rPr>
                        <a:t> واستخداماتها </a:t>
                      </a:r>
                      <a:endParaRPr lang="ar-SA" sz="3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 rtl="1"/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علاقات تكافلية مع المرجان والرخويات وقنديل البحر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9" name="مستطيل مستدير الزوايا 8"/>
          <p:cNvSpPr/>
          <p:nvPr/>
        </p:nvSpPr>
        <p:spPr>
          <a:xfrm>
            <a:off x="8367263" y="1501253"/>
            <a:ext cx="3600000" cy="2520000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E673768F-CE17-4261-8337-317152256309}"/>
              </a:ext>
            </a:extLst>
          </p:cNvPr>
          <p:cNvSpPr/>
          <p:nvPr/>
        </p:nvSpPr>
        <p:spPr>
          <a:xfrm>
            <a:off x="4881489" y="928468"/>
            <a:ext cx="2236763" cy="5045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CC813849-6244-4DDC-9EBE-54E7EEA5A1BF}"/>
              </a:ext>
            </a:extLst>
          </p:cNvPr>
          <p:cNvSpPr/>
          <p:nvPr/>
        </p:nvSpPr>
        <p:spPr>
          <a:xfrm>
            <a:off x="478302" y="942536"/>
            <a:ext cx="3528647" cy="5045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FDCAD154-BABC-47DF-B3B9-042ABB805362}"/>
              </a:ext>
            </a:extLst>
          </p:cNvPr>
          <p:cNvSpPr/>
          <p:nvPr/>
        </p:nvSpPr>
        <p:spPr>
          <a:xfrm>
            <a:off x="4276578" y="2242640"/>
            <a:ext cx="3500512" cy="5045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F80AA43E-8152-40DC-B41D-57B7D584C40A}"/>
              </a:ext>
            </a:extLst>
          </p:cNvPr>
          <p:cNvSpPr/>
          <p:nvPr/>
        </p:nvSpPr>
        <p:spPr>
          <a:xfrm>
            <a:off x="929765" y="2242640"/>
            <a:ext cx="2236763" cy="5045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B923384D-0A6D-4895-A788-5516F97C235A}"/>
              </a:ext>
            </a:extLst>
          </p:cNvPr>
          <p:cNvSpPr/>
          <p:nvPr/>
        </p:nvSpPr>
        <p:spPr>
          <a:xfrm>
            <a:off x="675249" y="3512579"/>
            <a:ext cx="6862689" cy="10453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9AA21D52-89DF-4E24-8F78-14B876C0CCB4}"/>
              </a:ext>
            </a:extLst>
          </p:cNvPr>
          <p:cNvSpPr/>
          <p:nvPr/>
        </p:nvSpPr>
        <p:spPr>
          <a:xfrm>
            <a:off x="478303" y="5326375"/>
            <a:ext cx="7241470" cy="10453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3092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ازهار الطحالب احياء ثانوي Flowers of alga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6414" end="28942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2618703" y="-13649"/>
            <a:ext cx="66816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إزهار الطحالب والمد الأحمر </a:t>
            </a: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6264" y="-17527"/>
            <a:ext cx="2515736" cy="1910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522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8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6"/>
          <p:cNvSpPr/>
          <p:nvPr/>
        </p:nvSpPr>
        <p:spPr>
          <a:xfrm>
            <a:off x="8243246" y="0"/>
            <a:ext cx="3921457" cy="6858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" name="مستطيل 1"/>
          <p:cNvSpPr/>
          <p:nvPr/>
        </p:nvSpPr>
        <p:spPr>
          <a:xfrm>
            <a:off x="8452467" y="327746"/>
            <a:ext cx="3421129" cy="76944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400" b="0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imple Indust Shaded" panose="02010400000000000000" pitchFamily="2" charset="-78"/>
              </a:rPr>
              <a:t>اليوجلينيات</a:t>
            </a:r>
            <a:r>
              <a:rPr lang="ar-SA" sz="40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imple Indust Shaded" panose="02010400000000000000" pitchFamily="2" charset="-78"/>
              </a:rPr>
              <a:t> </a:t>
            </a:r>
          </a:p>
        </p:txBody>
      </p:sp>
      <p:sp>
        <p:nvSpPr>
          <p:cNvPr id="6" name="مستطيل مستدير الزوايا 5"/>
          <p:cNvSpPr/>
          <p:nvPr/>
        </p:nvSpPr>
        <p:spPr>
          <a:xfrm>
            <a:off x="8394559" y="4131018"/>
            <a:ext cx="3600000" cy="2520000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aphicFrame>
        <p:nvGraphicFramePr>
          <p:cNvPr id="8" name="جدول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5466189"/>
              </p:ext>
            </p:extLst>
          </p:nvPr>
        </p:nvGraphicFramePr>
        <p:xfrm>
          <a:off x="345097" y="239563"/>
          <a:ext cx="7560000" cy="640080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378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8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3600" dirty="0">
                          <a:solidFill>
                            <a:schemeClr val="tx1"/>
                          </a:solidFill>
                        </a:rPr>
                        <a:t>عدد الخلايا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600" dirty="0">
                          <a:solidFill>
                            <a:schemeClr val="tx1"/>
                          </a:solidFill>
                        </a:rPr>
                        <a:t>الصبغ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وحيدة الخلية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خضراء</a:t>
                      </a:r>
                      <a:r>
                        <a:rPr lang="ar-SA" sz="3600" dirty="0"/>
                        <a:t>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طريقة الحركة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الجدار الخلوي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الاسواط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تحاط بقشيره </a:t>
                      </a:r>
                      <a:endParaRPr lang="ar-SA" sz="4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 rtl="1"/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نوع التغذية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3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ذاتي وغير ذاتي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 rtl="1"/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وصف الشكل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لها صفات الحيوانات والنباتات معا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وظيفة الفجوة المنقبضة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وظيفة البقعة العينية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طرد الماء خارج الخلية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200" b="1" dirty="0"/>
                        <a:t>تحس بالضوء وتتجه نحوه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9" name="مستطيل مستدير الزوايا 8"/>
          <p:cNvSpPr/>
          <p:nvPr/>
        </p:nvSpPr>
        <p:spPr>
          <a:xfrm>
            <a:off x="8367263" y="1501253"/>
            <a:ext cx="3600000" cy="2520000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F0944699-4B00-4F50-812F-D188BDE907C4}"/>
              </a:ext>
            </a:extLst>
          </p:cNvPr>
          <p:cNvSpPr/>
          <p:nvPr/>
        </p:nvSpPr>
        <p:spPr>
          <a:xfrm>
            <a:off x="4191211" y="928467"/>
            <a:ext cx="3463636" cy="53058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3200" b="1" dirty="0">
              <a:solidFill>
                <a:schemeClr val="tx1"/>
              </a:solidFill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EA7B8430-EFEC-4D73-BA9B-4B9F3E8A714F}"/>
              </a:ext>
            </a:extLst>
          </p:cNvPr>
          <p:cNvSpPr/>
          <p:nvPr/>
        </p:nvSpPr>
        <p:spPr>
          <a:xfrm>
            <a:off x="516297" y="928467"/>
            <a:ext cx="3463636" cy="53058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3200" b="1" dirty="0">
              <a:solidFill>
                <a:schemeClr val="tx1"/>
              </a:solidFill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02BDD733-908C-43AF-950E-0AB1419DDDCD}"/>
              </a:ext>
            </a:extLst>
          </p:cNvPr>
          <p:cNvSpPr/>
          <p:nvPr/>
        </p:nvSpPr>
        <p:spPr>
          <a:xfrm>
            <a:off x="4195437" y="2216297"/>
            <a:ext cx="3463636" cy="53058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3200" b="1" dirty="0">
              <a:solidFill>
                <a:schemeClr val="tx1"/>
              </a:solidFill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E3BF7462-3FE8-42E6-87AB-07ABFF319A5E}"/>
              </a:ext>
            </a:extLst>
          </p:cNvPr>
          <p:cNvSpPr/>
          <p:nvPr/>
        </p:nvSpPr>
        <p:spPr>
          <a:xfrm>
            <a:off x="492851" y="2202535"/>
            <a:ext cx="3463636" cy="53058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3200" b="1" dirty="0">
              <a:solidFill>
                <a:schemeClr val="tx1"/>
              </a:solidFill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5C1ECD01-2480-4C20-A10C-0C8802200538}"/>
              </a:ext>
            </a:extLst>
          </p:cNvPr>
          <p:cNvSpPr/>
          <p:nvPr/>
        </p:nvSpPr>
        <p:spPr>
          <a:xfrm>
            <a:off x="2080156" y="3496039"/>
            <a:ext cx="3463636" cy="53058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3200" b="1" dirty="0">
              <a:solidFill>
                <a:schemeClr val="tx1"/>
              </a:solidFill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3D824713-D0C0-4538-846F-4DC53B8952C2}"/>
              </a:ext>
            </a:extLst>
          </p:cNvPr>
          <p:cNvSpPr/>
          <p:nvPr/>
        </p:nvSpPr>
        <p:spPr>
          <a:xfrm>
            <a:off x="1237957" y="4770107"/>
            <a:ext cx="6037653" cy="53058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3200" b="1" dirty="0">
              <a:solidFill>
                <a:schemeClr val="tx1"/>
              </a:solidFill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AE5A7AE3-EB80-4324-85F6-0A7D3B8BD289}"/>
              </a:ext>
            </a:extLst>
          </p:cNvPr>
          <p:cNvSpPr/>
          <p:nvPr/>
        </p:nvSpPr>
        <p:spPr>
          <a:xfrm>
            <a:off x="4191211" y="6063611"/>
            <a:ext cx="3636607" cy="53058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3200" b="1" dirty="0">
              <a:solidFill>
                <a:schemeClr val="tx1"/>
              </a:solidFill>
            </a:endParaRP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91BFF70A-B047-4FEA-9D4E-5979FD8B4536}"/>
              </a:ext>
            </a:extLst>
          </p:cNvPr>
          <p:cNvSpPr/>
          <p:nvPr/>
        </p:nvSpPr>
        <p:spPr>
          <a:xfrm>
            <a:off x="385530" y="6064164"/>
            <a:ext cx="3636607" cy="53058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123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نتيجة بحث الصور عن ‪euglena gif‬‏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108" y="2674958"/>
            <a:ext cx="4926839" cy="382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6032309" y="430465"/>
            <a:ext cx="5854889" cy="2123658"/>
          </a:xfrm>
          <a:prstGeom prst="rect">
            <a:avLst/>
          </a:prstGeom>
          <a:solidFill>
            <a:srgbClr val="7FF7B9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6600" b="1" dirty="0">
                <a:ln w="0">
                  <a:solidFill>
                    <a:srgbClr val="00B0F0"/>
                  </a:solidFill>
                </a:ln>
                <a:solidFill>
                  <a:srgbClr val="FF0000"/>
                </a:solidFill>
                <a:effectLst>
                  <a:outerShdw blurRad="50800" dist="63500" dir="5400000" algn="t" rotWithShape="0">
                    <a:prstClr val="black">
                      <a:alpha val="40000"/>
                    </a:prstClr>
                  </a:outerShdw>
                </a:effectLst>
                <a:latin typeface="AlHor" panose="02060603050605020204" pitchFamily="18" charset="-78"/>
                <a:cs typeface="AlHor" panose="02060603050605020204" pitchFamily="18" charset="-78"/>
              </a:rPr>
              <a:t>لماذا تعد عملية تصنيف </a:t>
            </a:r>
            <a:r>
              <a:rPr lang="ar-SA" sz="6600" b="1" dirty="0" err="1">
                <a:ln w="0">
                  <a:solidFill>
                    <a:srgbClr val="00B0F0"/>
                  </a:solidFill>
                </a:ln>
                <a:solidFill>
                  <a:srgbClr val="FF0000"/>
                </a:solidFill>
                <a:effectLst>
                  <a:outerShdw blurRad="50800" dist="63500" dir="5400000" algn="t" rotWithShape="0">
                    <a:prstClr val="black">
                      <a:alpha val="40000"/>
                    </a:prstClr>
                  </a:outerShdw>
                </a:effectLst>
                <a:latin typeface="AlHor" panose="02060603050605020204" pitchFamily="18" charset="-78"/>
                <a:cs typeface="AlHor" panose="02060603050605020204" pitchFamily="18" charset="-78"/>
              </a:rPr>
              <a:t>اليوجلينا</a:t>
            </a:r>
            <a:r>
              <a:rPr lang="ar-SA" sz="6600" b="1" dirty="0">
                <a:ln w="0">
                  <a:solidFill>
                    <a:srgbClr val="00B0F0"/>
                  </a:solidFill>
                </a:ln>
                <a:solidFill>
                  <a:srgbClr val="FF0000"/>
                </a:solidFill>
                <a:effectLst>
                  <a:outerShdw blurRad="50800" dist="63500" dir="5400000" algn="t" rotWithShape="0">
                    <a:prstClr val="black">
                      <a:alpha val="40000"/>
                    </a:prstClr>
                  </a:outerShdw>
                </a:effectLst>
                <a:latin typeface="AlHor" panose="02060603050605020204" pitchFamily="18" charset="-78"/>
                <a:cs typeface="AlHor" panose="02060603050605020204" pitchFamily="18" charset="-78"/>
              </a:rPr>
              <a:t> تحديا للعلماء  </a:t>
            </a:r>
            <a:endParaRPr lang="ar-SA" sz="6600" b="1" cap="none" spc="0" dirty="0">
              <a:ln w="0">
                <a:solidFill>
                  <a:srgbClr val="00B0F0"/>
                </a:solidFill>
              </a:ln>
              <a:solidFill>
                <a:srgbClr val="FF0000"/>
              </a:solidFill>
              <a:effectLst>
                <a:outerShdw blurRad="50800" dist="63500" dir="5400000" algn="t" rotWithShape="0">
                  <a:prstClr val="black">
                    <a:alpha val="40000"/>
                  </a:prstClr>
                </a:outerShdw>
              </a:effectLst>
              <a:latin typeface="AlHor" panose="02060603050605020204" pitchFamily="18" charset="-78"/>
              <a:cs typeface="AlHor" panose="02060603050605020204" pitchFamily="18" charset="-78"/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627798" y="3357175"/>
            <a:ext cx="4640239" cy="3139321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6600" b="1" dirty="0">
                <a:ln w="0">
                  <a:solidFill>
                    <a:srgbClr val="00B0F0"/>
                  </a:solidFill>
                </a:ln>
                <a:solidFill>
                  <a:srgbClr val="FF0000"/>
                </a:solidFill>
                <a:effectLst>
                  <a:outerShdw blurRad="50800" dist="63500" dir="5400000" algn="t" rotWithShape="0">
                    <a:prstClr val="black">
                      <a:alpha val="40000"/>
                    </a:prstClr>
                  </a:outerShdw>
                </a:effectLst>
                <a:latin typeface="AlHor" panose="02060603050605020204" pitchFamily="18" charset="-78"/>
                <a:cs typeface="AlHor" panose="02060603050605020204" pitchFamily="18" charset="-78"/>
              </a:rPr>
              <a:t>لأن لها صفات كل من النباتات والحيوانات معا </a:t>
            </a:r>
            <a:endParaRPr lang="ar-SA" sz="6600" b="1" cap="none" spc="0" dirty="0">
              <a:ln w="0">
                <a:solidFill>
                  <a:srgbClr val="00B0F0"/>
                </a:solidFill>
              </a:ln>
              <a:solidFill>
                <a:srgbClr val="FF0000"/>
              </a:solidFill>
              <a:effectLst>
                <a:outerShdw blurRad="50800" dist="63500" dir="5400000" algn="t" rotWithShape="0">
                  <a:prstClr val="black">
                    <a:alpha val="40000"/>
                  </a:prstClr>
                </a:outerShdw>
              </a:effectLst>
              <a:latin typeface="AlHor" panose="02060603050605020204" pitchFamily="18" charset="-78"/>
              <a:cs typeface="AlHor" panose="02060603050605020204" pitchFamily="18" charset="-78"/>
            </a:endParaRPr>
          </a:p>
        </p:txBody>
      </p:sp>
      <p:pic>
        <p:nvPicPr>
          <p:cNvPr id="1028" name="Picture 4" descr="نتيجة بحث الصور عن ‪euglena gif‬‏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98" y="430465"/>
            <a:ext cx="5254389" cy="2729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65854" y="2674957"/>
            <a:ext cx="1514475" cy="3701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966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6866226" y="336058"/>
            <a:ext cx="4837539" cy="6001643"/>
          </a:xfrm>
          <a:prstGeom prst="rect">
            <a:avLst/>
          </a:prstGeom>
          <a:solidFill>
            <a:srgbClr val="FFFF7D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أنقلي الرسم الذي أمامك إلى كراسك ثم أكملي كتابة البيانات الناقصة باستخدام البيانات التالية</a:t>
            </a:r>
          </a:p>
          <a:p>
            <a:pPr algn="ctr"/>
            <a:r>
              <a:rPr lang="ar-SA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النواة الاسواط </a:t>
            </a:r>
            <a:r>
              <a:rPr lang="ar-SA" sz="4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البلاستيدات</a:t>
            </a:r>
            <a:r>
              <a:rPr lang="ar-SA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الخضراء الفجوة المنقبضة</a:t>
            </a:r>
          </a:p>
          <a:p>
            <a:pPr algn="ctr"/>
            <a:r>
              <a:rPr lang="ar-SA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البقعة العينية</a:t>
            </a:r>
            <a:r>
              <a:rPr lang="ar-SA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ar-SA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القشيرة</a:t>
            </a:r>
            <a:endParaRPr lang="ar-SA" sz="44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130" y="243725"/>
            <a:ext cx="4467646" cy="6001643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F45E017D-8E7C-425A-B74B-71F74A6FCB9B}"/>
              </a:ext>
            </a:extLst>
          </p:cNvPr>
          <p:cNvSpPr/>
          <p:nvPr/>
        </p:nvSpPr>
        <p:spPr>
          <a:xfrm>
            <a:off x="4069657" y="928262"/>
            <a:ext cx="1491175" cy="6189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</a:rPr>
              <a:t>البلعوم 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DC8A477E-4B5D-468C-B28A-4BD2C35FD1CE}"/>
              </a:ext>
            </a:extLst>
          </p:cNvPr>
          <p:cNvSpPr/>
          <p:nvPr/>
        </p:nvSpPr>
        <p:spPr>
          <a:xfrm>
            <a:off x="498168" y="528157"/>
            <a:ext cx="1125414" cy="6189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</a:rPr>
              <a:t>اسواط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4A252E0C-CC12-4091-B14E-C80EDD4AB4B7}"/>
              </a:ext>
            </a:extLst>
          </p:cNvPr>
          <p:cNvSpPr/>
          <p:nvPr/>
        </p:nvSpPr>
        <p:spPr>
          <a:xfrm>
            <a:off x="70340" y="1431568"/>
            <a:ext cx="1948374" cy="6189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</a:rPr>
              <a:t>البقعة العينية  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EB3C40BE-03E6-4ACC-9E98-1E814262B882}"/>
              </a:ext>
            </a:extLst>
          </p:cNvPr>
          <p:cNvSpPr/>
          <p:nvPr/>
        </p:nvSpPr>
        <p:spPr>
          <a:xfrm>
            <a:off x="0" y="2772487"/>
            <a:ext cx="1948374" cy="6189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 err="1">
                <a:solidFill>
                  <a:schemeClr val="tx1"/>
                </a:solidFill>
              </a:rPr>
              <a:t>الميتوكوندريا</a:t>
            </a:r>
            <a:r>
              <a:rPr lang="ar-SA" sz="32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E5629807-F30C-4FA6-BE8C-1DED4DDD5B6B}"/>
              </a:ext>
            </a:extLst>
          </p:cNvPr>
          <p:cNvSpPr/>
          <p:nvPr/>
        </p:nvSpPr>
        <p:spPr>
          <a:xfrm>
            <a:off x="315287" y="3613127"/>
            <a:ext cx="1491175" cy="6189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</a:rPr>
              <a:t>النواة  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008D64C2-271B-4033-B8BD-98E1EEF32955}"/>
              </a:ext>
            </a:extLst>
          </p:cNvPr>
          <p:cNvSpPr/>
          <p:nvPr/>
        </p:nvSpPr>
        <p:spPr>
          <a:xfrm>
            <a:off x="112545" y="4242543"/>
            <a:ext cx="1948374" cy="10291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</a:rPr>
              <a:t>البلاستيدات الخضراء  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66F22308-85BC-4AE3-9A10-CB4816980C14}"/>
              </a:ext>
            </a:extLst>
          </p:cNvPr>
          <p:cNvSpPr/>
          <p:nvPr/>
        </p:nvSpPr>
        <p:spPr>
          <a:xfrm>
            <a:off x="3952129" y="4447623"/>
            <a:ext cx="1491175" cy="6189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 err="1">
                <a:solidFill>
                  <a:schemeClr val="tx1"/>
                </a:solidFill>
              </a:rPr>
              <a:t>القشيرة</a:t>
            </a:r>
            <a:endParaRPr lang="ar-SA" sz="3200" dirty="0">
              <a:solidFill>
                <a:schemeClr val="tx1"/>
              </a:solidFill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6898F67D-CA8E-474B-B813-FC083DEBD062}"/>
              </a:ext>
            </a:extLst>
          </p:cNvPr>
          <p:cNvSpPr/>
          <p:nvPr/>
        </p:nvSpPr>
        <p:spPr>
          <a:xfrm>
            <a:off x="228599" y="1998213"/>
            <a:ext cx="1491175" cy="6189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</a:rPr>
              <a:t>الفجوة </a:t>
            </a:r>
          </a:p>
        </p:txBody>
      </p:sp>
    </p:spTree>
    <p:extLst>
      <p:ext uri="{BB962C8B-B14F-4D97-AF65-F5344CB8AC3E}">
        <p14:creationId xmlns:p14="http://schemas.microsoft.com/office/powerpoint/2010/main" val="3740218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6"/>
          <p:cNvSpPr/>
          <p:nvPr/>
        </p:nvSpPr>
        <p:spPr>
          <a:xfrm>
            <a:off x="8243246" y="0"/>
            <a:ext cx="3921457" cy="6858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" name="مستطيل 1"/>
          <p:cNvSpPr/>
          <p:nvPr/>
        </p:nvSpPr>
        <p:spPr>
          <a:xfrm>
            <a:off x="9041640" y="68435"/>
            <a:ext cx="2324675" cy="132343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imple Indust Shaded" panose="02010400000000000000" pitchFamily="2" charset="-78"/>
              </a:rPr>
              <a:t>الطحالب </a:t>
            </a:r>
          </a:p>
          <a:p>
            <a:pPr algn="ctr"/>
            <a:r>
              <a:rPr lang="ar-SA" sz="40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imple Indust Shaded" panose="02010400000000000000" pitchFamily="2" charset="-78"/>
              </a:rPr>
              <a:t>الذهبية </a:t>
            </a:r>
          </a:p>
        </p:txBody>
      </p:sp>
      <p:sp>
        <p:nvSpPr>
          <p:cNvPr id="6" name="مستطيل مستدير الزوايا 5"/>
          <p:cNvSpPr/>
          <p:nvPr/>
        </p:nvSpPr>
        <p:spPr>
          <a:xfrm>
            <a:off x="8394559" y="4131018"/>
            <a:ext cx="3600000" cy="2520000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aphicFrame>
        <p:nvGraphicFramePr>
          <p:cNvPr id="8" name="جدول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4366717"/>
              </p:ext>
            </p:extLst>
          </p:nvPr>
        </p:nvGraphicFramePr>
        <p:xfrm>
          <a:off x="345097" y="239563"/>
          <a:ext cx="7560000" cy="566928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378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8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3600" dirty="0">
                          <a:solidFill>
                            <a:schemeClr val="tx1"/>
                          </a:solidFill>
                        </a:rPr>
                        <a:t>عدد الخلايا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600" dirty="0">
                          <a:solidFill>
                            <a:schemeClr val="tx1"/>
                          </a:solidFill>
                        </a:rPr>
                        <a:t>الصبغ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600" b="1" dirty="0"/>
                        <a:t>وحيدة الخلية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600" b="1" dirty="0" err="1"/>
                        <a:t>الكاروتين</a:t>
                      </a:r>
                      <a:endParaRPr lang="ar-SA" sz="36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 rtl="1"/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نوع التغذية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3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600" b="1" dirty="0"/>
                        <a:t>ذاتي او امتصاص عبر الجدار او التهام المخلوقات بدائية النوى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 rtl="1"/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وصف الشكل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600" b="1" dirty="0"/>
                        <a:t>بعضها وحيد الخلية وبعضها يكون مستعمرات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 rtl="1"/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فوائدها</a:t>
                      </a:r>
                      <a:r>
                        <a:rPr lang="ar-SA" sz="3600" b="1" baseline="0" dirty="0">
                          <a:solidFill>
                            <a:schemeClr val="tx1"/>
                          </a:solidFill>
                        </a:rPr>
                        <a:t> واستخداماتها </a:t>
                      </a:r>
                      <a:endParaRPr lang="ar-SA" sz="3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جزء من العوالق البحرية والماء العذب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9" name="مستطيل مستدير الزوايا 8"/>
          <p:cNvSpPr/>
          <p:nvPr/>
        </p:nvSpPr>
        <p:spPr>
          <a:xfrm>
            <a:off x="8367263" y="1501253"/>
            <a:ext cx="3600000" cy="2520000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93D8BB8A-1FC0-4D33-B967-3B3F0EBD8286}"/>
              </a:ext>
            </a:extLst>
          </p:cNvPr>
          <p:cNvSpPr/>
          <p:nvPr/>
        </p:nvSpPr>
        <p:spPr>
          <a:xfrm>
            <a:off x="4191211" y="928467"/>
            <a:ext cx="3463636" cy="53058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3200" b="1" dirty="0">
              <a:solidFill>
                <a:schemeClr val="tx1"/>
              </a:solidFill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8920ED52-76CD-416F-AEC6-ED6B43AE239D}"/>
              </a:ext>
            </a:extLst>
          </p:cNvPr>
          <p:cNvSpPr/>
          <p:nvPr/>
        </p:nvSpPr>
        <p:spPr>
          <a:xfrm>
            <a:off x="536336" y="931632"/>
            <a:ext cx="3463636" cy="53058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3200" b="1" dirty="0">
              <a:solidFill>
                <a:schemeClr val="tx1"/>
              </a:solidFill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952BB0B2-DC19-4B0C-A5FB-4B6482DFC98C}"/>
              </a:ext>
            </a:extLst>
          </p:cNvPr>
          <p:cNvSpPr/>
          <p:nvPr/>
        </p:nvSpPr>
        <p:spPr>
          <a:xfrm>
            <a:off x="494132" y="2216296"/>
            <a:ext cx="7291482" cy="106147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3200" b="1" dirty="0">
              <a:solidFill>
                <a:schemeClr val="tx1"/>
              </a:solidFill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4FCDA7B7-E3C5-4177-8808-2F9856A4B5B9}"/>
              </a:ext>
            </a:extLst>
          </p:cNvPr>
          <p:cNvSpPr/>
          <p:nvPr/>
        </p:nvSpPr>
        <p:spPr>
          <a:xfrm>
            <a:off x="536336" y="4034589"/>
            <a:ext cx="7118511" cy="53058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3200" b="1" dirty="0">
              <a:solidFill>
                <a:schemeClr val="tx1"/>
              </a:solidFill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712FF69C-795F-40FE-9682-E60D40F9E392}"/>
              </a:ext>
            </a:extLst>
          </p:cNvPr>
          <p:cNvSpPr/>
          <p:nvPr/>
        </p:nvSpPr>
        <p:spPr>
          <a:xfrm>
            <a:off x="631955" y="5324845"/>
            <a:ext cx="7118511" cy="53058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251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6"/>
          <p:cNvSpPr/>
          <p:nvPr/>
        </p:nvSpPr>
        <p:spPr>
          <a:xfrm>
            <a:off x="8243246" y="13648"/>
            <a:ext cx="3921457" cy="6858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" name="مستطيل 1"/>
          <p:cNvSpPr/>
          <p:nvPr/>
        </p:nvSpPr>
        <p:spPr>
          <a:xfrm>
            <a:off x="8898326" y="54703"/>
            <a:ext cx="2537874" cy="144655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imple Indust Shaded" panose="02010400000000000000" pitchFamily="2" charset="-78"/>
              </a:rPr>
              <a:t>الطحالب </a:t>
            </a:r>
          </a:p>
          <a:p>
            <a:pPr algn="ctr"/>
            <a:r>
              <a:rPr lang="ar-SA" sz="4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imple Indust Shaded" panose="02010400000000000000" pitchFamily="2" charset="-78"/>
              </a:rPr>
              <a:t>البنية </a:t>
            </a:r>
            <a:endParaRPr lang="ar-SA" sz="40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Simple Indust Shaded" panose="02010400000000000000" pitchFamily="2" charset="-78"/>
            </a:endParaRPr>
          </a:p>
        </p:txBody>
      </p:sp>
      <p:sp>
        <p:nvSpPr>
          <p:cNvPr id="6" name="مستطيل مستدير الزوايا 5"/>
          <p:cNvSpPr/>
          <p:nvPr/>
        </p:nvSpPr>
        <p:spPr>
          <a:xfrm>
            <a:off x="8394559" y="4185610"/>
            <a:ext cx="3600000" cy="2520000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aphicFrame>
        <p:nvGraphicFramePr>
          <p:cNvPr id="8" name="جدول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5416943"/>
              </p:ext>
            </p:extLst>
          </p:nvPr>
        </p:nvGraphicFramePr>
        <p:xfrm>
          <a:off x="345097" y="239563"/>
          <a:ext cx="7560000" cy="621792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378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8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3600" dirty="0">
                          <a:solidFill>
                            <a:schemeClr val="tx1"/>
                          </a:solidFill>
                        </a:rPr>
                        <a:t>عدد الخلايا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600" dirty="0">
                          <a:solidFill>
                            <a:schemeClr val="tx1"/>
                          </a:solidFill>
                        </a:rPr>
                        <a:t>الصبغ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600" b="1" dirty="0"/>
                        <a:t>عديدة الخلايا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600" b="1" dirty="0" err="1"/>
                        <a:t>فيوكوزانثين</a:t>
                      </a:r>
                      <a:endParaRPr lang="ar-SA" sz="36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مثال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نوع التغذية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600" b="1" dirty="0"/>
                        <a:t>عشب البحر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600" b="1" dirty="0"/>
                        <a:t>ذاتي التغذية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 rtl="1"/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وصف تركيب الجسم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600" b="1" dirty="0"/>
                        <a:t>أجزاء مسطحه – سويقة – المثبت – المثانة الهوائية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وظيفة المثبت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وظيفة المثانة الهوائية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600" b="1" dirty="0"/>
                        <a:t>يثبت عشب البحر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600" b="1" dirty="0"/>
                        <a:t>تبقي عشب البحر طافيا بالقرب من الماء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9" name="مستطيل مستدير الزوايا 8"/>
          <p:cNvSpPr/>
          <p:nvPr/>
        </p:nvSpPr>
        <p:spPr>
          <a:xfrm>
            <a:off x="8367263" y="1624085"/>
            <a:ext cx="3600000" cy="2368191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AFD263C7-0C33-435F-92B2-02ACDE371C8C}"/>
              </a:ext>
            </a:extLst>
          </p:cNvPr>
          <p:cNvSpPr/>
          <p:nvPr/>
        </p:nvSpPr>
        <p:spPr>
          <a:xfrm>
            <a:off x="4191211" y="928467"/>
            <a:ext cx="3463636" cy="53058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3200" b="1" dirty="0">
              <a:solidFill>
                <a:schemeClr val="tx1"/>
              </a:solidFill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BA68E8E6-0B65-4EC9-8EF7-03637742532E}"/>
              </a:ext>
            </a:extLst>
          </p:cNvPr>
          <p:cNvSpPr/>
          <p:nvPr/>
        </p:nvSpPr>
        <p:spPr>
          <a:xfrm>
            <a:off x="558501" y="928467"/>
            <a:ext cx="3463636" cy="53058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3200" b="1" dirty="0">
              <a:solidFill>
                <a:schemeClr val="tx1"/>
              </a:solidFill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94C97CDC-C35F-4CA4-A804-66D91DF6F816}"/>
              </a:ext>
            </a:extLst>
          </p:cNvPr>
          <p:cNvSpPr/>
          <p:nvPr/>
        </p:nvSpPr>
        <p:spPr>
          <a:xfrm>
            <a:off x="4205279" y="2216295"/>
            <a:ext cx="3463636" cy="53058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3200" b="1" dirty="0">
              <a:solidFill>
                <a:schemeClr val="tx1"/>
              </a:solidFill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E7A54D81-38E0-41B2-A532-0DC80F09411F}"/>
              </a:ext>
            </a:extLst>
          </p:cNvPr>
          <p:cNvSpPr/>
          <p:nvPr/>
        </p:nvSpPr>
        <p:spPr>
          <a:xfrm>
            <a:off x="403494" y="2216295"/>
            <a:ext cx="3463636" cy="53058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3200" b="1" dirty="0">
              <a:solidFill>
                <a:schemeClr val="tx1"/>
              </a:solidFill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C7091349-C580-4774-B87B-064B138A5786}"/>
              </a:ext>
            </a:extLst>
          </p:cNvPr>
          <p:cNvSpPr/>
          <p:nvPr/>
        </p:nvSpPr>
        <p:spPr>
          <a:xfrm>
            <a:off x="801858" y="3503897"/>
            <a:ext cx="6528908" cy="105403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3200" b="1" dirty="0">
              <a:solidFill>
                <a:schemeClr val="tx1"/>
              </a:solidFill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023B9578-8D4B-43DA-A7C4-17CE31A67643}"/>
              </a:ext>
            </a:extLst>
          </p:cNvPr>
          <p:cNvSpPr/>
          <p:nvPr/>
        </p:nvSpPr>
        <p:spPr>
          <a:xfrm>
            <a:off x="4219347" y="5371223"/>
            <a:ext cx="3463636" cy="86076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3200" b="1" dirty="0">
              <a:solidFill>
                <a:schemeClr val="tx1"/>
              </a:solidFill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B8A3110C-622C-458D-AB42-59122F5097E6}"/>
              </a:ext>
            </a:extLst>
          </p:cNvPr>
          <p:cNvSpPr/>
          <p:nvPr/>
        </p:nvSpPr>
        <p:spPr>
          <a:xfrm>
            <a:off x="574540" y="5329020"/>
            <a:ext cx="3463636" cy="105403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338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993526" y="382444"/>
            <a:ext cx="10900741" cy="1015663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6000" b="1" dirty="0">
                <a:ln w="0">
                  <a:solidFill>
                    <a:schemeClr val="tx1"/>
                  </a:solidFill>
                </a:ln>
                <a:solidFill>
                  <a:srgbClr val="D7B6A5"/>
                </a:solidFill>
                <a:effectLst>
                  <a:outerShdw blurRad="50800" dist="635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6000" b="1" dirty="0" err="1">
                <a:ln w="0">
                  <a:solidFill>
                    <a:schemeClr val="tx1"/>
                  </a:solidFill>
                </a:ln>
                <a:solidFill>
                  <a:srgbClr val="D7B6A5"/>
                </a:solidFill>
                <a:effectLst>
                  <a:outerShdw blurRad="50800" dist="635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فسري:يبقى</a:t>
            </a:r>
            <a:r>
              <a:rPr lang="ar-SA" sz="6000" b="1" dirty="0">
                <a:ln w="0">
                  <a:solidFill>
                    <a:schemeClr val="tx1"/>
                  </a:solidFill>
                </a:ln>
                <a:solidFill>
                  <a:srgbClr val="D7B6A5"/>
                </a:solidFill>
                <a:effectLst>
                  <a:outerShdw blurRad="50800" dist="635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عشب البحر طافيا فوق الماء </a:t>
            </a:r>
            <a:endParaRPr lang="ar-SA" sz="6000" b="1" cap="none" spc="0" dirty="0">
              <a:ln w="0">
                <a:solidFill>
                  <a:schemeClr val="tx1"/>
                </a:solidFill>
              </a:ln>
              <a:solidFill>
                <a:srgbClr val="D7B6A5"/>
              </a:solidFill>
              <a:effectLst>
                <a:outerShdw blurRad="50800" dist="63500" dir="5400000" algn="t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3862316" y="1720670"/>
            <a:ext cx="8031951" cy="4708981"/>
          </a:xfrm>
          <a:prstGeom prst="rect">
            <a:avLst/>
          </a:prstGeom>
          <a:solidFill>
            <a:srgbClr val="7FF7B9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6000" b="1" dirty="0">
                <a:ln w="0">
                  <a:solidFill>
                    <a:schemeClr val="tx1"/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50800" dist="635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لان المثانة الهوائية تمتلئ بالهواء فيبقى طافيا فوق الماء ليصبح قريبا من سطح الماء للحصول على الضوء الكافي للقيام بالبناء الضوئي </a:t>
            </a:r>
            <a:endParaRPr lang="ar-SA" sz="6000" b="1" cap="none" spc="0" dirty="0">
              <a:ln w="0">
                <a:solidFill>
                  <a:schemeClr val="tx1"/>
                </a:solidFill>
              </a:ln>
              <a:solidFill>
                <a:schemeClr val="accent4">
                  <a:lumMod val="75000"/>
                </a:schemeClr>
              </a:solidFill>
              <a:effectLst>
                <a:outerShdw blurRad="50800" dist="63500" dir="5400000" algn="t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138" y="1601065"/>
            <a:ext cx="3316406" cy="4828586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-147394" y="4878283"/>
            <a:ext cx="192616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التفكير المنطقي والتحليل </a:t>
            </a:r>
            <a:endParaRPr lang="ar-SA" sz="3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29441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6"/>
          <p:cNvSpPr/>
          <p:nvPr/>
        </p:nvSpPr>
        <p:spPr>
          <a:xfrm>
            <a:off x="8243246" y="13648"/>
            <a:ext cx="3921457" cy="6858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" name="مستطيل 1"/>
          <p:cNvSpPr/>
          <p:nvPr/>
        </p:nvSpPr>
        <p:spPr>
          <a:xfrm>
            <a:off x="8898326" y="54703"/>
            <a:ext cx="2537874" cy="144655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imple Indust Shaded" panose="02010400000000000000" pitchFamily="2" charset="-78"/>
              </a:rPr>
              <a:t>الطحالب </a:t>
            </a:r>
          </a:p>
          <a:p>
            <a:pPr algn="ctr"/>
            <a:r>
              <a:rPr lang="ar-SA" sz="4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imple Indust Shaded" panose="02010400000000000000" pitchFamily="2" charset="-78"/>
              </a:rPr>
              <a:t>الخضراء </a:t>
            </a:r>
            <a:endParaRPr lang="ar-SA" sz="40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Simple Indust Shaded" panose="02010400000000000000" pitchFamily="2" charset="-78"/>
            </a:endParaRPr>
          </a:p>
        </p:txBody>
      </p:sp>
      <p:graphicFrame>
        <p:nvGraphicFramePr>
          <p:cNvPr id="8" name="جدول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6497660"/>
              </p:ext>
            </p:extLst>
          </p:nvPr>
        </p:nvGraphicFramePr>
        <p:xfrm>
          <a:off x="345097" y="239563"/>
          <a:ext cx="7560000" cy="448056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52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6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20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 gridSpan="4">
                  <a:txBody>
                    <a:bodyPr/>
                    <a:lstStyle/>
                    <a:p>
                      <a:pPr algn="ctr" rtl="1"/>
                      <a:r>
                        <a:rPr lang="ar-SA" sz="3600" dirty="0">
                          <a:solidFill>
                            <a:schemeClr val="tx1"/>
                          </a:solidFill>
                        </a:rPr>
                        <a:t>أنواعها من نمط نمو الخلايا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3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600" b="1" dirty="0"/>
                        <a:t>وحيدة الخلية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600" b="1" dirty="0"/>
                        <a:t>عديدة الخلايا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1"/>
                      <a:endParaRPr lang="ar-SA" sz="3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600" b="1" dirty="0"/>
                        <a:t>مستعمرة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600" dirty="0" err="1">
                          <a:solidFill>
                            <a:schemeClr val="tx1"/>
                          </a:solidFill>
                        </a:rPr>
                        <a:t>مثل:</a:t>
                      </a:r>
                      <a:r>
                        <a:rPr lang="ar-SA" sz="3600" b="1" dirty="0" err="1"/>
                        <a:t>الدسميد</a:t>
                      </a:r>
                      <a:endParaRPr lang="ar-SA" sz="36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rtl="1"/>
                      <a:r>
                        <a:rPr lang="ar-SA" sz="3600" dirty="0" err="1">
                          <a:solidFill>
                            <a:schemeClr val="tx1"/>
                          </a:solidFill>
                        </a:rPr>
                        <a:t>مثال:</a:t>
                      </a:r>
                      <a:r>
                        <a:rPr lang="ar-SA" sz="3200" dirty="0" err="1">
                          <a:solidFill>
                            <a:schemeClr val="tx1"/>
                          </a:solidFill>
                        </a:rPr>
                        <a:t>السبيروجيرا</a:t>
                      </a:r>
                      <a:r>
                        <a:rPr lang="ar-SA" sz="3200" dirty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ar-SA" sz="3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ar-SA" sz="3600" dirty="0">
                          <a:solidFill>
                            <a:schemeClr val="tx1"/>
                          </a:solidFill>
                        </a:rPr>
                        <a:t>مثال: </a:t>
                      </a:r>
                      <a:r>
                        <a:rPr lang="ar-SA" sz="3600" dirty="0" err="1">
                          <a:solidFill>
                            <a:schemeClr val="tx1"/>
                          </a:solidFill>
                        </a:rPr>
                        <a:t>الفلوفكس</a:t>
                      </a:r>
                      <a:endParaRPr lang="ar-SA" sz="3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 rtl="1"/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التغذية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الصبغ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600" b="1" dirty="0"/>
                        <a:t>ذاتي التغذية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الكلوروفيل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 rtl="1"/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تخزين الغذاء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1"/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الجدار الخلوي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600" b="1" dirty="0"/>
                        <a:t>كربوهيدرات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1"/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السليلوز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2"/>
          <a:srcRect l="67388" t="11804" r="3956" b="17975"/>
          <a:stretch/>
        </p:blipFill>
        <p:spPr>
          <a:xfrm>
            <a:off x="8380911" y="1579090"/>
            <a:ext cx="3572704" cy="2492124"/>
          </a:xfrm>
          <a:prstGeom prst="roundRect">
            <a:avLst/>
          </a:prstGeom>
        </p:spPr>
      </p:pic>
      <p:pic>
        <p:nvPicPr>
          <p:cNvPr id="12" name="صورة 11"/>
          <p:cNvPicPr>
            <a:picLocks noChangeAspect="1"/>
          </p:cNvPicPr>
          <p:nvPr/>
        </p:nvPicPr>
        <p:blipFill rotWithShape="1">
          <a:blip r:embed="rId2"/>
          <a:srcRect l="36138" t="11680" r="35206" b="18099"/>
          <a:stretch/>
        </p:blipFill>
        <p:spPr>
          <a:xfrm>
            <a:off x="4135271" y="4926841"/>
            <a:ext cx="3769825" cy="1726679"/>
          </a:xfrm>
          <a:prstGeom prst="roundRect">
            <a:avLst/>
          </a:prstGeom>
        </p:spPr>
      </p:pic>
      <p:pic>
        <p:nvPicPr>
          <p:cNvPr id="13" name="صورة 12"/>
          <p:cNvPicPr>
            <a:picLocks noChangeAspect="1"/>
          </p:cNvPicPr>
          <p:nvPr/>
        </p:nvPicPr>
        <p:blipFill rotWithShape="1">
          <a:blip r:embed="rId2"/>
          <a:srcRect l="3968" t="12017" r="67376" b="17762"/>
          <a:stretch/>
        </p:blipFill>
        <p:spPr>
          <a:xfrm>
            <a:off x="8380911" y="4161397"/>
            <a:ext cx="3572704" cy="2492124"/>
          </a:xfrm>
          <a:prstGeom prst="round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744BD10F-5BA5-4B28-8262-A0031F002FBB}"/>
              </a:ext>
            </a:extLst>
          </p:cNvPr>
          <p:cNvSpPr/>
          <p:nvPr/>
        </p:nvSpPr>
        <p:spPr>
          <a:xfrm>
            <a:off x="5472331" y="912403"/>
            <a:ext cx="2264900" cy="53058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3200" b="1" dirty="0">
              <a:solidFill>
                <a:schemeClr val="tx1"/>
              </a:solidFill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5C02AEBA-54F7-493D-8F84-D2CA47C89236}"/>
              </a:ext>
            </a:extLst>
          </p:cNvPr>
          <p:cNvSpPr/>
          <p:nvPr/>
        </p:nvSpPr>
        <p:spPr>
          <a:xfrm>
            <a:off x="3002821" y="928467"/>
            <a:ext cx="2264900" cy="53058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3200" b="1" dirty="0">
              <a:solidFill>
                <a:schemeClr val="tx1"/>
              </a:solidFill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DF6044A7-2F8F-440B-A77A-A986E0309AB7}"/>
              </a:ext>
            </a:extLst>
          </p:cNvPr>
          <p:cNvSpPr/>
          <p:nvPr/>
        </p:nvSpPr>
        <p:spPr>
          <a:xfrm>
            <a:off x="533311" y="928467"/>
            <a:ext cx="2264900" cy="53058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3200" b="1" dirty="0">
              <a:solidFill>
                <a:schemeClr val="tx1"/>
              </a:solidFill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2B415E11-1EFA-4B61-9901-F4477F485846}"/>
              </a:ext>
            </a:extLst>
          </p:cNvPr>
          <p:cNvSpPr/>
          <p:nvPr/>
        </p:nvSpPr>
        <p:spPr>
          <a:xfrm>
            <a:off x="5472331" y="1541044"/>
            <a:ext cx="1707298" cy="53058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3200" b="1" dirty="0">
              <a:solidFill>
                <a:schemeClr val="tx1"/>
              </a:solidFill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40F34F0B-1051-4AF3-AA34-77D72C82DD2D}"/>
              </a:ext>
            </a:extLst>
          </p:cNvPr>
          <p:cNvSpPr/>
          <p:nvPr/>
        </p:nvSpPr>
        <p:spPr>
          <a:xfrm>
            <a:off x="2884755" y="1565022"/>
            <a:ext cx="1707299" cy="53058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3200" b="1" dirty="0">
              <a:solidFill>
                <a:schemeClr val="tx1"/>
              </a:solidFill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C4A74D69-9659-4762-94F0-5370F185EBA6}"/>
              </a:ext>
            </a:extLst>
          </p:cNvPr>
          <p:cNvSpPr/>
          <p:nvPr/>
        </p:nvSpPr>
        <p:spPr>
          <a:xfrm>
            <a:off x="373233" y="1565022"/>
            <a:ext cx="1709968" cy="53058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3200" b="1" dirty="0">
              <a:solidFill>
                <a:schemeClr val="tx1"/>
              </a:solidFill>
            </a:endParaRP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3093A7A7-B96E-415B-9B78-8D5408AABFF1}"/>
              </a:ext>
            </a:extLst>
          </p:cNvPr>
          <p:cNvSpPr/>
          <p:nvPr/>
        </p:nvSpPr>
        <p:spPr>
          <a:xfrm>
            <a:off x="4712677" y="2865292"/>
            <a:ext cx="2606753" cy="53058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3200" b="1" dirty="0">
              <a:solidFill>
                <a:schemeClr val="tx1"/>
              </a:solidFill>
            </a:endParaRP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D772A6C1-AE1C-4781-8CEF-A539DAF8FA16}"/>
              </a:ext>
            </a:extLst>
          </p:cNvPr>
          <p:cNvSpPr/>
          <p:nvPr/>
        </p:nvSpPr>
        <p:spPr>
          <a:xfrm>
            <a:off x="1440033" y="2865292"/>
            <a:ext cx="1709968" cy="53058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3200" b="1" dirty="0">
              <a:solidFill>
                <a:schemeClr val="tx1"/>
              </a:solidFill>
            </a:endParaRP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114F7327-0AFF-4194-9EB8-FAF599CCED70}"/>
              </a:ext>
            </a:extLst>
          </p:cNvPr>
          <p:cNvSpPr/>
          <p:nvPr/>
        </p:nvSpPr>
        <p:spPr>
          <a:xfrm>
            <a:off x="4712677" y="4130968"/>
            <a:ext cx="2279063" cy="53058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3200" b="1" dirty="0">
              <a:solidFill>
                <a:schemeClr val="tx1"/>
              </a:solidFill>
            </a:endParaRP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73CF653B-1D54-42EF-B9AD-082B386C5AA4}"/>
              </a:ext>
            </a:extLst>
          </p:cNvPr>
          <p:cNvSpPr/>
          <p:nvPr/>
        </p:nvSpPr>
        <p:spPr>
          <a:xfrm>
            <a:off x="1125008" y="4145036"/>
            <a:ext cx="2279063" cy="53058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401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صورة ذات صلة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646735" y="2705725"/>
            <a:ext cx="1046953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88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Mudir MT" pitchFamily="2" charset="-78"/>
              </a:rPr>
              <a:t>الطلائعيات الشبيهة بالنبات </a:t>
            </a:r>
          </a:p>
        </p:txBody>
      </p:sp>
    </p:spTree>
    <p:extLst>
      <p:ext uri="{BB962C8B-B14F-4D97-AF65-F5344CB8AC3E}">
        <p14:creationId xmlns:p14="http://schemas.microsoft.com/office/powerpoint/2010/main" val="18513807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3040564" y="932502"/>
            <a:ext cx="7330598" cy="2862322"/>
          </a:xfrm>
          <a:prstGeom prst="rect">
            <a:avLst/>
          </a:prstGeom>
          <a:solidFill>
            <a:srgbClr val="AFF6FD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6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فسري: كان العلماء قديما يصنفون الطحالب الخضراء ضمن المملكة النباتية </a:t>
            </a:r>
          </a:p>
        </p:txBody>
      </p:sp>
      <p:sp>
        <p:nvSpPr>
          <p:cNvPr id="3" name="مستطيل 2"/>
          <p:cNvSpPr/>
          <p:nvPr/>
        </p:nvSpPr>
        <p:spPr>
          <a:xfrm>
            <a:off x="846161" y="4093917"/>
            <a:ext cx="10114741" cy="1938992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6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للتشابه الكبير بينها وبين النباتات من حيث وجود </a:t>
            </a:r>
            <a:r>
              <a:rPr lang="ar-SA" sz="6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الكلورفيل</a:t>
            </a:r>
            <a:r>
              <a:rPr lang="ar-SA" sz="6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والجدار الخلوي </a:t>
            </a: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037230" y="395786"/>
            <a:ext cx="3324369" cy="4223745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303990" y="275020"/>
            <a:ext cx="146648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التفكير المنطقي والتحليل </a:t>
            </a:r>
            <a:endParaRPr lang="ar-SA" sz="3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93660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6"/>
          <p:cNvSpPr/>
          <p:nvPr/>
        </p:nvSpPr>
        <p:spPr>
          <a:xfrm>
            <a:off x="8243246" y="13648"/>
            <a:ext cx="3921457" cy="6858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" name="مستطيل 1"/>
          <p:cNvSpPr/>
          <p:nvPr/>
        </p:nvSpPr>
        <p:spPr>
          <a:xfrm>
            <a:off x="8898326" y="54703"/>
            <a:ext cx="2537874" cy="144655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imple Indust Shaded" panose="02010400000000000000" pitchFamily="2" charset="-78"/>
              </a:rPr>
              <a:t>الطحالب </a:t>
            </a:r>
          </a:p>
          <a:p>
            <a:pPr algn="ctr"/>
            <a:r>
              <a:rPr lang="ar-SA" sz="4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imple Indust Shaded" panose="02010400000000000000" pitchFamily="2" charset="-78"/>
              </a:rPr>
              <a:t>الحمراء </a:t>
            </a:r>
            <a:endParaRPr lang="ar-SA" sz="40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Simple Indust Shaded" panose="02010400000000000000" pitchFamily="2" charset="-78"/>
            </a:endParaRPr>
          </a:p>
        </p:txBody>
      </p:sp>
      <p:graphicFrame>
        <p:nvGraphicFramePr>
          <p:cNvPr id="8" name="جدول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9131118"/>
              </p:ext>
            </p:extLst>
          </p:nvPr>
        </p:nvGraphicFramePr>
        <p:xfrm>
          <a:off x="345097" y="239563"/>
          <a:ext cx="7560000" cy="512064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378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8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 rtl="1"/>
                      <a:r>
                        <a:rPr lang="ar-SA" sz="3600" dirty="0">
                          <a:solidFill>
                            <a:schemeClr val="tx1"/>
                          </a:solidFill>
                        </a:rPr>
                        <a:t>عدد الخلايا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600" b="1" dirty="0"/>
                        <a:t>عديد الخلايا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التغذية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تركيب الجدار الخلوي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ذاتي التغذية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كربونات الكالسيوم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 rtl="1"/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الصبغ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600" b="1" dirty="0" err="1">
                          <a:solidFill>
                            <a:schemeClr val="tx1"/>
                          </a:solidFill>
                        </a:rPr>
                        <a:t>فيكوبلن</a:t>
                      </a:r>
                      <a:endParaRPr lang="ar-SA" sz="3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 rtl="1"/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الفوائد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تكوين الشعب المرجانية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911" y="1579090"/>
            <a:ext cx="3572704" cy="2492124"/>
          </a:xfrm>
          <a:prstGeom prst="roundRect">
            <a:avLst/>
          </a:prstGeom>
        </p:spPr>
      </p:pic>
      <p:pic>
        <p:nvPicPr>
          <p:cNvPr id="13" name="صورة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5847" y="4161397"/>
            <a:ext cx="3322832" cy="2492124"/>
          </a:xfrm>
          <a:prstGeom prst="round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2BF1BAD6-55BD-44B1-83B6-2399FEA42A9D}"/>
              </a:ext>
            </a:extLst>
          </p:cNvPr>
          <p:cNvSpPr/>
          <p:nvPr/>
        </p:nvSpPr>
        <p:spPr>
          <a:xfrm>
            <a:off x="2978579" y="925011"/>
            <a:ext cx="2264900" cy="53058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3200" b="1" dirty="0">
              <a:solidFill>
                <a:schemeClr val="tx1"/>
              </a:solidFill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40C8B9DA-0E88-4891-93F1-565A313DC763}"/>
              </a:ext>
            </a:extLst>
          </p:cNvPr>
          <p:cNvSpPr/>
          <p:nvPr/>
        </p:nvSpPr>
        <p:spPr>
          <a:xfrm>
            <a:off x="4843474" y="2213029"/>
            <a:ext cx="2264900" cy="53058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3200" b="1" dirty="0">
              <a:solidFill>
                <a:schemeClr val="tx1"/>
              </a:solidFill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1133F8C4-CB9C-47CC-AC14-B68D110AFE52}"/>
              </a:ext>
            </a:extLst>
          </p:cNvPr>
          <p:cNvSpPr/>
          <p:nvPr/>
        </p:nvSpPr>
        <p:spPr>
          <a:xfrm>
            <a:off x="801858" y="2213029"/>
            <a:ext cx="3191251" cy="53058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3200" b="1" dirty="0">
              <a:solidFill>
                <a:schemeClr val="tx1"/>
              </a:solidFill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6928FECF-BE1E-4CDF-97F0-D2D976A88922}"/>
              </a:ext>
            </a:extLst>
          </p:cNvPr>
          <p:cNvSpPr/>
          <p:nvPr/>
        </p:nvSpPr>
        <p:spPr>
          <a:xfrm>
            <a:off x="3151162" y="3507257"/>
            <a:ext cx="2264900" cy="53058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3200" b="1" dirty="0">
              <a:solidFill>
                <a:schemeClr val="tx1"/>
              </a:solidFill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2BFA9C94-3B28-44D3-A978-8190D6E58750}"/>
              </a:ext>
            </a:extLst>
          </p:cNvPr>
          <p:cNvSpPr/>
          <p:nvPr/>
        </p:nvSpPr>
        <p:spPr>
          <a:xfrm>
            <a:off x="1674055" y="4771542"/>
            <a:ext cx="4979964" cy="53058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562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773720" y="429272"/>
            <a:ext cx="9116450" cy="1938992"/>
          </a:xfrm>
          <a:prstGeom prst="rect">
            <a:avLst/>
          </a:prstGeom>
          <a:solidFill>
            <a:srgbClr val="FF00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6000" b="1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635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فسري : تساهم الطحالب الحمراء في تكوين الشعاب المرجانية </a:t>
            </a:r>
            <a:endParaRPr lang="ar-SA" sz="6000" b="1" cap="none" spc="0" dirty="0">
              <a:ln w="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50800" dist="63500" dir="5400000" algn="t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2543908" y="2593351"/>
            <a:ext cx="9116450" cy="3785652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6000" b="1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635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لأن جدارها الخلوي المكون من كربونات الكالسيوم تربط أجسام المرجانيات معا لتكوين الشعب المرجانية </a:t>
            </a:r>
            <a:endParaRPr lang="ar-SA" sz="6000" b="1" cap="none" spc="0" dirty="0">
              <a:ln w="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50800" dist="63500" dir="5400000" algn="t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9988647" y="521605"/>
            <a:ext cx="192616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التفكير المنطقي والتحليل </a:t>
            </a:r>
            <a:endParaRPr lang="ar-SA" sz="3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18" y="2593351"/>
            <a:ext cx="2121877" cy="3785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7254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4642337" y="671956"/>
            <a:ext cx="7200000" cy="5078313"/>
          </a:xfrm>
          <a:prstGeom prst="rect">
            <a:avLst/>
          </a:prstGeom>
          <a:noFill/>
          <a:ln w="38100">
            <a:solidFill>
              <a:srgbClr val="1D13A7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>
                  <a:solidFill>
                    <a:srgbClr val="FF0000"/>
                  </a:solidFill>
                </a:ln>
                <a:solidFill>
                  <a:srgbClr val="AA232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Hor" panose="02060603050605020204" pitchFamily="18" charset="-78"/>
                <a:cs typeface="AlHor" panose="02060603050605020204" pitchFamily="18" charset="-78"/>
              </a:rPr>
              <a:t>طالبتي النجيبة بالتعاون مع زميلاتك في المجموعة أقرئي في كتابك المقرر عن استعمالات الطحالب الجدول(</a:t>
            </a:r>
            <a:r>
              <a:rPr lang="en-US" sz="5400" b="0" cap="none" spc="0" dirty="0">
                <a:ln w="0">
                  <a:solidFill>
                    <a:srgbClr val="FF0000"/>
                  </a:solidFill>
                </a:ln>
                <a:solidFill>
                  <a:srgbClr val="AA232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Hor" panose="02060603050605020204" pitchFamily="18" charset="-78"/>
                <a:cs typeface="AlHor" panose="02060603050605020204" pitchFamily="18" charset="-78"/>
              </a:rPr>
              <a:t>4-2</a:t>
            </a:r>
            <a:r>
              <a:rPr lang="ar-SA" sz="5400" b="0" cap="none" spc="0" dirty="0">
                <a:ln w="0">
                  <a:solidFill>
                    <a:srgbClr val="FF0000"/>
                  </a:solidFill>
                </a:ln>
                <a:solidFill>
                  <a:srgbClr val="AA232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Hor" panose="02060603050605020204" pitchFamily="18" charset="-78"/>
                <a:cs typeface="AlHor" panose="02060603050605020204" pitchFamily="18" charset="-78"/>
              </a:rPr>
              <a:t>) ثم اربطي كل نوع من الطحالب بأهم استعمالاته  </a:t>
            </a:r>
          </a:p>
        </p:txBody>
      </p:sp>
      <p:sp>
        <p:nvSpPr>
          <p:cNvPr id="3" name="مستطيل 2"/>
          <p:cNvSpPr/>
          <p:nvPr/>
        </p:nvSpPr>
        <p:spPr>
          <a:xfrm>
            <a:off x="914400" y="545347"/>
            <a:ext cx="2913129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Hor" panose="02060603050605020204" pitchFamily="18" charset="-78"/>
                <a:cs typeface="AlHor" panose="02060603050605020204" pitchFamily="18" charset="-78"/>
              </a:rPr>
              <a:t>استراتيجية البحث عن قرين </a:t>
            </a:r>
          </a:p>
        </p:txBody>
      </p:sp>
      <p:pic>
        <p:nvPicPr>
          <p:cNvPr id="8" name="صورة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94" y="1991897"/>
            <a:ext cx="3995224" cy="4310822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1475989" y="5779939"/>
            <a:ext cx="291312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Hor" panose="02060603050605020204" pitchFamily="18" charset="-78"/>
                <a:cs typeface="AlHor" panose="02060603050605020204" pitchFamily="18" charset="-78"/>
              </a:rPr>
              <a:t>القبعة الخضراء</a:t>
            </a:r>
          </a:p>
        </p:txBody>
      </p:sp>
    </p:spTree>
    <p:extLst>
      <p:ext uri="{BB962C8B-B14F-4D97-AF65-F5344CB8AC3E}">
        <p14:creationId xmlns:p14="http://schemas.microsoft.com/office/powerpoint/2010/main" val="7349251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خماسي 1"/>
          <p:cNvSpPr/>
          <p:nvPr/>
        </p:nvSpPr>
        <p:spPr>
          <a:xfrm>
            <a:off x="4262507" y="2053443"/>
            <a:ext cx="3780000" cy="1620000"/>
          </a:xfrm>
          <a:prstGeom prst="homePlat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يجفف طحلب النوري ويضغط على شكل صفائح تستخدم في التوابل والحساء  </a:t>
            </a:r>
          </a:p>
        </p:txBody>
      </p:sp>
      <p:sp>
        <p:nvSpPr>
          <p:cNvPr id="3" name="خماسي 2"/>
          <p:cNvSpPr/>
          <p:nvPr/>
        </p:nvSpPr>
        <p:spPr>
          <a:xfrm>
            <a:off x="4262507" y="3895701"/>
            <a:ext cx="3780000" cy="1620000"/>
          </a:xfrm>
          <a:prstGeom prst="homePlat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يستخدم الآجار في المختبرات وفي حشو الفطير وحفظ السمك واللحوم في المعلبات </a:t>
            </a:r>
          </a:p>
        </p:txBody>
      </p:sp>
      <p:sp>
        <p:nvSpPr>
          <p:cNvPr id="4" name="خماسي 3"/>
          <p:cNvSpPr/>
          <p:nvPr/>
        </p:nvSpPr>
        <p:spPr>
          <a:xfrm>
            <a:off x="253219" y="211015"/>
            <a:ext cx="3780000" cy="1620000"/>
          </a:xfrm>
          <a:prstGeom prst="homePlat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يستخدم </a:t>
            </a:r>
            <a:r>
              <a:rPr lang="ar-SA" sz="2800" b="1" dirty="0" err="1">
                <a:solidFill>
                  <a:schemeClr val="tx1"/>
                </a:solidFill>
              </a:rPr>
              <a:t>الكاراجينين</a:t>
            </a:r>
            <a:r>
              <a:rPr lang="ar-SA" sz="2800" b="1" dirty="0">
                <a:solidFill>
                  <a:schemeClr val="tx1"/>
                </a:solidFill>
              </a:rPr>
              <a:t> في تثخين قوام الكريمة وبعض المشروبات والشامبو </a:t>
            </a:r>
          </a:p>
        </p:txBody>
      </p:sp>
      <p:sp>
        <p:nvSpPr>
          <p:cNvPr id="5" name="خماسي 4"/>
          <p:cNvSpPr/>
          <p:nvPr/>
        </p:nvSpPr>
        <p:spPr>
          <a:xfrm>
            <a:off x="253219" y="2048589"/>
            <a:ext cx="3780000" cy="1620000"/>
          </a:xfrm>
          <a:prstGeom prst="homePlat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المحافظة على قوام الأشربة المركزة والأيس كريم والدهانات </a:t>
            </a:r>
          </a:p>
        </p:txBody>
      </p:sp>
      <p:sp>
        <p:nvSpPr>
          <p:cNvPr id="6" name="خماسي 5"/>
          <p:cNvSpPr/>
          <p:nvPr/>
        </p:nvSpPr>
        <p:spPr>
          <a:xfrm>
            <a:off x="253219" y="3895701"/>
            <a:ext cx="3780000" cy="1620000"/>
          </a:xfrm>
          <a:prstGeom prst="homePlat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يؤكل صنف </a:t>
            </a:r>
            <a:r>
              <a:rPr lang="ar-SA" sz="2800" b="1" dirty="0" err="1">
                <a:solidFill>
                  <a:schemeClr val="tx1"/>
                </a:solidFill>
              </a:rPr>
              <a:t>اللامبنيريا</a:t>
            </a:r>
            <a:r>
              <a:rPr lang="ar-SA" sz="2800" b="1" dirty="0">
                <a:solidFill>
                  <a:schemeClr val="tx1"/>
                </a:solidFill>
              </a:rPr>
              <a:t> مع اللحوم والسمك في الحساء </a:t>
            </a:r>
          </a:p>
        </p:txBody>
      </p:sp>
      <p:sp>
        <p:nvSpPr>
          <p:cNvPr id="7" name="خماسي 6"/>
          <p:cNvSpPr/>
          <p:nvPr/>
        </p:nvSpPr>
        <p:spPr>
          <a:xfrm>
            <a:off x="4262507" y="211015"/>
            <a:ext cx="3780000" cy="1620000"/>
          </a:xfrm>
          <a:prstGeom prst="homePlat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يستخدم خس البحر في السلطة والحساء والمقبلات ومع اللحوم والسمك </a:t>
            </a:r>
          </a:p>
        </p:txBody>
      </p:sp>
      <p:sp>
        <p:nvSpPr>
          <p:cNvPr id="8" name="خماسي 7"/>
          <p:cNvSpPr/>
          <p:nvPr/>
        </p:nvSpPr>
        <p:spPr>
          <a:xfrm>
            <a:off x="8253934" y="211015"/>
            <a:ext cx="3780000" cy="1620000"/>
          </a:xfrm>
          <a:prstGeom prst="homePlat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يستخدم خس البحر في السلطة والحساء والمقبلات ومع اللحوم والسمك </a:t>
            </a:r>
          </a:p>
        </p:txBody>
      </p:sp>
      <p:sp>
        <p:nvSpPr>
          <p:cNvPr id="9" name="خماسي 8"/>
          <p:cNvSpPr/>
          <p:nvPr/>
        </p:nvSpPr>
        <p:spPr>
          <a:xfrm>
            <a:off x="8225387" y="2048589"/>
            <a:ext cx="3780000" cy="1620000"/>
          </a:xfrm>
          <a:prstGeom prst="homePlat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تستخدم في عمليات الترشيح والتصفية والصناعات الكيميائية </a:t>
            </a:r>
          </a:p>
        </p:txBody>
      </p:sp>
      <p:sp>
        <p:nvSpPr>
          <p:cNvPr id="10" name="خماسي 9"/>
          <p:cNvSpPr/>
          <p:nvPr/>
        </p:nvSpPr>
        <p:spPr>
          <a:xfrm>
            <a:off x="8225387" y="3895701"/>
            <a:ext cx="3780000" cy="1620000"/>
          </a:xfrm>
          <a:prstGeom prst="homePlat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يستخدم في الزيوت الصناعية وزيوت الطبخ والسكر وفصل الفضلات وكمادة حافظة </a:t>
            </a:r>
          </a:p>
        </p:txBody>
      </p:sp>
      <p:sp>
        <p:nvSpPr>
          <p:cNvPr id="11" name="مستطيل 10"/>
          <p:cNvSpPr/>
          <p:nvPr/>
        </p:nvSpPr>
        <p:spPr>
          <a:xfrm>
            <a:off x="9048466" y="5800299"/>
            <a:ext cx="2880000" cy="764274"/>
          </a:xfrm>
          <a:prstGeom prst="rect">
            <a:avLst/>
          </a:prstGeom>
          <a:solidFill>
            <a:srgbClr val="AFF6FD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chemeClr val="accent5">
                    <a:lumMod val="75000"/>
                  </a:schemeClr>
                </a:solidFill>
              </a:rPr>
              <a:t>الطحالب الحمراء </a:t>
            </a:r>
          </a:p>
        </p:txBody>
      </p:sp>
      <p:sp>
        <p:nvSpPr>
          <p:cNvPr id="12" name="مستطيل 11"/>
          <p:cNvSpPr/>
          <p:nvPr/>
        </p:nvSpPr>
        <p:spPr>
          <a:xfrm>
            <a:off x="6307541" y="5800299"/>
            <a:ext cx="2520000" cy="764274"/>
          </a:xfrm>
          <a:prstGeom prst="rect">
            <a:avLst/>
          </a:prstGeom>
          <a:solidFill>
            <a:srgbClr val="AFF6FD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chemeClr val="accent5">
                    <a:lumMod val="75000"/>
                  </a:schemeClr>
                </a:solidFill>
              </a:rPr>
              <a:t>الطحالب البنية  </a:t>
            </a:r>
          </a:p>
        </p:txBody>
      </p:sp>
      <p:sp>
        <p:nvSpPr>
          <p:cNvPr id="13" name="مستطيل 12"/>
          <p:cNvSpPr/>
          <p:nvPr/>
        </p:nvSpPr>
        <p:spPr>
          <a:xfrm>
            <a:off x="3266359" y="5800299"/>
            <a:ext cx="2880000" cy="764274"/>
          </a:xfrm>
          <a:prstGeom prst="rect">
            <a:avLst/>
          </a:prstGeom>
          <a:solidFill>
            <a:srgbClr val="AFF6FD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chemeClr val="accent5">
                    <a:lumMod val="75000"/>
                  </a:schemeClr>
                </a:solidFill>
              </a:rPr>
              <a:t>الطحالب الخضراء </a:t>
            </a:r>
          </a:p>
        </p:txBody>
      </p:sp>
      <p:sp>
        <p:nvSpPr>
          <p:cNvPr id="14" name="مستطيل 13"/>
          <p:cNvSpPr/>
          <p:nvPr/>
        </p:nvSpPr>
        <p:spPr>
          <a:xfrm>
            <a:off x="602776" y="5800299"/>
            <a:ext cx="2520000" cy="764274"/>
          </a:xfrm>
          <a:prstGeom prst="rect">
            <a:avLst/>
          </a:prstGeom>
          <a:solidFill>
            <a:srgbClr val="AFF6FD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 err="1">
                <a:solidFill>
                  <a:schemeClr val="accent5">
                    <a:lumMod val="75000"/>
                  </a:schemeClr>
                </a:solidFill>
              </a:rPr>
              <a:t>الدياتومات</a:t>
            </a:r>
            <a:endParaRPr lang="ar-SA" sz="36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0606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2"/>
          <a:srcRect b="42359"/>
          <a:stretch/>
        </p:blipFill>
        <p:spPr>
          <a:xfrm>
            <a:off x="1" y="0"/>
            <a:ext cx="12192000" cy="3953022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2"/>
          <a:srcRect t="57265" b="26325"/>
          <a:stretch/>
        </p:blipFill>
        <p:spPr>
          <a:xfrm>
            <a:off x="67993" y="3981155"/>
            <a:ext cx="12192000" cy="1125416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2"/>
          <a:srcRect t="73026" b="16512"/>
          <a:stretch/>
        </p:blipFill>
        <p:spPr>
          <a:xfrm>
            <a:off x="14069" y="5008098"/>
            <a:ext cx="12192000" cy="717453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2"/>
          <a:srcRect l="-692" t="84309" r="692" b="1024"/>
          <a:stretch/>
        </p:blipFill>
        <p:spPr>
          <a:xfrm>
            <a:off x="-14068" y="5760716"/>
            <a:ext cx="12192000" cy="100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224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ستطيل 8"/>
          <p:cNvSpPr/>
          <p:nvPr/>
        </p:nvSpPr>
        <p:spPr>
          <a:xfrm>
            <a:off x="777913" y="0"/>
            <a:ext cx="436729" cy="6858000"/>
          </a:xfrm>
          <a:prstGeom prst="rect">
            <a:avLst/>
          </a:prstGeom>
          <a:solidFill>
            <a:srgbClr val="FCD8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مستطيل 9"/>
          <p:cNvSpPr/>
          <p:nvPr/>
        </p:nvSpPr>
        <p:spPr>
          <a:xfrm>
            <a:off x="445843" y="-11249"/>
            <a:ext cx="138739" cy="6858000"/>
          </a:xfrm>
          <a:prstGeom prst="rect">
            <a:avLst/>
          </a:prstGeom>
          <a:solidFill>
            <a:srgbClr val="FCD8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مستطيل 6"/>
          <p:cNvSpPr/>
          <p:nvPr/>
        </p:nvSpPr>
        <p:spPr>
          <a:xfrm>
            <a:off x="0" y="6192671"/>
            <a:ext cx="12192000" cy="236396"/>
          </a:xfrm>
          <a:prstGeom prst="rect">
            <a:avLst/>
          </a:prstGeom>
          <a:solidFill>
            <a:srgbClr val="FCD8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مستطيل 5"/>
          <p:cNvSpPr/>
          <p:nvPr/>
        </p:nvSpPr>
        <p:spPr>
          <a:xfrm>
            <a:off x="0" y="5527343"/>
            <a:ext cx="12192000" cy="464024"/>
          </a:xfrm>
          <a:prstGeom prst="rect">
            <a:avLst/>
          </a:prstGeom>
          <a:solidFill>
            <a:srgbClr val="FCD8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مستطيل 2"/>
          <p:cNvSpPr/>
          <p:nvPr/>
        </p:nvSpPr>
        <p:spPr>
          <a:xfrm>
            <a:off x="3111686" y="565328"/>
            <a:ext cx="8549535" cy="4524315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7200" b="1" cap="none" spc="0" dirty="0">
                <a:ln w="0"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DecoType Thuluth" panose="02010000000000000000" pitchFamily="2" charset="-78"/>
              </a:rPr>
              <a:t>طالبتي العزيزة </a:t>
            </a:r>
          </a:p>
          <a:p>
            <a:pPr algn="ctr"/>
            <a:r>
              <a:rPr lang="ar-SA" sz="7200" b="1" cap="none" spc="0" dirty="0">
                <a:ln w="0"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DecoType Thuluth" panose="02010000000000000000" pitchFamily="2" charset="-78"/>
              </a:rPr>
              <a:t>أنظري إلى الشكل(</a:t>
            </a:r>
            <a:r>
              <a:rPr lang="en-US" sz="7200" cap="none" spc="0" dirty="0">
                <a:ln w="0"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DecoType Thuluth" panose="02010000000000000000" pitchFamily="2" charset="-78"/>
              </a:rPr>
              <a:t>4-19</a:t>
            </a:r>
            <a:r>
              <a:rPr lang="ar-SA" sz="7200" b="1" cap="none" spc="0" dirty="0">
                <a:ln w="0"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DecoType Thuluth" panose="02010000000000000000" pitchFamily="2" charset="-78"/>
              </a:rPr>
              <a:t>)</a:t>
            </a:r>
          </a:p>
          <a:p>
            <a:pPr algn="ctr"/>
            <a:r>
              <a:rPr lang="ar-SA" sz="7200" b="1" cap="none" spc="0" dirty="0">
                <a:ln w="0"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DecoType Thuluth" panose="02010000000000000000" pitchFamily="2" charset="-78"/>
              </a:rPr>
              <a:t>في كتابك المقرر ثم أكملي الناقص من دورة حياة الطحلب  </a:t>
            </a:r>
          </a:p>
        </p:txBody>
      </p:sp>
      <p:sp>
        <p:nvSpPr>
          <p:cNvPr id="4" name="مستطيل 3"/>
          <p:cNvSpPr/>
          <p:nvPr/>
        </p:nvSpPr>
        <p:spPr>
          <a:xfrm>
            <a:off x="595970" y="510738"/>
            <a:ext cx="2078991" cy="193899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استراتيجية تركيب المعلومات </a:t>
            </a: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6" t="3321" r="2631"/>
          <a:stretch/>
        </p:blipFill>
        <p:spPr>
          <a:xfrm>
            <a:off x="129642" y="4159110"/>
            <a:ext cx="1924342" cy="243276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07718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6196084" y="518615"/>
            <a:ext cx="1620000" cy="1620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سهم إلى اليمين 7"/>
          <p:cNvSpPr/>
          <p:nvPr/>
        </p:nvSpPr>
        <p:spPr>
          <a:xfrm rot="20524259">
            <a:off x="8029526" y="829108"/>
            <a:ext cx="1167619" cy="3600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سهم إلى اليمين 10"/>
          <p:cNvSpPr/>
          <p:nvPr/>
        </p:nvSpPr>
        <p:spPr>
          <a:xfrm flipH="1">
            <a:off x="9373073" y="6064724"/>
            <a:ext cx="2290005" cy="3600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مستطيل 11"/>
          <p:cNvSpPr/>
          <p:nvPr/>
        </p:nvSpPr>
        <p:spPr>
          <a:xfrm>
            <a:off x="7793789" y="4407624"/>
            <a:ext cx="1440000" cy="1080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مستطيل 12"/>
          <p:cNvSpPr/>
          <p:nvPr/>
        </p:nvSpPr>
        <p:spPr>
          <a:xfrm>
            <a:off x="9492492" y="463171"/>
            <a:ext cx="900000" cy="1080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مستطيل 13"/>
          <p:cNvSpPr/>
          <p:nvPr/>
        </p:nvSpPr>
        <p:spPr>
          <a:xfrm>
            <a:off x="9373074" y="1768345"/>
            <a:ext cx="900000" cy="1080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مستطيل 14"/>
          <p:cNvSpPr/>
          <p:nvPr/>
        </p:nvSpPr>
        <p:spPr>
          <a:xfrm>
            <a:off x="11043138" y="3623753"/>
            <a:ext cx="900000" cy="1080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مستطيل 15"/>
          <p:cNvSpPr/>
          <p:nvPr/>
        </p:nvSpPr>
        <p:spPr>
          <a:xfrm>
            <a:off x="9839162" y="3629973"/>
            <a:ext cx="900000" cy="1080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مستطيل 16"/>
          <p:cNvSpPr/>
          <p:nvPr/>
        </p:nvSpPr>
        <p:spPr>
          <a:xfrm>
            <a:off x="5932794" y="4280984"/>
            <a:ext cx="900000" cy="1080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8" name="مستطيل 17"/>
          <p:cNvSpPr/>
          <p:nvPr/>
        </p:nvSpPr>
        <p:spPr>
          <a:xfrm>
            <a:off x="5913710" y="5563643"/>
            <a:ext cx="900000" cy="1080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" name="مستطيل 18"/>
          <p:cNvSpPr/>
          <p:nvPr/>
        </p:nvSpPr>
        <p:spPr>
          <a:xfrm>
            <a:off x="4368930" y="4686602"/>
            <a:ext cx="900000" cy="1080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0" name="مستطيل 19"/>
          <p:cNvSpPr/>
          <p:nvPr/>
        </p:nvSpPr>
        <p:spPr>
          <a:xfrm>
            <a:off x="4456019" y="2986016"/>
            <a:ext cx="900000" cy="1080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1" name="مستطيل 20"/>
          <p:cNvSpPr/>
          <p:nvPr/>
        </p:nvSpPr>
        <p:spPr>
          <a:xfrm>
            <a:off x="4454739" y="1266823"/>
            <a:ext cx="900000" cy="1080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مستطيل 9"/>
          <p:cNvSpPr/>
          <p:nvPr/>
        </p:nvSpPr>
        <p:spPr>
          <a:xfrm>
            <a:off x="10658930" y="918022"/>
            <a:ext cx="1045390" cy="17925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5" name="مستطيل 24"/>
          <p:cNvSpPr/>
          <p:nvPr/>
        </p:nvSpPr>
        <p:spPr>
          <a:xfrm>
            <a:off x="10391640" y="2151182"/>
            <a:ext cx="285735" cy="16998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6" name="سهم إلى اليمين 25"/>
          <p:cNvSpPr/>
          <p:nvPr/>
        </p:nvSpPr>
        <p:spPr>
          <a:xfrm rot="5400000">
            <a:off x="10316340" y="2028009"/>
            <a:ext cx="2589699" cy="3600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9" name="سهم إلى اليمين 28"/>
          <p:cNvSpPr/>
          <p:nvPr/>
        </p:nvSpPr>
        <p:spPr>
          <a:xfrm rot="5400000">
            <a:off x="9910295" y="2668345"/>
            <a:ext cx="1351675" cy="3600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0" name="مستطيل 29"/>
          <p:cNvSpPr/>
          <p:nvPr/>
        </p:nvSpPr>
        <p:spPr>
          <a:xfrm rot="5400000">
            <a:off x="10810138" y="5504289"/>
            <a:ext cx="1512000" cy="180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1" name="سهم إلى اليمين 30"/>
          <p:cNvSpPr/>
          <p:nvPr/>
        </p:nvSpPr>
        <p:spPr>
          <a:xfrm rot="1300054">
            <a:off x="8164255" y="1740745"/>
            <a:ext cx="1167619" cy="3600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2" name="مستطيل 31"/>
          <p:cNvSpPr/>
          <p:nvPr/>
        </p:nvSpPr>
        <p:spPr>
          <a:xfrm rot="5400000">
            <a:off x="10074977" y="4988860"/>
            <a:ext cx="455480" cy="21586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3" name="سهم إلى اليمين 32"/>
          <p:cNvSpPr/>
          <p:nvPr/>
        </p:nvSpPr>
        <p:spPr>
          <a:xfrm flipH="1">
            <a:off x="9418036" y="5039613"/>
            <a:ext cx="936000" cy="3600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4" name="سهم إلى اليمين 33"/>
          <p:cNvSpPr/>
          <p:nvPr/>
        </p:nvSpPr>
        <p:spPr>
          <a:xfrm rot="1493681" flipH="1">
            <a:off x="6842338" y="4815647"/>
            <a:ext cx="720000" cy="3600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5" name="سهم إلى اليمين 34"/>
          <p:cNvSpPr/>
          <p:nvPr/>
        </p:nvSpPr>
        <p:spPr>
          <a:xfrm rot="20299946" flipH="1">
            <a:off x="6856007" y="5855759"/>
            <a:ext cx="684000" cy="3600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6" name="سهم إلى اليمين 35"/>
          <p:cNvSpPr/>
          <p:nvPr/>
        </p:nvSpPr>
        <p:spPr>
          <a:xfrm rot="20332442" flipH="1">
            <a:off x="5240768" y="4741959"/>
            <a:ext cx="720000" cy="3600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7" name="سهم إلى اليمين 36"/>
          <p:cNvSpPr/>
          <p:nvPr/>
        </p:nvSpPr>
        <p:spPr>
          <a:xfrm rot="1837580" flipH="1">
            <a:off x="5252420" y="5465052"/>
            <a:ext cx="684000" cy="3600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8" name="سهم إلى اليمين 37"/>
          <p:cNvSpPr/>
          <p:nvPr/>
        </p:nvSpPr>
        <p:spPr>
          <a:xfrm rot="16200000" flipV="1">
            <a:off x="4641700" y="4193246"/>
            <a:ext cx="540000" cy="3600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9" name="سهم إلى اليمين 38"/>
          <p:cNvSpPr/>
          <p:nvPr/>
        </p:nvSpPr>
        <p:spPr>
          <a:xfrm rot="16200000" flipV="1">
            <a:off x="4640895" y="2458068"/>
            <a:ext cx="540000" cy="3600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0" name="سهم إلى اليمين 39"/>
          <p:cNvSpPr/>
          <p:nvPr/>
        </p:nvSpPr>
        <p:spPr>
          <a:xfrm rot="19488692">
            <a:off x="5355846" y="1144822"/>
            <a:ext cx="828000" cy="3600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cxnSp>
        <p:nvCxnSpPr>
          <p:cNvPr id="24" name="رابط مستقيم 23"/>
          <p:cNvCxnSpPr/>
          <p:nvPr/>
        </p:nvCxnSpPr>
        <p:spPr>
          <a:xfrm>
            <a:off x="3671668" y="0"/>
            <a:ext cx="42203" cy="6858000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مستطيل 40"/>
          <p:cNvSpPr/>
          <p:nvPr/>
        </p:nvSpPr>
        <p:spPr>
          <a:xfrm>
            <a:off x="5854978" y="2748002"/>
            <a:ext cx="3415396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ظاهرة تعاقب الأجيال في الطحالب </a:t>
            </a:r>
            <a:endParaRPr lang="ar-SA" sz="4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4" name="مستطيل 43"/>
          <p:cNvSpPr/>
          <p:nvPr/>
        </p:nvSpPr>
        <p:spPr>
          <a:xfrm>
            <a:off x="1890187" y="103159"/>
            <a:ext cx="1620000" cy="1620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6" name="مستطيل 45"/>
          <p:cNvSpPr/>
          <p:nvPr/>
        </p:nvSpPr>
        <p:spPr>
          <a:xfrm>
            <a:off x="2597507" y="2600718"/>
            <a:ext cx="900000" cy="10800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7" name="مستطيل 46"/>
          <p:cNvSpPr/>
          <p:nvPr/>
        </p:nvSpPr>
        <p:spPr>
          <a:xfrm>
            <a:off x="1476408" y="2605460"/>
            <a:ext cx="900000" cy="10800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8" name="مستطيل 47"/>
          <p:cNvSpPr/>
          <p:nvPr/>
        </p:nvSpPr>
        <p:spPr>
          <a:xfrm>
            <a:off x="372483" y="2700389"/>
            <a:ext cx="900000" cy="108000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9" name="مستطيل 48"/>
          <p:cNvSpPr/>
          <p:nvPr/>
        </p:nvSpPr>
        <p:spPr>
          <a:xfrm>
            <a:off x="2610187" y="3937650"/>
            <a:ext cx="900000" cy="108000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0" name="مستطيل 49"/>
          <p:cNvSpPr/>
          <p:nvPr/>
        </p:nvSpPr>
        <p:spPr>
          <a:xfrm>
            <a:off x="1455726" y="3915226"/>
            <a:ext cx="900000" cy="1080000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1" name="مستطيل 50"/>
          <p:cNvSpPr/>
          <p:nvPr/>
        </p:nvSpPr>
        <p:spPr>
          <a:xfrm>
            <a:off x="333624" y="3900130"/>
            <a:ext cx="900000" cy="1080000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2" name="مستطيل 51"/>
          <p:cNvSpPr/>
          <p:nvPr/>
        </p:nvSpPr>
        <p:spPr>
          <a:xfrm>
            <a:off x="2578767" y="5233848"/>
            <a:ext cx="900000" cy="1080000"/>
          </a:xfrm>
          <a:prstGeom prst="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3" name="مستطيل 52"/>
          <p:cNvSpPr/>
          <p:nvPr/>
        </p:nvSpPr>
        <p:spPr>
          <a:xfrm>
            <a:off x="1489543" y="5233848"/>
            <a:ext cx="900000" cy="1080000"/>
          </a:xfrm>
          <a:prstGeom prst="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4" name="مستطيل 53"/>
          <p:cNvSpPr/>
          <p:nvPr/>
        </p:nvSpPr>
        <p:spPr>
          <a:xfrm>
            <a:off x="348997" y="5232866"/>
            <a:ext cx="900000" cy="1080000"/>
          </a:xfrm>
          <a:prstGeom prst="rect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" t="-22234" r="-16258"/>
            </a:stretch>
          </a:blip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5" name="مستطيل 54"/>
          <p:cNvSpPr/>
          <p:nvPr/>
        </p:nvSpPr>
        <p:spPr>
          <a:xfrm>
            <a:off x="7822848" y="5645052"/>
            <a:ext cx="1440000" cy="1080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6" name="مستطيل 55"/>
          <p:cNvSpPr/>
          <p:nvPr/>
        </p:nvSpPr>
        <p:spPr>
          <a:xfrm>
            <a:off x="259802" y="118130"/>
            <a:ext cx="1440000" cy="1080000"/>
          </a:xfrm>
          <a:prstGeom prst="rect">
            <a:avLst/>
          </a:prstGeo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7" name="مستطيل 56"/>
          <p:cNvSpPr/>
          <p:nvPr/>
        </p:nvSpPr>
        <p:spPr>
          <a:xfrm>
            <a:off x="251387" y="1295694"/>
            <a:ext cx="1440000" cy="1080000"/>
          </a:xfrm>
          <a:prstGeom prst="rect">
            <a:avLst/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42" name="صورة 4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V="1">
            <a:off x="3468096" y="6242046"/>
            <a:ext cx="515240" cy="576000"/>
          </a:xfrm>
          <a:prstGeom prst="rect">
            <a:avLst/>
          </a:prstGeom>
        </p:spPr>
      </p:pic>
      <p:pic>
        <p:nvPicPr>
          <p:cNvPr id="59" name="صورة 5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V="1">
            <a:off x="3438401" y="1933835"/>
            <a:ext cx="51524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7680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6196084" y="518615"/>
            <a:ext cx="1620000" cy="1620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3" name="مجموعة 2"/>
          <p:cNvGrpSpPr/>
          <p:nvPr/>
        </p:nvGrpSpPr>
        <p:grpSpPr>
          <a:xfrm>
            <a:off x="8029526" y="463171"/>
            <a:ext cx="2362966" cy="1080000"/>
            <a:chOff x="8029526" y="463171"/>
            <a:chExt cx="2362966" cy="1080000"/>
          </a:xfrm>
        </p:grpSpPr>
        <p:sp>
          <p:nvSpPr>
            <p:cNvPr id="8" name="سهم إلى اليمين 7"/>
            <p:cNvSpPr/>
            <p:nvPr/>
          </p:nvSpPr>
          <p:spPr>
            <a:xfrm rot="20524259">
              <a:off x="8029526" y="829108"/>
              <a:ext cx="1167619" cy="360000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3" name="مستطيل 12"/>
            <p:cNvSpPr/>
            <p:nvPr/>
          </p:nvSpPr>
          <p:spPr>
            <a:xfrm>
              <a:off x="9492492" y="463171"/>
              <a:ext cx="900000" cy="1080000"/>
            </a:xfrm>
            <a:prstGeom prst="rect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grpSp>
        <p:nvGrpSpPr>
          <p:cNvPr id="5" name="مجموعة 4"/>
          <p:cNvGrpSpPr/>
          <p:nvPr/>
        </p:nvGrpSpPr>
        <p:grpSpPr>
          <a:xfrm>
            <a:off x="10658930" y="913159"/>
            <a:ext cx="1284208" cy="3790594"/>
            <a:chOff x="10658930" y="913159"/>
            <a:chExt cx="1284208" cy="3790594"/>
          </a:xfrm>
        </p:grpSpPr>
        <p:sp>
          <p:nvSpPr>
            <p:cNvPr id="15" name="مستطيل 14"/>
            <p:cNvSpPr/>
            <p:nvPr/>
          </p:nvSpPr>
          <p:spPr>
            <a:xfrm>
              <a:off x="11043138" y="3623753"/>
              <a:ext cx="900000" cy="1080000"/>
            </a:xfrm>
            <a:prstGeom prst="rect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0" name="مستطيل 9"/>
            <p:cNvSpPr/>
            <p:nvPr/>
          </p:nvSpPr>
          <p:spPr>
            <a:xfrm>
              <a:off x="10658930" y="918022"/>
              <a:ext cx="1045390" cy="17925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6" name="سهم إلى اليمين 25"/>
            <p:cNvSpPr/>
            <p:nvPr/>
          </p:nvSpPr>
          <p:spPr>
            <a:xfrm rot="5400000">
              <a:off x="10316340" y="2028009"/>
              <a:ext cx="2589699" cy="360000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grpSp>
        <p:nvGrpSpPr>
          <p:cNvPr id="6" name="مجموعة 5"/>
          <p:cNvGrpSpPr/>
          <p:nvPr/>
        </p:nvGrpSpPr>
        <p:grpSpPr>
          <a:xfrm>
            <a:off x="9839162" y="2151182"/>
            <a:ext cx="926971" cy="2558791"/>
            <a:chOff x="9839162" y="2151182"/>
            <a:chExt cx="926971" cy="2558791"/>
          </a:xfrm>
        </p:grpSpPr>
        <p:sp>
          <p:nvSpPr>
            <p:cNvPr id="16" name="مستطيل 15"/>
            <p:cNvSpPr/>
            <p:nvPr/>
          </p:nvSpPr>
          <p:spPr>
            <a:xfrm>
              <a:off x="9839162" y="3629973"/>
              <a:ext cx="900000" cy="1080000"/>
            </a:xfrm>
            <a:prstGeom prst="rect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5" name="مستطيل 24"/>
            <p:cNvSpPr/>
            <p:nvPr/>
          </p:nvSpPr>
          <p:spPr>
            <a:xfrm>
              <a:off x="10391640" y="2151182"/>
              <a:ext cx="285735" cy="169987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9" name="سهم إلى اليمين 28"/>
            <p:cNvSpPr/>
            <p:nvPr/>
          </p:nvSpPr>
          <p:spPr>
            <a:xfrm rot="5400000">
              <a:off x="9910295" y="2668345"/>
              <a:ext cx="1351675" cy="360000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grpSp>
        <p:nvGrpSpPr>
          <p:cNvPr id="4" name="مجموعة 3"/>
          <p:cNvGrpSpPr/>
          <p:nvPr/>
        </p:nvGrpSpPr>
        <p:grpSpPr>
          <a:xfrm>
            <a:off x="8164255" y="1740745"/>
            <a:ext cx="2108819" cy="1107600"/>
            <a:chOff x="8164255" y="1740745"/>
            <a:chExt cx="2108819" cy="1107600"/>
          </a:xfrm>
        </p:grpSpPr>
        <p:sp>
          <p:nvSpPr>
            <p:cNvPr id="14" name="مستطيل 13"/>
            <p:cNvSpPr/>
            <p:nvPr/>
          </p:nvSpPr>
          <p:spPr>
            <a:xfrm>
              <a:off x="9373074" y="1768345"/>
              <a:ext cx="900000" cy="1080000"/>
            </a:xfrm>
            <a:prstGeom prst="rect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31" name="سهم إلى اليمين 30"/>
            <p:cNvSpPr/>
            <p:nvPr/>
          </p:nvSpPr>
          <p:spPr>
            <a:xfrm rot="1300054">
              <a:off x="8164255" y="1740745"/>
              <a:ext cx="1167619" cy="360000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grpSp>
        <p:nvGrpSpPr>
          <p:cNvPr id="9" name="مجموعة 8"/>
          <p:cNvGrpSpPr/>
          <p:nvPr/>
        </p:nvGrpSpPr>
        <p:grpSpPr>
          <a:xfrm>
            <a:off x="7793789" y="4407624"/>
            <a:ext cx="2616860" cy="1080000"/>
            <a:chOff x="7793789" y="4407624"/>
            <a:chExt cx="2616860" cy="1080000"/>
          </a:xfrm>
        </p:grpSpPr>
        <p:sp>
          <p:nvSpPr>
            <p:cNvPr id="12" name="مستطيل 11"/>
            <p:cNvSpPr/>
            <p:nvPr/>
          </p:nvSpPr>
          <p:spPr>
            <a:xfrm>
              <a:off x="7793789" y="4407624"/>
              <a:ext cx="1440000" cy="1080000"/>
            </a:xfrm>
            <a:prstGeom prst="rect">
              <a:avLst/>
            </a:prstGeom>
            <a:blipFill dpi="0"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32" name="مستطيل 31"/>
            <p:cNvSpPr/>
            <p:nvPr/>
          </p:nvSpPr>
          <p:spPr>
            <a:xfrm rot="5400000">
              <a:off x="10074977" y="4988860"/>
              <a:ext cx="455480" cy="21586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33" name="سهم إلى اليمين 32"/>
            <p:cNvSpPr/>
            <p:nvPr/>
          </p:nvSpPr>
          <p:spPr>
            <a:xfrm flipH="1">
              <a:off x="9418036" y="5039613"/>
              <a:ext cx="936000" cy="360000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grpSp>
        <p:nvGrpSpPr>
          <p:cNvPr id="22" name="مجموعة 21"/>
          <p:cNvGrpSpPr/>
          <p:nvPr/>
        </p:nvGrpSpPr>
        <p:grpSpPr>
          <a:xfrm>
            <a:off x="5932794" y="4280984"/>
            <a:ext cx="1629544" cy="1080000"/>
            <a:chOff x="5932794" y="4280984"/>
            <a:chExt cx="1629544" cy="1080000"/>
          </a:xfrm>
        </p:grpSpPr>
        <p:sp>
          <p:nvSpPr>
            <p:cNvPr id="17" name="مستطيل 16"/>
            <p:cNvSpPr/>
            <p:nvPr/>
          </p:nvSpPr>
          <p:spPr>
            <a:xfrm>
              <a:off x="5932794" y="4280984"/>
              <a:ext cx="900000" cy="1080000"/>
            </a:xfrm>
            <a:prstGeom prst="rect">
              <a:avLst/>
            </a:prstGeom>
            <a:blipFill dpi="0"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34" name="سهم إلى اليمين 33"/>
            <p:cNvSpPr/>
            <p:nvPr/>
          </p:nvSpPr>
          <p:spPr>
            <a:xfrm rot="1493681" flipH="1">
              <a:off x="6842338" y="4815647"/>
              <a:ext cx="720000" cy="360000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grpSp>
        <p:nvGrpSpPr>
          <p:cNvPr id="23" name="مجموعة 22"/>
          <p:cNvGrpSpPr/>
          <p:nvPr/>
        </p:nvGrpSpPr>
        <p:grpSpPr>
          <a:xfrm>
            <a:off x="5913710" y="5563643"/>
            <a:ext cx="1626297" cy="1080000"/>
            <a:chOff x="5913710" y="5563643"/>
            <a:chExt cx="1626297" cy="1080000"/>
          </a:xfrm>
        </p:grpSpPr>
        <p:sp>
          <p:nvSpPr>
            <p:cNvPr id="18" name="مستطيل 17"/>
            <p:cNvSpPr/>
            <p:nvPr/>
          </p:nvSpPr>
          <p:spPr>
            <a:xfrm>
              <a:off x="5913710" y="5563643"/>
              <a:ext cx="900000" cy="1080000"/>
            </a:xfrm>
            <a:prstGeom prst="rect">
              <a:avLst/>
            </a:prstGeom>
            <a:blipFill dpi="0"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35" name="سهم إلى اليمين 34"/>
            <p:cNvSpPr/>
            <p:nvPr/>
          </p:nvSpPr>
          <p:spPr>
            <a:xfrm rot="20299946" flipH="1">
              <a:off x="6856007" y="5855759"/>
              <a:ext cx="684000" cy="360000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grpSp>
        <p:nvGrpSpPr>
          <p:cNvPr id="27" name="مجموعة 26"/>
          <p:cNvGrpSpPr/>
          <p:nvPr/>
        </p:nvGrpSpPr>
        <p:grpSpPr>
          <a:xfrm>
            <a:off x="4368930" y="4686602"/>
            <a:ext cx="1591838" cy="1138450"/>
            <a:chOff x="4368930" y="4686602"/>
            <a:chExt cx="1591838" cy="1138450"/>
          </a:xfrm>
        </p:grpSpPr>
        <p:sp>
          <p:nvSpPr>
            <p:cNvPr id="19" name="مستطيل 18"/>
            <p:cNvSpPr/>
            <p:nvPr/>
          </p:nvSpPr>
          <p:spPr>
            <a:xfrm>
              <a:off x="4368930" y="4686602"/>
              <a:ext cx="900000" cy="1080000"/>
            </a:xfrm>
            <a:prstGeom prst="rect">
              <a:avLst/>
            </a:prstGeom>
            <a:blipFill dpi="0"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36" name="سهم إلى اليمين 35"/>
            <p:cNvSpPr/>
            <p:nvPr/>
          </p:nvSpPr>
          <p:spPr>
            <a:xfrm rot="20332442" flipH="1">
              <a:off x="5240768" y="4741959"/>
              <a:ext cx="720000" cy="360000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37" name="سهم إلى اليمين 36"/>
            <p:cNvSpPr/>
            <p:nvPr/>
          </p:nvSpPr>
          <p:spPr>
            <a:xfrm rot="1837580" flipH="1">
              <a:off x="5252420" y="5465052"/>
              <a:ext cx="684000" cy="360000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grpSp>
        <p:nvGrpSpPr>
          <p:cNvPr id="28" name="مجموعة 27"/>
          <p:cNvGrpSpPr/>
          <p:nvPr/>
        </p:nvGrpSpPr>
        <p:grpSpPr>
          <a:xfrm>
            <a:off x="4456019" y="2986016"/>
            <a:ext cx="900000" cy="1657230"/>
            <a:chOff x="4456019" y="2986016"/>
            <a:chExt cx="900000" cy="1657230"/>
          </a:xfrm>
        </p:grpSpPr>
        <p:sp>
          <p:nvSpPr>
            <p:cNvPr id="20" name="مستطيل 19"/>
            <p:cNvSpPr/>
            <p:nvPr/>
          </p:nvSpPr>
          <p:spPr>
            <a:xfrm>
              <a:off x="4456019" y="2986016"/>
              <a:ext cx="900000" cy="1080000"/>
            </a:xfrm>
            <a:prstGeom prst="rect">
              <a:avLst/>
            </a:prstGeom>
            <a:blipFill dpi="0"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38" name="سهم إلى اليمين 37"/>
            <p:cNvSpPr/>
            <p:nvPr/>
          </p:nvSpPr>
          <p:spPr>
            <a:xfrm rot="16200000" flipV="1">
              <a:off x="4641700" y="4193246"/>
              <a:ext cx="540000" cy="360000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grpSp>
        <p:nvGrpSpPr>
          <p:cNvPr id="43" name="مجموعة 42"/>
          <p:cNvGrpSpPr/>
          <p:nvPr/>
        </p:nvGrpSpPr>
        <p:grpSpPr>
          <a:xfrm>
            <a:off x="4454739" y="1266823"/>
            <a:ext cx="900000" cy="1641245"/>
            <a:chOff x="4454739" y="1266823"/>
            <a:chExt cx="900000" cy="1641245"/>
          </a:xfrm>
        </p:grpSpPr>
        <p:sp>
          <p:nvSpPr>
            <p:cNvPr id="21" name="مستطيل 20"/>
            <p:cNvSpPr/>
            <p:nvPr/>
          </p:nvSpPr>
          <p:spPr>
            <a:xfrm>
              <a:off x="4454739" y="1266823"/>
              <a:ext cx="900000" cy="1080000"/>
            </a:xfrm>
            <a:prstGeom prst="rect">
              <a:avLst/>
            </a:prstGeom>
            <a:blipFill dpi="0"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39" name="سهم إلى اليمين 38"/>
            <p:cNvSpPr/>
            <p:nvPr/>
          </p:nvSpPr>
          <p:spPr>
            <a:xfrm rot="16200000" flipV="1">
              <a:off x="4640895" y="2458068"/>
              <a:ext cx="540000" cy="360000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40" name="سهم إلى اليمين 39"/>
          <p:cNvSpPr/>
          <p:nvPr/>
        </p:nvSpPr>
        <p:spPr>
          <a:xfrm rot="19488692">
            <a:off x="5355846" y="1144822"/>
            <a:ext cx="828000" cy="3600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1" name="مستطيل 40"/>
          <p:cNvSpPr/>
          <p:nvPr/>
        </p:nvSpPr>
        <p:spPr>
          <a:xfrm>
            <a:off x="5854978" y="2748002"/>
            <a:ext cx="3415396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ظاهرة تعاقب الأجيال في الطحالب </a:t>
            </a:r>
            <a:endParaRPr lang="ar-SA" sz="4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7" name="مجموعة 6"/>
          <p:cNvGrpSpPr/>
          <p:nvPr/>
        </p:nvGrpSpPr>
        <p:grpSpPr>
          <a:xfrm>
            <a:off x="7822848" y="4838289"/>
            <a:ext cx="3840230" cy="1886763"/>
            <a:chOff x="7822848" y="4838289"/>
            <a:chExt cx="3840230" cy="1886763"/>
          </a:xfrm>
        </p:grpSpPr>
        <p:sp>
          <p:nvSpPr>
            <p:cNvPr id="11" name="سهم إلى اليمين 10"/>
            <p:cNvSpPr/>
            <p:nvPr/>
          </p:nvSpPr>
          <p:spPr>
            <a:xfrm flipH="1">
              <a:off x="9373073" y="6064724"/>
              <a:ext cx="2290005" cy="360000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30" name="مستطيل 29"/>
            <p:cNvSpPr/>
            <p:nvPr/>
          </p:nvSpPr>
          <p:spPr>
            <a:xfrm rot="5400000">
              <a:off x="10810138" y="5504289"/>
              <a:ext cx="1512000" cy="1800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55" name="مستطيل 54"/>
            <p:cNvSpPr/>
            <p:nvPr/>
          </p:nvSpPr>
          <p:spPr>
            <a:xfrm>
              <a:off x="7822848" y="5645052"/>
              <a:ext cx="1440000" cy="1080000"/>
            </a:xfrm>
            <a:prstGeom prst="rect">
              <a:avLst/>
            </a:prstGeom>
            <a:blipFill dpi="0"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45" name="مستطيل 44"/>
          <p:cNvSpPr/>
          <p:nvPr/>
        </p:nvSpPr>
        <p:spPr>
          <a:xfrm>
            <a:off x="546546" y="1537908"/>
            <a:ext cx="3431209" cy="4154984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5400000" scaled="1"/>
            <a:tileRect/>
          </a:gradFill>
          <a:ln w="38100"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6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DecoType Thuluth" panose="02010000000000000000" pitchFamily="2" charset="-78"/>
              </a:rPr>
              <a:t>كم نوع من الأجيال في دورة حياة الطحالب ؟</a:t>
            </a:r>
          </a:p>
        </p:txBody>
      </p:sp>
    </p:spTree>
    <p:extLst>
      <p:ext uri="{BB962C8B-B14F-4D97-AF65-F5344CB8AC3E}">
        <p14:creationId xmlns:p14="http://schemas.microsoft.com/office/powerpoint/2010/main" val="2196006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8641201" y="1742443"/>
            <a:ext cx="2416047" cy="830997"/>
          </a:xfrm>
          <a:prstGeom prst="rect">
            <a:avLst/>
          </a:prstGeom>
          <a:solidFill>
            <a:srgbClr val="FFC0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جيل بوغي </a:t>
            </a:r>
          </a:p>
        </p:txBody>
      </p:sp>
      <p:sp>
        <p:nvSpPr>
          <p:cNvPr id="3" name="مستطيل 2"/>
          <p:cNvSpPr/>
          <p:nvPr/>
        </p:nvSpPr>
        <p:spPr>
          <a:xfrm>
            <a:off x="1341094" y="559415"/>
            <a:ext cx="9842759" cy="830997"/>
          </a:xfrm>
          <a:prstGeom prst="rect">
            <a:avLst/>
          </a:prstGeom>
          <a:solidFill>
            <a:srgbClr val="00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تتضمن دورة حياة الطحالب نوعين من الأجيال </a:t>
            </a:r>
          </a:p>
        </p:txBody>
      </p:sp>
      <p:sp>
        <p:nvSpPr>
          <p:cNvPr id="4" name="مستطيل 3"/>
          <p:cNvSpPr/>
          <p:nvPr/>
        </p:nvSpPr>
        <p:spPr>
          <a:xfrm>
            <a:off x="1341094" y="1674923"/>
            <a:ext cx="2935419" cy="830997"/>
          </a:xfrm>
          <a:prstGeom prst="rect">
            <a:avLst/>
          </a:prstGeom>
          <a:solidFill>
            <a:srgbClr val="FFC0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جيل مشيجي </a:t>
            </a:r>
          </a:p>
        </p:txBody>
      </p:sp>
      <p:sp>
        <p:nvSpPr>
          <p:cNvPr id="5" name="مستطيل 4"/>
          <p:cNvSpPr/>
          <p:nvPr/>
        </p:nvSpPr>
        <p:spPr>
          <a:xfrm>
            <a:off x="7919713" y="2925471"/>
            <a:ext cx="3493264" cy="1569660"/>
          </a:xfrm>
          <a:prstGeom prst="rect">
            <a:avLst/>
          </a:prstGeom>
          <a:solidFill>
            <a:srgbClr val="FFFF7D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ثنائي المجموعة </a:t>
            </a:r>
          </a:p>
          <a:p>
            <a:pPr algn="ctr"/>
            <a:r>
              <a:rPr lang="ar-SA" sz="48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الكروموسومية</a:t>
            </a:r>
            <a:endParaRPr lang="ar-SA" sz="4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846567" y="2925471"/>
            <a:ext cx="3924472" cy="1569660"/>
          </a:xfrm>
          <a:prstGeom prst="rect">
            <a:avLst/>
          </a:prstGeom>
          <a:solidFill>
            <a:srgbClr val="FFFF7D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أحادي المجموعة </a:t>
            </a:r>
          </a:p>
          <a:p>
            <a:pPr algn="ctr"/>
            <a:r>
              <a:rPr lang="ar-SA" sz="48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الكروموسومية</a:t>
            </a:r>
            <a:endParaRPr lang="ar-SA" sz="4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7919713" y="4711786"/>
            <a:ext cx="3493264" cy="1569660"/>
          </a:xfrm>
          <a:prstGeom prst="rect">
            <a:avLst/>
          </a:prstGeom>
          <a:solidFill>
            <a:srgbClr val="FFC0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يتكاثر لا جنسيا بالأبواغ </a:t>
            </a:r>
          </a:p>
        </p:txBody>
      </p:sp>
      <p:sp>
        <p:nvSpPr>
          <p:cNvPr id="8" name="مستطيل 7"/>
          <p:cNvSpPr/>
          <p:nvPr/>
        </p:nvSpPr>
        <p:spPr>
          <a:xfrm>
            <a:off x="846567" y="4711786"/>
            <a:ext cx="3924473" cy="1569660"/>
          </a:xfrm>
          <a:prstGeom prst="rect">
            <a:avLst/>
          </a:prstGeom>
          <a:solidFill>
            <a:srgbClr val="FFC0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يتكاثر جنسيا بتكوين امشاج</a:t>
            </a:r>
          </a:p>
        </p:txBody>
      </p:sp>
      <p:sp>
        <p:nvSpPr>
          <p:cNvPr id="9" name="سهم للأسفل 8"/>
          <p:cNvSpPr/>
          <p:nvPr/>
        </p:nvSpPr>
        <p:spPr>
          <a:xfrm>
            <a:off x="9376012" y="1390412"/>
            <a:ext cx="614149" cy="352031"/>
          </a:xfrm>
          <a:prstGeom prst="downArrow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سهم للأسفل 9"/>
          <p:cNvSpPr/>
          <p:nvPr/>
        </p:nvSpPr>
        <p:spPr>
          <a:xfrm>
            <a:off x="2501728" y="1390412"/>
            <a:ext cx="614149" cy="352031"/>
          </a:xfrm>
          <a:prstGeom prst="downArrow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05550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ستطيل 8"/>
          <p:cNvSpPr/>
          <p:nvPr/>
        </p:nvSpPr>
        <p:spPr>
          <a:xfrm>
            <a:off x="11096426" y="0"/>
            <a:ext cx="409433" cy="68580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" name="مستطيل 1"/>
          <p:cNvSpPr/>
          <p:nvPr/>
        </p:nvSpPr>
        <p:spPr>
          <a:xfrm>
            <a:off x="3795876" y="-104902"/>
            <a:ext cx="405431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66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جدول التعلم </a:t>
            </a:r>
          </a:p>
        </p:txBody>
      </p:sp>
      <p:graphicFrame>
        <p:nvGraphicFramePr>
          <p:cNvPr id="3" name="جدول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2989466"/>
              </p:ext>
            </p:extLst>
          </p:nvPr>
        </p:nvGraphicFramePr>
        <p:xfrm>
          <a:off x="1759035" y="1003094"/>
          <a:ext cx="8127999" cy="493776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44306">
                <a:tc>
                  <a:txBody>
                    <a:bodyPr/>
                    <a:lstStyle/>
                    <a:p>
                      <a:pPr rtl="1"/>
                      <a:r>
                        <a:rPr lang="ar-SA" sz="44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ماذا أعرف</a:t>
                      </a:r>
                    </a:p>
                  </a:txBody>
                  <a:tcPr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F6FD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44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ماذا أود أن أعرف</a:t>
                      </a:r>
                    </a:p>
                  </a:txBody>
                  <a:tcPr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F6FD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44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ماذا تعلمت</a:t>
                      </a:r>
                    </a:p>
                  </a:txBody>
                  <a:tcPr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F6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11790">
                <a:tc>
                  <a:txBody>
                    <a:bodyPr/>
                    <a:lstStyle/>
                    <a:p>
                      <a:pPr rtl="1"/>
                      <a:r>
                        <a:rPr lang="ar-SA" sz="2400" dirty="0">
                          <a:solidFill>
                            <a:schemeClr val="tx1"/>
                          </a:solidFill>
                        </a:rPr>
                        <a:t>.............................</a:t>
                      </a:r>
                    </a:p>
                    <a:p>
                      <a:pPr rtl="1"/>
                      <a:r>
                        <a:rPr lang="ar-SA" sz="2400" dirty="0">
                          <a:solidFill>
                            <a:schemeClr val="tx1"/>
                          </a:solidFill>
                        </a:rPr>
                        <a:t>.............................</a:t>
                      </a:r>
                    </a:p>
                    <a:p>
                      <a:pPr rtl="1"/>
                      <a:r>
                        <a:rPr lang="ar-SA" sz="2400" dirty="0">
                          <a:solidFill>
                            <a:schemeClr val="tx1"/>
                          </a:solidFill>
                        </a:rPr>
                        <a:t>.............................</a:t>
                      </a:r>
                    </a:p>
                    <a:p>
                      <a:pPr rtl="1"/>
                      <a:r>
                        <a:rPr lang="ar-SA" sz="2400" dirty="0">
                          <a:solidFill>
                            <a:schemeClr val="tx1"/>
                          </a:solidFill>
                        </a:rPr>
                        <a:t>....................................................................................................................................................................................</a:t>
                      </a:r>
                    </a:p>
                  </a:txBody>
                  <a:tcPr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800" dirty="0">
                          <a:solidFill>
                            <a:schemeClr val="tx1"/>
                          </a:solidFill>
                        </a:rPr>
                        <a:t>........................................................................................................................................................................................................</a:t>
                      </a:r>
                      <a:endParaRPr lang="ar-SA" sz="4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800" dirty="0">
                          <a:solidFill>
                            <a:schemeClr val="tx1"/>
                          </a:solidFill>
                        </a:rPr>
                        <a:t>.......................................................................................................................................................................................................</a:t>
                      </a:r>
                    </a:p>
                  </a:txBody>
                  <a:tcPr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مستطيل 9"/>
          <p:cNvSpPr/>
          <p:nvPr/>
        </p:nvSpPr>
        <p:spPr>
          <a:xfrm>
            <a:off x="1" y="6131927"/>
            <a:ext cx="12192000" cy="378054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1" name="صورة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9775" y="4429411"/>
            <a:ext cx="2562225" cy="252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36570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نتيجة بحث الصور عن ‪Slime Molds‬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34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04720" y="715454"/>
            <a:ext cx="1163491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88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Mudir MT" pitchFamily="2" charset="-78"/>
              </a:rPr>
              <a:t>الطلائعيات الشبيهة بالفطريات </a:t>
            </a:r>
          </a:p>
        </p:txBody>
      </p:sp>
    </p:spTree>
    <p:extLst>
      <p:ext uri="{BB962C8B-B14F-4D97-AF65-F5344CB8AC3E}">
        <p14:creationId xmlns:p14="http://schemas.microsoft.com/office/powerpoint/2010/main" val="13205276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نتيجة بحث الصور عن ‪Slime Molds‬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/>
          <p:cNvSpPr/>
          <p:nvPr/>
        </p:nvSpPr>
        <p:spPr>
          <a:xfrm>
            <a:off x="982639" y="961114"/>
            <a:ext cx="10437224" cy="517064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66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Mudir MT" pitchFamily="2" charset="-78"/>
              </a:rPr>
              <a:t>توجد الغرويات بألوان عدة كالأصفر ,والأحمر والأزرق </a:t>
            </a:r>
            <a:r>
              <a:rPr lang="ar-SA" sz="6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Mudir MT" pitchFamily="2" charset="-78"/>
              </a:rPr>
              <a:t>والبرتقالي وتعيش في الأماكن الرطبة المظللة حيث تتوافر المواد العضوية المتحللة كأكوام أوراق الشجر وجذوعه  </a:t>
            </a:r>
            <a:endParaRPr lang="ar-SA" sz="66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Mudi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626372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صورة ذات صلة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3678" y="3152633"/>
            <a:ext cx="2066925" cy="3138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1924335" y="338147"/>
            <a:ext cx="9976268" cy="19389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6000" b="1" cap="none" spc="0" dirty="0">
                <a:ln w="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63500" dir="5400000" algn="t" rotWithShape="0">
                    <a:schemeClr val="tx1">
                      <a:alpha val="40000"/>
                    </a:schemeClr>
                  </a:outerShdw>
                </a:effectLst>
                <a:cs typeface="Akhbar MT" pitchFamily="2" charset="-78"/>
              </a:rPr>
              <a:t>طالبتي العزيزة أكملي مخطط فن التالي من خلال قراءتك في كتابك المقرر عن الفطريات الغروية</a:t>
            </a:r>
          </a:p>
        </p:txBody>
      </p:sp>
      <p:sp>
        <p:nvSpPr>
          <p:cNvPr id="4" name="مستطيل مستدير الزوايا 3"/>
          <p:cNvSpPr/>
          <p:nvPr/>
        </p:nvSpPr>
        <p:spPr>
          <a:xfrm>
            <a:off x="4225129" y="3052689"/>
            <a:ext cx="5400000" cy="3052689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5" name="مستطيل مستدير الزوايا 4"/>
          <p:cNvSpPr/>
          <p:nvPr/>
        </p:nvSpPr>
        <p:spPr>
          <a:xfrm>
            <a:off x="1825400" y="3039041"/>
            <a:ext cx="5400000" cy="3052689"/>
          </a:xfrm>
          <a:prstGeom prst="roundRect">
            <a:avLst/>
          </a:prstGeom>
          <a:noFill/>
          <a:ln w="762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مستطيل مستدير الزوايا 2"/>
          <p:cNvSpPr/>
          <p:nvPr/>
        </p:nvSpPr>
        <p:spPr>
          <a:xfrm>
            <a:off x="9130352" y="2838734"/>
            <a:ext cx="1596788" cy="66874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chemeClr val="tx1"/>
                </a:solidFill>
              </a:rPr>
              <a:t>الفطريات</a:t>
            </a:r>
            <a:r>
              <a:rPr lang="ar-SA" sz="3600" dirty="0">
                <a:solidFill>
                  <a:srgbClr val="00FF00"/>
                </a:solidFill>
              </a:rPr>
              <a:t> </a:t>
            </a:r>
          </a:p>
        </p:txBody>
      </p:sp>
      <p:sp>
        <p:nvSpPr>
          <p:cNvPr id="6" name="مستطيل مستدير الزوايا 5"/>
          <p:cNvSpPr/>
          <p:nvPr/>
        </p:nvSpPr>
        <p:spPr>
          <a:xfrm>
            <a:off x="818866" y="2838733"/>
            <a:ext cx="2715903" cy="88710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/>
                </a:solidFill>
              </a:rPr>
              <a:t>الطلائعيات الشبيهة بالفطريات </a:t>
            </a:r>
          </a:p>
        </p:txBody>
      </p:sp>
      <p:pic>
        <p:nvPicPr>
          <p:cNvPr id="8" name="صورة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149" y="600501"/>
            <a:ext cx="1889811" cy="1876946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F8639820-7E7B-4AD8-9D96-D52FCA81114D}"/>
              </a:ext>
            </a:extLst>
          </p:cNvPr>
          <p:cNvSpPr/>
          <p:nvPr/>
        </p:nvSpPr>
        <p:spPr>
          <a:xfrm>
            <a:off x="7441773" y="3853706"/>
            <a:ext cx="1580322" cy="1423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</a:rPr>
              <a:t>الجدار الخلوي من السليلوز 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BEC50781-2539-4EBC-BC88-F4CF7C905B7C}"/>
              </a:ext>
            </a:extLst>
          </p:cNvPr>
          <p:cNvSpPr/>
          <p:nvPr/>
        </p:nvSpPr>
        <p:spPr>
          <a:xfrm>
            <a:off x="2176817" y="3968242"/>
            <a:ext cx="1580322" cy="1423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</a:rPr>
              <a:t>الجدار الخلوي من </a:t>
            </a:r>
            <a:r>
              <a:rPr lang="ar-SA" sz="3200" dirty="0" err="1">
                <a:solidFill>
                  <a:schemeClr val="tx1"/>
                </a:solidFill>
              </a:rPr>
              <a:t>الكايتين</a:t>
            </a:r>
            <a:r>
              <a:rPr lang="ar-SA" sz="32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DA33F68A-1577-433A-9049-6A92E9CCE528}"/>
              </a:ext>
            </a:extLst>
          </p:cNvPr>
          <p:cNvSpPr/>
          <p:nvPr/>
        </p:nvSpPr>
        <p:spPr>
          <a:xfrm>
            <a:off x="4569869" y="3514927"/>
            <a:ext cx="2137691" cy="21282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</a:rPr>
              <a:t>تغذية مترممة </a:t>
            </a:r>
          </a:p>
          <a:p>
            <a:pPr algn="ctr"/>
            <a:r>
              <a:rPr lang="ar-SA" sz="3200" dirty="0">
                <a:solidFill>
                  <a:schemeClr val="tx1"/>
                </a:solidFill>
              </a:rPr>
              <a:t>تتكاثر بأبواغ سوطية</a:t>
            </a:r>
          </a:p>
        </p:txBody>
      </p:sp>
    </p:spTree>
    <p:extLst>
      <p:ext uri="{BB962C8B-B14F-4D97-AF65-F5344CB8AC3E}">
        <p14:creationId xmlns:p14="http://schemas.microsoft.com/office/powerpoint/2010/main" val="3886688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43~1">
            <a:hlinkClick r:id="" action="ppaction://media"/>
            <a:extLst>
              <a:ext uri="{FF2B5EF4-FFF2-40B4-BE49-F238E27FC236}">
                <a16:creationId xmlns:a16="http://schemas.microsoft.com/office/drawing/2014/main" id="{1F181A7A-2A49-4855-A538-51789FC8965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44246"/>
            <a:ext cx="12192000" cy="6902246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5218351" y="0"/>
            <a:ext cx="68595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الطلائعيات الشبيهة بالفطريات </a:t>
            </a:r>
          </a:p>
        </p:txBody>
      </p:sp>
    </p:spTree>
    <p:extLst>
      <p:ext uri="{BB962C8B-B14F-4D97-AF65-F5344CB8AC3E}">
        <p14:creationId xmlns:p14="http://schemas.microsoft.com/office/powerpoint/2010/main" val="2685089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3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44~1">
            <a:hlinkClick r:id="" action="ppaction://media"/>
            <a:extLst>
              <a:ext uri="{FF2B5EF4-FFF2-40B4-BE49-F238E27FC236}">
                <a16:creationId xmlns:a16="http://schemas.microsoft.com/office/drawing/2014/main" id="{931AE176-4DE3-49E0-96EA-0CAD3FB42F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5218351" y="0"/>
            <a:ext cx="68595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الطلائعيات الشبيهة بالفطريات </a:t>
            </a:r>
          </a:p>
        </p:txBody>
      </p:sp>
    </p:spTree>
    <p:extLst>
      <p:ext uri="{BB962C8B-B14F-4D97-AF65-F5344CB8AC3E}">
        <p14:creationId xmlns:p14="http://schemas.microsoft.com/office/powerpoint/2010/main" val="4072836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صورة ذات صلة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3678" y="3152633"/>
            <a:ext cx="2066925" cy="3138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1924335" y="338147"/>
            <a:ext cx="9976268" cy="19389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6000" b="1" cap="none" spc="0" dirty="0">
                <a:ln w="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63500" dir="5400000" algn="t" rotWithShape="0">
                    <a:schemeClr val="tx1">
                      <a:alpha val="40000"/>
                    </a:schemeClr>
                  </a:outerShdw>
                </a:effectLst>
                <a:cs typeface="Akhbar MT" pitchFamily="2" charset="-78"/>
              </a:rPr>
              <a:t>طالبتي العزيزة أكملي مخطط فن التالي من خلال قراءتك في كتابك المقرر عن الفطريات الغروية</a:t>
            </a:r>
          </a:p>
        </p:txBody>
      </p:sp>
      <p:sp>
        <p:nvSpPr>
          <p:cNvPr id="4" name="مستطيل مستدير الزوايا 3"/>
          <p:cNvSpPr/>
          <p:nvPr/>
        </p:nvSpPr>
        <p:spPr>
          <a:xfrm>
            <a:off x="4225129" y="3052689"/>
            <a:ext cx="5580000" cy="3052689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مستطيل مستدير الزوايا 4"/>
          <p:cNvSpPr/>
          <p:nvPr/>
        </p:nvSpPr>
        <p:spPr>
          <a:xfrm>
            <a:off x="1579736" y="3039041"/>
            <a:ext cx="5580000" cy="3052689"/>
          </a:xfrm>
          <a:prstGeom prst="roundRect">
            <a:avLst/>
          </a:prstGeom>
          <a:noFill/>
          <a:ln w="762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مستطيل مستدير الزوايا 2"/>
          <p:cNvSpPr/>
          <p:nvPr/>
        </p:nvSpPr>
        <p:spPr>
          <a:xfrm>
            <a:off x="9130352" y="2838734"/>
            <a:ext cx="1596788" cy="66874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chemeClr val="tx1"/>
                </a:solidFill>
              </a:rPr>
              <a:t>الفطريات</a:t>
            </a:r>
            <a:r>
              <a:rPr lang="ar-SA" sz="3600" dirty="0">
                <a:solidFill>
                  <a:srgbClr val="00FF00"/>
                </a:solidFill>
              </a:rPr>
              <a:t> </a:t>
            </a:r>
          </a:p>
        </p:txBody>
      </p:sp>
      <p:sp>
        <p:nvSpPr>
          <p:cNvPr id="6" name="مستطيل مستدير الزوايا 5"/>
          <p:cNvSpPr/>
          <p:nvPr/>
        </p:nvSpPr>
        <p:spPr>
          <a:xfrm>
            <a:off x="818866" y="2838733"/>
            <a:ext cx="2715903" cy="88710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/>
                </a:solidFill>
              </a:rPr>
              <a:t>الطلائعيات الشبيهة بالفطريات </a:t>
            </a:r>
          </a:p>
        </p:txBody>
      </p:sp>
      <p:pic>
        <p:nvPicPr>
          <p:cNvPr id="8" name="صورة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149" y="600501"/>
            <a:ext cx="1889811" cy="1876946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4152205" y="3116518"/>
            <a:ext cx="31373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*تتكاثر بالأبواغ </a:t>
            </a:r>
          </a:p>
        </p:txBody>
      </p:sp>
      <p:sp>
        <p:nvSpPr>
          <p:cNvPr id="10" name="مستطيل 9"/>
          <p:cNvSpPr/>
          <p:nvPr/>
        </p:nvSpPr>
        <p:spPr>
          <a:xfrm>
            <a:off x="4266161" y="3773128"/>
            <a:ext cx="3063514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*تتغذى على المواد العضوية المتحللة </a:t>
            </a:r>
          </a:p>
        </p:txBody>
      </p:sp>
      <p:sp>
        <p:nvSpPr>
          <p:cNvPr id="11" name="مستطيل 10"/>
          <p:cNvSpPr/>
          <p:nvPr/>
        </p:nvSpPr>
        <p:spPr>
          <a:xfrm>
            <a:off x="6924953" y="3616659"/>
            <a:ext cx="307009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الجدار الخلوي من </a:t>
            </a:r>
            <a:r>
              <a:rPr lang="ar-SA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الكايتين</a:t>
            </a:r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 </a:t>
            </a:r>
          </a:p>
        </p:txBody>
      </p:sp>
      <p:sp>
        <p:nvSpPr>
          <p:cNvPr id="12" name="مستطيل 11"/>
          <p:cNvSpPr/>
          <p:nvPr/>
        </p:nvSpPr>
        <p:spPr>
          <a:xfrm>
            <a:off x="1356195" y="3741423"/>
            <a:ext cx="307009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الجدار الخلوي من السليلوز  </a:t>
            </a:r>
          </a:p>
        </p:txBody>
      </p:sp>
    </p:spTree>
    <p:extLst>
      <p:ext uri="{BB962C8B-B14F-4D97-AF65-F5344CB8AC3E}">
        <p14:creationId xmlns:p14="http://schemas.microsoft.com/office/powerpoint/2010/main" val="2352548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500"/>
            <a:ext cx="12192000" cy="686650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990502" y="522026"/>
            <a:ext cx="10437224" cy="618630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66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Mudir MT" pitchFamily="2" charset="-78"/>
              </a:rPr>
              <a:t>هناك أكثر من </a:t>
            </a:r>
            <a:r>
              <a:rPr lang="en-US" sz="66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Mudir MT" pitchFamily="2" charset="-78"/>
              </a:rPr>
              <a:t>500</a:t>
            </a:r>
            <a:r>
              <a:rPr lang="ar-SA" sz="66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Mudir MT" pitchFamily="2" charset="-78"/>
              </a:rPr>
              <a:t>نوع معروف من الفطريات المائية والبياض الزغبي و تعيش معظم هذه المجموعة في الأمكن الرطبة وتحصل على غذائها من مخلوقات أخرى أو يمتصه من الماء والتربة </a:t>
            </a:r>
          </a:p>
        </p:txBody>
      </p:sp>
    </p:spTree>
    <p:extLst>
      <p:ext uri="{BB962C8B-B14F-4D97-AF65-F5344CB8AC3E}">
        <p14:creationId xmlns:p14="http://schemas.microsoft.com/office/powerpoint/2010/main" val="385994895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نتيجة بحث الصور عن اضرار البياض الزغبي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9" y="0"/>
            <a:ext cx="684572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7315200" y="639027"/>
            <a:ext cx="4536901" cy="5632311"/>
          </a:xfrm>
          <a:prstGeom prst="rect">
            <a:avLst/>
          </a:prstGeom>
          <a:noFill/>
          <a:ln w="38100">
            <a:solidFill>
              <a:schemeClr val="tx1"/>
            </a:solidFill>
            <a:prstDash val="dashDot"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6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ابحثي في مصادر المعلومات عن  الاضرار التي تلحق بالنبات بسبب فطر البياض الزغبي  </a:t>
            </a:r>
          </a:p>
        </p:txBody>
      </p:sp>
      <p:sp>
        <p:nvSpPr>
          <p:cNvPr id="4" name="مستطيل 3"/>
          <p:cNvSpPr/>
          <p:nvPr/>
        </p:nvSpPr>
        <p:spPr>
          <a:xfrm>
            <a:off x="2281206" y="129766"/>
            <a:ext cx="291312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Hor" panose="02060603050605020204" pitchFamily="18" charset="-78"/>
                <a:cs typeface="AlHor" panose="02060603050605020204" pitchFamily="18" charset="-78"/>
              </a:rPr>
              <a:t>القبعة السوداء</a:t>
            </a:r>
          </a:p>
        </p:txBody>
      </p:sp>
    </p:spTree>
    <p:extLst>
      <p:ext uri="{BB962C8B-B14F-4D97-AF65-F5344CB8AC3E}">
        <p14:creationId xmlns:p14="http://schemas.microsoft.com/office/powerpoint/2010/main" val="349629260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3769243" y="490379"/>
            <a:ext cx="7470756" cy="5909310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1" cap="none" spc="0" dirty="0">
                <a:ln w="0"/>
                <a:solidFill>
                  <a:srgbClr val="FF0000"/>
                </a:solidFill>
                <a:effectLst>
                  <a:outerShdw blurRad="50800" dist="50800" dir="5400000" algn="ctr" rotWithShape="0">
                    <a:srgbClr val="AFF6FD">
                      <a:alpha val="40000"/>
                    </a:srgbClr>
                  </a:outerShdw>
                </a:effectLst>
              </a:rPr>
              <a:t>ارسلي سؤال لزميلاتكـِ في الصف مبتدأه بأحد العبارات التالية </a:t>
            </a:r>
          </a:p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ar-SA" sz="5400" b="1">
                <a:ln w="0"/>
                <a:solidFill>
                  <a:srgbClr val="FF0000"/>
                </a:solidFill>
                <a:effectLst>
                  <a:outerShdw blurRad="50800" dist="50800" dir="5400000" algn="ctr" rotWithShape="0">
                    <a:srgbClr val="AFF6FD">
                      <a:alpha val="40000"/>
                    </a:srgbClr>
                  </a:outerShdw>
                </a:effectLst>
              </a:rPr>
              <a:t>ماذا </a:t>
            </a:r>
            <a:r>
              <a:rPr lang="ar-SA" sz="5400" b="1" dirty="0">
                <a:ln w="0"/>
                <a:solidFill>
                  <a:srgbClr val="FF0000"/>
                </a:solidFill>
                <a:effectLst>
                  <a:outerShdw blurRad="50800" dist="50800" dir="5400000" algn="ctr" rotWithShape="0">
                    <a:srgbClr val="AFF6FD">
                      <a:alpha val="40000"/>
                    </a:srgbClr>
                  </a:outerShdw>
                </a:effectLst>
              </a:rPr>
              <a:t>يحدث لو </a:t>
            </a:r>
          </a:p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ar-SA" sz="5400" b="1" cap="none" spc="0" dirty="0">
                <a:ln w="0"/>
                <a:solidFill>
                  <a:srgbClr val="FF0000"/>
                </a:solidFill>
                <a:effectLst>
                  <a:outerShdw blurRad="50800" dist="50800" dir="5400000" algn="ctr" rotWithShape="0">
                    <a:srgbClr val="AFF6FD">
                      <a:alpha val="40000"/>
                    </a:srgbClr>
                  </a:outerShdw>
                </a:effectLst>
              </a:rPr>
              <a:t>قارني بين </a:t>
            </a:r>
          </a:p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ar-SA" sz="5400" b="1" dirty="0">
                <a:ln w="0"/>
                <a:solidFill>
                  <a:srgbClr val="FF0000"/>
                </a:solidFill>
                <a:effectLst>
                  <a:outerShdw blurRad="50800" dist="50800" dir="5400000" algn="ctr" rotWithShape="0">
                    <a:srgbClr val="AFF6FD">
                      <a:alpha val="40000"/>
                    </a:srgbClr>
                  </a:outerShdw>
                </a:effectLst>
              </a:rPr>
              <a:t>فسري ما يلي </a:t>
            </a:r>
          </a:p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ar-SA" sz="5400" b="1" dirty="0">
                <a:ln w="0"/>
                <a:solidFill>
                  <a:srgbClr val="FF0000"/>
                </a:solidFill>
                <a:effectLst>
                  <a:outerShdw blurRad="50800" dist="50800" dir="5400000" algn="ctr" rotWithShape="0">
                    <a:srgbClr val="AFF6FD">
                      <a:alpha val="40000"/>
                    </a:srgbClr>
                  </a:outerShdw>
                </a:effectLst>
              </a:rPr>
              <a:t>صححي الخطأ </a:t>
            </a:r>
          </a:p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ar-SA" sz="5400" b="1" dirty="0" err="1">
                <a:ln w="0"/>
                <a:solidFill>
                  <a:srgbClr val="FF0000"/>
                </a:solidFill>
                <a:effectLst>
                  <a:outerShdw blurRad="50800" dist="50800" dir="5400000" algn="ctr" rotWithShape="0">
                    <a:srgbClr val="AFF6FD">
                      <a:alpha val="40000"/>
                    </a:srgbClr>
                  </a:outerShdw>
                </a:effectLst>
              </a:rPr>
              <a:t>أختاري</a:t>
            </a:r>
            <a:r>
              <a:rPr lang="ar-SA" sz="5400" b="1" dirty="0">
                <a:ln w="0"/>
                <a:solidFill>
                  <a:srgbClr val="FF0000"/>
                </a:solidFill>
                <a:effectLst>
                  <a:outerShdw blurRad="50800" dist="50800" dir="5400000" algn="ctr" rotWithShape="0">
                    <a:srgbClr val="AFF6FD">
                      <a:alpha val="40000"/>
                    </a:srgbClr>
                  </a:outerShdw>
                </a:effectLst>
              </a:rPr>
              <a:t> </a:t>
            </a:r>
            <a:endParaRPr lang="ar-SA" sz="5400" b="1" cap="none" spc="0" dirty="0">
              <a:ln w="0"/>
              <a:solidFill>
                <a:srgbClr val="FF0000"/>
              </a:solidFill>
              <a:effectLst>
                <a:outerShdw blurRad="50800" dist="50800" dir="5400000" algn="ctr" rotWithShape="0">
                  <a:srgbClr val="AFF6FD">
                    <a:alpha val="40000"/>
                  </a:srgbClr>
                </a:outerShdw>
              </a:effectLst>
            </a:endParaRPr>
          </a:p>
        </p:txBody>
      </p:sp>
      <p:pic>
        <p:nvPicPr>
          <p:cNvPr id="8194" name="Picture 2" descr="نتيجة بحث الصور عن ارسال رسالة"/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6" b="8265"/>
          <a:stretch/>
        </p:blipFill>
        <p:spPr bwMode="auto">
          <a:xfrm>
            <a:off x="1326073" y="1873770"/>
            <a:ext cx="4597056" cy="4909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647434" y="950439"/>
            <a:ext cx="2929007" cy="923330"/>
          </a:xfrm>
          <a:prstGeom prst="rect">
            <a:avLst/>
          </a:prstGeom>
          <a:noFill/>
          <a:ln w="38100">
            <a:solidFill>
              <a:srgbClr val="1285C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ارسل سؤال </a:t>
            </a:r>
          </a:p>
        </p:txBody>
      </p:sp>
    </p:spTree>
    <p:extLst>
      <p:ext uri="{BB962C8B-B14F-4D97-AF65-F5344CB8AC3E}">
        <p14:creationId xmlns:p14="http://schemas.microsoft.com/office/powerpoint/2010/main" val="35797738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 rot="21139781">
            <a:off x="2363812" y="2765820"/>
            <a:ext cx="2250937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7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DecoType Thuluth" panose="02010000000000000000" pitchFamily="2" charset="-78"/>
              </a:rPr>
              <a:t>الفكرة</a:t>
            </a:r>
          </a:p>
          <a:p>
            <a:pPr algn="ctr"/>
            <a:r>
              <a:rPr lang="ar-SA" sz="7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DecoType Thuluth" panose="02010000000000000000" pitchFamily="2" charset="-78"/>
              </a:rPr>
              <a:t> العامة </a:t>
            </a:r>
          </a:p>
        </p:txBody>
      </p:sp>
      <p:sp>
        <p:nvSpPr>
          <p:cNvPr id="3" name="مستطيل 2"/>
          <p:cNvSpPr/>
          <p:nvPr/>
        </p:nvSpPr>
        <p:spPr>
          <a:xfrm rot="21135094">
            <a:off x="5594686" y="1260840"/>
            <a:ext cx="5931699" cy="42473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DecoType Thuluth" panose="02010000000000000000" pitchFamily="2" charset="-78"/>
              </a:rPr>
              <a:t>الطلائعيات مجموعة متنوعة من المخلوقات الحية الوحيدة الخلية أو متعددة الخلايا .حقيقية النواة تختلف في طرق  التغذي والتكاثر </a:t>
            </a:r>
          </a:p>
        </p:txBody>
      </p:sp>
    </p:spTree>
    <p:extLst>
      <p:ext uri="{BB962C8B-B14F-4D97-AF65-F5344CB8AC3E}">
        <p14:creationId xmlns:p14="http://schemas.microsoft.com/office/powerpoint/2010/main" val="5264060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 rot="21139781">
            <a:off x="2262823" y="2765820"/>
            <a:ext cx="2452916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7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DecoType Thuluth" panose="02010000000000000000" pitchFamily="2" charset="-78"/>
              </a:rPr>
              <a:t>الفكرة</a:t>
            </a:r>
          </a:p>
          <a:p>
            <a:pPr algn="ctr"/>
            <a:r>
              <a:rPr lang="ar-SA" sz="7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DecoType Thuluth" panose="02010000000000000000" pitchFamily="2" charset="-78"/>
              </a:rPr>
              <a:t> الرئيسة </a:t>
            </a:r>
          </a:p>
        </p:txBody>
      </p:sp>
      <p:sp>
        <p:nvSpPr>
          <p:cNvPr id="3" name="مستطيل 2"/>
          <p:cNvSpPr/>
          <p:nvPr/>
        </p:nvSpPr>
        <p:spPr>
          <a:xfrm rot="21014699">
            <a:off x="5654649" y="526322"/>
            <a:ext cx="5931699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DecoType Thuluth" panose="02010000000000000000" pitchFamily="2" charset="-78"/>
              </a:rPr>
              <a:t>الأوليات :طلائعيات غير ذاتية التغذي </a:t>
            </a:r>
            <a:r>
              <a:rPr lang="ar-SA" sz="4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DecoType Thuluth" panose="02010000000000000000" pitchFamily="2" charset="-78"/>
              </a:rPr>
              <a:t>شبية</a:t>
            </a:r>
            <a:r>
              <a:rPr lang="ar-SA" sz="4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DecoType Thuluth" panose="02010000000000000000" pitchFamily="2" charset="-78"/>
              </a:rPr>
              <a:t> الحيوانات </a:t>
            </a:r>
          </a:p>
        </p:txBody>
      </p:sp>
      <p:sp>
        <p:nvSpPr>
          <p:cNvPr id="4" name="مستطيل 3"/>
          <p:cNvSpPr/>
          <p:nvPr/>
        </p:nvSpPr>
        <p:spPr>
          <a:xfrm rot="20890207">
            <a:off x="5909478" y="2161597"/>
            <a:ext cx="5931699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DecoType Thuluth" panose="02010000000000000000" pitchFamily="2" charset="-78"/>
              </a:rPr>
              <a:t>الطحالب تشبه النباتات  :طلائعيات  ذاتية التغذي وتعد من المنتجات في الأنظمة البيئة المائية</a:t>
            </a:r>
          </a:p>
        </p:txBody>
      </p:sp>
      <p:sp>
        <p:nvSpPr>
          <p:cNvPr id="5" name="مستطيل 4"/>
          <p:cNvSpPr/>
          <p:nvPr/>
        </p:nvSpPr>
        <p:spPr>
          <a:xfrm rot="20958452">
            <a:off x="5663184" y="4219120"/>
            <a:ext cx="6387257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DecoType Thuluth" panose="02010000000000000000" pitchFamily="2" charset="-78"/>
              </a:rPr>
              <a:t>الطلائعيات  </a:t>
            </a:r>
            <a:r>
              <a:rPr lang="ar-SA" sz="4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DecoType Thuluth" panose="02010000000000000000" pitchFamily="2" charset="-78"/>
              </a:rPr>
              <a:t>الشبيهه</a:t>
            </a:r>
            <a:r>
              <a:rPr lang="ar-SA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DecoType Thuluth" panose="02010000000000000000" pitchFamily="2" charset="-78"/>
              </a:rPr>
              <a:t> با</a:t>
            </a:r>
            <a:r>
              <a:rPr lang="ar-SA" sz="4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DecoType Thuluth" panose="02010000000000000000" pitchFamily="2" charset="-78"/>
              </a:rPr>
              <a:t>لفطريات :تحصل على غذائها عن طريق امتصاص الغذاء من المخلوقات الحية والميته </a:t>
            </a:r>
          </a:p>
        </p:txBody>
      </p:sp>
    </p:spTree>
    <p:extLst>
      <p:ext uri="{BB962C8B-B14F-4D97-AF65-F5344CB8AC3E}">
        <p14:creationId xmlns:p14="http://schemas.microsoft.com/office/powerpoint/2010/main" val="19163914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 rot="20351236">
            <a:off x="721135" y="865580"/>
            <a:ext cx="50449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DecoType Thuluth" panose="02010000000000000000" pitchFamily="2" charset="-78"/>
              </a:rPr>
              <a:t>تحدد</a:t>
            </a:r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DecoType Thuluth" panose="02010000000000000000" pitchFamily="2" charset="-78"/>
              </a:rPr>
              <a:t> خصائص الأوليات </a:t>
            </a:r>
          </a:p>
        </p:txBody>
      </p:sp>
      <p:sp>
        <p:nvSpPr>
          <p:cNvPr id="3" name="مستطيل 2"/>
          <p:cNvSpPr/>
          <p:nvPr/>
        </p:nvSpPr>
        <p:spPr>
          <a:xfrm rot="20351236">
            <a:off x="1341278" y="1782255"/>
            <a:ext cx="46826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DecoType Thuluth" panose="02010000000000000000" pitchFamily="2" charset="-78"/>
              </a:rPr>
              <a:t>تصف</a:t>
            </a:r>
            <a:r>
              <a:rPr lang="ar-SA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DecoType Thuluth" panose="02010000000000000000" pitchFamily="2" charset="-78"/>
              </a:rPr>
              <a:t> </a:t>
            </a:r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DecoType Thuluth" panose="02010000000000000000" pitchFamily="2" charset="-78"/>
              </a:rPr>
              <a:t> تركيب الأوليات </a:t>
            </a:r>
          </a:p>
        </p:txBody>
      </p:sp>
      <p:sp>
        <p:nvSpPr>
          <p:cNvPr id="4" name="مستطيل 3"/>
          <p:cNvSpPr/>
          <p:nvPr/>
        </p:nvSpPr>
        <p:spPr>
          <a:xfrm rot="20242463">
            <a:off x="1883544" y="2581965"/>
            <a:ext cx="509189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1" cap="none" spc="0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DecoType Thuluth" panose="02010000000000000000" pitchFamily="2" charset="-78"/>
              </a:rPr>
              <a:t>توضح</a:t>
            </a:r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DecoType Thuluth" panose="02010000000000000000" pitchFamily="2" charset="-78"/>
              </a:rPr>
              <a:t> دورة الحياة في بعض الأوليات  </a:t>
            </a:r>
          </a:p>
        </p:txBody>
      </p:sp>
      <p:sp>
        <p:nvSpPr>
          <p:cNvPr id="5" name="مستطيل 4"/>
          <p:cNvSpPr/>
          <p:nvPr/>
        </p:nvSpPr>
        <p:spPr>
          <a:xfrm rot="20223210">
            <a:off x="2411560" y="4371066"/>
            <a:ext cx="5302877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1" cap="none" spc="0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DecoType Thuluth" panose="02010000000000000000" pitchFamily="2" charset="-78"/>
              </a:rPr>
              <a:t>تصف</a:t>
            </a:r>
            <a:r>
              <a:rPr lang="ar-SA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DecoType Thuluth" panose="02010000000000000000" pitchFamily="2" charset="-78"/>
              </a:rPr>
              <a:t> </a:t>
            </a:r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DecoType Thuluth" panose="02010000000000000000" pitchFamily="2" charset="-78"/>
              </a:rPr>
              <a:t>خصائص عدة شعب من الطحالب </a:t>
            </a:r>
          </a:p>
        </p:txBody>
      </p:sp>
      <p:sp>
        <p:nvSpPr>
          <p:cNvPr id="6" name="مستطيل 5"/>
          <p:cNvSpPr/>
          <p:nvPr/>
        </p:nvSpPr>
        <p:spPr>
          <a:xfrm rot="20424828">
            <a:off x="7294571" y="780451"/>
            <a:ext cx="213391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6000" b="1" cap="none" spc="0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الأهداف</a:t>
            </a:r>
          </a:p>
        </p:txBody>
      </p:sp>
    </p:spTree>
    <p:extLst>
      <p:ext uri="{BB962C8B-B14F-4D97-AF65-F5344CB8AC3E}">
        <p14:creationId xmlns:p14="http://schemas.microsoft.com/office/powerpoint/2010/main" val="5819317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 11"/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028" name="Picture 4" descr="صورة ذات صلة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2" y="1916625"/>
            <a:ext cx="2857500" cy="4900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ستطيل مستدير الزوايا 6"/>
          <p:cNvSpPr/>
          <p:nvPr/>
        </p:nvSpPr>
        <p:spPr>
          <a:xfrm>
            <a:off x="5675982" y="2237849"/>
            <a:ext cx="2952468" cy="2049439"/>
          </a:xfrm>
          <a:prstGeom prst="roundRect">
            <a:avLst/>
          </a:prstGeom>
          <a:blipFill dpi="0" rotWithShape="1"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تتكون من ساق واوراق وجذور</a:t>
            </a:r>
            <a:r>
              <a:rPr lang="ar-SA" sz="32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2" name="مستطيل 1"/>
          <p:cNvSpPr/>
          <p:nvPr/>
        </p:nvSpPr>
        <p:spPr>
          <a:xfrm>
            <a:off x="272955" y="169877"/>
            <a:ext cx="11670410" cy="1446550"/>
          </a:xfrm>
          <a:prstGeom prst="rect">
            <a:avLst/>
          </a:prstGeom>
          <a:gradFill flip="none" rotWithShape="1">
            <a:gsLst>
              <a:gs pos="0">
                <a:srgbClr val="A1D3F4">
                  <a:tint val="66000"/>
                  <a:satMod val="160000"/>
                </a:srgbClr>
              </a:gs>
              <a:gs pos="50000">
                <a:srgbClr val="A1D3F4">
                  <a:tint val="44500"/>
                  <a:satMod val="160000"/>
                </a:srgbClr>
              </a:gs>
              <a:gs pos="100000">
                <a:srgbClr val="A1D3F4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Hor" panose="02060603050605020204" pitchFamily="18" charset="-78"/>
                <a:cs typeface="AlHor" panose="02060603050605020204" pitchFamily="18" charset="-78"/>
              </a:rPr>
              <a:t>ساعدي إيمان وسارة على معرفة خصائص الطحالب وذلك بوضع خط تحت الصدفة التي تحمل خاصية من خصائص الطحالب </a:t>
            </a:r>
            <a:endParaRPr lang="ar-SA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lHor" panose="02060603050605020204" pitchFamily="18" charset="-78"/>
              <a:cs typeface="AlHor" panose="02060603050605020204" pitchFamily="18" charset="-78"/>
            </a:endParaRPr>
          </a:p>
        </p:txBody>
      </p:sp>
      <p:sp>
        <p:nvSpPr>
          <p:cNvPr id="4" name="مستطيل مستدير الزوايا 3"/>
          <p:cNvSpPr/>
          <p:nvPr/>
        </p:nvSpPr>
        <p:spPr>
          <a:xfrm>
            <a:off x="8389467" y="4032356"/>
            <a:ext cx="2825088" cy="2421522"/>
          </a:xfrm>
          <a:prstGeom prst="roundRect">
            <a:avLst/>
          </a:prstGeom>
          <a:blipFill dpi="0"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تحتوي على صبغات ثانوية </a:t>
            </a:r>
          </a:p>
        </p:txBody>
      </p:sp>
      <p:sp>
        <p:nvSpPr>
          <p:cNvPr id="3" name="مستطيل مستدير الزوايا 2"/>
          <p:cNvSpPr/>
          <p:nvPr/>
        </p:nvSpPr>
        <p:spPr>
          <a:xfrm>
            <a:off x="9041647" y="2046609"/>
            <a:ext cx="2620370" cy="2279176"/>
          </a:xfrm>
          <a:prstGeom prst="roundRect">
            <a:avLst/>
          </a:prstGeom>
          <a:blipFill dpi="0" rotWithShape="1">
            <a:blip r:embed="rId5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تحتوي على صبغة </a:t>
            </a:r>
            <a:r>
              <a:rPr lang="ar-SA" sz="3200" b="1" dirty="0" err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الكلورفيل</a:t>
            </a:r>
            <a:r>
              <a:rPr lang="ar-SA" sz="32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" name="مستطيل مستدير الزوايا 4"/>
          <p:cNvSpPr/>
          <p:nvPr/>
        </p:nvSpPr>
        <p:spPr>
          <a:xfrm>
            <a:off x="5771518" y="4390280"/>
            <a:ext cx="2518013" cy="2426776"/>
          </a:xfrm>
          <a:prstGeom prst="roundRect">
            <a:avLst/>
          </a:prstGeom>
          <a:blipFill dpi="0" rotWithShape="1">
            <a:blip r:embed="rId6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كلها وحيدة الخلية </a:t>
            </a:r>
          </a:p>
        </p:txBody>
      </p:sp>
      <p:sp>
        <p:nvSpPr>
          <p:cNvPr id="6" name="مستطيل مستدير الزوايا 5"/>
          <p:cNvSpPr/>
          <p:nvPr/>
        </p:nvSpPr>
        <p:spPr>
          <a:xfrm>
            <a:off x="2833485" y="2567419"/>
            <a:ext cx="2415654" cy="1863805"/>
          </a:xfrm>
          <a:prstGeom prst="roundRect">
            <a:avLst/>
          </a:prstGeom>
          <a:blipFill dpi="0" rotWithShape="1">
            <a:blip r:embed="rId7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بعضها وحيد الخلية وبعضها عديد الخلايا </a:t>
            </a:r>
          </a:p>
        </p:txBody>
      </p:sp>
      <p:sp>
        <p:nvSpPr>
          <p:cNvPr id="8" name="مستطيل مستدير الزوايا 7"/>
          <p:cNvSpPr/>
          <p:nvPr/>
        </p:nvSpPr>
        <p:spPr>
          <a:xfrm>
            <a:off x="3415641" y="4551971"/>
            <a:ext cx="2260340" cy="2121089"/>
          </a:xfrm>
          <a:prstGeom prst="roundRect">
            <a:avLst/>
          </a:prstGeom>
          <a:blipFill dpi="0" rotWithShape="1">
            <a:blip r:embed="rId8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لا جذور لها ولا أوراق </a:t>
            </a:r>
          </a:p>
        </p:txBody>
      </p:sp>
      <p:pic>
        <p:nvPicPr>
          <p:cNvPr id="1030" name="Picture 6" descr="نتيجة بحث الصور عن ‪Shellfish clipart‬‏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8263" y="5156617"/>
            <a:ext cx="1923738" cy="1701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مستطيل 12"/>
          <p:cNvSpPr/>
          <p:nvPr/>
        </p:nvSpPr>
        <p:spPr>
          <a:xfrm>
            <a:off x="156652" y="1646110"/>
            <a:ext cx="135646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القراءة </a:t>
            </a:r>
          </a:p>
          <a:p>
            <a:pPr algn="ctr"/>
            <a:r>
              <a:rPr lang="ar-SA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الموجهة</a:t>
            </a:r>
          </a:p>
        </p:txBody>
      </p:sp>
    </p:spTree>
    <p:extLst>
      <p:ext uri="{BB962C8B-B14F-4D97-AF65-F5344CB8AC3E}">
        <p14:creationId xmlns:p14="http://schemas.microsoft.com/office/powerpoint/2010/main" val="11669520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صورة 23"/>
          <p:cNvPicPr>
            <a:picLocks noChangeAspect="1"/>
          </p:cNvPicPr>
          <p:nvPr/>
        </p:nvPicPr>
        <p:blipFill rotWithShape="1">
          <a:blip r:embed="rId2"/>
          <a:srcRect l="44761"/>
          <a:stretch/>
        </p:blipFill>
        <p:spPr>
          <a:xfrm>
            <a:off x="2908926" y="4872250"/>
            <a:ext cx="9283074" cy="1999397"/>
          </a:xfrm>
          <a:prstGeom prst="rect">
            <a:avLst/>
          </a:prstGeom>
        </p:spPr>
      </p:pic>
      <p:pic>
        <p:nvPicPr>
          <p:cNvPr id="19" name="صورة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85897"/>
            <a:ext cx="2908926" cy="1985749"/>
          </a:xfrm>
          <a:prstGeom prst="rect">
            <a:avLst/>
          </a:prstGeom>
        </p:spPr>
      </p:pic>
      <p:sp>
        <p:nvSpPr>
          <p:cNvPr id="2" name="مستطيل مستدير الزوايا 1"/>
          <p:cNvSpPr/>
          <p:nvPr/>
        </p:nvSpPr>
        <p:spPr>
          <a:xfrm>
            <a:off x="3448986" y="469794"/>
            <a:ext cx="5266737" cy="1328023"/>
          </a:xfrm>
          <a:prstGeom prst="roundRect">
            <a:avLst/>
          </a:prstGeom>
          <a:solidFill>
            <a:srgbClr val="AFF6FD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7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Hor" panose="02060603050605020204" pitchFamily="18" charset="-78"/>
                <a:cs typeface="AlHor" panose="02060603050605020204" pitchFamily="18" charset="-78"/>
              </a:rPr>
              <a:t>خصائص الطحالب </a:t>
            </a:r>
          </a:p>
        </p:txBody>
      </p:sp>
      <p:sp>
        <p:nvSpPr>
          <p:cNvPr id="3" name="مستطيل مستدير الزوايا 2"/>
          <p:cNvSpPr/>
          <p:nvPr/>
        </p:nvSpPr>
        <p:spPr>
          <a:xfrm>
            <a:off x="9166101" y="2991919"/>
            <a:ext cx="2620370" cy="2279176"/>
          </a:xfrm>
          <a:prstGeom prst="roundRect">
            <a:avLst/>
          </a:prstGeom>
          <a:blipFill dpi="0" rotWithShape="1"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تحتوي على صبغة </a:t>
            </a:r>
            <a:r>
              <a:rPr lang="ar-SA" sz="3200" b="1" dirty="0" err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الكلورفيل</a:t>
            </a:r>
            <a:r>
              <a:rPr lang="ar-SA" sz="32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4" name="مستطيل مستدير الزوايا 3"/>
          <p:cNvSpPr/>
          <p:nvPr/>
        </p:nvSpPr>
        <p:spPr>
          <a:xfrm>
            <a:off x="6059842" y="3034631"/>
            <a:ext cx="2825088" cy="2423180"/>
          </a:xfrm>
          <a:prstGeom prst="roundRect">
            <a:avLst/>
          </a:prstGeom>
          <a:blipFill dpi="0"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b="-1630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تحتوي على صبغات ثانوية </a:t>
            </a:r>
          </a:p>
        </p:txBody>
      </p:sp>
      <p:sp>
        <p:nvSpPr>
          <p:cNvPr id="5" name="مستطيل مستدير الزوايا 4"/>
          <p:cNvSpPr/>
          <p:nvPr/>
        </p:nvSpPr>
        <p:spPr>
          <a:xfrm>
            <a:off x="501069" y="3407290"/>
            <a:ext cx="2415654" cy="1863805"/>
          </a:xfrm>
          <a:prstGeom prst="roundRect">
            <a:avLst/>
          </a:prstGeom>
          <a:blipFill dpi="0" rotWithShape="1">
            <a:blip r:embed="rId5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بعضها وحيد الخلية وبعضها عديد الخلايا </a:t>
            </a:r>
          </a:p>
        </p:txBody>
      </p:sp>
      <p:sp>
        <p:nvSpPr>
          <p:cNvPr id="6" name="مستطيل مستدير الزوايا 5"/>
          <p:cNvSpPr/>
          <p:nvPr/>
        </p:nvSpPr>
        <p:spPr>
          <a:xfrm>
            <a:off x="3354214" y="3318424"/>
            <a:ext cx="2260340" cy="2121089"/>
          </a:xfrm>
          <a:prstGeom prst="roundRect">
            <a:avLst/>
          </a:prstGeom>
          <a:blipFill dpi="0" rotWithShape="1">
            <a:blip r:embed="rId6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لا جذور لها ولا أوراق </a:t>
            </a:r>
          </a:p>
        </p:txBody>
      </p:sp>
      <p:grpSp>
        <p:nvGrpSpPr>
          <p:cNvPr id="13" name="مجموعة 12"/>
          <p:cNvGrpSpPr/>
          <p:nvPr/>
        </p:nvGrpSpPr>
        <p:grpSpPr>
          <a:xfrm>
            <a:off x="1528785" y="2120191"/>
            <a:ext cx="9034582" cy="773134"/>
            <a:chOff x="1528785" y="2120191"/>
            <a:chExt cx="9034582" cy="773134"/>
          </a:xfrm>
        </p:grpSpPr>
        <p:sp>
          <p:nvSpPr>
            <p:cNvPr id="7" name="قوس كبير أيسر 6"/>
            <p:cNvSpPr/>
            <p:nvPr/>
          </p:nvSpPr>
          <p:spPr>
            <a:xfrm rot="5400000">
              <a:off x="5659509" y="-2010533"/>
              <a:ext cx="773133" cy="9034582"/>
            </a:xfrm>
            <a:prstGeom prst="leftBrac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cxnSp>
          <p:nvCxnSpPr>
            <p:cNvPr id="9" name="رابط مستقيم 8"/>
            <p:cNvCxnSpPr/>
            <p:nvPr/>
          </p:nvCxnSpPr>
          <p:spPr>
            <a:xfrm>
              <a:off x="7465325" y="2470245"/>
              <a:ext cx="0" cy="42308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رابط مستقيم 11"/>
            <p:cNvCxnSpPr/>
            <p:nvPr/>
          </p:nvCxnSpPr>
          <p:spPr>
            <a:xfrm>
              <a:off x="4342262" y="2456597"/>
              <a:ext cx="0" cy="42308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56" name="Picture 8" descr="صورة ذات صلة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23226">
            <a:off x="10476286" y="303725"/>
            <a:ext cx="1391367" cy="1391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نتيجة بحث الصور عن ‪Shellfish clipart‬‏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520" y="5953478"/>
            <a:ext cx="1284336" cy="1135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9396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1256</Words>
  <Application>Microsoft Office PowerPoint</Application>
  <PresentationFormat>شاشة عريضة</PresentationFormat>
  <Paragraphs>296</Paragraphs>
  <Slides>48</Slides>
  <Notes>0</Notes>
  <HiddenSlides>0</HiddenSlides>
  <MMClips>4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48</vt:i4>
      </vt:variant>
    </vt:vector>
  </HeadingPairs>
  <TitlesOfParts>
    <vt:vector size="55" baseType="lpstr">
      <vt:lpstr>AlHor</vt:lpstr>
      <vt:lpstr>Arabic Typesetting</vt:lpstr>
      <vt:lpstr>Arial</vt:lpstr>
      <vt:lpstr>Calibri</vt:lpstr>
      <vt:lpstr>Calibri Light</vt:lpstr>
      <vt:lpstr>Monotype Koufi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ريحانة العامر</dc:creator>
  <cp:lastModifiedBy>Tareq</cp:lastModifiedBy>
  <cp:revision>143</cp:revision>
  <dcterms:created xsi:type="dcterms:W3CDTF">2017-11-06T19:08:57Z</dcterms:created>
  <dcterms:modified xsi:type="dcterms:W3CDTF">2021-09-22T05:28:50Z</dcterms:modified>
</cp:coreProperties>
</file>