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9144000" cy="6858000" type="screen4x3"/>
  <p:notesSz cx="6858000" cy="9144000"/>
  <p:custDataLst>
    <p:tags r:id="rId11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8" d="100"/>
          <a:sy n="58" d="100"/>
        </p:scale>
        <p:origin x="54" y="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4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جــــــدول الضــــــــــــــرب 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5-1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خطط انسيابي: محطة طرفية 8"/>
          <p:cNvSpPr/>
          <p:nvPr/>
        </p:nvSpPr>
        <p:spPr>
          <a:xfrm>
            <a:off x="7309792" y="802362"/>
            <a:ext cx="1828800" cy="569238"/>
          </a:xfrm>
          <a:prstGeom prst="flowChartTerminator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نشاط </a:t>
            </a:r>
            <a:endParaRPr lang="ar-SA" sz="36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4131280" y="786825"/>
            <a:ext cx="295532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أكون جدول الضرب 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152400" y="914400"/>
            <a:ext cx="414352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0070C0"/>
                </a:solidFill>
              </a:rPr>
              <a:t>الخطوة 1 : </a:t>
            </a:r>
            <a:r>
              <a:rPr lang="ar-SA" sz="2800" b="1" dirty="0" smtClean="0">
                <a:solidFill>
                  <a:prstClr val="black"/>
                </a:solidFill>
              </a:rPr>
              <a:t>أجد العوامل . 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2" name="مربع نص 1"/>
          <p:cNvSpPr txBox="1"/>
          <p:nvPr/>
        </p:nvSpPr>
        <p:spPr>
          <a:xfrm>
            <a:off x="838200" y="1408093"/>
            <a:ext cx="7385992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لإيجاد ناتج ضرب عاملين ، أجد العامل الأول في العمود على يمين الجدول ، والعامل الثاني في الصف العلوي . </a:t>
            </a:r>
          </a:p>
        </p:txBody>
      </p:sp>
      <p:sp>
        <p:nvSpPr>
          <p:cNvPr id="12" name="مربع نص 11"/>
          <p:cNvSpPr txBox="1"/>
          <p:nvPr/>
        </p:nvSpPr>
        <p:spPr>
          <a:xfrm>
            <a:off x="4086073" y="2286000"/>
            <a:ext cx="414352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0070C0"/>
                </a:solidFill>
              </a:rPr>
              <a:t>2  ×  3   =    6  </a:t>
            </a:r>
            <a:endParaRPr lang="ar-SA" sz="2800" b="1" dirty="0">
              <a:solidFill>
                <a:prstClr val="black"/>
              </a:solidFill>
            </a:endParaRPr>
          </a:p>
        </p:txBody>
      </p:sp>
      <p:cxnSp>
        <p:nvCxnSpPr>
          <p:cNvPr id="13" name="رابط كسهم مستقيم 12"/>
          <p:cNvCxnSpPr/>
          <p:nvPr/>
        </p:nvCxnSpPr>
        <p:spPr>
          <a:xfrm flipH="1" flipV="1">
            <a:off x="8048473" y="2667000"/>
            <a:ext cx="3631" cy="377369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رابط كسهم مستقيم 13"/>
          <p:cNvCxnSpPr/>
          <p:nvPr/>
        </p:nvCxnSpPr>
        <p:spPr>
          <a:xfrm flipH="1" flipV="1">
            <a:off x="7210273" y="2667000"/>
            <a:ext cx="3631" cy="377369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" name="مستطيل مستدير الزوايا 2"/>
          <p:cNvSpPr/>
          <p:nvPr/>
        </p:nvSpPr>
        <p:spPr>
          <a:xfrm>
            <a:off x="6875613" y="3044369"/>
            <a:ext cx="1353987" cy="53703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prstClr val="black"/>
                </a:solidFill>
              </a:rPr>
              <a:t>عوامل </a:t>
            </a:r>
            <a:endParaRPr lang="ar-SA" b="1" dirty="0">
              <a:solidFill>
                <a:prstClr val="black"/>
              </a:solidFill>
            </a:endParaRPr>
          </a:p>
        </p:txBody>
      </p:sp>
      <p:cxnSp>
        <p:nvCxnSpPr>
          <p:cNvPr id="16" name="رابط كسهم مستقيم 15"/>
          <p:cNvCxnSpPr/>
          <p:nvPr/>
        </p:nvCxnSpPr>
        <p:spPr>
          <a:xfrm flipH="1" flipV="1">
            <a:off x="6143473" y="2667000"/>
            <a:ext cx="3631" cy="377369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7" name="مستطيل مستدير الزوايا 16"/>
          <p:cNvSpPr/>
          <p:nvPr/>
        </p:nvSpPr>
        <p:spPr>
          <a:xfrm>
            <a:off x="4684430" y="3048000"/>
            <a:ext cx="1898630" cy="53703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prstClr val="black"/>
                </a:solidFill>
              </a:rPr>
              <a:t>ناتج الضرب</a:t>
            </a:r>
            <a:endParaRPr lang="ar-SA" b="1" dirty="0">
              <a:solidFill>
                <a:prstClr val="black"/>
              </a:solidFill>
            </a:endParaRPr>
          </a:p>
        </p:txBody>
      </p:sp>
      <p:graphicFrame>
        <p:nvGraphicFramePr>
          <p:cNvPr id="15" name="جدول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691705"/>
              </p:ext>
            </p:extLst>
          </p:nvPr>
        </p:nvGraphicFramePr>
        <p:xfrm>
          <a:off x="772568" y="2497903"/>
          <a:ext cx="3725573" cy="3657600"/>
        </p:xfrm>
        <a:graphic>
          <a:graphicData uri="http://schemas.openxmlformats.org/drawingml/2006/table">
            <a:tbl>
              <a:tblPr rtl="1" firstRow="1" bandRow="1">
                <a:tableStyleId>{00A15C55-8517-42AA-B614-E9B94910E393}</a:tableStyleId>
              </a:tblPr>
              <a:tblGrid>
                <a:gridCol w="4194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9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29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29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29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29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29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29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29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1606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3821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885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290368"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 smtClean="0"/>
                        <a:t>×</a:t>
                      </a:r>
                      <a:endParaRPr lang="ar-SA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 smtClean="0"/>
                        <a:t>0</a:t>
                      </a:r>
                      <a:endParaRPr lang="ar-SA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 smtClean="0"/>
                        <a:t>1</a:t>
                      </a:r>
                      <a:endParaRPr lang="ar-SA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 smtClean="0"/>
                        <a:t>2</a:t>
                      </a:r>
                      <a:endParaRPr lang="ar-SA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 smtClean="0"/>
                        <a:t>3</a:t>
                      </a:r>
                      <a:endParaRPr lang="ar-SA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 smtClean="0"/>
                        <a:t>4</a:t>
                      </a:r>
                      <a:endParaRPr lang="ar-SA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 smtClean="0"/>
                        <a:t>5</a:t>
                      </a:r>
                      <a:endParaRPr lang="ar-SA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 smtClean="0"/>
                        <a:t>6</a:t>
                      </a:r>
                      <a:endParaRPr lang="ar-SA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 smtClean="0"/>
                        <a:t>7</a:t>
                      </a:r>
                      <a:endParaRPr lang="ar-SA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 smtClean="0"/>
                        <a:t>8</a:t>
                      </a:r>
                      <a:endParaRPr lang="ar-SA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 smtClean="0"/>
                        <a:t>9</a:t>
                      </a:r>
                      <a:endParaRPr lang="ar-SA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 smtClean="0"/>
                        <a:t>10</a:t>
                      </a:r>
                      <a:endParaRPr lang="ar-SA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368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ar-SA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297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ar-SA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0368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ar-SA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 smtClean="0"/>
                        <a:t>6</a:t>
                      </a:r>
                      <a:endParaRPr lang="ar-SA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ar-SA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0368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ar-SA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0368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ar-SA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0368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ar-SA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0368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ar-SA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0368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ar-SA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0368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ar-SA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0368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ar-SA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cxnSp>
        <p:nvCxnSpPr>
          <p:cNvPr id="19" name="رابط كسهم مستقيم 18"/>
          <p:cNvCxnSpPr/>
          <p:nvPr/>
        </p:nvCxnSpPr>
        <p:spPr>
          <a:xfrm flipV="1">
            <a:off x="2758075" y="3581400"/>
            <a:ext cx="283555" cy="830939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0" name="مستطيل مستدير الزوايا 19"/>
          <p:cNvSpPr/>
          <p:nvPr/>
        </p:nvSpPr>
        <p:spPr>
          <a:xfrm>
            <a:off x="522514" y="4415969"/>
            <a:ext cx="2677886" cy="954317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prstClr val="black"/>
                </a:solidFill>
              </a:rPr>
              <a:t>أكتب ناتج 2×3 حيث يتقاطع الصف 2 مع العمود 3 . </a:t>
            </a:r>
            <a:endParaRPr lang="ar-SA" sz="1200" b="1" dirty="0">
              <a:solidFill>
                <a:prstClr val="black"/>
              </a:solidFill>
            </a:endParaRPr>
          </a:p>
        </p:txBody>
      </p:sp>
      <p:sp>
        <p:nvSpPr>
          <p:cNvPr id="23" name="مربع نص 22"/>
          <p:cNvSpPr txBox="1"/>
          <p:nvPr/>
        </p:nvSpPr>
        <p:spPr>
          <a:xfrm rot="16200000">
            <a:off x="4081649" y="4538849"/>
            <a:ext cx="128103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عوامل 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25" name="مربع نص 24"/>
          <p:cNvSpPr txBox="1"/>
          <p:nvPr/>
        </p:nvSpPr>
        <p:spPr>
          <a:xfrm>
            <a:off x="1066800" y="2057400"/>
            <a:ext cx="128103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عوامل 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22" name="Teardrop 8"/>
          <p:cNvSpPr/>
          <p:nvPr/>
        </p:nvSpPr>
        <p:spPr>
          <a:xfrm>
            <a:off x="43699" y="43543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139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138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11" grpId="0"/>
      <p:bldP spid="2" grpId="0"/>
      <p:bldP spid="12" grpId="0"/>
      <p:bldP spid="3" grpId="0" animBg="1"/>
      <p:bldP spid="17" grpId="0" animBg="1"/>
      <p:bldP spid="20" grpId="0" animBg="1"/>
      <p:bldP spid="23" grpId="0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5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جــــــدول الضــــــــــــــرب 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5-1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533400" y="762000"/>
            <a:ext cx="76962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0070C0"/>
                </a:solidFill>
              </a:rPr>
              <a:t>الخطوة 2: </a:t>
            </a:r>
            <a:r>
              <a:rPr lang="ar-SA" sz="2800" b="1" dirty="0" smtClean="0">
                <a:solidFill>
                  <a:prstClr val="black"/>
                </a:solidFill>
              </a:rPr>
              <a:t>أكمل الجدول .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1033410" y="1284982"/>
            <a:ext cx="719619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prstClr val="black"/>
                </a:solidFill>
              </a:rPr>
              <a:t>أكتب نواتج الضرب مستعملا خاصية الإبدال لعملية الضرب ، وحقائق الضرب التي أعرفها ، والأنماط . </a:t>
            </a:r>
            <a:endParaRPr lang="ar-SA" sz="3200" b="1" dirty="0">
              <a:solidFill>
                <a:prstClr val="black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900751" y="2438400"/>
            <a:ext cx="7374055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0070C0"/>
                </a:solidFill>
              </a:rPr>
              <a:t>الخطوة 3: </a:t>
            </a:r>
            <a:r>
              <a:rPr lang="ar-SA" sz="2800" b="1" dirty="0" smtClean="0">
                <a:solidFill>
                  <a:prstClr val="black"/>
                </a:solidFill>
              </a:rPr>
              <a:t>أستعمل النماذج ؟ </a:t>
            </a:r>
          </a:p>
          <a:p>
            <a:r>
              <a:rPr lang="ar-SA" sz="2800" b="1" dirty="0" smtClean="0">
                <a:solidFill>
                  <a:prstClr val="black"/>
                </a:solidFill>
              </a:rPr>
              <a:t>يمكنني أن أستعمل النماذج لإيجاد نواتج الضرب التي لا أعرفها فعلى سبيل المثال ، تبين الشبكة الحقيقة 3 × 4 . ومنها يتضح أن 3 × 4 = 12 .  </a:t>
            </a:r>
          </a:p>
        </p:txBody>
      </p:sp>
      <p:graphicFrame>
        <p:nvGraphicFramePr>
          <p:cNvPr id="13" name="جدول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2524005"/>
              </p:ext>
            </p:extLst>
          </p:nvPr>
        </p:nvGraphicFramePr>
        <p:xfrm>
          <a:off x="914400" y="4568091"/>
          <a:ext cx="2667000" cy="11734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66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6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6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rtl="1"/>
                      <a:endParaRPr lang="ar-SA" dirty="0">
                        <a:ln>
                          <a:solidFill>
                            <a:srgbClr val="0070C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>
                        <a:ln>
                          <a:solidFill>
                            <a:srgbClr val="0070C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>
                        <a:ln>
                          <a:solidFill>
                            <a:srgbClr val="0070C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>
                        <a:ln>
                          <a:solidFill>
                            <a:srgbClr val="0070C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 dirty="0">
                        <a:ln>
                          <a:solidFill>
                            <a:srgbClr val="0070C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>
                        <a:ln>
                          <a:solidFill>
                            <a:srgbClr val="0070C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>
                        <a:ln>
                          <a:solidFill>
                            <a:srgbClr val="0070C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>
                        <a:ln>
                          <a:solidFill>
                            <a:srgbClr val="0070C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 dirty="0">
                        <a:ln>
                          <a:solidFill>
                            <a:srgbClr val="0070C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>
                        <a:ln>
                          <a:solidFill>
                            <a:srgbClr val="0070C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>
                        <a:ln>
                          <a:solidFill>
                            <a:srgbClr val="0070C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>
                        <a:ln>
                          <a:solidFill>
                            <a:srgbClr val="0070C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" name="قوس كبير أيمن 13"/>
          <p:cNvSpPr/>
          <p:nvPr/>
        </p:nvSpPr>
        <p:spPr>
          <a:xfrm>
            <a:off x="3581400" y="4580156"/>
            <a:ext cx="381000" cy="1020544"/>
          </a:xfrm>
          <a:prstGeom prst="rightBrace">
            <a:avLst>
              <a:gd name="adj1" fmla="val 46256"/>
              <a:gd name="adj2" fmla="val 50987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black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3771900" y="4684931"/>
            <a:ext cx="5715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3</a:t>
            </a:r>
            <a:endParaRPr lang="ar-SA" sz="3600" b="1" dirty="0">
              <a:solidFill>
                <a:srgbClr val="FF0000"/>
              </a:solidFill>
            </a:endParaRPr>
          </a:p>
        </p:txBody>
      </p:sp>
      <p:sp>
        <p:nvSpPr>
          <p:cNvPr id="16" name="قوس كبير أيمن 15"/>
          <p:cNvSpPr/>
          <p:nvPr/>
        </p:nvSpPr>
        <p:spPr>
          <a:xfrm rot="16200000">
            <a:off x="2028828" y="3048671"/>
            <a:ext cx="381000" cy="2600322"/>
          </a:xfrm>
          <a:prstGeom prst="rightBrace">
            <a:avLst>
              <a:gd name="adj1" fmla="val 55208"/>
              <a:gd name="adj2" fmla="val 50987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black"/>
              </a:solidFill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1905000" y="3657600"/>
            <a:ext cx="5715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4</a:t>
            </a:r>
            <a:endParaRPr lang="ar-SA" sz="3600" b="1" dirty="0">
              <a:solidFill>
                <a:srgbClr val="FF0000"/>
              </a:solidFill>
            </a:endParaRPr>
          </a:p>
        </p:txBody>
      </p:sp>
      <p:sp>
        <p:nvSpPr>
          <p:cNvPr id="18" name="مربع نص 17"/>
          <p:cNvSpPr txBox="1"/>
          <p:nvPr/>
        </p:nvSpPr>
        <p:spPr>
          <a:xfrm>
            <a:off x="4191000" y="4634805"/>
            <a:ext cx="4022606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أكتب هذا الناتج في جدول الضرب عند تقاطع صف العدد 3 وعمود العدد 4 . </a:t>
            </a:r>
          </a:p>
        </p:txBody>
      </p:sp>
      <p:sp>
        <p:nvSpPr>
          <p:cNvPr id="19" name="Teardrop 8"/>
          <p:cNvSpPr/>
          <p:nvPr/>
        </p:nvSpPr>
        <p:spPr>
          <a:xfrm>
            <a:off x="43699" y="43543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140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661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/>
      <p:bldP spid="11" grpId="0"/>
      <p:bldP spid="12" grpId="0"/>
      <p:bldP spid="14" grpId="0" animBg="1"/>
      <p:bldP spid="15" grpId="0"/>
      <p:bldP spid="16" grpId="0" animBg="1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6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جــــــدول الضــــــــــــــرب 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5-1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1517745" y="1452562"/>
            <a:ext cx="671896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1- ما ناتج ضرب عدد في 1 ؟ أشرح إجابتي . </a:t>
            </a:r>
          </a:p>
        </p:txBody>
      </p:sp>
      <p:sp>
        <p:nvSpPr>
          <p:cNvPr id="2" name="مربع نص 1"/>
          <p:cNvSpPr txBox="1"/>
          <p:nvPr/>
        </p:nvSpPr>
        <p:spPr>
          <a:xfrm>
            <a:off x="3200400" y="685800"/>
            <a:ext cx="1981200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400" b="1" dirty="0" smtClean="0">
                <a:solidFill>
                  <a:srgbClr val="0070C0"/>
                </a:solidFill>
              </a:rPr>
              <a:t>أفـكــر</a:t>
            </a:r>
          </a:p>
        </p:txBody>
      </p:sp>
      <p:sp>
        <p:nvSpPr>
          <p:cNvPr id="11" name="مربع نص 10"/>
          <p:cNvSpPr txBox="1"/>
          <p:nvPr/>
        </p:nvSpPr>
        <p:spPr>
          <a:xfrm>
            <a:off x="1524000" y="2052935"/>
            <a:ext cx="671896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العدد نفسه ؛ خاصية العنصر المحايد لعملية الضرب . </a:t>
            </a:r>
          </a:p>
        </p:txBody>
      </p:sp>
      <p:sp>
        <p:nvSpPr>
          <p:cNvPr id="12" name="مربع نص 11"/>
          <p:cNvSpPr txBox="1"/>
          <p:nvPr/>
        </p:nvSpPr>
        <p:spPr>
          <a:xfrm>
            <a:off x="1524000" y="2814935"/>
            <a:ext cx="671896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2- ما النمط الذي أراه في الصف 10 ؟ </a:t>
            </a:r>
          </a:p>
        </p:txBody>
      </p:sp>
      <p:sp>
        <p:nvSpPr>
          <p:cNvPr id="13" name="مربع نص 12"/>
          <p:cNvSpPr txBox="1"/>
          <p:nvPr/>
        </p:nvSpPr>
        <p:spPr>
          <a:xfrm>
            <a:off x="1524000" y="3352800"/>
            <a:ext cx="671896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جميع الأعداد آحادها صفر . </a:t>
            </a:r>
          </a:p>
        </p:txBody>
      </p:sp>
      <p:sp>
        <p:nvSpPr>
          <p:cNvPr id="14" name="مربع نص 13"/>
          <p:cNvSpPr txBox="1"/>
          <p:nvPr/>
        </p:nvSpPr>
        <p:spPr>
          <a:xfrm>
            <a:off x="838200" y="4110335"/>
            <a:ext cx="740476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3- ماذا ألاحظ في الصف 6 والعمود 6 ؟ هل ينطبق ما ألاحظه على جميع أعمدة وصفوف الأعداد الأخرى ؟  </a:t>
            </a:r>
          </a:p>
        </p:txBody>
      </p:sp>
      <p:sp>
        <p:nvSpPr>
          <p:cNvPr id="15" name="مربع نص 14"/>
          <p:cNvSpPr txBox="1"/>
          <p:nvPr/>
        </p:nvSpPr>
        <p:spPr>
          <a:xfrm>
            <a:off x="1510638" y="5100935"/>
            <a:ext cx="671896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جميع النواتج متساوية بترتيب تصاعدي ؛ نعم . </a:t>
            </a:r>
          </a:p>
        </p:txBody>
      </p:sp>
      <p:sp>
        <p:nvSpPr>
          <p:cNvPr id="16" name="Teardrop 8"/>
          <p:cNvSpPr/>
          <p:nvPr/>
        </p:nvSpPr>
        <p:spPr>
          <a:xfrm>
            <a:off x="43699" y="43543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140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417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/>
      <p:bldP spid="2" grpId="0"/>
      <p:bldP spid="11" grpId="0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7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جــــــدول الضــــــــــــــرب 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5-1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مخطط انسيابي: محطة طرفية 9"/>
          <p:cNvSpPr/>
          <p:nvPr/>
        </p:nvSpPr>
        <p:spPr>
          <a:xfrm>
            <a:off x="7086600" y="791028"/>
            <a:ext cx="1205508" cy="457200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أتأكد 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762000" y="769257"/>
            <a:ext cx="6324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أستعمل جدول الضرب لأجد ناتج الضرب :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2" name="شكل بيضاوي 11"/>
          <p:cNvSpPr/>
          <p:nvPr/>
        </p:nvSpPr>
        <p:spPr>
          <a:xfrm>
            <a:off x="8305800" y="1319338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4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7106776" y="1219200"/>
            <a:ext cx="104662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   2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× 5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ــــــــــــ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7391400" y="2234625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10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5" name="شكل بيضاوي 14"/>
          <p:cNvSpPr/>
          <p:nvPr/>
        </p:nvSpPr>
        <p:spPr>
          <a:xfrm>
            <a:off x="6292755" y="1319338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5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5093731" y="1219200"/>
            <a:ext cx="104662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   4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× 0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ــــــــــــ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5284657" y="2209800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0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8" name="شكل بيضاوي 17"/>
          <p:cNvSpPr/>
          <p:nvPr/>
        </p:nvSpPr>
        <p:spPr>
          <a:xfrm>
            <a:off x="4323224" y="1344163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6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19" name="مربع نص 18"/>
          <p:cNvSpPr txBox="1"/>
          <p:nvPr/>
        </p:nvSpPr>
        <p:spPr>
          <a:xfrm>
            <a:off x="3124200" y="1244025"/>
            <a:ext cx="104662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   10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× 3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ــــــــــــ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20" name="مربع نص 19"/>
          <p:cNvSpPr txBox="1"/>
          <p:nvPr/>
        </p:nvSpPr>
        <p:spPr>
          <a:xfrm>
            <a:off x="3455857" y="2234625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30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21" name="شكل بيضاوي 20"/>
          <p:cNvSpPr/>
          <p:nvPr/>
        </p:nvSpPr>
        <p:spPr>
          <a:xfrm>
            <a:off x="2265824" y="1319338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7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1066800" y="1219200"/>
            <a:ext cx="104662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   5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× 6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ــــــــــــ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23" name="مربع نص 22"/>
          <p:cNvSpPr txBox="1"/>
          <p:nvPr/>
        </p:nvSpPr>
        <p:spPr>
          <a:xfrm>
            <a:off x="1322257" y="2209800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30</a:t>
            </a:r>
            <a:endParaRPr lang="ar-SA" sz="3200" b="1" dirty="0">
              <a:solidFill>
                <a:srgbClr val="FF0000"/>
              </a:solidFill>
            </a:endParaRPr>
          </a:p>
        </p:txBody>
      </p:sp>
      <p:cxnSp>
        <p:nvCxnSpPr>
          <p:cNvPr id="24" name="رابط مستقيم 23"/>
          <p:cNvCxnSpPr/>
          <p:nvPr/>
        </p:nvCxnSpPr>
        <p:spPr>
          <a:xfrm flipH="1">
            <a:off x="990600" y="2743200"/>
            <a:ext cx="7229203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5" name="مربع نص 24"/>
          <p:cNvSpPr txBox="1"/>
          <p:nvPr/>
        </p:nvSpPr>
        <p:spPr>
          <a:xfrm>
            <a:off x="914400" y="2891135"/>
            <a:ext cx="73914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فيما يأتي أجزاء من جدول الضرب . ما الصف أو العمود الذي أخذت منه ؟ </a:t>
            </a:r>
          </a:p>
        </p:txBody>
      </p:sp>
      <p:sp>
        <p:nvSpPr>
          <p:cNvPr id="26" name="شكل بيضاوي 25"/>
          <p:cNvSpPr/>
          <p:nvPr/>
        </p:nvSpPr>
        <p:spPr>
          <a:xfrm>
            <a:off x="8305800" y="3972580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8</a:t>
            </a:r>
            <a:endParaRPr lang="ar-SA" sz="2400" dirty="0">
              <a:solidFill>
                <a:prstClr val="white"/>
              </a:solidFill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10" y="3820180"/>
            <a:ext cx="1007369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مربع نص 26"/>
          <p:cNvSpPr txBox="1"/>
          <p:nvPr/>
        </p:nvSpPr>
        <p:spPr>
          <a:xfrm>
            <a:off x="6224801" y="5344180"/>
            <a:ext cx="187867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عمود العدد 1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28" name="شكل بيضاوي 27"/>
          <p:cNvSpPr/>
          <p:nvPr/>
        </p:nvSpPr>
        <p:spPr>
          <a:xfrm>
            <a:off x="5454555" y="3972580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9</a:t>
            </a:r>
            <a:endParaRPr lang="ar-SA" sz="2400" dirty="0">
              <a:solidFill>
                <a:prstClr val="white"/>
              </a:solidFill>
            </a:endParaRP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5858" y="3972580"/>
            <a:ext cx="1828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مربع نص 29"/>
          <p:cNvSpPr txBox="1"/>
          <p:nvPr/>
        </p:nvSpPr>
        <p:spPr>
          <a:xfrm>
            <a:off x="3429000" y="4897160"/>
            <a:ext cx="187867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صف العدد  4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31" name="شكل بيضاوي 30"/>
          <p:cNvSpPr/>
          <p:nvPr/>
        </p:nvSpPr>
        <p:spPr>
          <a:xfrm>
            <a:off x="2254407" y="3996518"/>
            <a:ext cx="601092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10</a:t>
            </a:r>
            <a:endParaRPr lang="ar-SA" dirty="0">
              <a:solidFill>
                <a:prstClr val="white"/>
              </a:solidFill>
            </a:endParaRP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9134" y="3896380"/>
            <a:ext cx="914133" cy="1576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مربع نص 32"/>
          <p:cNvSpPr txBox="1"/>
          <p:nvPr/>
        </p:nvSpPr>
        <p:spPr>
          <a:xfrm>
            <a:off x="762000" y="5344180"/>
            <a:ext cx="187867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عمود العدد 3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32" name="Teardrop 8"/>
          <p:cNvSpPr/>
          <p:nvPr/>
        </p:nvSpPr>
        <p:spPr>
          <a:xfrm>
            <a:off x="43699" y="43543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140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774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/>
      <p:bldP spid="12" grpId="0" animBg="1"/>
      <p:bldP spid="13" grpId="0"/>
      <p:bldP spid="14" grpId="0"/>
      <p:bldP spid="15" grpId="0" animBg="1"/>
      <p:bldP spid="16" grpId="0"/>
      <p:bldP spid="17" grpId="0"/>
      <p:bldP spid="18" grpId="0" animBg="1"/>
      <p:bldP spid="19" grpId="0"/>
      <p:bldP spid="20" grpId="0"/>
      <p:bldP spid="21" grpId="0" animBg="1"/>
      <p:bldP spid="22" grpId="0"/>
      <p:bldP spid="23" grpId="0"/>
      <p:bldP spid="25" grpId="0"/>
      <p:bldP spid="26" grpId="0" animBg="1"/>
      <p:bldP spid="27" grpId="0"/>
      <p:bldP spid="28" grpId="0" animBg="1"/>
      <p:bldP spid="30" grpId="0"/>
      <p:bldP spid="31" grpId="0" animBg="1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8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الــــــــضـــــرب في ( 3 )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5-1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95400"/>
            <a:ext cx="3375992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مربع نص 8"/>
          <p:cNvSpPr txBox="1"/>
          <p:nvPr/>
        </p:nvSpPr>
        <p:spPr>
          <a:xfrm>
            <a:off x="2362200" y="772180"/>
            <a:ext cx="57912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أحيانا أستعمل جدول الضرب لأجد ناتج الضرب .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10" name="مخطط انسيابي: محطة طرفية 9"/>
          <p:cNvSpPr/>
          <p:nvPr/>
        </p:nvSpPr>
        <p:spPr>
          <a:xfrm>
            <a:off x="7772400" y="1295400"/>
            <a:ext cx="1295400" cy="457200"/>
          </a:xfrm>
          <a:prstGeom prst="flowChartTerminator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مثال </a:t>
            </a:r>
            <a:endParaRPr lang="ar-SA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4413199" y="1752600"/>
            <a:ext cx="380360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عند حسين 4 دجاجات ، ولدى كل دجاجة 3 كتاكيت . فما عدد الكتاكيت كلها ؟ 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4502200" y="2914471"/>
            <a:ext cx="380360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أستعمل قطع العد لعمل نموذج يمثل 4 مجموعات في كل منها 3 قطع ؛ أي : يمثل 4 × 3 .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grpSp>
        <p:nvGrpSpPr>
          <p:cNvPr id="13" name="مجموعة 12"/>
          <p:cNvGrpSpPr/>
          <p:nvPr/>
        </p:nvGrpSpPr>
        <p:grpSpPr>
          <a:xfrm>
            <a:off x="6934200" y="4572000"/>
            <a:ext cx="1066800" cy="228600"/>
            <a:chOff x="7010400" y="4572000"/>
            <a:chExt cx="1066800" cy="228600"/>
          </a:xfrm>
        </p:grpSpPr>
        <p:sp>
          <p:nvSpPr>
            <p:cNvPr id="14" name="مخطط انسيابي: رابط 13"/>
            <p:cNvSpPr/>
            <p:nvPr/>
          </p:nvSpPr>
          <p:spPr>
            <a:xfrm>
              <a:off x="7772400" y="4572000"/>
              <a:ext cx="304800" cy="228600"/>
            </a:xfrm>
            <a:prstGeom prst="flowChartConnector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5" name="مخطط انسيابي: رابط 14"/>
            <p:cNvSpPr/>
            <p:nvPr/>
          </p:nvSpPr>
          <p:spPr>
            <a:xfrm>
              <a:off x="7391400" y="4572000"/>
              <a:ext cx="304800" cy="228600"/>
            </a:xfrm>
            <a:prstGeom prst="flowChartConnector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6" name="مخطط انسيابي: رابط 15"/>
            <p:cNvSpPr/>
            <p:nvPr/>
          </p:nvSpPr>
          <p:spPr>
            <a:xfrm>
              <a:off x="7010400" y="4572000"/>
              <a:ext cx="304800" cy="228600"/>
            </a:xfrm>
            <a:prstGeom prst="flowChartConnector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grpSp>
        <p:nvGrpSpPr>
          <p:cNvPr id="19" name="مجموعة 18"/>
          <p:cNvGrpSpPr/>
          <p:nvPr/>
        </p:nvGrpSpPr>
        <p:grpSpPr>
          <a:xfrm>
            <a:off x="5029200" y="4572000"/>
            <a:ext cx="1066800" cy="228600"/>
            <a:chOff x="7010400" y="4572000"/>
            <a:chExt cx="1066800" cy="228600"/>
          </a:xfrm>
        </p:grpSpPr>
        <p:sp>
          <p:nvSpPr>
            <p:cNvPr id="20" name="مخطط انسيابي: رابط 19"/>
            <p:cNvSpPr/>
            <p:nvPr/>
          </p:nvSpPr>
          <p:spPr>
            <a:xfrm>
              <a:off x="7772400" y="4572000"/>
              <a:ext cx="304800" cy="228600"/>
            </a:xfrm>
            <a:prstGeom prst="flowChartConnector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1" name="مخطط انسيابي: رابط 20"/>
            <p:cNvSpPr/>
            <p:nvPr/>
          </p:nvSpPr>
          <p:spPr>
            <a:xfrm>
              <a:off x="7391400" y="4572000"/>
              <a:ext cx="304800" cy="228600"/>
            </a:xfrm>
            <a:prstGeom prst="flowChartConnector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2" name="مخطط انسيابي: رابط 21"/>
            <p:cNvSpPr/>
            <p:nvPr/>
          </p:nvSpPr>
          <p:spPr>
            <a:xfrm>
              <a:off x="7010400" y="4572000"/>
              <a:ext cx="304800" cy="228600"/>
            </a:xfrm>
            <a:prstGeom prst="flowChartConnector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grpSp>
        <p:nvGrpSpPr>
          <p:cNvPr id="23" name="مجموعة 22"/>
          <p:cNvGrpSpPr/>
          <p:nvPr/>
        </p:nvGrpSpPr>
        <p:grpSpPr>
          <a:xfrm>
            <a:off x="3200400" y="4572000"/>
            <a:ext cx="1066800" cy="228600"/>
            <a:chOff x="7010400" y="4572000"/>
            <a:chExt cx="1066800" cy="228600"/>
          </a:xfrm>
        </p:grpSpPr>
        <p:sp>
          <p:nvSpPr>
            <p:cNvPr id="24" name="مخطط انسيابي: رابط 23"/>
            <p:cNvSpPr/>
            <p:nvPr/>
          </p:nvSpPr>
          <p:spPr>
            <a:xfrm>
              <a:off x="7772400" y="4572000"/>
              <a:ext cx="304800" cy="228600"/>
            </a:xfrm>
            <a:prstGeom prst="flowChartConnector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5" name="مخطط انسيابي: رابط 24"/>
            <p:cNvSpPr/>
            <p:nvPr/>
          </p:nvSpPr>
          <p:spPr>
            <a:xfrm>
              <a:off x="7391400" y="4572000"/>
              <a:ext cx="304800" cy="228600"/>
            </a:xfrm>
            <a:prstGeom prst="flowChartConnector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6" name="مخطط انسيابي: رابط 25"/>
            <p:cNvSpPr/>
            <p:nvPr/>
          </p:nvSpPr>
          <p:spPr>
            <a:xfrm>
              <a:off x="7010400" y="4572000"/>
              <a:ext cx="304800" cy="228600"/>
            </a:xfrm>
            <a:prstGeom prst="flowChartConnector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grpSp>
        <p:nvGrpSpPr>
          <p:cNvPr id="27" name="مجموعة 26"/>
          <p:cNvGrpSpPr/>
          <p:nvPr/>
        </p:nvGrpSpPr>
        <p:grpSpPr>
          <a:xfrm>
            <a:off x="1447800" y="4572000"/>
            <a:ext cx="1066800" cy="228600"/>
            <a:chOff x="7010400" y="4572000"/>
            <a:chExt cx="1066800" cy="228600"/>
          </a:xfrm>
        </p:grpSpPr>
        <p:sp>
          <p:nvSpPr>
            <p:cNvPr id="28" name="مخطط انسيابي: رابط 27"/>
            <p:cNvSpPr/>
            <p:nvPr/>
          </p:nvSpPr>
          <p:spPr>
            <a:xfrm>
              <a:off x="7772400" y="4572000"/>
              <a:ext cx="304800" cy="228600"/>
            </a:xfrm>
            <a:prstGeom prst="flowChartConnector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9" name="مخطط انسيابي: رابط 28"/>
            <p:cNvSpPr/>
            <p:nvPr/>
          </p:nvSpPr>
          <p:spPr>
            <a:xfrm>
              <a:off x="7391400" y="4572000"/>
              <a:ext cx="304800" cy="228600"/>
            </a:xfrm>
            <a:prstGeom prst="flowChartConnector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0" name="مخطط انسيابي: رابط 29"/>
            <p:cNvSpPr/>
            <p:nvPr/>
          </p:nvSpPr>
          <p:spPr>
            <a:xfrm>
              <a:off x="7010400" y="4572000"/>
              <a:ext cx="304800" cy="228600"/>
            </a:xfrm>
            <a:prstGeom prst="flowChartConnector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sp>
        <p:nvSpPr>
          <p:cNvPr id="31" name="مربع نص 30"/>
          <p:cNvSpPr txBox="1"/>
          <p:nvPr/>
        </p:nvSpPr>
        <p:spPr>
          <a:xfrm>
            <a:off x="592503" y="4825425"/>
            <a:ext cx="763709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>
                <a:solidFill>
                  <a:srgbClr val="FF0000"/>
                </a:solidFill>
              </a:rPr>
              <a:t> </a:t>
            </a:r>
            <a:r>
              <a:rPr lang="ar-SA" sz="3200" b="1" dirty="0" smtClean="0">
                <a:solidFill>
                  <a:srgbClr val="FF0000"/>
                </a:solidFill>
              </a:rPr>
              <a:t>   3    +        3      +      3      +    3     = 12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2" name="مربع نص 31"/>
          <p:cNvSpPr txBox="1"/>
          <p:nvPr/>
        </p:nvSpPr>
        <p:spPr>
          <a:xfrm>
            <a:off x="457200" y="5486400"/>
            <a:ext cx="763709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وعليه ، فعدد الكتاكيت 12 كتكوتا . 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3" name="Teardrop 8"/>
          <p:cNvSpPr/>
          <p:nvPr/>
        </p:nvSpPr>
        <p:spPr>
          <a:xfrm>
            <a:off x="43699" y="43543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141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916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35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85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35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85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 animBg="1"/>
      <p:bldP spid="11" grpId="0"/>
      <p:bldP spid="12" grpId="0"/>
      <p:bldP spid="31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692696"/>
            <a:ext cx="8241715" cy="323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807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9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الــــــــضـــــرب في ( 3 )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5-1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خطط انسيابي: محطة طرفية 8"/>
          <p:cNvSpPr/>
          <p:nvPr/>
        </p:nvSpPr>
        <p:spPr>
          <a:xfrm>
            <a:off x="7086600" y="791028"/>
            <a:ext cx="1205508" cy="457200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أتأكد 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685800" y="819090"/>
            <a:ext cx="63246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FF0000"/>
                </a:solidFill>
              </a:rPr>
              <a:t>أجد ناتج الضرب ، مستعملا النماذج أو أرسم صورة إذا لزم الأمر :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11" name="شكل بيضاوي 10"/>
          <p:cNvSpPr/>
          <p:nvPr/>
        </p:nvSpPr>
        <p:spPr>
          <a:xfrm>
            <a:off x="8305800" y="1395538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1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7106776" y="1295400"/>
            <a:ext cx="104662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   4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× 3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ــــــــــــ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7391400" y="2310825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12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4" name="شكل بيضاوي 13"/>
          <p:cNvSpPr/>
          <p:nvPr/>
        </p:nvSpPr>
        <p:spPr>
          <a:xfrm>
            <a:off x="6292755" y="1395538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2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5093731" y="1295400"/>
            <a:ext cx="104662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   3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× 5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ــــــــــــ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5437057" y="2286000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15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7" name="شكل بيضاوي 16"/>
          <p:cNvSpPr/>
          <p:nvPr/>
        </p:nvSpPr>
        <p:spPr>
          <a:xfrm>
            <a:off x="4343400" y="1371600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3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18" name="مربع نص 17"/>
          <p:cNvSpPr txBox="1"/>
          <p:nvPr/>
        </p:nvSpPr>
        <p:spPr>
          <a:xfrm>
            <a:off x="3144376" y="1367135"/>
            <a:ext cx="104662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3 × 8 </a:t>
            </a:r>
          </a:p>
        </p:txBody>
      </p:sp>
      <p:sp>
        <p:nvSpPr>
          <p:cNvPr id="19" name="مربع نص 18"/>
          <p:cNvSpPr txBox="1"/>
          <p:nvPr/>
        </p:nvSpPr>
        <p:spPr>
          <a:xfrm>
            <a:off x="3429000" y="1752600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24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20" name="شكل بيضاوي 19"/>
          <p:cNvSpPr/>
          <p:nvPr/>
        </p:nvSpPr>
        <p:spPr>
          <a:xfrm>
            <a:off x="2265824" y="1438364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4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21" name="مربع نص 20"/>
          <p:cNvSpPr txBox="1"/>
          <p:nvPr/>
        </p:nvSpPr>
        <p:spPr>
          <a:xfrm>
            <a:off x="1066800" y="1433899"/>
            <a:ext cx="104662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3× 9</a:t>
            </a:r>
          </a:p>
        </p:txBody>
      </p:sp>
      <p:sp>
        <p:nvSpPr>
          <p:cNvPr id="22" name="مربع نص 21"/>
          <p:cNvSpPr txBox="1"/>
          <p:nvPr/>
        </p:nvSpPr>
        <p:spPr>
          <a:xfrm>
            <a:off x="1351424" y="1819364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27</a:t>
            </a:r>
            <a:endParaRPr lang="ar-SA" sz="3200" b="1" dirty="0">
              <a:solidFill>
                <a:srgbClr val="FF0000"/>
              </a:solidFill>
            </a:endParaRPr>
          </a:p>
        </p:txBody>
      </p:sp>
      <p:cxnSp>
        <p:nvCxnSpPr>
          <p:cNvPr id="24" name="رابط مستقيم 23"/>
          <p:cNvCxnSpPr/>
          <p:nvPr/>
        </p:nvCxnSpPr>
        <p:spPr>
          <a:xfrm flipH="1">
            <a:off x="938723" y="2819400"/>
            <a:ext cx="7229203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5" name="شكل بيضاوي 24"/>
          <p:cNvSpPr/>
          <p:nvPr/>
        </p:nvSpPr>
        <p:spPr>
          <a:xfrm>
            <a:off x="8253923" y="3124200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5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26" name="مربع نص 25"/>
          <p:cNvSpPr txBox="1"/>
          <p:nvPr/>
        </p:nvSpPr>
        <p:spPr>
          <a:xfrm>
            <a:off x="1014923" y="2905780"/>
            <a:ext cx="7162800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تنمو أوراق إحدى الأشجار على شكل مجموعات من 3 أرواق على كل غصن . ما عدد الأوراق الموجودة على 9 أغضان منها ؟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27" name="مربع نص 26"/>
          <p:cNvSpPr txBox="1"/>
          <p:nvPr/>
        </p:nvSpPr>
        <p:spPr>
          <a:xfrm>
            <a:off x="1828800" y="3896380"/>
            <a:ext cx="47244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3 × 9 = 27 ورقة .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cxnSp>
        <p:nvCxnSpPr>
          <p:cNvPr id="28" name="رابط مستقيم 27"/>
          <p:cNvCxnSpPr/>
          <p:nvPr/>
        </p:nvCxnSpPr>
        <p:spPr>
          <a:xfrm flipH="1">
            <a:off x="990600" y="4419600"/>
            <a:ext cx="7229203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9" name="شكل بيضاوي 28"/>
          <p:cNvSpPr/>
          <p:nvPr/>
        </p:nvSpPr>
        <p:spPr>
          <a:xfrm>
            <a:off x="8305800" y="4572000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6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30" name="وسيلة شرح بيضاوية 29"/>
          <p:cNvSpPr/>
          <p:nvPr/>
        </p:nvSpPr>
        <p:spPr>
          <a:xfrm>
            <a:off x="7024092" y="4572000"/>
            <a:ext cx="1205508" cy="457200"/>
          </a:xfrm>
          <a:prstGeom prst="wedgeEllipseCallout">
            <a:avLst>
              <a:gd name="adj1" fmla="val -24334"/>
              <a:gd name="adj2" fmla="val 84038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أتحدث </a:t>
            </a:r>
            <a:endParaRPr lang="ar-SA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1" name="مربع نص 30"/>
          <p:cNvSpPr txBox="1"/>
          <p:nvPr/>
        </p:nvSpPr>
        <p:spPr>
          <a:xfrm>
            <a:off x="990600" y="4516115"/>
            <a:ext cx="608647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ysClr val="windowText" lastClr="000000"/>
                </a:solidFill>
              </a:rPr>
              <a:t>أشرح طريقتين لإيجاد حاصل 3 × 7 . </a:t>
            </a:r>
            <a:endParaRPr lang="ar-SA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32" name="مربع نص 31"/>
          <p:cNvSpPr txBox="1"/>
          <p:nvPr/>
        </p:nvSpPr>
        <p:spPr>
          <a:xfrm>
            <a:off x="762000" y="5181600"/>
            <a:ext cx="7263322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الجمع المتكرر 7 + 7 + 7 ، أو أرسم شبكة فيها 3 صفوف و 7 أعمدة . 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3" name="Teardrop 8"/>
          <p:cNvSpPr/>
          <p:nvPr/>
        </p:nvSpPr>
        <p:spPr>
          <a:xfrm>
            <a:off x="43699" y="43543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142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960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11" grpId="0" animBg="1"/>
      <p:bldP spid="12" grpId="0"/>
      <p:bldP spid="13" grpId="0"/>
      <p:bldP spid="14" grpId="0" animBg="1"/>
      <p:bldP spid="15" grpId="0"/>
      <p:bldP spid="16" grpId="0"/>
      <p:bldP spid="17" grpId="0" animBg="1"/>
      <p:bldP spid="18" grpId="0"/>
      <p:bldP spid="19" grpId="0"/>
      <p:bldP spid="20" grpId="0" animBg="1"/>
      <p:bldP spid="21" grpId="0"/>
      <p:bldP spid="22" grpId="0"/>
      <p:bldP spid="25" grpId="0" animBg="1"/>
      <p:bldP spid="26" grpId="0"/>
      <p:bldP spid="27" grpId="0"/>
      <p:bldP spid="29" grpId="0" animBg="1"/>
      <p:bldP spid="30" grpId="0" animBg="1"/>
      <p:bldP spid="31" grpId="0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10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الــــــــضـــــرب في ( 3 )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5-1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خطط انسيابي: محطة طرفية 8"/>
          <p:cNvSpPr/>
          <p:nvPr/>
        </p:nvSpPr>
        <p:spPr>
          <a:xfrm>
            <a:off x="7086600" y="791028"/>
            <a:ext cx="1205508" cy="457200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أتأكد 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685800" y="819090"/>
            <a:ext cx="63246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FF0000"/>
                </a:solidFill>
              </a:rPr>
              <a:t>أجد ناتج الضرب ، مستعملا النماذج أو أرسم صورة إذا لزم الأمر :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11" name="شكل بيضاوي 10"/>
          <p:cNvSpPr/>
          <p:nvPr/>
        </p:nvSpPr>
        <p:spPr>
          <a:xfrm>
            <a:off x="8305800" y="1395538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7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7106776" y="1295400"/>
            <a:ext cx="104662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   1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× 3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ــــــــــــ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7315200" y="2310825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3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4" name="شكل بيضاوي 13"/>
          <p:cNvSpPr/>
          <p:nvPr/>
        </p:nvSpPr>
        <p:spPr>
          <a:xfrm>
            <a:off x="6292755" y="1395538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8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5093731" y="1295400"/>
            <a:ext cx="104662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   10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×  3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ــــــــــــ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5410200" y="2286000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30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7" name="شكل بيضاوي 16"/>
          <p:cNvSpPr/>
          <p:nvPr/>
        </p:nvSpPr>
        <p:spPr>
          <a:xfrm>
            <a:off x="4343400" y="1371600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9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18" name="مربع نص 17"/>
          <p:cNvSpPr txBox="1"/>
          <p:nvPr/>
        </p:nvSpPr>
        <p:spPr>
          <a:xfrm>
            <a:off x="3144376" y="1367135"/>
            <a:ext cx="104662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3 × 7 </a:t>
            </a:r>
          </a:p>
        </p:txBody>
      </p:sp>
      <p:sp>
        <p:nvSpPr>
          <p:cNvPr id="19" name="مربع نص 18"/>
          <p:cNvSpPr txBox="1"/>
          <p:nvPr/>
        </p:nvSpPr>
        <p:spPr>
          <a:xfrm>
            <a:off x="3429000" y="1752600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21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20" name="شكل بيضاوي 19"/>
          <p:cNvSpPr/>
          <p:nvPr/>
        </p:nvSpPr>
        <p:spPr>
          <a:xfrm>
            <a:off x="2265824" y="1438364"/>
            <a:ext cx="616060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10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21" name="مربع نص 20"/>
          <p:cNvSpPr txBox="1"/>
          <p:nvPr/>
        </p:nvSpPr>
        <p:spPr>
          <a:xfrm>
            <a:off x="1066800" y="1433899"/>
            <a:ext cx="104662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6× 3</a:t>
            </a:r>
          </a:p>
        </p:txBody>
      </p:sp>
      <p:sp>
        <p:nvSpPr>
          <p:cNvPr id="22" name="مربع نص 21"/>
          <p:cNvSpPr txBox="1"/>
          <p:nvPr/>
        </p:nvSpPr>
        <p:spPr>
          <a:xfrm>
            <a:off x="1351424" y="1819364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18</a:t>
            </a:r>
            <a:endParaRPr lang="ar-SA" sz="3200" b="1" dirty="0">
              <a:solidFill>
                <a:srgbClr val="FF0000"/>
              </a:solidFill>
            </a:endParaRPr>
          </a:p>
        </p:txBody>
      </p:sp>
      <p:cxnSp>
        <p:nvCxnSpPr>
          <p:cNvPr id="23" name="رابط مستقيم 22"/>
          <p:cNvCxnSpPr/>
          <p:nvPr/>
        </p:nvCxnSpPr>
        <p:spPr>
          <a:xfrm flipH="1">
            <a:off x="938723" y="2819400"/>
            <a:ext cx="7229203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4" name="شكل بيضاوي 23"/>
          <p:cNvSpPr/>
          <p:nvPr/>
        </p:nvSpPr>
        <p:spPr>
          <a:xfrm>
            <a:off x="8253922" y="3114020"/>
            <a:ext cx="67576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 smtClean="0">
                <a:solidFill>
                  <a:prstClr val="white"/>
                </a:solidFill>
              </a:rPr>
              <a:t>11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25" name="مربع نص 24"/>
          <p:cNvSpPr txBox="1"/>
          <p:nvPr/>
        </p:nvSpPr>
        <p:spPr>
          <a:xfrm>
            <a:off x="1014923" y="2895600"/>
            <a:ext cx="71628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مع كل من سعاد وليلي وفاطمة 3  </a:t>
            </a:r>
            <a:r>
              <a:rPr lang="ar-SA" sz="2800" b="1" dirty="0" err="1" smtClean="0">
                <a:solidFill>
                  <a:prstClr val="black"/>
                </a:solidFill>
              </a:rPr>
              <a:t>تفاحات</a:t>
            </a:r>
            <a:r>
              <a:rPr lang="ar-SA" sz="2800" b="1" dirty="0" smtClean="0">
                <a:solidFill>
                  <a:prstClr val="black"/>
                </a:solidFill>
              </a:rPr>
              <a:t> . أكلت كل واحدة منهن تفاحة واحدة . كم تفاحة بقيت معهن جميعا ؟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26" name="مربع نص 25"/>
          <p:cNvSpPr txBox="1"/>
          <p:nvPr/>
        </p:nvSpPr>
        <p:spPr>
          <a:xfrm>
            <a:off x="1981200" y="3810000"/>
            <a:ext cx="53340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3 × 3 = 9 </a:t>
            </a:r>
            <a:r>
              <a:rPr lang="ar-SA" sz="2800" b="1" dirty="0" err="1" smtClean="0">
                <a:solidFill>
                  <a:srgbClr val="FF0000"/>
                </a:solidFill>
              </a:rPr>
              <a:t>تفاحات</a:t>
            </a:r>
            <a:r>
              <a:rPr lang="ar-SA" sz="2800" b="1" dirty="0">
                <a:solidFill>
                  <a:srgbClr val="FF0000"/>
                </a:solidFill>
              </a:rPr>
              <a:t> </a:t>
            </a:r>
            <a:r>
              <a:rPr lang="ar-SA" sz="2800" b="1" dirty="0" smtClean="0">
                <a:solidFill>
                  <a:srgbClr val="FF0000"/>
                </a:solidFill>
              </a:rPr>
              <a:t> ، 9 – 3 = 6 </a:t>
            </a:r>
            <a:r>
              <a:rPr lang="ar-SA" sz="2800" b="1" dirty="0" err="1" smtClean="0">
                <a:solidFill>
                  <a:srgbClr val="FF0000"/>
                </a:solidFill>
              </a:rPr>
              <a:t>تفاحات</a:t>
            </a:r>
            <a:r>
              <a:rPr lang="ar-SA" sz="2800" b="1" dirty="0" smtClean="0">
                <a:solidFill>
                  <a:srgbClr val="FF0000"/>
                </a:solidFill>
              </a:rPr>
              <a:t> .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cxnSp>
        <p:nvCxnSpPr>
          <p:cNvPr id="27" name="رابط مستقيم 26"/>
          <p:cNvCxnSpPr/>
          <p:nvPr/>
        </p:nvCxnSpPr>
        <p:spPr>
          <a:xfrm flipH="1">
            <a:off x="1000397" y="4343400"/>
            <a:ext cx="7229203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8" name="مربع نص 27"/>
          <p:cNvSpPr txBox="1"/>
          <p:nvPr/>
        </p:nvSpPr>
        <p:spPr>
          <a:xfrm>
            <a:off x="4549822" y="4343400"/>
            <a:ext cx="367977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الجبر : أكمل الجدول التالي :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29" name="شكل بيضاوي 28"/>
          <p:cNvSpPr/>
          <p:nvPr/>
        </p:nvSpPr>
        <p:spPr>
          <a:xfrm>
            <a:off x="8229600" y="4357158"/>
            <a:ext cx="67576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 smtClean="0">
                <a:solidFill>
                  <a:prstClr val="white"/>
                </a:solidFill>
              </a:rPr>
              <a:t>12</a:t>
            </a:r>
            <a:endParaRPr lang="ar-SA" sz="2400" dirty="0">
              <a:solidFill>
                <a:prstClr val="white"/>
              </a:solidFill>
            </a:endParaRPr>
          </a:p>
        </p:txBody>
      </p:sp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3326631"/>
              </p:ext>
            </p:extLst>
          </p:nvPr>
        </p:nvGraphicFramePr>
        <p:xfrm>
          <a:off x="2265562" y="4876800"/>
          <a:ext cx="4821038" cy="1432560"/>
        </p:xfrm>
        <a:graphic>
          <a:graphicData uri="http://schemas.openxmlformats.org/drawingml/2006/table">
            <a:tbl>
              <a:tblPr rtl="1" firstRow="1" bandRow="1">
                <a:tableStyleId>{00A15C55-8517-42AA-B614-E9B94910E393}</a:tableStyleId>
              </a:tblPr>
              <a:tblGrid>
                <a:gridCol w="14396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09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81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83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81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57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 gridSpan="6">
                  <a:txBody>
                    <a:bodyPr/>
                    <a:lstStyle/>
                    <a:p>
                      <a:pPr algn="ctr" rtl="1"/>
                      <a:r>
                        <a:rPr lang="ar-SA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قــــاعــــدة</a:t>
                      </a:r>
                      <a:r>
                        <a:rPr lang="ar-SA" sz="2800" baseline="0" dirty="0" smtClean="0"/>
                        <a:t> : الضرب </a:t>
                      </a:r>
                      <a:r>
                        <a:rPr lang="ar-SA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في</a:t>
                      </a:r>
                      <a:r>
                        <a:rPr lang="ar-SA" sz="2800" baseline="0" dirty="0" smtClean="0"/>
                        <a:t> 3 </a:t>
                      </a:r>
                      <a:endParaRPr lang="ar-SA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المدخلات</a:t>
                      </a:r>
                      <a:r>
                        <a:rPr lang="ar-SA" sz="1400" dirty="0" smtClean="0"/>
                        <a:t> </a:t>
                      </a:r>
                      <a:endParaRPr lang="ar-SA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9</a:t>
                      </a:r>
                      <a:endParaRPr lang="ar-SA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4</a:t>
                      </a:r>
                      <a:endParaRPr lang="ar-SA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7</a:t>
                      </a:r>
                      <a:endParaRPr lang="ar-SA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المخرجات </a:t>
                      </a:r>
                      <a:endParaRPr lang="ar-S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18</a:t>
                      </a:r>
                      <a:endParaRPr lang="ar-SA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24</a:t>
                      </a:r>
                      <a:endParaRPr lang="ar-SA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2" name="مربع نص 31"/>
          <p:cNvSpPr txBox="1"/>
          <p:nvPr/>
        </p:nvSpPr>
        <p:spPr>
          <a:xfrm>
            <a:off x="5029200" y="5816025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27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3" name="مربع نص 32"/>
          <p:cNvSpPr txBox="1"/>
          <p:nvPr/>
        </p:nvSpPr>
        <p:spPr>
          <a:xfrm>
            <a:off x="4191000" y="5358825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6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4" name="مربع نص 33"/>
          <p:cNvSpPr txBox="1"/>
          <p:nvPr/>
        </p:nvSpPr>
        <p:spPr>
          <a:xfrm>
            <a:off x="3657600" y="5791200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12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5" name="مربع نص 34"/>
          <p:cNvSpPr txBox="1"/>
          <p:nvPr/>
        </p:nvSpPr>
        <p:spPr>
          <a:xfrm>
            <a:off x="2819400" y="5358825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8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6" name="مربع نص 35"/>
          <p:cNvSpPr txBox="1"/>
          <p:nvPr/>
        </p:nvSpPr>
        <p:spPr>
          <a:xfrm>
            <a:off x="2236657" y="5791200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21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7" name="Teardrop 8"/>
          <p:cNvSpPr/>
          <p:nvPr/>
        </p:nvSpPr>
        <p:spPr>
          <a:xfrm>
            <a:off x="43699" y="43543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142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61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11" grpId="0" animBg="1"/>
      <p:bldP spid="12" grpId="0"/>
      <p:bldP spid="13" grpId="0"/>
      <p:bldP spid="14" grpId="0" animBg="1"/>
      <p:bldP spid="15" grpId="0"/>
      <p:bldP spid="16" grpId="0"/>
      <p:bldP spid="17" grpId="0" animBg="1"/>
      <p:bldP spid="18" grpId="0"/>
      <p:bldP spid="19" grpId="0"/>
      <p:bldP spid="20" grpId="0" animBg="1"/>
      <p:bldP spid="21" grpId="0"/>
      <p:bldP spid="22" grpId="0"/>
      <p:bldP spid="24" grpId="0" animBg="1"/>
      <p:bldP spid="25" grpId="0"/>
      <p:bldP spid="26" grpId="0"/>
      <p:bldP spid="28" grpId="0"/>
      <p:bldP spid="29" grpId="0" animBg="1"/>
      <p:bldP spid="32" grpId="0"/>
      <p:bldP spid="33" grpId="0"/>
      <p:bldP spid="34" grpId="0"/>
      <p:bldP spid="35" grpId="0"/>
      <p:bldP spid="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10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الــــــــضـــــرب في ( 3 )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5-1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خطط انسيابي: محطة طرفية 8"/>
          <p:cNvSpPr/>
          <p:nvPr/>
        </p:nvSpPr>
        <p:spPr>
          <a:xfrm>
            <a:off x="4368070" y="769257"/>
            <a:ext cx="4471130" cy="526143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مسائل ومهارات التفكير العليا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C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762000" y="2008376"/>
            <a:ext cx="7250243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 إجابة ممكنة :عند ضرب العدد 3 في عدد فردي ، فإن الناتج يكون فردياً ، وعند ضربه في عدد زوجي يكون الناتج زوجياً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25" name="مربع نص 24"/>
          <p:cNvSpPr txBox="1"/>
          <p:nvPr/>
        </p:nvSpPr>
        <p:spPr>
          <a:xfrm>
            <a:off x="228600" y="1427946"/>
            <a:ext cx="784188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 </a:t>
            </a:r>
            <a:r>
              <a:rPr lang="ar-SA" sz="2800" b="1" dirty="0" smtClean="0">
                <a:solidFill>
                  <a:srgbClr val="92D050"/>
                </a:solidFill>
              </a:rPr>
              <a:t>مسألة مفتوحة :</a:t>
            </a:r>
            <a:r>
              <a:rPr lang="ar-SA" sz="2800" b="1" dirty="0" smtClean="0">
                <a:solidFill>
                  <a:prstClr val="black"/>
                </a:solidFill>
              </a:rPr>
              <a:t>أصف النمط في صف العدد 3 من جدول الضرب.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29" name="شكل بيضاوي 28"/>
          <p:cNvSpPr/>
          <p:nvPr/>
        </p:nvSpPr>
        <p:spPr>
          <a:xfrm>
            <a:off x="8153400" y="1471738"/>
            <a:ext cx="67576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 smtClean="0">
                <a:solidFill>
                  <a:prstClr val="white"/>
                </a:solidFill>
              </a:rPr>
              <a:t>14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37" name="Teardrop 8"/>
          <p:cNvSpPr/>
          <p:nvPr/>
        </p:nvSpPr>
        <p:spPr>
          <a:xfrm>
            <a:off x="43699" y="43543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142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شكل بيضاوي 37"/>
          <p:cNvSpPr/>
          <p:nvPr/>
        </p:nvSpPr>
        <p:spPr>
          <a:xfrm>
            <a:off x="8177467" y="3200400"/>
            <a:ext cx="67576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 smtClean="0">
                <a:solidFill>
                  <a:prstClr val="white"/>
                </a:solidFill>
              </a:rPr>
              <a:t>15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39" name="مربع نص 38"/>
          <p:cNvSpPr txBox="1"/>
          <p:nvPr/>
        </p:nvSpPr>
        <p:spPr>
          <a:xfrm>
            <a:off x="1115506" y="3200400"/>
            <a:ext cx="5132894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مسألة من واقع الحياة تتضمن مجموعات تحوي 3 أشياء ، ثم أطلب من زملائي حلها ،والتأكد من صحة الجواب.</a:t>
            </a:r>
            <a:endParaRPr lang="ar-SA" sz="2800" b="1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1" y="3182551"/>
            <a:ext cx="1905000" cy="703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" name="مربع نص 39"/>
          <p:cNvSpPr txBox="1"/>
          <p:nvPr/>
        </p:nvSpPr>
        <p:spPr>
          <a:xfrm>
            <a:off x="750757" y="4608493"/>
            <a:ext cx="7250243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 إجابة ممكنة :قطع سعيد </a:t>
            </a:r>
            <a:r>
              <a:rPr lang="ar-SA" sz="2800" b="1" dirty="0" err="1" smtClean="0">
                <a:solidFill>
                  <a:srgbClr val="FF0000"/>
                </a:solidFill>
              </a:rPr>
              <a:t>بدراجنه</a:t>
            </a:r>
            <a:r>
              <a:rPr lang="ar-SA" sz="2800" b="1" dirty="0" smtClean="0">
                <a:solidFill>
                  <a:srgbClr val="FF0000"/>
                </a:solidFill>
              </a:rPr>
              <a:t> مسافة 3 كيلومترات يومياً </a:t>
            </a:r>
          </a:p>
          <a:p>
            <a:r>
              <a:rPr lang="ar-SA" sz="2800" b="1" dirty="0" smtClean="0">
                <a:solidFill>
                  <a:srgbClr val="FF0000"/>
                </a:solidFill>
              </a:rPr>
              <a:t>مدة 5 أيام . كم كيلو متراً قطع سعيد في الأيام الخمسة؟ </a:t>
            </a:r>
            <a:endParaRPr lang="ar-SA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129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25" grpId="0"/>
      <p:bldP spid="29" grpId="0" animBg="1"/>
      <p:bldP spid="38" grpId="0" animBg="1"/>
      <p:bldP spid="39" grpId="0"/>
      <p:bldP spid="4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4"/>
  <p:tag name="ARTICULATE_PROJECT_OPEN" val="0"/>
</p:tagLst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737</TotalTime>
  <Words>694</Words>
  <Application>Microsoft Office PowerPoint</Application>
  <PresentationFormat>On-screen Show (4:3)</PresentationFormat>
  <Paragraphs>216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PT Bold Heading</vt:lpstr>
      <vt:lpstr>Times New Roman</vt:lpstr>
      <vt:lpstr>سمة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TAREK</dc:creator>
  <cp:lastModifiedBy>Mostafa Hassan</cp:lastModifiedBy>
  <cp:revision>12</cp:revision>
  <dcterms:created xsi:type="dcterms:W3CDTF">2015-10-06T14:56:54Z</dcterms:created>
  <dcterms:modified xsi:type="dcterms:W3CDTF">2019-04-20T10:55:46Z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C1B26715-A636-463C-9959-B98432038260</vt:lpwstr>
  </property>
  <property fmtid="{D5CDD505-2E9C-101B-9397-08002B2CF9AE}" pid="3" name="ArticulatePath">
    <vt:lpwstr>9الطرح الرأسي</vt:lpwstr>
  </property>
</Properties>
</file>