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0" r:id="rId3"/>
    <p:sldId id="257" r:id="rId4"/>
    <p:sldId id="266" r:id="rId5"/>
    <p:sldId id="267" r:id="rId6"/>
    <p:sldId id="282" r:id="rId7"/>
    <p:sldId id="261" r:id="rId8"/>
    <p:sldId id="281" r:id="rId9"/>
    <p:sldId id="283" r:id="rId10"/>
    <p:sldId id="275" r:id="rId11"/>
    <p:sldId id="284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18/08/1434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114280"/>
            <a:ext cx="8191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0900" y="214290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928670"/>
            <a:ext cx="2786069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785794"/>
            <a:ext cx="30575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" name="مجموعة 14"/>
          <p:cNvGrpSpPr/>
          <p:nvPr/>
        </p:nvGrpSpPr>
        <p:grpSpPr>
          <a:xfrm>
            <a:off x="1509735" y="3143248"/>
            <a:ext cx="7491421" cy="417912"/>
            <a:chOff x="1309697" y="3214685"/>
            <a:chExt cx="7491421" cy="417912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57780" y="3214685"/>
              <a:ext cx="1843338" cy="383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67028" y="3271836"/>
              <a:ext cx="1419582" cy="3286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309697" y="3276598"/>
              <a:ext cx="4248153" cy="355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0" y="3857628"/>
            <a:ext cx="546259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28860" y="5143512"/>
            <a:ext cx="628651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مربع نص 17"/>
          <p:cNvSpPr txBox="1"/>
          <p:nvPr/>
        </p:nvSpPr>
        <p:spPr>
          <a:xfrm>
            <a:off x="214282" y="3143250"/>
            <a:ext cx="12858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شارع 11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214678" y="4286200"/>
            <a:ext cx="35719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3 مربعات غربا ثم 4 مربعات شمالا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1"/>
      <p:bldP spid="1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142852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مجموعة 16"/>
          <p:cNvGrpSpPr/>
          <p:nvPr/>
        </p:nvGrpSpPr>
        <p:grpSpPr>
          <a:xfrm>
            <a:off x="557184" y="642918"/>
            <a:ext cx="8372534" cy="936000"/>
            <a:chOff x="557184" y="1000108"/>
            <a:chExt cx="8372534" cy="936000"/>
          </a:xfrm>
        </p:grpSpPr>
        <p:sp>
          <p:nvSpPr>
            <p:cNvPr id="21" name="دبوس زينة 20"/>
            <p:cNvSpPr/>
            <p:nvPr/>
          </p:nvSpPr>
          <p:spPr>
            <a:xfrm>
              <a:off x="557184" y="1000108"/>
              <a:ext cx="7143800" cy="9360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استعمل الخريطة لحل ما يأتي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2" name="مجموعة 20"/>
            <p:cNvGrpSpPr/>
            <p:nvPr/>
          </p:nvGrpSpPr>
          <p:grpSpPr>
            <a:xfrm>
              <a:off x="7715272" y="1000108"/>
              <a:ext cx="1214446" cy="928694"/>
              <a:chOff x="7715272" y="1000108"/>
              <a:chExt cx="1214446" cy="928694"/>
            </a:xfrm>
          </p:grpSpPr>
          <p:sp>
            <p:nvSpPr>
              <p:cNvPr id="23" name="دبوس زينة 22"/>
              <p:cNvSpPr/>
              <p:nvPr/>
            </p:nvSpPr>
            <p:spPr>
              <a:xfrm>
                <a:off x="7715272" y="1000108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4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242998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89" y="2714620"/>
            <a:ext cx="313372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000240"/>
            <a:ext cx="378621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مربع نص 24"/>
          <p:cNvSpPr txBox="1"/>
          <p:nvPr/>
        </p:nvSpPr>
        <p:spPr>
          <a:xfrm>
            <a:off x="4572000" y="2714620"/>
            <a:ext cx="11715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( ــ 3 ، 2 )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014918" y="3171824"/>
            <a:ext cx="11715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الرياض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142852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40"/>
            <a:ext cx="378621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مربع نص 24"/>
          <p:cNvSpPr txBox="1"/>
          <p:nvPr/>
        </p:nvSpPr>
        <p:spPr>
          <a:xfrm>
            <a:off x="4457698" y="2571744"/>
            <a:ext cx="11715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بريدة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12" name="مجموعة 17"/>
          <p:cNvGrpSpPr/>
          <p:nvPr/>
        </p:nvGrpSpPr>
        <p:grpSpPr>
          <a:xfrm>
            <a:off x="571472" y="642918"/>
            <a:ext cx="8358246" cy="928694"/>
            <a:chOff x="571472" y="857232"/>
            <a:chExt cx="8358246" cy="928694"/>
          </a:xfrm>
        </p:grpSpPr>
        <p:sp>
          <p:nvSpPr>
            <p:cNvPr id="13" name="دبوس زينة 12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استعمل الخريطة لحل ما يأتي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4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15" name="دبوس زينة 14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643182"/>
            <a:ext cx="326231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مربع نص 25"/>
          <p:cNvSpPr txBox="1"/>
          <p:nvPr/>
        </p:nvSpPr>
        <p:spPr>
          <a:xfrm>
            <a:off x="5686432" y="3100386"/>
            <a:ext cx="117158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الثالث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036783"/>
            <a:ext cx="42481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AutoShape 439"/>
          <p:cNvSpPr>
            <a:spLocks noChangeArrowheads="1"/>
          </p:cNvSpPr>
          <p:nvPr/>
        </p:nvSpPr>
        <p:spPr bwMode="auto">
          <a:xfrm>
            <a:off x="6372225" y="2540020"/>
            <a:ext cx="1763713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/>
              <a:t>المحور السيني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1" name="AutoShape 440"/>
          <p:cNvSpPr>
            <a:spLocks noChangeArrowheads="1"/>
          </p:cNvSpPr>
          <p:nvPr/>
        </p:nvSpPr>
        <p:spPr bwMode="auto">
          <a:xfrm>
            <a:off x="6372225" y="3619520"/>
            <a:ext cx="1763713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/>
              <a:t>المحور الصادي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2" name="AutoShape 441"/>
          <p:cNvSpPr>
            <a:spLocks noChangeArrowheads="1"/>
          </p:cNvSpPr>
          <p:nvPr/>
        </p:nvSpPr>
        <p:spPr bwMode="auto">
          <a:xfrm>
            <a:off x="6372225" y="4700608"/>
            <a:ext cx="1763713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نقطة الأصل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3" name="AutoShape 442"/>
          <p:cNvSpPr>
            <a:spLocks noChangeArrowheads="1"/>
          </p:cNvSpPr>
          <p:nvPr/>
        </p:nvSpPr>
        <p:spPr bwMode="auto">
          <a:xfrm>
            <a:off x="3490913" y="2828945"/>
            <a:ext cx="1763712" cy="7207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 dirty="0"/>
              <a:t>الربع الأول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4" name="AutoShape 443"/>
          <p:cNvSpPr>
            <a:spLocks noChangeArrowheads="1"/>
          </p:cNvSpPr>
          <p:nvPr/>
        </p:nvSpPr>
        <p:spPr bwMode="auto">
          <a:xfrm>
            <a:off x="1295400" y="2828945"/>
            <a:ext cx="1763713" cy="7207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/>
              <a:t>الربع الثاني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5" name="AutoShape 447"/>
          <p:cNvSpPr>
            <a:spLocks noChangeArrowheads="1"/>
          </p:cNvSpPr>
          <p:nvPr/>
        </p:nvSpPr>
        <p:spPr bwMode="auto">
          <a:xfrm>
            <a:off x="3482975" y="4845070"/>
            <a:ext cx="1763713" cy="7207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/>
              <a:t>الربع الرابع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6" name="AutoShape 448"/>
          <p:cNvSpPr>
            <a:spLocks noChangeArrowheads="1"/>
          </p:cNvSpPr>
          <p:nvPr/>
        </p:nvSpPr>
        <p:spPr bwMode="auto">
          <a:xfrm>
            <a:off x="1287463" y="4845070"/>
            <a:ext cx="1763712" cy="7207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ar-SA" sz="2400" b="1"/>
              <a:t>الربع الثالث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7" name="Line 449"/>
          <p:cNvSpPr>
            <a:spLocks noChangeShapeType="1"/>
          </p:cNvSpPr>
          <p:nvPr/>
        </p:nvSpPr>
        <p:spPr bwMode="auto">
          <a:xfrm flipH="1">
            <a:off x="4211638" y="2973408"/>
            <a:ext cx="2160587" cy="1223962"/>
          </a:xfrm>
          <a:prstGeom prst="line">
            <a:avLst/>
          </a:prstGeom>
          <a:noFill/>
          <a:ln w="76200" cmpd="tri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8" name="Line 451"/>
          <p:cNvSpPr>
            <a:spLocks noChangeShapeType="1"/>
          </p:cNvSpPr>
          <p:nvPr/>
        </p:nvSpPr>
        <p:spPr bwMode="auto">
          <a:xfrm flipH="1">
            <a:off x="3276600" y="3981470"/>
            <a:ext cx="3095625" cy="1079500"/>
          </a:xfrm>
          <a:prstGeom prst="line">
            <a:avLst/>
          </a:prstGeom>
          <a:noFill/>
          <a:ln w="76200" cmpd="tri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9" name="Line 452"/>
          <p:cNvSpPr>
            <a:spLocks noChangeShapeType="1"/>
          </p:cNvSpPr>
          <p:nvPr/>
        </p:nvSpPr>
        <p:spPr bwMode="auto">
          <a:xfrm flipH="1" flipV="1">
            <a:off x="3276600" y="4197370"/>
            <a:ext cx="3095625" cy="863600"/>
          </a:xfrm>
          <a:prstGeom prst="line">
            <a:avLst/>
          </a:prstGeom>
          <a:noFill/>
          <a:ln w="76200" cmpd="tri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0" name="Text Box 453"/>
          <p:cNvSpPr txBox="1">
            <a:spLocks noChangeArrowheads="1"/>
          </p:cNvSpPr>
          <p:nvPr/>
        </p:nvSpPr>
        <p:spPr bwMode="auto">
          <a:xfrm>
            <a:off x="3117850" y="398147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41" name="AutoShape 454"/>
          <p:cNvSpPr>
            <a:spLocks noChangeArrowheads="1"/>
          </p:cNvSpPr>
          <p:nvPr/>
        </p:nvSpPr>
        <p:spPr bwMode="auto">
          <a:xfrm>
            <a:off x="4211638" y="957283"/>
            <a:ext cx="4211637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ar-SA" sz="2400" b="1"/>
              <a:t>الشكل التالي : يسمى المستوى الإحداثي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0900" y="214290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 animBg="1"/>
      <p:bldP spid="38" grpId="0" animBg="1"/>
      <p:bldP spid="39" grpId="0" animBg="1"/>
      <p:bldP spid="40" grpId="0"/>
      <p:bldP spid="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214290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142984"/>
            <a:ext cx="5724533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23527" y="3448052"/>
            <a:ext cx="1028705" cy="40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37961" y="3162300"/>
            <a:ext cx="2486028" cy="126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480" y="3171825"/>
            <a:ext cx="2509047" cy="123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214290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7" name="مجموعة 6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8" name="دبوس زينة 7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10" name="دبوس زينة 9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1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928670"/>
            <a:ext cx="33147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2495550"/>
            <a:ext cx="2786075" cy="257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Line 50"/>
          <p:cNvSpPr>
            <a:spLocks noChangeShapeType="1"/>
          </p:cNvSpPr>
          <p:nvPr/>
        </p:nvSpPr>
        <p:spPr bwMode="auto">
          <a:xfrm flipV="1">
            <a:off x="1371578" y="3365106"/>
            <a:ext cx="0" cy="432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5" name="Line 51"/>
          <p:cNvSpPr>
            <a:spLocks noChangeShapeType="1"/>
          </p:cNvSpPr>
          <p:nvPr/>
        </p:nvSpPr>
        <p:spPr bwMode="auto">
          <a:xfrm>
            <a:off x="1357290" y="3783006"/>
            <a:ext cx="936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6" name="مربع نص 15"/>
          <p:cNvSpPr txBox="1"/>
          <p:nvPr/>
        </p:nvSpPr>
        <p:spPr>
          <a:xfrm>
            <a:off x="1457302" y="3371852"/>
            <a:ext cx="7429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4</a:t>
            </a:r>
            <a:endParaRPr lang="ar-SA" sz="2400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028676" y="3357562"/>
            <a:ext cx="3857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6072198" y="3286124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د</a:t>
            </a:r>
            <a:r>
              <a:rPr lang="ar-SA" sz="2400" b="1" dirty="0" smtClean="0"/>
              <a:t> (       ،       )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4643438" y="4181781"/>
            <a:ext cx="36719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تقع النقطة </a:t>
            </a:r>
            <a:r>
              <a:rPr lang="ar-SA" sz="2400" b="1" dirty="0" smtClean="0">
                <a:solidFill>
                  <a:srgbClr val="FF0000"/>
                </a:solidFill>
              </a:rPr>
              <a:t>د</a:t>
            </a:r>
            <a:r>
              <a:rPr lang="ar-SA" sz="2400" b="1" dirty="0" smtClean="0"/>
              <a:t> في الربع الثاني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7143768" y="3286124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4</a:t>
            </a:r>
            <a:endParaRPr lang="ar-SA" sz="24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6429388" y="3286124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مجموعة 22"/>
          <p:cNvGrpSpPr/>
          <p:nvPr/>
        </p:nvGrpSpPr>
        <p:grpSpPr>
          <a:xfrm>
            <a:off x="557184" y="1000108"/>
            <a:ext cx="8372534" cy="936000"/>
            <a:chOff x="557184" y="1000108"/>
            <a:chExt cx="8372534" cy="936000"/>
          </a:xfrm>
        </p:grpSpPr>
        <p:sp>
          <p:nvSpPr>
            <p:cNvPr id="24" name="دبوس زينة 23"/>
            <p:cNvSpPr/>
            <p:nvPr/>
          </p:nvSpPr>
          <p:spPr>
            <a:xfrm>
              <a:off x="557184" y="1000108"/>
              <a:ext cx="7143800" cy="9360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مجموعة 20"/>
            <p:cNvGrpSpPr/>
            <p:nvPr/>
          </p:nvGrpSpPr>
          <p:grpSpPr>
            <a:xfrm>
              <a:off x="7715272" y="1000108"/>
              <a:ext cx="1214446" cy="928694"/>
              <a:chOff x="7715272" y="1000108"/>
              <a:chExt cx="1214446" cy="928694"/>
            </a:xfrm>
          </p:grpSpPr>
          <p:sp>
            <p:nvSpPr>
              <p:cNvPr id="26" name="دبوس زينة 25"/>
              <p:cNvSpPr/>
              <p:nvPr/>
            </p:nvSpPr>
            <p:spPr>
              <a:xfrm>
                <a:off x="7715272" y="1000108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242998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028682"/>
            <a:ext cx="493395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2495550"/>
            <a:ext cx="2786075" cy="257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Line 50"/>
          <p:cNvSpPr>
            <a:spLocks noChangeShapeType="1"/>
          </p:cNvSpPr>
          <p:nvPr/>
        </p:nvSpPr>
        <p:spPr bwMode="auto">
          <a:xfrm flipV="1">
            <a:off x="2986076" y="3786190"/>
            <a:ext cx="0" cy="828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7" name="Line 51"/>
          <p:cNvSpPr>
            <a:spLocks noChangeShapeType="1"/>
          </p:cNvSpPr>
          <p:nvPr/>
        </p:nvSpPr>
        <p:spPr bwMode="auto">
          <a:xfrm>
            <a:off x="2279802" y="3783006"/>
            <a:ext cx="720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8" name="مربع نص 17"/>
          <p:cNvSpPr txBox="1"/>
          <p:nvPr/>
        </p:nvSpPr>
        <p:spPr>
          <a:xfrm>
            <a:off x="2857488" y="4000504"/>
            <a:ext cx="7429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4</a:t>
            </a:r>
            <a:endParaRPr lang="ar-SA" sz="2400" b="1" dirty="0"/>
          </a:p>
        </p:txBody>
      </p:sp>
      <p:sp>
        <p:nvSpPr>
          <p:cNvPr id="19" name="مربع نص 18"/>
          <p:cNvSpPr txBox="1"/>
          <p:nvPr/>
        </p:nvSpPr>
        <p:spPr>
          <a:xfrm>
            <a:off x="2500298" y="3395963"/>
            <a:ext cx="3857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6072198" y="2357430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ل</a:t>
            </a:r>
            <a:r>
              <a:rPr lang="ar-SA" sz="2400" b="1" dirty="0" smtClean="0"/>
              <a:t> (       ،       )</a:t>
            </a:r>
            <a:endParaRPr lang="ar-SA" sz="24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4643438" y="2928934"/>
            <a:ext cx="36719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تقع النقطة  </a:t>
            </a:r>
            <a:r>
              <a:rPr lang="ar-SA" sz="2400" b="1" dirty="0" smtClean="0">
                <a:solidFill>
                  <a:srgbClr val="FF0000"/>
                </a:solidFill>
              </a:rPr>
              <a:t>ل </a:t>
            </a:r>
            <a:r>
              <a:rPr lang="ar-SA" sz="2400" b="1" dirty="0" smtClean="0"/>
              <a:t> في الربع الرابع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143768" y="2357430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3</a:t>
            </a:r>
            <a:endParaRPr lang="ar-SA" sz="24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6429388" y="2357430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4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6072198" y="3681715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هـ</a:t>
            </a:r>
            <a:r>
              <a:rPr lang="ar-SA" sz="2400" b="1" dirty="0" smtClean="0"/>
              <a:t> (       ،       )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4643438" y="4253219"/>
            <a:ext cx="36719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تقع النقطة  </a:t>
            </a:r>
            <a:r>
              <a:rPr lang="ar-SA" sz="2400" b="1" dirty="0" smtClean="0">
                <a:solidFill>
                  <a:srgbClr val="FF0000"/>
                </a:solidFill>
              </a:rPr>
              <a:t>هـ</a:t>
            </a:r>
            <a:r>
              <a:rPr lang="ar-SA" sz="2400" b="1" dirty="0" smtClean="0"/>
              <a:t>  في الربع </a:t>
            </a:r>
            <a:r>
              <a:rPr lang="ar-SA" sz="2400" b="1" dirty="0" smtClean="0"/>
              <a:t>الثالث</a:t>
            </a:r>
            <a:endParaRPr lang="ar-SA" sz="24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7115192" y="3681715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3</a:t>
            </a:r>
            <a:endParaRPr lang="ar-SA" sz="24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6400812" y="3681715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5</a:t>
            </a:r>
            <a:endParaRPr lang="ar-SA" sz="2400" b="1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6072198" y="5181913"/>
            <a:ext cx="22431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ع</a:t>
            </a:r>
            <a:r>
              <a:rPr lang="ar-SA" sz="2400" b="1" dirty="0" smtClean="0"/>
              <a:t> (       ،       )</a:t>
            </a:r>
            <a:endParaRPr lang="ar-SA" sz="2400" b="1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4643438" y="5753417"/>
            <a:ext cx="367191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تقع النقطة  </a:t>
            </a:r>
            <a:r>
              <a:rPr lang="ar-SA" sz="2400" b="1" dirty="0" err="1" smtClean="0">
                <a:solidFill>
                  <a:srgbClr val="FF0000"/>
                </a:solidFill>
              </a:rPr>
              <a:t>ع</a:t>
            </a:r>
            <a:r>
              <a:rPr lang="ar-SA" sz="2400" b="1" dirty="0" smtClean="0">
                <a:solidFill>
                  <a:srgbClr val="FF0000"/>
                </a:solidFill>
              </a:rPr>
              <a:t> </a:t>
            </a:r>
            <a:r>
              <a:rPr lang="ar-SA" sz="2400" b="1" dirty="0" smtClean="0"/>
              <a:t> على محور السينات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7115192" y="5181913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6400812" y="5181913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0</a:t>
            </a:r>
            <a:endParaRPr lang="ar-SA" sz="2400" b="1" dirty="0"/>
          </a:p>
        </p:txBody>
      </p:sp>
      <p:sp>
        <p:nvSpPr>
          <p:cNvPr id="37" name="Line 51"/>
          <p:cNvSpPr>
            <a:spLocks noChangeShapeType="1"/>
          </p:cNvSpPr>
          <p:nvPr/>
        </p:nvSpPr>
        <p:spPr bwMode="auto">
          <a:xfrm>
            <a:off x="1614468" y="3786190"/>
            <a:ext cx="684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8" name="Line 50"/>
          <p:cNvSpPr>
            <a:spLocks noChangeShapeType="1"/>
          </p:cNvSpPr>
          <p:nvPr/>
        </p:nvSpPr>
        <p:spPr bwMode="auto">
          <a:xfrm flipV="1">
            <a:off x="1614468" y="3786190"/>
            <a:ext cx="0" cy="1044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9" name="مربع نص 38"/>
          <p:cNvSpPr txBox="1"/>
          <p:nvPr/>
        </p:nvSpPr>
        <p:spPr>
          <a:xfrm>
            <a:off x="928662" y="4071942"/>
            <a:ext cx="7429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5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1643042" y="3395963"/>
            <a:ext cx="6000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ــ 3</a:t>
            </a:r>
            <a:endParaRPr lang="ar-SA" sz="2400" b="1" dirty="0"/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2285984" y="3786190"/>
            <a:ext cx="936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2" name="مربع نص 41"/>
          <p:cNvSpPr txBox="1"/>
          <p:nvPr/>
        </p:nvSpPr>
        <p:spPr>
          <a:xfrm>
            <a:off x="2643174" y="3381675"/>
            <a:ext cx="38576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4</a:t>
            </a:r>
            <a:endParaRPr lang="ar-SA" sz="2400" b="1" dirty="0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90900" y="228580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800" decel="100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decel="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3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/>
      <p:bldP spid="18" grpId="1"/>
      <p:bldP spid="19" grpId="0"/>
      <p:bldP spid="19" grpId="1"/>
      <p:bldP spid="20" grpId="0"/>
      <p:bldP spid="21" grpId="0"/>
      <p:bldP spid="22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 animBg="1"/>
      <p:bldP spid="37" grpId="1" animBg="1"/>
      <p:bldP spid="38" grpId="0" animBg="1"/>
      <p:bldP spid="38" grpId="1" animBg="1"/>
      <p:bldP spid="39" grpId="0"/>
      <p:bldP spid="39" grpId="1"/>
      <p:bldP spid="40" grpId="0"/>
      <p:bldP spid="40" grpId="1"/>
      <p:bldP spid="41" grpId="0" animBg="1"/>
      <p:bldP spid="41" grpId="1" animBg="1"/>
      <p:bldP spid="42" grpId="0"/>
      <p:bldP spid="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مربع نص 33"/>
          <p:cNvSpPr txBox="1"/>
          <p:nvPr/>
        </p:nvSpPr>
        <p:spPr>
          <a:xfrm>
            <a:off x="6572264" y="3500438"/>
            <a:ext cx="21717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على </a:t>
            </a:r>
            <a:r>
              <a:rPr lang="ar-SA" sz="2400" b="1" dirty="0" smtClean="0"/>
              <a:t>محور </a:t>
            </a:r>
            <a:r>
              <a:rPr lang="ar-SA" sz="2400" b="1" dirty="0" smtClean="0"/>
              <a:t>الصادات</a:t>
            </a:r>
            <a:endParaRPr lang="ar-SA" sz="2400" b="1" dirty="0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228580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4" name="مجموعة 17"/>
          <p:cNvGrpSpPr/>
          <p:nvPr/>
        </p:nvGrpSpPr>
        <p:grpSpPr>
          <a:xfrm>
            <a:off x="571472" y="1000108"/>
            <a:ext cx="8358246" cy="928694"/>
            <a:chOff x="571472" y="857232"/>
            <a:chExt cx="8358246" cy="928694"/>
          </a:xfrm>
        </p:grpSpPr>
        <p:sp>
          <p:nvSpPr>
            <p:cNvPr id="45" name="دبوس زينة 4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46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47" name="دبوس زينة 4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071546"/>
            <a:ext cx="52816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2643182"/>
            <a:ext cx="350046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37907" y="2786058"/>
            <a:ext cx="271558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510097"/>
            <a:ext cx="2686068" cy="46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مربع نص 32"/>
          <p:cNvSpPr txBox="1"/>
          <p:nvPr/>
        </p:nvSpPr>
        <p:spPr>
          <a:xfrm>
            <a:off x="6572264" y="2824459"/>
            <a:ext cx="1743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 </a:t>
            </a:r>
            <a:r>
              <a:rPr lang="ar-SA" sz="2400" b="1" dirty="0" smtClean="0"/>
              <a:t>( </a:t>
            </a:r>
            <a:r>
              <a:rPr lang="ar-SA" sz="2400" b="1" dirty="0" smtClean="0"/>
              <a:t> </a:t>
            </a:r>
            <a:r>
              <a:rPr lang="ar-SA" sz="2400" b="1" dirty="0" smtClean="0"/>
              <a:t>0</a:t>
            </a:r>
            <a:r>
              <a:rPr lang="ar-SA" sz="2400" b="1" dirty="0" smtClean="0"/>
              <a:t>  </a:t>
            </a:r>
            <a:r>
              <a:rPr lang="ar-SA" sz="2400" b="1" dirty="0" smtClean="0"/>
              <a:t>، </a:t>
            </a:r>
            <a:r>
              <a:rPr lang="ar-SA" sz="2400" b="1" dirty="0" smtClean="0"/>
              <a:t> 3  </a:t>
            </a:r>
            <a:r>
              <a:rPr lang="ar-SA" sz="2400" b="1" dirty="0" smtClean="0"/>
              <a:t>)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4500562" y="2800346"/>
            <a:ext cx="1743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 ( ــ 3 ،  1  </a:t>
            </a:r>
            <a:r>
              <a:rPr lang="ar-SA" sz="2400" b="1" dirty="0" smtClean="0"/>
              <a:t>)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6500826" y="4543432"/>
            <a:ext cx="1743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 ( ــ 2 ، ــ 4)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4500562" y="4543434"/>
            <a:ext cx="1743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 ( 5  ،  ــ 2 )</a:t>
            </a:r>
            <a:endParaRPr lang="ar-SA" sz="2400" b="1" dirty="0"/>
          </a:p>
        </p:txBody>
      </p:sp>
      <p:sp>
        <p:nvSpPr>
          <p:cNvPr id="52" name="مربع نص 51"/>
          <p:cNvSpPr txBox="1"/>
          <p:nvPr/>
        </p:nvSpPr>
        <p:spPr>
          <a:xfrm>
            <a:off x="4614862" y="3500438"/>
            <a:ext cx="17430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في الربع الثاني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6643702" y="5253351"/>
            <a:ext cx="18145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في الربع الثالث</a:t>
            </a:r>
            <a:endParaRPr lang="ar-SA" sz="2400" b="1" dirty="0"/>
          </a:p>
        </p:txBody>
      </p:sp>
      <p:sp>
        <p:nvSpPr>
          <p:cNvPr id="54" name="مربع نص 53"/>
          <p:cNvSpPr txBox="1"/>
          <p:nvPr/>
        </p:nvSpPr>
        <p:spPr>
          <a:xfrm>
            <a:off x="4572000" y="5253351"/>
            <a:ext cx="181452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في الربع الرابع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3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817711"/>
            <a:ext cx="47513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5795963" y="1962173"/>
            <a:ext cx="2051050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ب ( 4 ، 2 )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5795963" y="2752748"/>
            <a:ext cx="2051050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د ( - 2 ، 3 )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9" name="AutoShape 21"/>
          <p:cNvSpPr>
            <a:spLocks noChangeArrowheads="1"/>
          </p:cNvSpPr>
          <p:nvPr/>
        </p:nvSpPr>
        <p:spPr bwMode="auto">
          <a:xfrm>
            <a:off x="5795963" y="3544911"/>
            <a:ext cx="2051050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ن ( 3 ، - 4 )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5795963" y="4337073"/>
            <a:ext cx="2051050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ل (  0 ، 3 )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5795963" y="5129236"/>
            <a:ext cx="2051050" cy="72072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400" b="1"/>
              <a:t>ك (  4 ، 0 )</a:t>
            </a:r>
            <a:endParaRPr lang="en-US" sz="2400" b="1">
              <a:solidFill>
                <a:srgbClr val="FF33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3059113" y="4267223"/>
            <a:ext cx="172878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 flipV="1">
            <a:off x="4773613" y="3387748"/>
            <a:ext cx="0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211638" y="3186136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i-IN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2400" b="1" dirty="0">
                <a:ea typeface="Arial Unicode MS" pitchFamily="34" charset="-128"/>
                <a:cs typeface="Arial Unicode MS" pitchFamily="34" charset="-128"/>
              </a:rPr>
              <a:t>ب</a:t>
            </a:r>
            <a:endParaRPr lang="hi-IN" sz="2400" b="1" dirty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2209800" y="4267223"/>
            <a:ext cx="8636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V="1">
            <a:off x="2225675" y="2970236"/>
            <a:ext cx="0" cy="1295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>
            <a:off x="3059113" y="4267223"/>
            <a:ext cx="1258887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V="1">
            <a:off x="4327525" y="4252936"/>
            <a:ext cx="0" cy="176371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9" name="Text Box 39"/>
          <p:cNvSpPr txBox="1">
            <a:spLocks noChangeArrowheads="1"/>
          </p:cNvSpPr>
          <p:nvPr/>
        </p:nvSpPr>
        <p:spPr bwMode="auto">
          <a:xfrm>
            <a:off x="1692275" y="2740048"/>
            <a:ext cx="704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i-IN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  <a:r>
              <a:rPr lang="ar-SA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2400" b="1">
                <a:ea typeface="Arial Unicode MS" pitchFamily="34" charset="-128"/>
                <a:cs typeface="Arial Unicode MS" pitchFamily="34" charset="-128"/>
              </a:rPr>
              <a:t>د</a:t>
            </a:r>
            <a:endParaRPr lang="hi-IN" sz="24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" name="Line 50"/>
          <p:cNvSpPr>
            <a:spLocks noChangeShapeType="1"/>
          </p:cNvSpPr>
          <p:nvPr/>
        </p:nvSpPr>
        <p:spPr bwMode="auto">
          <a:xfrm flipV="1">
            <a:off x="3059113" y="2955948"/>
            <a:ext cx="0" cy="1295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51" name="Text Box 41"/>
          <p:cNvSpPr txBox="1">
            <a:spLocks noChangeArrowheads="1"/>
          </p:cNvSpPr>
          <p:nvPr/>
        </p:nvSpPr>
        <p:spPr bwMode="auto">
          <a:xfrm>
            <a:off x="2511425" y="2697186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i-IN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  <a:r>
              <a:rPr lang="ar-SA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2400" b="1">
                <a:ea typeface="Arial Unicode MS" pitchFamily="34" charset="-128"/>
                <a:cs typeface="Arial Unicode MS" pitchFamily="34" charset="-128"/>
              </a:rPr>
              <a:t>ل</a:t>
            </a:r>
            <a:endParaRPr lang="hi-IN" sz="24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3778250" y="577852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i-IN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  <a:r>
              <a:rPr lang="ar-SA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2400" b="1">
                <a:ea typeface="Arial Unicode MS" pitchFamily="34" charset="-128"/>
                <a:cs typeface="Arial Unicode MS" pitchFamily="34" charset="-128"/>
              </a:rPr>
              <a:t>ن</a:t>
            </a:r>
            <a:endParaRPr lang="hi-IN" sz="24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3" name="Line 51"/>
          <p:cNvSpPr>
            <a:spLocks noChangeShapeType="1"/>
          </p:cNvSpPr>
          <p:nvPr/>
        </p:nvSpPr>
        <p:spPr bwMode="auto">
          <a:xfrm>
            <a:off x="3044825" y="4252936"/>
            <a:ext cx="1728788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54" name="Text Box 42"/>
          <p:cNvSpPr txBox="1">
            <a:spLocks noChangeArrowheads="1"/>
          </p:cNvSpPr>
          <p:nvPr/>
        </p:nvSpPr>
        <p:spPr bwMode="auto">
          <a:xfrm>
            <a:off x="4211638" y="4037036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i-IN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  <a:r>
              <a:rPr lang="ar-SA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ar-SA" sz="2400" b="1">
                <a:ea typeface="Arial Unicode MS" pitchFamily="34" charset="-128"/>
                <a:cs typeface="Arial Unicode MS" pitchFamily="34" charset="-128"/>
              </a:rPr>
              <a:t>ك</a:t>
            </a:r>
            <a:endParaRPr lang="hi-IN" sz="2400" b="1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0900" y="142852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" name="مجموعة 23"/>
          <p:cNvGrpSpPr/>
          <p:nvPr/>
        </p:nvGrpSpPr>
        <p:grpSpPr>
          <a:xfrm>
            <a:off x="571472" y="642918"/>
            <a:ext cx="8358246" cy="928694"/>
            <a:chOff x="571472" y="857232"/>
            <a:chExt cx="8358246" cy="928694"/>
          </a:xfrm>
        </p:grpSpPr>
        <p:sp>
          <p:nvSpPr>
            <p:cNvPr id="25" name="دبوس زينة 2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مثل بيانيا النقاط التالية :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6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27" name="دبوس زينة 26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42" grpId="0" animBg="1"/>
      <p:bldP spid="42" grpId="1" animBg="1"/>
      <p:bldP spid="43" grpId="0" animBg="1"/>
      <p:bldP spid="43" grpId="1" animBg="1"/>
      <p:bldP spid="44" grpId="0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/>
      <p:bldP spid="50" grpId="0" animBg="1"/>
      <p:bldP spid="50" grpId="1" animBg="1"/>
      <p:bldP spid="51" grpId="0"/>
      <p:bldP spid="52" grpId="0"/>
      <p:bldP spid="53" grpId="0" animBg="1"/>
      <p:bldP spid="53" grpId="1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06629" y="1817711"/>
            <a:ext cx="4751387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Line 46"/>
          <p:cNvSpPr>
            <a:spLocks noChangeShapeType="1"/>
          </p:cNvSpPr>
          <p:nvPr/>
        </p:nvSpPr>
        <p:spPr bwMode="auto">
          <a:xfrm>
            <a:off x="2786050" y="4252935"/>
            <a:ext cx="1692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V="1">
            <a:off x="2786050" y="3386138"/>
            <a:ext cx="0" cy="900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0900" y="142852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" name="مجموعة 28"/>
          <p:cNvGrpSpPr/>
          <p:nvPr/>
        </p:nvGrpSpPr>
        <p:grpSpPr>
          <a:xfrm>
            <a:off x="557184" y="642918"/>
            <a:ext cx="8372534" cy="936000"/>
            <a:chOff x="557184" y="1000108"/>
            <a:chExt cx="8372534" cy="936000"/>
          </a:xfrm>
        </p:grpSpPr>
        <p:sp>
          <p:nvSpPr>
            <p:cNvPr id="30" name="دبوس زينة 29"/>
            <p:cNvSpPr/>
            <p:nvPr/>
          </p:nvSpPr>
          <p:spPr>
            <a:xfrm>
              <a:off x="557184" y="1000108"/>
              <a:ext cx="7143800" cy="936000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مجموعة 20"/>
            <p:cNvGrpSpPr/>
            <p:nvPr/>
          </p:nvGrpSpPr>
          <p:grpSpPr>
            <a:xfrm>
              <a:off x="7715272" y="1000108"/>
              <a:ext cx="1214446" cy="928694"/>
              <a:chOff x="7715272" y="1000108"/>
              <a:chExt cx="1214446" cy="928694"/>
            </a:xfrm>
          </p:grpSpPr>
          <p:sp>
            <p:nvSpPr>
              <p:cNvPr id="32" name="دبوس زينة 31"/>
              <p:cNvSpPr/>
              <p:nvPr/>
            </p:nvSpPr>
            <p:spPr>
              <a:xfrm>
                <a:off x="7715272" y="1000108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843858" y="1242998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685780"/>
            <a:ext cx="591027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مربع نص 33"/>
          <p:cNvSpPr txBox="1"/>
          <p:nvPr/>
        </p:nvSpPr>
        <p:spPr>
          <a:xfrm>
            <a:off x="2328848" y="3143248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● </a:t>
            </a:r>
            <a:r>
              <a:rPr lang="ar-SA" sz="2400" b="1" dirty="0" smtClean="0"/>
              <a:t>ل</a:t>
            </a:r>
            <a:endParaRPr lang="ar-SA" sz="2400" b="1" dirty="0"/>
          </a:p>
        </p:txBody>
      </p:sp>
      <p:sp>
        <p:nvSpPr>
          <p:cNvPr id="35" name="Line 46"/>
          <p:cNvSpPr>
            <a:spLocks noChangeShapeType="1"/>
          </p:cNvSpPr>
          <p:nvPr/>
        </p:nvSpPr>
        <p:spPr bwMode="auto">
          <a:xfrm>
            <a:off x="2357422" y="4257682"/>
            <a:ext cx="21240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6" name="Line 47"/>
          <p:cNvSpPr>
            <a:spLocks noChangeShapeType="1"/>
          </p:cNvSpPr>
          <p:nvPr/>
        </p:nvSpPr>
        <p:spPr bwMode="auto">
          <a:xfrm flipV="1">
            <a:off x="2371710" y="4257800"/>
            <a:ext cx="0" cy="1332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7" name="مربع نص 36"/>
          <p:cNvSpPr txBox="1"/>
          <p:nvPr/>
        </p:nvSpPr>
        <p:spPr>
          <a:xfrm>
            <a:off x="2100246" y="5329248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م ●</a:t>
            </a:r>
            <a:endParaRPr lang="ar-SA" sz="2400" b="1" dirty="0"/>
          </a:p>
        </p:txBody>
      </p:sp>
      <p:sp>
        <p:nvSpPr>
          <p:cNvPr id="38" name="Line 47"/>
          <p:cNvSpPr>
            <a:spLocks noChangeShapeType="1"/>
          </p:cNvSpPr>
          <p:nvPr/>
        </p:nvSpPr>
        <p:spPr bwMode="auto">
          <a:xfrm flipV="1">
            <a:off x="4471986" y="3818256"/>
            <a:ext cx="0" cy="4680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9" name="مربع نص 38"/>
          <p:cNvSpPr txBox="1"/>
          <p:nvPr/>
        </p:nvSpPr>
        <p:spPr>
          <a:xfrm>
            <a:off x="4243382" y="3557590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ن ●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7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0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34" grpId="0"/>
      <p:bldP spid="35" grpId="0" animBg="1"/>
      <p:bldP spid="35" grpId="1" animBg="1"/>
      <p:bldP spid="36" grpId="0" animBg="1"/>
      <p:bldP spid="36" grpId="1" animBg="1"/>
      <p:bldP spid="37" grpId="0"/>
      <p:bldP spid="38" grpId="0" animBg="1"/>
      <p:bldP spid="38" grpId="1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90900" y="142852"/>
            <a:ext cx="2362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857232"/>
            <a:ext cx="5481644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9" name="مجموعة 17"/>
          <p:cNvGrpSpPr/>
          <p:nvPr/>
        </p:nvGrpSpPr>
        <p:grpSpPr>
          <a:xfrm>
            <a:off x="571472" y="642918"/>
            <a:ext cx="8358246" cy="928694"/>
            <a:chOff x="571472" y="857232"/>
            <a:chExt cx="8358246" cy="928694"/>
          </a:xfrm>
        </p:grpSpPr>
        <p:sp>
          <p:nvSpPr>
            <p:cNvPr id="20" name="دبوس زينة 19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1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2" name="دبوس زينة 21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743846" y="100011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357430"/>
            <a:ext cx="320516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صورة 2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2000240"/>
            <a:ext cx="407196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مربع نص 38"/>
          <p:cNvSpPr txBox="1"/>
          <p:nvPr/>
        </p:nvSpPr>
        <p:spPr>
          <a:xfrm>
            <a:off x="3157528" y="3157536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ت ●</a:t>
            </a:r>
            <a:endParaRPr lang="ar-SA" sz="2400" b="1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1657330" y="2328854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ث ●</a:t>
            </a:r>
            <a:endParaRPr lang="ar-SA" sz="2400" b="1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1271562" y="3600452"/>
            <a:ext cx="7143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ط</a:t>
            </a:r>
          </a:p>
          <a:p>
            <a:pPr algn="ctr"/>
            <a:r>
              <a:rPr lang="ar-SA" sz="2400" b="1" dirty="0" smtClean="0"/>
              <a:t>●</a:t>
            </a:r>
            <a:endParaRPr lang="ar-SA" sz="2400" b="1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2900348" y="4514856"/>
            <a:ext cx="714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غ ●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215</Words>
  <Application>Microsoft Office PowerPoint</Application>
  <PresentationFormat>عرض على الشاشة (3:4)‏</PresentationFormat>
  <Paragraphs>67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96</cp:revision>
  <dcterms:created xsi:type="dcterms:W3CDTF">2013-06-02T15:27:24Z</dcterms:created>
  <dcterms:modified xsi:type="dcterms:W3CDTF">2013-06-26T16:15:50Z</dcterms:modified>
</cp:coreProperties>
</file>