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69" r:id="rId19"/>
    <p:sldId id="270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3" r:id="rId28"/>
    <p:sldId id="284" r:id="rId29"/>
    <p:sldId id="285" r:id="rId30"/>
    <p:sldId id="286" r:id="rId31"/>
    <p:sldId id="287" r:id="rId32"/>
    <p:sldId id="282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0" r:id="rId5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3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B77B91-F2E2-4065-AD54-13BA11CF3AC1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A6B4BD-BC08-4F3A-910F-FEEFEDF75F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50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CC4950-5B5E-4818-B57C-1A9056CD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CE435A-AB0B-4917-B606-B7595420E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DD54F6-4049-477B-88EE-6AA4308C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955097-2020-4D0F-8790-7E3411A9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5D5637-8858-4A6A-86A9-553C198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947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954BF-51D5-4677-9644-DA5017E5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5CD9B0-37BB-4D29-AFF2-21B6203DE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75EDBE-6530-4B20-9E15-BABA7C5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9B2691-8FBB-424C-B6F5-1EB9D44F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1EE458-5745-4D11-87C7-13382416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245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34C40B-FE1B-49E9-B1BD-B75253375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2D6477-0A67-4982-A013-4CC23ACA6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8A5CD2-1C55-4CF8-9B96-2D611691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E50EC9-3C2E-4CB6-8873-FA6D7CE6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610741-63B5-4E1C-8D14-D8F3D59F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508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904B7E-3F35-4C79-8249-3C89CC35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ED9DAD-BF2D-4132-9FBF-4D45373B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66240E-95E8-4808-BE4D-667D0649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EAF2FC-337D-4FC4-925C-A504C021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ED2753-C03B-44D7-BF44-46980209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282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289E08-F67F-4991-89B5-4B316F4B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26BA9D-D547-4A28-B96E-6C4B4442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F33E7A-AA96-43D0-8C63-2259A5D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893029-25CA-492A-B8C0-EC1F5BF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9A0D20-5619-486F-8C45-04922D4A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3819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E5FC68-EF4E-45E6-B1D3-91FF7863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8E41A4-E536-4A15-A143-231D77EDD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7188D7-88ED-4BE6-9044-99E0F7FF4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3930F5-0DA3-4E1F-937E-85BFC85B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12C68D-A604-4537-9B17-D5753436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2AF21E-703A-40F6-93DF-03F00A11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702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C24D28-BEEE-43C9-A1CC-E9BC4FA3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F356D5-3BEC-48B0-884A-61ACE5410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727A32-06FC-4CF9-932B-05A3062B9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C22CE34-7937-4978-8B32-77C075B34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740DF03-56E7-43EE-9542-A04C7A35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A5A7949-45B1-4A08-9D4E-555280B8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07271B-5267-4B6E-B798-BE0960F1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4F1E30-FB20-4FF9-98DA-EA38EEB2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29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B627CA-2D98-4ACF-A117-0830F976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FDEF1CB-00C2-4AD3-AFC1-6A1367B4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F000EA1-050D-4EAE-9177-DE5E8DCE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6B55EDB-4FA5-4B6F-8749-B87BB970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518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6D6729-837F-46DB-BC45-3A7FA083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6C10BB1-EC5C-4A38-9847-462944B4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6B10CA-BC20-4221-8154-36A8142D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71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6A9AC5-BFC4-471F-B034-668A8A85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EDE9EB-2BAC-4625-B48E-91430FB1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946373-CD32-46E0-8846-3CC05546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6D220D-39F1-4F3F-8196-6FBC703D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1722D6-EBB8-473B-AE11-9C3E838A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549F3D-811B-435D-873C-E88B933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50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837E5-2D7E-4C7A-AEE6-EA20D3FD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1DF5F3-FAFB-4052-B62E-BDC2A5CDF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E761E3-E4C9-45C7-BEC8-CB0BB788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57E828-9A73-4B6E-8865-7FD61DA1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3DB35A-4705-414B-B65D-FB965E69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368B45-FF8C-4A72-A179-6BFEAC2D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72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0CD13CD-6013-410C-B807-E2FA6D50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DBC01C-1B18-4E4E-AFE8-3D2453C5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F467E-65C4-4ECC-ACEB-093151917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4B4493-722B-4DDE-90B8-E2C8EAB3A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8CF811-FFB2-41BA-B4B3-7340FD4D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06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E715010-437A-45AC-96D8-EF5FF751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54" y="252977"/>
            <a:ext cx="8872630" cy="635204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180AAD3-FD32-42FB-B7E3-33B58CCE9EC0}"/>
              </a:ext>
            </a:extLst>
          </p:cNvPr>
          <p:cNvSpPr txBox="1"/>
          <p:nvPr/>
        </p:nvSpPr>
        <p:spPr>
          <a:xfrm>
            <a:off x="4114800" y="1686911"/>
            <a:ext cx="450893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rgbClr val="0099CC"/>
                </a:solidFill>
              </a:rPr>
              <a:t>الوحدة الثالثة:</a:t>
            </a:r>
          </a:p>
          <a:p>
            <a:pPr algn="ctr"/>
            <a:r>
              <a:rPr lang="ar-EG" sz="4800" b="1" dirty="0">
                <a:solidFill>
                  <a:srgbClr val="FF6699"/>
                </a:solidFill>
              </a:rPr>
              <a:t>العمل مع البرمجة</a:t>
            </a:r>
          </a:p>
        </p:txBody>
      </p:sp>
    </p:spTree>
    <p:extLst>
      <p:ext uri="{BB962C8B-B14F-4D97-AF65-F5344CB8AC3E}">
        <p14:creationId xmlns:p14="http://schemas.microsoft.com/office/powerpoint/2010/main" val="28099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693E53D-2386-42CB-A77E-A6EBB8CB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2641"/>
              </p:ext>
            </p:extLst>
          </p:nvPr>
        </p:nvGraphicFramePr>
        <p:xfrm>
          <a:off x="729343" y="1045029"/>
          <a:ext cx="10733313" cy="48550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13113">
                  <a:extLst>
                    <a:ext uri="{9D8B030D-6E8A-4147-A177-3AD203B41FA5}">
                      <a16:colId xmlns:a16="http://schemas.microsoft.com/office/drawing/2014/main" val="1435853110"/>
                    </a:ext>
                  </a:extLst>
                </a:gridCol>
                <a:gridCol w="5642429">
                  <a:extLst>
                    <a:ext uri="{9D8B030D-6E8A-4147-A177-3AD203B41FA5}">
                      <a16:colId xmlns:a16="http://schemas.microsoft.com/office/drawing/2014/main" val="2342198119"/>
                    </a:ext>
                  </a:extLst>
                </a:gridCol>
                <a:gridCol w="3577771">
                  <a:extLst>
                    <a:ext uri="{9D8B030D-6E8A-4147-A177-3AD203B41FA5}">
                      <a16:colId xmlns:a16="http://schemas.microsoft.com/office/drawing/2014/main" val="2976122558"/>
                    </a:ext>
                  </a:extLst>
                </a:gridCol>
              </a:tblGrid>
              <a:tr h="485502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>
                          <a:solidFill>
                            <a:schemeClr val="tx1"/>
                          </a:solidFill>
                        </a:rPr>
                        <a:t>صناعة كعكة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06501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845DEDF7-8DA1-40F0-B727-1385405E5218}"/>
              </a:ext>
            </a:extLst>
          </p:cNvPr>
          <p:cNvSpPr txBox="1"/>
          <p:nvPr/>
        </p:nvSpPr>
        <p:spPr>
          <a:xfrm>
            <a:off x="4680857" y="1490008"/>
            <a:ext cx="439782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الخوارزمية هنا هي </a:t>
            </a:r>
            <a:r>
              <a:rPr lang="ar-EG" sz="4000" dirty="0"/>
              <a:t>وصفة إعداد الكعكة</a:t>
            </a:r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828A5E-F7F2-4F21-8C55-C9A99812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69" y="2151727"/>
            <a:ext cx="2830463" cy="25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My Work PPT\For Help\Presentations\زخارف\اطارات جديدة\24_2.jpg">
            <a:extLst>
              <a:ext uri="{FF2B5EF4-FFF2-40B4-BE49-F238E27FC236}">
                <a16:creationId xmlns:a16="http://schemas.microsoft.com/office/drawing/2014/main" id="{8A0B2E12-85F0-44A3-825B-A0AF8900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4281015" y="-1040909"/>
            <a:ext cx="4038599" cy="8534401"/>
          </a:xfrm>
          <a:prstGeom prst="rect">
            <a:avLst/>
          </a:prstGeom>
          <a:ln w="88900" cap="sq">
            <a:noFill/>
            <a:miter lim="800000"/>
          </a:ln>
          <a:effectLst>
            <a:glow rad="101600">
              <a:srgbClr val="6666FF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17CD26B-5062-44F3-B12B-13B8B270D615}"/>
              </a:ext>
            </a:extLst>
          </p:cNvPr>
          <p:cNvSpPr txBox="1"/>
          <p:nvPr/>
        </p:nvSpPr>
        <p:spPr>
          <a:xfrm>
            <a:off x="2873828" y="2037503"/>
            <a:ext cx="644434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>
                <a:solidFill>
                  <a:schemeClr val="accent6">
                    <a:lumMod val="50000"/>
                  </a:schemeClr>
                </a:solidFill>
              </a:rPr>
              <a:t>البرمجة هي عملية تحويل الخوارزمية إلى لغة يستطيع الحاسب فهمها. </a:t>
            </a:r>
          </a:p>
        </p:txBody>
      </p:sp>
    </p:spTree>
    <p:extLst>
      <p:ext uri="{BB962C8B-B14F-4D97-AF65-F5344CB8AC3E}">
        <p14:creationId xmlns:p14="http://schemas.microsoft.com/office/powerpoint/2010/main" val="4820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بوربوينت\اشكال للكتابة بداخلها\PngMedium-Thumbtack-note-blank-15233.png">
            <a:extLst>
              <a:ext uri="{FF2B5EF4-FFF2-40B4-BE49-F238E27FC236}">
                <a16:creationId xmlns:a16="http://schemas.microsoft.com/office/drawing/2014/main" id="{F0F7EBAB-1762-4272-A810-9C89D2AA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1" y="1677241"/>
            <a:ext cx="8499336" cy="48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EC5C1B1-F5BD-4C9C-9BEC-3D04077BA742}"/>
              </a:ext>
            </a:extLst>
          </p:cNvPr>
          <p:cNvSpPr txBox="1"/>
          <p:nvPr/>
        </p:nvSpPr>
        <p:spPr>
          <a:xfrm rot="20874553">
            <a:off x="1236733" y="33916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إن تعلم البرمجة يعني تعلم مهارات عديدة مثل حل المشكلات و التفكير الحاسوبي والتفكير الإبداعي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AF0969E-4223-4EE2-B8AE-2E2F7684AA0A}"/>
              </a:ext>
            </a:extLst>
          </p:cNvPr>
          <p:cNvSpPr txBox="1"/>
          <p:nvPr/>
        </p:nvSpPr>
        <p:spPr>
          <a:xfrm>
            <a:off x="8534400" y="669943"/>
            <a:ext cx="2895600" cy="2014597"/>
          </a:xfrm>
          <a:prstGeom prst="cloudCallout">
            <a:avLst>
              <a:gd name="adj1" fmla="val -79480"/>
              <a:gd name="adj2" fmla="val 419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7030A0"/>
                </a:solidFill>
              </a:rPr>
              <a:t>نصيحة ذكية </a:t>
            </a:r>
          </a:p>
        </p:txBody>
      </p:sp>
    </p:spTree>
    <p:extLst>
      <p:ext uri="{BB962C8B-B14F-4D97-AF65-F5344CB8AC3E}">
        <p14:creationId xmlns:p14="http://schemas.microsoft.com/office/powerpoint/2010/main" val="11565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D6CC1F2-CF74-418B-ABF4-D883120E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2233" l="629" r="983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549" y="217714"/>
            <a:ext cx="7547247" cy="162969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7C5461-4FEC-48F9-973B-A69B4ADB56BA}"/>
              </a:ext>
            </a:extLst>
          </p:cNvPr>
          <p:cNvSpPr txBox="1"/>
          <p:nvPr/>
        </p:nvSpPr>
        <p:spPr>
          <a:xfrm>
            <a:off x="3614056" y="565231"/>
            <a:ext cx="4876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/>
              <a:t>مثال من حياتنا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C2F66C-DAD6-414A-8508-02D0A1AEA37F}"/>
              </a:ext>
            </a:extLst>
          </p:cNvPr>
          <p:cNvSpPr txBox="1"/>
          <p:nvPr/>
        </p:nvSpPr>
        <p:spPr>
          <a:xfrm>
            <a:off x="3048000" y="270226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50000"/>
                  </a:schemeClr>
                </a:solidFill>
              </a:rPr>
              <a:t>قد تريد صنع شطيرة خبز محمص بالجبن. قد يبدو هذا الأمر سهلًا، ولذلك سنستعرض كيف يمكننا تحليل هذه المشكلة إلى خطوات بسيطة.</a:t>
            </a:r>
          </a:p>
        </p:txBody>
      </p:sp>
    </p:spTree>
    <p:extLst>
      <p:ext uri="{BB962C8B-B14F-4D97-AF65-F5344CB8AC3E}">
        <p14:creationId xmlns:p14="http://schemas.microsoft.com/office/powerpoint/2010/main" val="12059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D6CC1F2-CF74-418B-ABF4-D883120E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2233" l="629" r="983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549" y="217714"/>
            <a:ext cx="7547247" cy="162969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7C5461-4FEC-48F9-973B-A69B4ADB56BA}"/>
              </a:ext>
            </a:extLst>
          </p:cNvPr>
          <p:cNvSpPr txBox="1"/>
          <p:nvPr/>
        </p:nvSpPr>
        <p:spPr>
          <a:xfrm>
            <a:off x="3614056" y="565231"/>
            <a:ext cx="4876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/>
              <a:t>مثال من حياتنا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C2F66C-DAD6-414A-8508-02D0A1AEA37F}"/>
              </a:ext>
            </a:extLst>
          </p:cNvPr>
          <p:cNvSpPr txBox="1"/>
          <p:nvPr/>
        </p:nvSpPr>
        <p:spPr>
          <a:xfrm>
            <a:off x="1913096" y="2724832"/>
            <a:ext cx="8278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chemeClr val="accent6">
                    <a:lumMod val="50000"/>
                  </a:schemeClr>
                </a:solidFill>
              </a:rPr>
              <a:t>إذا أردت حل مشكلة معينة، يجب عليك تقسيم المهمة إلى مجموعة من الخطوات اليسيرة، حيث يمكنك حينها الوصول لحل المشكلة الرئيسية من خلال حل كل خطوة. </a:t>
            </a:r>
          </a:p>
        </p:txBody>
      </p:sp>
    </p:spTree>
    <p:extLst>
      <p:ext uri="{BB962C8B-B14F-4D97-AF65-F5344CB8AC3E}">
        <p14:creationId xmlns:p14="http://schemas.microsoft.com/office/powerpoint/2010/main" val="21634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D6CC1F2-CF74-418B-ABF4-D883120E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2233" l="629" r="983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549" y="217714"/>
            <a:ext cx="7547247" cy="162969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7C5461-4FEC-48F9-973B-A69B4ADB56BA}"/>
              </a:ext>
            </a:extLst>
          </p:cNvPr>
          <p:cNvSpPr txBox="1"/>
          <p:nvPr/>
        </p:nvSpPr>
        <p:spPr>
          <a:xfrm>
            <a:off x="3614056" y="565231"/>
            <a:ext cx="4876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/>
              <a:t>مثال من حياتنا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C2F66C-DAD6-414A-8508-02D0A1AEA37F}"/>
              </a:ext>
            </a:extLst>
          </p:cNvPr>
          <p:cNvSpPr txBox="1"/>
          <p:nvPr/>
        </p:nvSpPr>
        <p:spPr>
          <a:xfrm>
            <a:off x="1913096" y="2724832"/>
            <a:ext cx="8278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chemeClr val="accent6">
                    <a:lumMod val="50000"/>
                  </a:schemeClr>
                </a:solidFill>
              </a:rPr>
              <a:t>إن خطوات صنع شطير ة الجبن المحمصة هي باختصار وصفة تحضيرها، ولذلك فإن الخوارزمية المستخدمة لحل هذه المشكلة هي هذه الوصفة.</a:t>
            </a:r>
          </a:p>
        </p:txBody>
      </p:sp>
    </p:spTree>
    <p:extLst>
      <p:ext uri="{BB962C8B-B14F-4D97-AF65-F5344CB8AC3E}">
        <p14:creationId xmlns:p14="http://schemas.microsoft.com/office/powerpoint/2010/main" val="41362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69F4D1-2BC9-40E1-BF59-A00A9E61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1043">
            <a:off x="1693516" y="2185927"/>
            <a:ext cx="4686693" cy="331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F5B060A-79DE-4926-BCCA-53C5888F4506}"/>
              </a:ext>
            </a:extLst>
          </p:cNvPr>
          <p:cNvSpPr txBox="1"/>
          <p:nvPr/>
        </p:nvSpPr>
        <p:spPr>
          <a:xfrm>
            <a:off x="8534400" y="669943"/>
            <a:ext cx="2895600" cy="1077575"/>
          </a:xfrm>
          <a:prstGeom prst="cloudCallout">
            <a:avLst>
              <a:gd name="adj1" fmla="val -79480"/>
              <a:gd name="adj2" fmla="val 419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7030A0"/>
                </a:solidFill>
              </a:rPr>
              <a:t>المكونات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92BC2E-7CBF-4E29-AD61-03A75CEA7A34}"/>
              </a:ext>
            </a:extLst>
          </p:cNvPr>
          <p:cNvSpPr txBox="1"/>
          <p:nvPr/>
        </p:nvSpPr>
        <p:spPr>
          <a:xfrm>
            <a:off x="4624845" y="276452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r-EG" sz="3200" b="1" dirty="0"/>
              <a:t>شريحتان من الخبو.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EG" sz="3200" b="1" dirty="0"/>
              <a:t>شريحة واحدة من الجبن</a:t>
            </a:r>
          </a:p>
        </p:txBody>
      </p:sp>
    </p:spTree>
    <p:extLst>
      <p:ext uri="{BB962C8B-B14F-4D97-AF65-F5344CB8AC3E}">
        <p14:creationId xmlns:p14="http://schemas.microsoft.com/office/powerpoint/2010/main" val="40578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69F4D1-2BC9-40E1-BF59-A00A9E61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1043">
            <a:off x="984362" y="1003519"/>
            <a:ext cx="4686693" cy="331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F5B060A-79DE-4926-BCCA-53C5888F4506}"/>
              </a:ext>
            </a:extLst>
          </p:cNvPr>
          <p:cNvSpPr txBox="1"/>
          <p:nvPr/>
        </p:nvSpPr>
        <p:spPr>
          <a:xfrm>
            <a:off x="8534400" y="669943"/>
            <a:ext cx="2895600" cy="1077575"/>
          </a:xfrm>
          <a:prstGeom prst="cloudCallout">
            <a:avLst>
              <a:gd name="adj1" fmla="val -79480"/>
              <a:gd name="adj2" fmla="val 419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7030A0"/>
                </a:solidFill>
              </a:rPr>
              <a:t>الوصفة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92BC2E-7CBF-4E29-AD61-03A75CEA7A34}"/>
              </a:ext>
            </a:extLst>
          </p:cNvPr>
          <p:cNvSpPr txBox="1"/>
          <p:nvPr/>
        </p:nvSpPr>
        <p:spPr>
          <a:xfrm>
            <a:off x="4624845" y="2764521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خذ شريحة من الخبز.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ضع شريحة من الجبن داخلها.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3200" dirty="0"/>
              <a:t>ضع  شريحة ثانية من الخبز عليها.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ضع الشطيرة في محمصة الخبز الكهربائية.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انتظر 3 دقائق.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أصبحت الشطيرة جاهزة للتقديم.</a:t>
            </a:r>
          </a:p>
        </p:txBody>
      </p:sp>
    </p:spTree>
    <p:extLst>
      <p:ext uri="{BB962C8B-B14F-4D97-AF65-F5344CB8AC3E}">
        <p14:creationId xmlns:p14="http://schemas.microsoft.com/office/powerpoint/2010/main" val="2626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0A09C8-5B3D-4250-A69B-5B8F8BF3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3" y="1026658"/>
            <a:ext cx="3252787" cy="3501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75CDCCF-0C62-454D-BF23-41CA60B49D14}"/>
              </a:ext>
            </a:extLst>
          </p:cNvPr>
          <p:cNvSpPr txBox="1"/>
          <p:nvPr/>
        </p:nvSpPr>
        <p:spPr>
          <a:xfrm>
            <a:off x="4972730" y="172334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rgbClr val="7030A0"/>
                </a:solidFill>
              </a:rPr>
              <a:t>إذا أردت صنع شطائر خبز محمصة لعائلتك، فكم عدد المرات التي يجب أن تكرر بها الخطوات السابقة؟</a:t>
            </a:r>
          </a:p>
        </p:txBody>
      </p:sp>
    </p:spTree>
    <p:extLst>
      <p:ext uri="{BB962C8B-B14F-4D97-AF65-F5344CB8AC3E}">
        <p14:creationId xmlns:p14="http://schemas.microsoft.com/office/powerpoint/2010/main" val="2800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1611086" y="27211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 err="1"/>
              <a:t>سكراتش</a:t>
            </a:r>
            <a:r>
              <a:rPr lang="ar-EG" sz="4000" b="1" dirty="0"/>
              <a:t> </a:t>
            </a:r>
            <a:r>
              <a:rPr lang="en-US" sz="4000" b="1" dirty="0"/>
              <a:t>Scratch</a:t>
            </a:r>
            <a:endParaRPr lang="ar-EG" sz="4000" b="1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90330"/>
            <a:ext cx="5134872" cy="38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4">
            <a:extLst>
              <a:ext uri="{FF2B5EF4-FFF2-40B4-BE49-F238E27FC236}">
                <a16:creationId xmlns:a16="http://schemas.microsoft.com/office/drawing/2014/main" id="{223F70DF-AB56-4B49-B0CC-82EF2D42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1" t="75072" b="1"/>
          <a:stretch/>
        </p:blipFill>
        <p:spPr>
          <a:xfrm>
            <a:off x="4296688" y="504498"/>
            <a:ext cx="4774605" cy="25035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7D743EB-20F3-4853-A308-6829E4FAC281}"/>
              </a:ext>
            </a:extLst>
          </p:cNvPr>
          <p:cNvSpPr txBox="1"/>
          <p:nvPr/>
        </p:nvSpPr>
        <p:spPr>
          <a:xfrm>
            <a:off x="4870369" y="882869"/>
            <a:ext cx="362724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b="1" dirty="0">
                <a:solidFill>
                  <a:schemeClr val="bg1"/>
                </a:solidFill>
              </a:rPr>
              <a:t>أهداف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154390-7DB7-41A3-96D8-015166D69BE5}"/>
              </a:ext>
            </a:extLst>
          </p:cNvPr>
          <p:cNvSpPr txBox="1"/>
          <p:nvPr/>
        </p:nvSpPr>
        <p:spPr>
          <a:xfrm>
            <a:off x="1051034" y="2416532"/>
            <a:ext cx="1008993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سنتعلم في هذه الوحدة: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/>
              <a:t>تحليل المشكلة إلى مشاكل فرعية والوصول إلى حل كل مشكلة فرعية.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/>
              <a:t>وصف الخوارزمية الخاصة بحل المشكلة الرئيسية.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/>
              <a:t>التعرف على أساسيات بيئة </a:t>
            </a:r>
            <a:r>
              <a:rPr lang="ar-EG" sz="3200" b="1" dirty="0" err="1"/>
              <a:t>سكراتش</a:t>
            </a:r>
            <a:r>
              <a:rPr lang="ar-EG" sz="3200" b="1" dirty="0"/>
              <a:t> ولبناتها البرمجية.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/>
              <a:t>التعرف مفهوم الكائن في </a:t>
            </a:r>
            <a:r>
              <a:rPr lang="ar-EG" sz="3200" b="1" dirty="0" err="1"/>
              <a:t>سكراتش</a:t>
            </a:r>
            <a:r>
              <a:rPr lang="ar-EG" sz="32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/>
              <a:t>التعرف على المنصة في </a:t>
            </a:r>
            <a:r>
              <a:rPr lang="ar-EG" sz="3200" b="1" dirty="0" err="1"/>
              <a:t>سكراتش</a:t>
            </a:r>
            <a:r>
              <a:rPr lang="ar-EG" sz="3200" b="1" dirty="0"/>
              <a:t> وكيفية تغيير خلفيتها.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/>
              <a:t>كتابة سيناريو لتشغيل مقطع صوتي.</a:t>
            </a:r>
          </a:p>
        </p:txBody>
      </p:sp>
    </p:spTree>
    <p:extLst>
      <p:ext uri="{BB962C8B-B14F-4D97-AF65-F5344CB8AC3E}">
        <p14:creationId xmlns:p14="http://schemas.microsoft.com/office/powerpoint/2010/main" val="33079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492828" y="2028616"/>
            <a:ext cx="7206343" cy="280076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7030A0"/>
                </a:solidFill>
              </a:rPr>
              <a:t>لنتعرف على </a:t>
            </a:r>
            <a:r>
              <a:rPr lang="ar-EG" sz="4400" b="1" dirty="0" err="1">
                <a:solidFill>
                  <a:srgbClr val="7030A0"/>
                </a:solidFill>
              </a:rPr>
              <a:t>سكراتش</a:t>
            </a:r>
            <a:r>
              <a:rPr lang="ar-EG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>
                <a:solidFill>
                  <a:srgbClr val="7030A0"/>
                </a:solidFill>
              </a:rPr>
              <a:t>Scratch </a:t>
            </a:r>
            <a:r>
              <a:rPr lang="ar-EG" sz="4400" b="1" dirty="0">
                <a:solidFill>
                  <a:srgbClr val="7030A0"/>
                </a:solidFill>
              </a:rPr>
              <a:t> لغة البرمجة المصممة بصورة تجعل من البرمجة سهلة للغاية وممتعة للمبتدئين</a:t>
            </a:r>
          </a:p>
        </p:txBody>
      </p:sp>
    </p:spTree>
    <p:extLst>
      <p:ext uri="{BB962C8B-B14F-4D97-AF65-F5344CB8AC3E}">
        <p14:creationId xmlns:p14="http://schemas.microsoft.com/office/powerpoint/2010/main" val="24863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492828" y="2028616"/>
            <a:ext cx="7206343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7030A0"/>
                </a:solidFill>
              </a:rPr>
              <a:t>بفضل واجهة </a:t>
            </a:r>
            <a:r>
              <a:rPr lang="ar-EG" sz="4400" b="1" dirty="0" err="1">
                <a:solidFill>
                  <a:srgbClr val="7030A0"/>
                </a:solidFill>
              </a:rPr>
              <a:t>سكراتش</a:t>
            </a:r>
            <a:r>
              <a:rPr lang="ar-EG" sz="4400" b="1" dirty="0">
                <a:solidFill>
                  <a:srgbClr val="7030A0"/>
                </a:solidFill>
              </a:rPr>
              <a:t> السهلة، يمكنك إنشاء برنامجك الخاص.</a:t>
            </a:r>
          </a:p>
        </p:txBody>
      </p:sp>
    </p:spTree>
    <p:extLst>
      <p:ext uri="{BB962C8B-B14F-4D97-AF65-F5344CB8AC3E}">
        <p14:creationId xmlns:p14="http://schemas.microsoft.com/office/powerpoint/2010/main" val="22407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492828" y="2028616"/>
            <a:ext cx="7206343" cy="280076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7030A0"/>
                </a:solidFill>
              </a:rPr>
              <a:t>في </a:t>
            </a:r>
            <a:r>
              <a:rPr lang="ar-EG" sz="4400" b="1" dirty="0" err="1">
                <a:solidFill>
                  <a:srgbClr val="7030A0"/>
                </a:solidFill>
              </a:rPr>
              <a:t>سكراتش</a:t>
            </a:r>
            <a:r>
              <a:rPr lang="ar-EG" sz="4400" b="1" dirty="0">
                <a:solidFill>
                  <a:srgbClr val="7030A0"/>
                </a:solidFill>
              </a:rPr>
              <a:t> تسمى الأوامر لبنات برمجية، وهي أشكال متصل بعضها ببعض كقطعة أحجية، يمكنك العثور عليها في لوحة اللبنات البرمجية.</a:t>
            </a:r>
          </a:p>
        </p:txBody>
      </p:sp>
    </p:spTree>
    <p:extLst>
      <p:ext uri="{BB962C8B-B14F-4D97-AF65-F5344CB8AC3E}">
        <p14:creationId xmlns:p14="http://schemas.microsoft.com/office/powerpoint/2010/main" val="31423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492828" y="2028616"/>
            <a:ext cx="7206343" cy="21236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7030A0"/>
                </a:solidFill>
              </a:rPr>
              <a:t>كل ما عليك فعله هو سحب اللبنات البرمجية إلى منطقة البرمجة وربط بعضها ببعض.</a:t>
            </a:r>
          </a:p>
        </p:txBody>
      </p:sp>
    </p:spTree>
    <p:extLst>
      <p:ext uri="{BB962C8B-B14F-4D97-AF65-F5344CB8AC3E}">
        <p14:creationId xmlns:p14="http://schemas.microsoft.com/office/powerpoint/2010/main" val="20735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405742" y="674400"/>
            <a:ext cx="7805058" cy="5509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7030A0"/>
                </a:solidFill>
              </a:rPr>
              <a:t> تتوافر لغة </a:t>
            </a:r>
            <a:r>
              <a:rPr lang="ar-EG" sz="4400" b="1" dirty="0" err="1">
                <a:solidFill>
                  <a:srgbClr val="7030A0"/>
                </a:solidFill>
              </a:rPr>
              <a:t>سكراتش</a:t>
            </a:r>
            <a:r>
              <a:rPr lang="ar-EG" sz="4400" b="1" dirty="0">
                <a:solidFill>
                  <a:srgbClr val="7030A0"/>
                </a:solidFill>
              </a:rPr>
              <a:t> بنسخة عبر الإنترنت، ونسخة أخرى دون اتصال الإنترنت. سنستخدم في هذا الكتاب نسخة </a:t>
            </a:r>
            <a:r>
              <a:rPr lang="ar-EG" sz="4400" b="1" dirty="0" err="1">
                <a:solidFill>
                  <a:srgbClr val="7030A0"/>
                </a:solidFill>
              </a:rPr>
              <a:t>سكراتش</a:t>
            </a:r>
            <a:r>
              <a:rPr lang="ar-EG" sz="4400" b="1" dirty="0">
                <a:solidFill>
                  <a:srgbClr val="7030A0"/>
                </a:solidFill>
              </a:rPr>
              <a:t> التي تعمل عبر الإنترنت.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7030A0"/>
                </a:solidFill>
              </a:rPr>
              <a:t>افتح الموقع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>
                <a:hlinkClick r:id="rId2"/>
              </a:rPr>
              <a:t>scratch.mit.edu</a:t>
            </a:r>
            <a:r>
              <a:rPr lang="ar-EG" sz="4400" dirty="0"/>
              <a:t> واستكشف نسخة </a:t>
            </a:r>
            <a:r>
              <a:rPr lang="ar-EG" sz="4400" dirty="0" err="1"/>
              <a:t>سكراتش</a:t>
            </a:r>
            <a:r>
              <a:rPr lang="ar-EG" sz="4400" dirty="0"/>
              <a:t> عبر الإنترنت.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CC9FA3-86DB-4FBD-97F9-C3F98FAB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84" y="1601561"/>
            <a:ext cx="9582831" cy="474345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90314D0-C714-4DA5-9066-D42CBCA62679}"/>
              </a:ext>
            </a:extLst>
          </p:cNvPr>
          <p:cNvSpPr/>
          <p:nvPr/>
        </p:nvSpPr>
        <p:spPr>
          <a:xfrm>
            <a:off x="8164286" y="659267"/>
            <a:ext cx="1828800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القائمة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DFAF3F5-3B7E-487D-AFB8-618B1A296057}"/>
              </a:ext>
            </a:extLst>
          </p:cNvPr>
          <p:cNvSpPr/>
          <p:nvPr/>
        </p:nvSpPr>
        <p:spPr>
          <a:xfrm>
            <a:off x="5682343" y="512989"/>
            <a:ext cx="2024743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لوحة اللبنات البرمجية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74265D1-56B7-49F3-9C72-0099EFC9E370}"/>
              </a:ext>
            </a:extLst>
          </p:cNvPr>
          <p:cNvSpPr/>
          <p:nvPr/>
        </p:nvSpPr>
        <p:spPr>
          <a:xfrm>
            <a:off x="4027714" y="512988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منطقة البرمجة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5B5089E-DE4F-414A-90E4-63CBE432A350}"/>
              </a:ext>
            </a:extLst>
          </p:cNvPr>
          <p:cNvSpPr/>
          <p:nvPr/>
        </p:nvSpPr>
        <p:spPr>
          <a:xfrm>
            <a:off x="2502013" y="512988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المنصة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A04C97B-70D3-4172-B263-57FEAA5D9367}"/>
              </a:ext>
            </a:extLst>
          </p:cNvPr>
          <p:cNvSpPr/>
          <p:nvPr/>
        </p:nvSpPr>
        <p:spPr>
          <a:xfrm>
            <a:off x="847384" y="512988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زر التسجيل</a:t>
            </a:r>
          </a:p>
        </p:txBody>
      </p:sp>
    </p:spTree>
    <p:extLst>
      <p:ext uri="{BB962C8B-B14F-4D97-AF65-F5344CB8AC3E}">
        <p14:creationId xmlns:p14="http://schemas.microsoft.com/office/powerpoint/2010/main" val="42681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CC9FA3-86DB-4FBD-97F9-C3F98FAB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84" y="512988"/>
            <a:ext cx="9582831" cy="474345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DFAF3F5-3B7E-487D-AFB8-618B1A296057}"/>
              </a:ext>
            </a:extLst>
          </p:cNvPr>
          <p:cNvSpPr/>
          <p:nvPr/>
        </p:nvSpPr>
        <p:spPr>
          <a:xfrm>
            <a:off x="5531646" y="5290457"/>
            <a:ext cx="2024743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تكبير// تصغير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5B5089E-DE4F-414A-90E4-63CBE432A350}"/>
              </a:ext>
            </a:extLst>
          </p:cNvPr>
          <p:cNvSpPr/>
          <p:nvPr/>
        </p:nvSpPr>
        <p:spPr>
          <a:xfrm>
            <a:off x="2959213" y="5290457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لوحة الكائنات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A04C97B-70D3-4172-B263-57FEAA5D9367}"/>
              </a:ext>
            </a:extLst>
          </p:cNvPr>
          <p:cNvSpPr/>
          <p:nvPr/>
        </p:nvSpPr>
        <p:spPr>
          <a:xfrm>
            <a:off x="1304584" y="5290457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الكائن</a:t>
            </a:r>
          </a:p>
        </p:txBody>
      </p:sp>
    </p:spTree>
    <p:extLst>
      <p:ext uri="{BB962C8B-B14F-4D97-AF65-F5344CB8AC3E}">
        <p14:creationId xmlns:p14="http://schemas.microsoft.com/office/powerpoint/2010/main" val="10260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بوربوينت\اشكال للكتابة بداخلها\PngMedium-Thumbtack-note-blank-15233.png">
            <a:extLst>
              <a:ext uri="{FF2B5EF4-FFF2-40B4-BE49-F238E27FC236}">
                <a16:creationId xmlns:a16="http://schemas.microsoft.com/office/drawing/2014/main" id="{F0F7EBAB-1762-4272-A810-9C89D2AA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1" y="1677241"/>
            <a:ext cx="8499336" cy="48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EC5C1B1-F5BD-4C9C-9BEC-3D04077BA742}"/>
              </a:ext>
            </a:extLst>
          </p:cNvPr>
          <p:cNvSpPr txBox="1"/>
          <p:nvPr/>
        </p:nvSpPr>
        <p:spPr>
          <a:xfrm rot="20874553">
            <a:off x="1236733" y="33916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تم تطوير لغة </a:t>
            </a:r>
            <a:r>
              <a:rPr lang="ar-EG" sz="3600" b="1" dirty="0" err="1"/>
              <a:t>سكراتش</a:t>
            </a:r>
            <a:r>
              <a:rPr lang="ar-EG" sz="3600" b="1" dirty="0"/>
              <a:t> من خلال معهد ماساتشوستس للتكنولوجيا </a:t>
            </a:r>
            <a:r>
              <a:rPr lang="en-US" sz="3600" b="1" dirty="0"/>
              <a:t>MIT </a:t>
            </a:r>
            <a:r>
              <a:rPr lang="ar-EG" sz="3600" b="1" dirty="0"/>
              <a:t> وتم ترجمتها إلى أكثر من 70 لغة.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AF0969E-4223-4EE2-B8AE-2E2F7684AA0A}"/>
              </a:ext>
            </a:extLst>
          </p:cNvPr>
          <p:cNvSpPr txBox="1"/>
          <p:nvPr/>
        </p:nvSpPr>
        <p:spPr>
          <a:xfrm>
            <a:off x="8534400" y="669943"/>
            <a:ext cx="2895600" cy="2014597"/>
          </a:xfrm>
          <a:prstGeom prst="cloudCallout">
            <a:avLst>
              <a:gd name="adj1" fmla="val -79480"/>
              <a:gd name="adj2" fmla="val 419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7030A0"/>
                </a:solidFill>
              </a:rPr>
              <a:t>لمحة تاريخية</a:t>
            </a:r>
          </a:p>
        </p:txBody>
      </p:sp>
    </p:spTree>
    <p:extLst>
      <p:ext uri="{BB962C8B-B14F-4D97-AF65-F5344CB8AC3E}">
        <p14:creationId xmlns:p14="http://schemas.microsoft.com/office/powerpoint/2010/main" val="32620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90330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266469"/>
            <a:ext cx="3592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العمل عبر الإصدار المتوفر على الإنترنت</a:t>
            </a:r>
          </a:p>
        </p:txBody>
      </p:sp>
    </p:spTree>
    <p:extLst>
      <p:ext uri="{BB962C8B-B14F-4D97-AF65-F5344CB8AC3E}">
        <p14:creationId xmlns:p14="http://schemas.microsoft.com/office/powerpoint/2010/main" val="39169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008414" y="1012954"/>
            <a:ext cx="8175171" cy="48320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باستخدام إصدار </a:t>
            </a:r>
            <a:r>
              <a:rPr lang="ar-EG" sz="4400" b="1" dirty="0" err="1"/>
              <a:t>سكراتش</a:t>
            </a:r>
            <a:r>
              <a:rPr lang="ar-EG" sz="4400" b="1" dirty="0"/>
              <a:t> عبر الإنترنت، يمكنك حفظ عملك على  الإنترنت والوصول إلى مشاريعك من أي متصفح، فكل ما عليك فعله هو إنشاء حساب </a:t>
            </a:r>
            <a:r>
              <a:rPr lang="ar-EG" sz="4400" b="1" dirty="0" err="1"/>
              <a:t>سكراتش</a:t>
            </a:r>
            <a:r>
              <a:rPr lang="ar-EG" sz="4400" b="1" dirty="0"/>
              <a:t> وتسجيل الدخول. يمكنك كذلك مشاركة مشروعات </a:t>
            </a:r>
            <a:r>
              <a:rPr lang="ar-EG" sz="4400" b="1" dirty="0" err="1"/>
              <a:t>سكراتش</a:t>
            </a:r>
            <a:r>
              <a:rPr lang="ar-EG" sz="4400" b="1" dirty="0"/>
              <a:t> الخاصة بك مع مستخدمي </a:t>
            </a:r>
            <a:r>
              <a:rPr lang="ar-EG" sz="4400" b="1" dirty="0" err="1"/>
              <a:t>اسكراتش</a:t>
            </a:r>
            <a:r>
              <a:rPr lang="ar-EG" sz="4400" b="1" dirty="0"/>
              <a:t> آخرين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4">
            <a:extLst>
              <a:ext uri="{FF2B5EF4-FFF2-40B4-BE49-F238E27FC236}">
                <a16:creationId xmlns:a16="http://schemas.microsoft.com/office/drawing/2014/main" id="{A6D48A48-CFD8-4C4A-8D1F-8D5E1E339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7" t="39595" b="43739"/>
          <a:stretch/>
        </p:blipFill>
        <p:spPr>
          <a:xfrm flipV="1">
            <a:off x="4052206" y="413657"/>
            <a:ext cx="4602775" cy="186747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053D63B-7A86-4D9F-B488-5E67D1C43F40}"/>
              </a:ext>
            </a:extLst>
          </p:cNvPr>
          <p:cNvSpPr txBox="1"/>
          <p:nvPr/>
        </p:nvSpPr>
        <p:spPr>
          <a:xfrm>
            <a:off x="4870369" y="882869"/>
            <a:ext cx="362724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b="1" dirty="0">
                <a:solidFill>
                  <a:schemeClr val="bg1"/>
                </a:solidFill>
              </a:rPr>
              <a:t>الأدوات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B371ACD-BB47-4DC6-8740-04290E5361CF}"/>
              </a:ext>
            </a:extLst>
          </p:cNvPr>
          <p:cNvSpPr txBox="1"/>
          <p:nvPr/>
        </p:nvSpPr>
        <p:spPr>
          <a:xfrm>
            <a:off x="659148" y="3200303"/>
            <a:ext cx="100899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مختبر أبحاث.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ماساتشوستس للتكنولوجيا </a:t>
            </a:r>
            <a:r>
              <a:rPr lang="ar-EG" sz="3200" b="1" dirty="0" err="1"/>
              <a:t>سكراتش</a:t>
            </a:r>
            <a:r>
              <a:rPr lang="ar-EG" sz="3200" b="1" dirty="0"/>
              <a:t> </a:t>
            </a:r>
            <a:r>
              <a:rPr lang="en-US" sz="3200" b="1" dirty="0"/>
              <a:t>(MIT </a:t>
            </a:r>
            <a:r>
              <a:rPr lang="en-US" sz="3200" b="1" dirty="0" err="1"/>
              <a:t>Scraatch</a:t>
            </a:r>
            <a:r>
              <a:rPr lang="en-US" sz="3200" b="1" dirty="0"/>
              <a:t>)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25400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008414" y="1818496"/>
            <a:ext cx="8175171" cy="21236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يمكن استخدام محرر </a:t>
            </a:r>
            <a:r>
              <a:rPr lang="ar-EG" sz="4400" b="1" dirty="0" err="1"/>
              <a:t>سكراتش</a:t>
            </a:r>
            <a:r>
              <a:rPr lang="ar-EG" sz="4400" b="1" dirty="0"/>
              <a:t> على الإنترنت من خلال حساب </a:t>
            </a:r>
            <a:r>
              <a:rPr lang="ar-EG" sz="4400" b="1" dirty="0" err="1"/>
              <a:t>سكراتش</a:t>
            </a:r>
            <a:r>
              <a:rPr lang="ar-EG" sz="4400" b="1" dirty="0"/>
              <a:t> أو دون حساب.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008414" y="2515181"/>
            <a:ext cx="8175171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dirty="0"/>
              <a:t>إذا لم يتوفر لديك حساب </a:t>
            </a:r>
            <a:r>
              <a:rPr lang="ar-EG" sz="4400" dirty="0" err="1"/>
              <a:t>سكراتش</a:t>
            </a:r>
            <a:r>
              <a:rPr lang="ar-EG" sz="4400" dirty="0"/>
              <a:t>، يمكنك حفظ مشروعاتك على حاسبك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387CDC7-D369-4E25-9F22-E70AF395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09" y="1694089"/>
            <a:ext cx="6214382" cy="451485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0C4CDB6-8AE3-40A8-9955-1865198A4DA6}"/>
              </a:ext>
            </a:extLst>
          </p:cNvPr>
          <p:cNvSpPr/>
          <p:nvPr/>
        </p:nvSpPr>
        <p:spPr>
          <a:xfrm>
            <a:off x="5561242" y="605518"/>
            <a:ext cx="2024743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اضغط لإنشاء حساب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34DA2C6-1BE1-4D32-813E-72A402099751}"/>
              </a:ext>
            </a:extLst>
          </p:cNvPr>
          <p:cNvSpPr/>
          <p:nvPr/>
        </p:nvSpPr>
        <p:spPr>
          <a:xfrm>
            <a:off x="2307771" y="605518"/>
            <a:ext cx="2335667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اضغط لتسجيل الدخول</a:t>
            </a:r>
          </a:p>
        </p:txBody>
      </p:sp>
    </p:spTree>
    <p:extLst>
      <p:ext uri="{BB962C8B-B14F-4D97-AF65-F5344CB8AC3E}">
        <p14:creationId xmlns:p14="http://schemas.microsoft.com/office/powerpoint/2010/main" val="24972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0C4CDB6-8AE3-40A8-9955-1865198A4DA6}"/>
              </a:ext>
            </a:extLst>
          </p:cNvPr>
          <p:cNvSpPr/>
          <p:nvPr/>
        </p:nvSpPr>
        <p:spPr>
          <a:xfrm>
            <a:off x="5539471" y="845004"/>
            <a:ext cx="2646587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اضغط واكتب اسم المشروع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0857BAD-FA8E-4BA5-A2C4-28CA93793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1933575"/>
            <a:ext cx="7467600" cy="451485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34DA2C6-1BE1-4D32-813E-72A402099751}"/>
              </a:ext>
            </a:extLst>
          </p:cNvPr>
          <p:cNvSpPr/>
          <p:nvPr/>
        </p:nvSpPr>
        <p:spPr>
          <a:xfrm>
            <a:off x="2024743" y="1149803"/>
            <a:ext cx="2335667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مشاريعك</a:t>
            </a:r>
          </a:p>
        </p:txBody>
      </p:sp>
    </p:spTree>
    <p:extLst>
      <p:ext uri="{BB962C8B-B14F-4D97-AF65-F5344CB8AC3E}">
        <p14:creationId xmlns:p14="http://schemas.microsoft.com/office/powerpoint/2010/main" val="26793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46788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838480"/>
            <a:ext cx="359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شريط الأدوات</a:t>
            </a:r>
          </a:p>
        </p:txBody>
      </p:sp>
    </p:spTree>
    <p:extLst>
      <p:ext uri="{BB962C8B-B14F-4D97-AF65-F5344CB8AC3E}">
        <p14:creationId xmlns:p14="http://schemas.microsoft.com/office/powerpoint/2010/main" val="31225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008414" y="1012954"/>
            <a:ext cx="8175171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يحتوي شريط الأدوات الموجود أعلى نافذة البرنامج على قائمة ملف وقائمة تحرير. </a:t>
            </a:r>
            <a:endParaRPr lang="ar-EG" sz="4400" b="1" dirty="0">
              <a:solidFill>
                <a:srgbClr val="7030A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B38A0B-08B0-4F7C-96FB-30CFA54A47AE}"/>
              </a:ext>
            </a:extLst>
          </p:cNvPr>
          <p:cNvSpPr txBox="1"/>
          <p:nvPr/>
        </p:nvSpPr>
        <p:spPr>
          <a:xfrm>
            <a:off x="2008414" y="3213204"/>
            <a:ext cx="8175171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توافر </a:t>
            </a:r>
            <a:r>
              <a:rPr lang="ar-EG" sz="4400" b="1" dirty="0" err="1"/>
              <a:t>سكراتش</a:t>
            </a:r>
            <a:r>
              <a:rPr lang="ar-EG" sz="4400" b="1" dirty="0"/>
              <a:t> بعدة لغات.</a:t>
            </a:r>
            <a:endParaRPr lang="ar-EG" sz="44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B164D61-31A4-41AE-B373-B5654121F679}"/>
              </a:ext>
            </a:extLst>
          </p:cNvPr>
          <p:cNvSpPr txBox="1"/>
          <p:nvPr/>
        </p:nvSpPr>
        <p:spPr>
          <a:xfrm>
            <a:off x="2008414" y="4736345"/>
            <a:ext cx="8175171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يمكنك اختيار اللغة التي تفضلها باستخدام زر تغيير اللغة.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4A6521-64AC-4FEE-A2F3-6B8AAEFA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44" y="1592032"/>
            <a:ext cx="7515225" cy="481896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59E3D4B-E01D-494E-A844-1FF0160ACCB5}"/>
              </a:ext>
            </a:extLst>
          </p:cNvPr>
          <p:cNvSpPr/>
          <p:nvPr/>
        </p:nvSpPr>
        <p:spPr>
          <a:xfrm>
            <a:off x="8743269" y="562655"/>
            <a:ext cx="1828800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تغيير اللغة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BF1C5F6-9E22-44F4-B479-A330CFA9F8F6}"/>
              </a:ext>
            </a:extLst>
          </p:cNvPr>
          <p:cNvSpPr/>
          <p:nvPr/>
        </p:nvSpPr>
        <p:spPr>
          <a:xfrm>
            <a:off x="7424057" y="446999"/>
            <a:ext cx="1240974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القائمة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E3B95E-5E1E-4423-AA15-C550789BB2D7}"/>
              </a:ext>
            </a:extLst>
          </p:cNvPr>
          <p:cNvSpPr/>
          <p:nvPr/>
        </p:nvSpPr>
        <p:spPr>
          <a:xfrm>
            <a:off x="5691190" y="446998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اسم المشروع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C3D04BD-9A44-45F5-90DE-1AF5B607F810}"/>
              </a:ext>
            </a:extLst>
          </p:cNvPr>
          <p:cNvSpPr/>
          <p:nvPr/>
        </p:nvSpPr>
        <p:spPr>
          <a:xfrm>
            <a:off x="3788227" y="503461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مشاركة مشروعك</a:t>
            </a:r>
          </a:p>
        </p:txBody>
      </p:sp>
    </p:spTree>
    <p:extLst>
      <p:ext uri="{BB962C8B-B14F-4D97-AF65-F5344CB8AC3E}">
        <p14:creationId xmlns:p14="http://schemas.microsoft.com/office/powerpoint/2010/main" val="5009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4A6521-64AC-4FEE-A2F3-6B8AAEFA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7" y="598715"/>
            <a:ext cx="7515225" cy="4818969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C3D04BD-9A44-45F5-90DE-1AF5B607F810}"/>
              </a:ext>
            </a:extLst>
          </p:cNvPr>
          <p:cNvSpPr/>
          <p:nvPr/>
        </p:nvSpPr>
        <p:spPr>
          <a:xfrm>
            <a:off x="3722913" y="5417684"/>
            <a:ext cx="1654629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منطقة البرمجة</a:t>
            </a:r>
          </a:p>
        </p:txBody>
      </p:sp>
    </p:spTree>
    <p:extLst>
      <p:ext uri="{BB962C8B-B14F-4D97-AF65-F5344CB8AC3E}">
        <p14:creationId xmlns:p14="http://schemas.microsoft.com/office/powerpoint/2010/main" val="2195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46788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838480"/>
            <a:ext cx="359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منطقة البرمجة</a:t>
            </a:r>
          </a:p>
        </p:txBody>
      </p:sp>
    </p:spTree>
    <p:extLst>
      <p:ext uri="{BB962C8B-B14F-4D97-AF65-F5344CB8AC3E}">
        <p14:creationId xmlns:p14="http://schemas.microsoft.com/office/powerpoint/2010/main" val="42427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008414" y="2079754"/>
            <a:ext cx="8175171" cy="21236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منطقة البرمجة هي المنطقة التي تستطيع إضافة اللبنات البرمجية فيها لتكوين البرنامج.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4">
            <a:extLst>
              <a:ext uri="{FF2B5EF4-FFF2-40B4-BE49-F238E27FC236}">
                <a16:creationId xmlns:a16="http://schemas.microsoft.com/office/drawing/2014/main" id="{773F9693-884F-474D-94A4-9BEB3B859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7" t="22928" b="60406"/>
          <a:stretch/>
        </p:blipFill>
        <p:spPr>
          <a:xfrm>
            <a:off x="3500882" y="261259"/>
            <a:ext cx="5866573" cy="193219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EC9E2F2-FA1F-4741-A9D1-2412C56C624F}"/>
              </a:ext>
            </a:extLst>
          </p:cNvPr>
          <p:cNvSpPr txBox="1"/>
          <p:nvPr/>
        </p:nvSpPr>
        <p:spPr>
          <a:xfrm>
            <a:off x="4870369" y="882869"/>
            <a:ext cx="362724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b="1" dirty="0">
                <a:solidFill>
                  <a:schemeClr val="bg1"/>
                </a:solidFill>
              </a:rPr>
              <a:t>المصطلحات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E43BA0F-3937-4ED1-AA36-214319E33195}"/>
              </a:ext>
            </a:extLst>
          </p:cNvPr>
          <p:cNvSpPr txBox="1"/>
          <p:nvPr/>
        </p:nvSpPr>
        <p:spPr>
          <a:xfrm>
            <a:off x="659148" y="3200303"/>
            <a:ext cx="1008993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الخوارزمية.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الخلفية.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اللبنة.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المشكلة.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البرنامج.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/>
              <a:t>المنصة</a:t>
            </a:r>
          </a:p>
        </p:txBody>
      </p:sp>
    </p:spTree>
    <p:extLst>
      <p:ext uri="{BB962C8B-B14F-4D97-AF65-F5344CB8AC3E}">
        <p14:creationId xmlns:p14="http://schemas.microsoft.com/office/powerpoint/2010/main" val="18667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46788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838480"/>
            <a:ext cx="359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الكائن</a:t>
            </a:r>
          </a:p>
        </p:txBody>
      </p:sp>
    </p:spTree>
    <p:extLst>
      <p:ext uri="{BB962C8B-B14F-4D97-AF65-F5344CB8AC3E}">
        <p14:creationId xmlns:p14="http://schemas.microsoft.com/office/powerpoint/2010/main" val="39566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3145972" y="628233"/>
            <a:ext cx="8175171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الكائن هو شخصية تنفذ أحداثًا مهينة في المشروع.</a:t>
            </a:r>
          </a:p>
          <a:p>
            <a:r>
              <a:rPr lang="ar-EG" sz="4400" b="1" dirty="0"/>
              <a:t>يعد القط بمثابة الكائن الافتراضي في </a:t>
            </a:r>
            <a:r>
              <a:rPr lang="ar-EG" sz="4400" b="1" dirty="0" err="1"/>
              <a:t>سكراتش</a:t>
            </a:r>
            <a:r>
              <a:rPr lang="ar-EG" sz="4400" b="1" dirty="0"/>
              <a:t>.</a:t>
            </a:r>
            <a:endParaRPr lang="ar-EG" sz="4400" b="1" dirty="0">
              <a:solidFill>
                <a:srgbClr val="7030A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3123FC-F849-4B9D-8782-BF57B86005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857" y="2681636"/>
            <a:ext cx="2989489" cy="35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3145972" y="628233"/>
            <a:ext cx="817517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4400" b="1" dirty="0"/>
              <a:t>يمكنك العثور على كائنات مختلفة في مكتبة الكائن وإضافتها إلى مشروعك، كما يمكنك أيضًا تحميل كائنات مختلفة من حاسبك، ويمكن أن يحتوي مشروع </a:t>
            </a:r>
            <a:r>
              <a:rPr lang="ar-EG" sz="4400" b="1" dirty="0" err="1"/>
              <a:t>سكراتش</a:t>
            </a:r>
            <a:r>
              <a:rPr lang="ar-EG" sz="4400" b="1" dirty="0"/>
              <a:t> على أكثر من كائن واحد</a:t>
            </a:r>
            <a:endParaRPr lang="ar-EG" sz="4400" b="1" dirty="0">
              <a:solidFill>
                <a:srgbClr val="7030A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3123FC-F849-4B9D-8782-BF57B86005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857" y="2681636"/>
            <a:ext cx="2989489" cy="35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46788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838480"/>
            <a:ext cx="359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المنصة</a:t>
            </a:r>
          </a:p>
        </p:txBody>
      </p:sp>
    </p:spTree>
    <p:extLst>
      <p:ext uri="{BB962C8B-B14F-4D97-AF65-F5344CB8AC3E}">
        <p14:creationId xmlns:p14="http://schemas.microsoft.com/office/powerpoint/2010/main" val="26085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253343" y="1803890"/>
            <a:ext cx="8175171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400" b="1" dirty="0"/>
              <a:t>تعمل المقاطع البرمجية التي تقوم بإنشائها على المنصة، التي هي بمثابة صورة خلفية المشروع. يمكن اعتبار الكائنات كالممثلين، والمنصة كمشهد إجراء المسرحية.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9D1722-0DAD-4274-89A2-04F0B654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939" y="2046515"/>
            <a:ext cx="7924121" cy="436245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75F28B3-37FF-43D1-B54B-7EE21A8ACC6D}"/>
              </a:ext>
            </a:extLst>
          </p:cNvPr>
          <p:cNvSpPr/>
          <p:nvPr/>
        </p:nvSpPr>
        <p:spPr>
          <a:xfrm>
            <a:off x="7796211" y="957944"/>
            <a:ext cx="2915331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اضغط على هذا الزر لعرض المنصة بكامل الشاشة.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32E6735-2A8F-49FC-9F2E-6B0CAC20412A}"/>
              </a:ext>
            </a:extLst>
          </p:cNvPr>
          <p:cNvSpPr/>
          <p:nvPr/>
        </p:nvSpPr>
        <p:spPr>
          <a:xfrm>
            <a:off x="5314269" y="811666"/>
            <a:ext cx="2024743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المنصة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1D1CB01-EB39-4834-82AA-C484FD2C89EC}"/>
              </a:ext>
            </a:extLst>
          </p:cNvPr>
          <p:cNvSpPr/>
          <p:nvPr/>
        </p:nvSpPr>
        <p:spPr>
          <a:xfrm>
            <a:off x="2603726" y="449035"/>
            <a:ext cx="2710543" cy="14512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/>
              <a:t>إشارة الإيقاف توقف عمل جميع المقاطع البرمجية لجميع الكائنات.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2B89F93-8CBD-4738-9A85-856CA4A87DFE}"/>
              </a:ext>
            </a:extLst>
          </p:cNvPr>
          <p:cNvSpPr/>
          <p:nvPr/>
        </p:nvSpPr>
        <p:spPr>
          <a:xfrm>
            <a:off x="693683" y="957943"/>
            <a:ext cx="1910043" cy="10885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العلم الأخضر يبدأ علم المقطع البرمجي</a:t>
            </a:r>
          </a:p>
        </p:txBody>
      </p:sp>
    </p:spTree>
    <p:extLst>
      <p:ext uri="{BB962C8B-B14F-4D97-AF65-F5344CB8AC3E}">
        <p14:creationId xmlns:p14="http://schemas.microsoft.com/office/powerpoint/2010/main" val="26067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46788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838480"/>
            <a:ext cx="359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تحريك الكائن</a:t>
            </a:r>
          </a:p>
        </p:txBody>
      </p:sp>
    </p:spTree>
    <p:extLst>
      <p:ext uri="{BB962C8B-B14F-4D97-AF65-F5344CB8AC3E}">
        <p14:creationId xmlns:p14="http://schemas.microsoft.com/office/powerpoint/2010/main" val="19691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710543" y="1078676"/>
            <a:ext cx="8175171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400" b="1" dirty="0"/>
              <a:t>يمكنك تغيير موقع الكائن على المنصة. كل ما عليك فعله هو الضغط على الكائن وسحبه وإفلاته إلى أي موقع على المنصة.</a:t>
            </a:r>
            <a:endParaRPr lang="ar-EG" sz="4400" b="1" dirty="0">
              <a:solidFill>
                <a:srgbClr val="7030A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544FDB3-2B0E-4B65-BBD6-03D95B62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66" y="3202334"/>
            <a:ext cx="35814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7AD79F-4052-4354-BD9E-4CB492A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64" y="1246788"/>
            <a:ext cx="5134872" cy="389127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72F0081-A166-42C3-B568-B24460597466}"/>
              </a:ext>
            </a:extLst>
          </p:cNvPr>
          <p:cNvSpPr txBox="1"/>
          <p:nvPr/>
        </p:nvSpPr>
        <p:spPr>
          <a:xfrm>
            <a:off x="4299857" y="2838480"/>
            <a:ext cx="359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الخلفية</a:t>
            </a:r>
          </a:p>
        </p:txBody>
      </p:sp>
    </p:spTree>
    <p:extLst>
      <p:ext uri="{BB962C8B-B14F-4D97-AF65-F5344CB8AC3E}">
        <p14:creationId xmlns:p14="http://schemas.microsoft.com/office/powerpoint/2010/main" val="32679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74FA4E4-152C-4426-A3A1-2AA0063BB12F}"/>
              </a:ext>
            </a:extLst>
          </p:cNvPr>
          <p:cNvSpPr txBox="1"/>
          <p:nvPr/>
        </p:nvSpPr>
        <p:spPr>
          <a:xfrm>
            <a:off x="2190281" y="2103434"/>
            <a:ext cx="8175171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400" b="1" dirty="0"/>
              <a:t>الخلفية هي “المظهر” الخاص بالمنصة. يمكن تغييرها وتحريرها أو حذفها بالكامل. يمكنك أيضًا إنشاء خلفيتك الخاصة.</a:t>
            </a:r>
            <a:endParaRPr lang="ar-EG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AF05990-58A4-435B-B70C-12DC1894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0" y="1015546"/>
            <a:ext cx="8297839" cy="564563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05CEF09-404B-4BBE-9809-0FD11341CD3C}"/>
              </a:ext>
            </a:extLst>
          </p:cNvPr>
          <p:cNvSpPr txBox="1"/>
          <p:nvPr/>
        </p:nvSpPr>
        <p:spPr>
          <a:xfrm>
            <a:off x="3809999" y="2776532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400" b="1" dirty="0"/>
              <a:t>الدرس الأول</a:t>
            </a:r>
          </a:p>
          <a:p>
            <a:pPr algn="ctr"/>
            <a:r>
              <a:rPr lang="ar-EG" sz="4400" b="1" dirty="0"/>
              <a:t> أساسيات </a:t>
            </a:r>
            <a:r>
              <a:rPr lang="ar-EG" sz="4400" b="1" dirty="0" err="1"/>
              <a:t>سكراتش</a:t>
            </a:r>
            <a:r>
              <a:rPr lang="ar-EG" sz="4400" b="1" dirty="0"/>
              <a:t>(</a:t>
            </a:r>
            <a:r>
              <a:rPr lang="ar-EG" sz="4400" b="1" dirty="0" err="1"/>
              <a:t>scratsh</a:t>
            </a:r>
            <a:r>
              <a:rPr lang="ar-EG" sz="4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6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2B3065-DA97-4E5A-9474-7595799D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21" y="2212756"/>
            <a:ext cx="3238500" cy="3199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A001B5E3-0139-4B3D-BE53-A0420AEFEDD2}"/>
              </a:ext>
            </a:extLst>
          </p:cNvPr>
          <p:cNvSpPr/>
          <p:nvPr/>
        </p:nvSpPr>
        <p:spPr>
          <a:xfrm>
            <a:off x="7062952" y="1891862"/>
            <a:ext cx="3689131" cy="2396359"/>
          </a:xfrm>
          <a:prstGeom prst="cloudCallout">
            <a:avLst>
              <a:gd name="adj1" fmla="val -81089"/>
              <a:gd name="adj2" fmla="val 49342"/>
            </a:avLst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لا بد أن يكون للمنصة على الأقل خلفية واحدة</a:t>
            </a:r>
          </a:p>
        </p:txBody>
      </p:sp>
    </p:spTree>
    <p:extLst>
      <p:ext uri="{BB962C8B-B14F-4D97-AF65-F5344CB8AC3E}">
        <p14:creationId xmlns:p14="http://schemas.microsoft.com/office/powerpoint/2010/main" val="18326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135833D-F216-4C9D-B86E-B7466012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10358" r="13489" b="22776"/>
          <a:stretch/>
        </p:blipFill>
        <p:spPr>
          <a:xfrm>
            <a:off x="6603931" y="1"/>
            <a:ext cx="5022011" cy="3429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5FFF1D9-1814-4B59-B6E9-D1E7D9684C78}"/>
              </a:ext>
            </a:extLst>
          </p:cNvPr>
          <p:cNvSpPr txBox="1"/>
          <p:nvPr/>
        </p:nvSpPr>
        <p:spPr>
          <a:xfrm>
            <a:off x="4158343" y="171450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400" b="1" dirty="0"/>
              <a:t>الخوارزمية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A99C194-C278-4231-8950-2D9AE13CFB6F}"/>
              </a:ext>
            </a:extLst>
          </p:cNvPr>
          <p:cNvSpPr txBox="1"/>
          <p:nvPr/>
        </p:nvSpPr>
        <p:spPr>
          <a:xfrm>
            <a:off x="1666492" y="3429000"/>
            <a:ext cx="78431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0099CC"/>
                </a:solidFill>
              </a:rPr>
              <a:t>هي مجموعة التعليمات المفصلة خطوة بخطوة، والخاصة بحل مشكلة أو بإكمال مهمة معينة.</a:t>
            </a:r>
          </a:p>
          <a:p>
            <a:r>
              <a:rPr lang="ar-EG" sz="3600" b="1" dirty="0">
                <a:solidFill>
                  <a:srgbClr val="0099CC"/>
                </a:solidFill>
              </a:rPr>
              <a:t>يعد ترتيب الخطوات أمرًا مهمًا للغاية للوصول إلى نتيجة الصحيحة عند تطبيق الخوارزمية، كما يجب تنفيذ هذه الخطوات بترتيبها الصحيح أيضًا  </a:t>
            </a:r>
          </a:p>
        </p:txBody>
      </p:sp>
    </p:spTree>
    <p:extLst>
      <p:ext uri="{BB962C8B-B14F-4D97-AF65-F5344CB8AC3E}">
        <p14:creationId xmlns:p14="http://schemas.microsoft.com/office/powerpoint/2010/main" val="8146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36FAA91-D4D3-489A-B7CF-D1A58C65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29958" r="4364" b="33290"/>
          <a:stretch/>
        </p:blipFill>
        <p:spPr>
          <a:xfrm>
            <a:off x="1717506" y="1132113"/>
            <a:ext cx="8756987" cy="50292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EF7623F-D11D-4C2C-B390-2B6C1A6E70A2}"/>
              </a:ext>
            </a:extLst>
          </p:cNvPr>
          <p:cNvSpPr txBox="1"/>
          <p:nvPr/>
        </p:nvSpPr>
        <p:spPr>
          <a:xfrm>
            <a:off x="3712027" y="2923438"/>
            <a:ext cx="47679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على خوارزميات من حياتنا اليومية </a:t>
            </a:r>
          </a:p>
        </p:txBody>
      </p:sp>
    </p:spTree>
    <p:extLst>
      <p:ext uri="{BB962C8B-B14F-4D97-AF65-F5344CB8AC3E}">
        <p14:creationId xmlns:p14="http://schemas.microsoft.com/office/powerpoint/2010/main" val="23769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693E53D-2386-42CB-A77E-A6EBB8CB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69130"/>
              </p:ext>
            </p:extLst>
          </p:nvPr>
        </p:nvGraphicFramePr>
        <p:xfrm>
          <a:off x="729343" y="577244"/>
          <a:ext cx="10733313" cy="53228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13113">
                  <a:extLst>
                    <a:ext uri="{9D8B030D-6E8A-4147-A177-3AD203B41FA5}">
                      <a16:colId xmlns:a16="http://schemas.microsoft.com/office/drawing/2014/main" val="1435853110"/>
                    </a:ext>
                  </a:extLst>
                </a:gridCol>
                <a:gridCol w="5642429">
                  <a:extLst>
                    <a:ext uri="{9D8B030D-6E8A-4147-A177-3AD203B41FA5}">
                      <a16:colId xmlns:a16="http://schemas.microsoft.com/office/drawing/2014/main" val="2342198119"/>
                    </a:ext>
                  </a:extLst>
                </a:gridCol>
                <a:gridCol w="3577771">
                  <a:extLst>
                    <a:ext uri="{9D8B030D-6E8A-4147-A177-3AD203B41FA5}">
                      <a16:colId xmlns:a16="http://schemas.microsoft.com/office/drawing/2014/main" val="2976122558"/>
                    </a:ext>
                  </a:extLst>
                </a:gridCol>
              </a:tblGrid>
              <a:tr h="5322813"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>
                          <a:solidFill>
                            <a:schemeClr val="tx1"/>
                          </a:solidFill>
                        </a:rPr>
                        <a:t>الوصول إلى الحديقة العامة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06501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845DEDF7-8DA1-40F0-B727-1385405E5218}"/>
              </a:ext>
            </a:extLst>
          </p:cNvPr>
          <p:cNvSpPr txBox="1"/>
          <p:nvPr/>
        </p:nvSpPr>
        <p:spPr>
          <a:xfrm>
            <a:off x="4680857" y="1490008"/>
            <a:ext cx="43978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الخوارزمية هنا هي اتجاهات الوصول إلى الحديقة العامة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B40C95-146E-4F90-B9AA-DC96C042CF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117" y="2032716"/>
            <a:ext cx="3659966" cy="24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693E53D-2386-42CB-A77E-A6EBB8CB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22834"/>
              </p:ext>
            </p:extLst>
          </p:nvPr>
        </p:nvGraphicFramePr>
        <p:xfrm>
          <a:off x="729343" y="577244"/>
          <a:ext cx="10733313" cy="53228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13113">
                  <a:extLst>
                    <a:ext uri="{9D8B030D-6E8A-4147-A177-3AD203B41FA5}">
                      <a16:colId xmlns:a16="http://schemas.microsoft.com/office/drawing/2014/main" val="1435853110"/>
                    </a:ext>
                  </a:extLst>
                </a:gridCol>
                <a:gridCol w="5642429">
                  <a:extLst>
                    <a:ext uri="{9D8B030D-6E8A-4147-A177-3AD203B41FA5}">
                      <a16:colId xmlns:a16="http://schemas.microsoft.com/office/drawing/2014/main" val="2342198119"/>
                    </a:ext>
                  </a:extLst>
                </a:gridCol>
                <a:gridCol w="3577771">
                  <a:extLst>
                    <a:ext uri="{9D8B030D-6E8A-4147-A177-3AD203B41FA5}">
                      <a16:colId xmlns:a16="http://schemas.microsoft.com/office/drawing/2014/main" val="2976122558"/>
                    </a:ext>
                  </a:extLst>
                </a:gridCol>
              </a:tblGrid>
              <a:tr h="5322813"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>
                          <a:solidFill>
                            <a:schemeClr val="tx1"/>
                          </a:solidFill>
                        </a:rPr>
                        <a:t>تركيب لعبة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06501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845DEDF7-8DA1-40F0-B727-1385405E5218}"/>
              </a:ext>
            </a:extLst>
          </p:cNvPr>
          <p:cNvSpPr txBox="1"/>
          <p:nvPr/>
        </p:nvSpPr>
        <p:spPr>
          <a:xfrm>
            <a:off x="4680857" y="1490008"/>
            <a:ext cx="43978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الخوارزمية هنا هي </a:t>
            </a:r>
            <a:r>
              <a:rPr lang="ar-EG" sz="4000" dirty="0"/>
              <a:t>مجموعة الإرشادات التي تشرح كيفية تركيب اللعبة</a:t>
            </a:r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DBA9A43-D16B-43E7-A5C4-05233AE3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6" y="1983015"/>
            <a:ext cx="3036569" cy="28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778</Words>
  <Application>Microsoft Office PowerPoint</Application>
  <PresentationFormat>شاشة عريضة</PresentationFormat>
  <Paragraphs>104</Paragraphs>
  <Slides>50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</cp:revision>
  <dcterms:created xsi:type="dcterms:W3CDTF">2021-08-07T23:15:25Z</dcterms:created>
  <dcterms:modified xsi:type="dcterms:W3CDTF">2021-08-08T00:34:11Z</dcterms:modified>
</cp:coreProperties>
</file>