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7"/>
  </p:notesMasterIdLst>
  <p:sldIdLst>
    <p:sldId id="324" r:id="rId2"/>
    <p:sldId id="327" r:id="rId3"/>
    <p:sldId id="328" r:id="rId4"/>
    <p:sldId id="342" r:id="rId5"/>
    <p:sldId id="329" r:id="rId6"/>
    <p:sldId id="330" r:id="rId7"/>
    <p:sldId id="331" r:id="rId8"/>
    <p:sldId id="332" r:id="rId9"/>
    <p:sldId id="333" r:id="rId10"/>
    <p:sldId id="343" r:id="rId11"/>
    <p:sldId id="344" r:id="rId12"/>
    <p:sldId id="345" r:id="rId13"/>
    <p:sldId id="346" r:id="rId14"/>
    <p:sldId id="347" r:id="rId15"/>
    <p:sldId id="348" r:id="rId16"/>
  </p:sldIdLst>
  <p:sldSz cx="9144000" cy="6858000" type="screen4x3"/>
  <p:notesSz cx="6858000" cy="9144000"/>
  <p:custDataLst>
    <p:tags r:id="rId1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66" d="100"/>
          <a:sy n="66" d="100"/>
        </p:scale>
        <p:origin x="1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8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0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3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6/16/2019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hyperlink" Target="http://www.google.com.sa/url?sa=i&amp;rct=j&amp;q=%D9%86%D8%A8%D8%A7%D8%AA+%D8%A7%D9%84%D8%B9%D9%86%D9%83%D8%A8%D9%88%D8%AA&amp;source=images&amp;cd=&amp;cad=rja&amp;docid=dNIx6WKHm0K9_M&amp;tbnid=sB3TneGnqx4oOM:&amp;ved=0CAUQjRw&amp;url=http://f.zira3a.net/t28690&amp;ei=3kI5UfrpHYSQON_SgagB&amp;psig=AFQjCNGy4mghhqsNjudt5fPatglx6Q7TRA&amp;ust=13627935381586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hyperlink" Target="http://www.google.com.sa/url?sa=i&amp;rct=j&amp;q=%D8%A7%D9%84%D8%B4%D8%B1%D9%86%D9%82%D8%A9&amp;source=images&amp;cd=&amp;cad=rja&amp;docid=HOykrRm_2Tp5xM&amp;tbnid=Zhmzy9CnR39DCM:&amp;ved=0CAUQjRw&amp;url=http://www.albayan.ae/pictures/1.1636703&amp;ei=6TA5UePaIontOtOdgOgN&amp;psig=AFQjCNFLdsIJnV3Sk3I4isjYlWS1xCylww&amp;ust=1362788933125954" TargetMode="External"/><Relationship Id="rId12" Type="http://schemas.microsoft.com/office/2007/relationships/hdphoto" Target="../media/hdphoto3.wdp"/><Relationship Id="rId2" Type="http://schemas.openxmlformats.org/officeDocument/2006/relationships/hyperlink" Target="http://www.google.com.sa/url?sa=i&amp;rct=j&amp;q=%D8%B9%D8%A7%D8%A6%D9%84%D8%A9+%D8%A7%D9%84%D8%A7%D8%B3%D9%88%D8%AF&amp;source=images&amp;cd=&amp;cad=rja&amp;docid=a_znAOZ0fQYWjM&amp;tbnid=QNwaNUUEFpEIfM:&amp;ved=0CAUQjRw&amp;url=http://www.ibda3world.com/%D8%A7%D9%84%D9%85%D9%81%D8%AA%D8%B1%D8%B3-%D8%A7%D9%84%D8%A3%D8%B3%D9%85%D9%89-10-%D8%A3%D8%B3%D8%AF-%D9%85%D9%84%D9%83-%D8%BA%D8%A7%D8%A8%D8%A9/&amp;ei=vS45UZuUHI3ZPMj8gYAH&amp;psig=AFQjCNGy1HDaReAYtE93hxPxar31YV2RyQ&amp;ust=136278840078301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emf"/><Relationship Id="rId4" Type="http://schemas.openxmlformats.org/officeDocument/2006/relationships/hyperlink" Target="http://www.google.com.sa/url?sa=i&amp;rct=j&amp;q=%D8%A7%D9%84%D8%AA%D8%A8%D8%B1%D8%B9%D9%85+%D9%81%D9%8A+%D8%A7%D9%84%D9%87%D9%8A%D8%AF%D8%B1%D8%A7&amp;source=images&amp;cd=&amp;cad=rja&amp;docid=Qa_epN0Ci8vIwM&amp;tbnid=VQoLzgSqzYaW6M:&amp;ved=0CAUQjRw&amp;url=http://animal.dinalhaq.com/vb/index.php?page=print&amp;show=1&amp;id=364&amp;ei=dC85UcGaFM22PfKqgbAB&amp;psig=AFQjCNEu7vG0_DnVA17fGtwktOwZ9wkQIQ&amp;ust=1362788578705084" TargetMode="Externa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9%86%D8%A8%D8%A7%D8%AA+%D8%A7%D9%84%D8%B9%D9%86%D9%83%D8%A8%D9%88%D8%AA&amp;source=images&amp;cd=&amp;cad=rja&amp;docid=dNIx6WKHm0K9_M&amp;tbnid=sB3TneGnqx4oOM:&amp;ved=0CAUQjRw&amp;url=http://f.zira3a.net/t28690&amp;ei=3kI5UfrpHYSQON_SgagB&amp;psig=AFQjCNGy4mghhqsNjudt5fPatglx6Q7TRA&amp;ust=1362793538158649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6.wdp"/><Relationship Id="rId7" Type="http://schemas.openxmlformats.org/officeDocument/2006/relationships/hyperlink" Target="http://www.google.com.sa/url?sa=i&amp;rct=j&amp;q=%D9%86%D8%A8%D8%A7%D8%AA+%D8%A7%D9%84%D9%81%D8%B1%D8%A7%D9%88%D9%84%D8%A9&amp;source=images&amp;cd=&amp;cad=rja&amp;docid=y9X0VfRT0X4brM&amp;tbnid=mU3y21Igm0Gj9M:&amp;ved=0CAUQjRw&amp;url=http://www.elasaala.net/forum/index.php?page=topic&amp;show=1&amp;id=1217&amp;ei=SlQ5UZjLE8PYPau-gLgO&amp;psig=AFQjCNFlA9SdOrJ71W9RZWqBkq7BPAA1Jw&amp;ust=1362797992326511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3.wdp"/><Relationship Id="rId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hyperlink" Target="http://www.google.com.sa/url?sa=i&amp;rct=j&amp;q=%D8%A7%D9%84%D8%AA%D8%A8%D8%B1%D8%B9%D9%85+%D9%81%D9%8A+%D8%A7%D9%84%D9%87%D9%8A%D8%AF%D8%B1%D8%A7&amp;source=images&amp;cd=&amp;cad=rja&amp;docid=Qa_epN0Ci8vIwM&amp;tbnid=VQoLzgSqzYaW6M:&amp;ved=0CAUQjRw&amp;url=http://animal.dinalhaq.com/vb/index.php?page=print&amp;show=1&amp;id=364&amp;ei=7FE5Uaj0M4STOKXvgfAF&amp;psig=AFQjCNGVdNJ8HuV83ofQ4pviwYpv1nuerA&amp;ust=1362797376933980" TargetMode="External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16423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899932" y="2253347"/>
            <a:ext cx="4942066" cy="18158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النباتات الصغيرة التي تبدو في الصورة تماثل تماما</a:t>
            </a:r>
            <a:r>
              <a:rPr lang="ar-EG" sz="2800" b="1" dirty="0">
                <a:solidFill>
                  <a:prstClr val="black"/>
                </a:solidFill>
              </a:rPr>
              <a:t>ً</a:t>
            </a:r>
            <a:r>
              <a:rPr lang="ar-SA" sz="2800" b="1" dirty="0">
                <a:solidFill>
                  <a:prstClr val="black"/>
                </a:solidFill>
              </a:rPr>
              <a:t> النبات الذي نمت منه  . </a:t>
            </a:r>
          </a:p>
          <a:p>
            <a:r>
              <a:rPr lang="ar-SA" sz="2800" b="1" dirty="0">
                <a:solidFill>
                  <a:prstClr val="black"/>
                </a:solidFill>
              </a:rPr>
              <a:t>هل يمكن </a:t>
            </a:r>
            <a:r>
              <a:rPr lang="ar-EG" sz="2800" b="1" dirty="0">
                <a:solidFill>
                  <a:prstClr val="black"/>
                </a:solidFill>
              </a:rPr>
              <a:t>أ</a:t>
            </a:r>
            <a:r>
              <a:rPr lang="ar-SA" sz="2800" b="1" dirty="0">
                <a:solidFill>
                  <a:prstClr val="black"/>
                </a:solidFill>
              </a:rPr>
              <a:t>ن تتكاثر بعض النباتات دون  بذور أو أبواغ ؟ </a:t>
            </a:r>
          </a:p>
        </p:txBody>
      </p:sp>
      <p:pic>
        <p:nvPicPr>
          <p:cNvPr id="10" name="صورة 9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0893"/>
            <a:ext cx="3366532" cy="381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دبوس زينة 10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780782"/>
            <a:ext cx="1803581" cy="34396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09077" y="7300"/>
            <a:ext cx="3309482" cy="47667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الأول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69476"/>
            <a:ext cx="1803581" cy="34396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17"/>
          <p:cNvSpPr txBox="1"/>
          <p:nvPr/>
        </p:nvSpPr>
        <p:spPr>
          <a:xfrm>
            <a:off x="3627017" y="525413"/>
            <a:ext cx="1890712" cy="5794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0"/>
            <a:ext cx="6602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تنتج المخلوقات الحية عن مخلوقات حية أخر</a:t>
            </a:r>
            <a:r>
              <a:rPr lang="ar-EG" sz="2800" b="1" dirty="0">
                <a:solidFill>
                  <a:srgbClr val="7030A0"/>
                </a:solidFill>
              </a:rPr>
              <a:t>ى</a:t>
            </a:r>
            <a:r>
              <a:rPr lang="ar-SA" sz="2800" b="1" dirty="0">
                <a:solidFill>
                  <a:srgbClr val="7030A0"/>
                </a:solidFill>
              </a:rPr>
              <a:t> عن طريق عملية التكاثر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048000"/>
            <a:ext cx="63574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الانقسام والتبرعم والتكاثر الخضري طرائق للتكاثر اللاجنسي تتكاثر بها أنواع مختلفة من المخلوقات 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7785" y="4800600"/>
            <a:ext cx="58326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</a:rPr>
              <a:t>يتيح التكاثر الجنسي تنوع صفات المخلوقات الحية 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616" y="4882244"/>
            <a:ext cx="2795113" cy="214715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388576"/>
            <a:ext cx="2460997" cy="1703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718" y="3091929"/>
            <a:ext cx="2044312" cy="1829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9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803176"/>
            <a:ext cx="1803581" cy="465584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18702" y="16631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الأول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91870"/>
            <a:ext cx="1803581" cy="465584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18"/>
          <p:cNvSpPr txBox="1">
            <a:spLocks noChangeArrowheads="1"/>
          </p:cNvSpPr>
          <p:nvPr/>
        </p:nvSpPr>
        <p:spPr bwMode="auto">
          <a:xfrm>
            <a:off x="539552" y="236827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  <a:cs typeface="+mn-cs"/>
              </a:rPr>
              <a:t>أعمل مطوية كالمبينة في الشكل ، ألخص فيها ما تعلمته ع</a:t>
            </a:r>
            <a:r>
              <a:rPr lang="ar-SA" altLang="en-US" sz="2800" b="1" dirty="0">
                <a:solidFill>
                  <a:srgbClr val="6600CC"/>
                </a:solidFill>
                <a:cs typeface="+mn-cs"/>
              </a:rPr>
              <a:t>ن التكاثر .</a:t>
            </a:r>
            <a:endParaRPr lang="en-US" altLang="en-US" sz="28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3" name="موجة مزدوجة 16"/>
          <p:cNvSpPr/>
          <p:nvPr/>
        </p:nvSpPr>
        <p:spPr>
          <a:xfrm>
            <a:off x="6762935" y="1358774"/>
            <a:ext cx="2082417" cy="100731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4" name="مربع نص 17"/>
          <p:cNvSpPr txBox="1">
            <a:spLocks noChangeArrowheads="1"/>
          </p:cNvSpPr>
          <p:nvPr/>
        </p:nvSpPr>
        <p:spPr bwMode="auto">
          <a:xfrm>
            <a:off x="3169164" y="1420468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00" y="2891224"/>
            <a:ext cx="2009512" cy="32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0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908720"/>
            <a:ext cx="1803581" cy="36004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22820" y="730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الأول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897414"/>
            <a:ext cx="1803581" cy="36004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21"/>
          <p:cNvSpPr txBox="1"/>
          <p:nvPr/>
        </p:nvSpPr>
        <p:spPr>
          <a:xfrm>
            <a:off x="2349083" y="6169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6" name="مربع نص 22"/>
          <p:cNvSpPr txBox="1"/>
          <p:nvPr/>
        </p:nvSpPr>
        <p:spPr>
          <a:xfrm>
            <a:off x="6463458" y="1381229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7030A0"/>
                </a:solidFill>
              </a:rPr>
              <a:t>1</a:t>
            </a:r>
            <a:r>
              <a:rPr lang="ar-SA" sz="3200" b="1" dirty="0">
                <a:solidFill>
                  <a:srgbClr val="7030A0"/>
                </a:solidFill>
              </a:rPr>
              <a:t>- المفردات 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653" y="2007817"/>
            <a:ext cx="7532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تنتمي الساق الجارية إلي نوع من التكاثر اللاجنسي يسم</a:t>
            </a:r>
            <a:r>
              <a:rPr lang="ar-EG" sz="2400" b="1" dirty="0">
                <a:solidFill>
                  <a:srgbClr val="7030A0"/>
                </a:solidFill>
              </a:rPr>
              <a:t>ى</a:t>
            </a:r>
            <a:r>
              <a:rPr lang="ar-SA" sz="2400" b="1" dirty="0">
                <a:solidFill>
                  <a:srgbClr val="7030A0"/>
                </a:solidFill>
              </a:rPr>
              <a:t> </a:t>
            </a:r>
            <a:r>
              <a:rPr lang="ar-SA" sz="1200" b="1" dirty="0">
                <a:solidFill>
                  <a:srgbClr val="7030A0"/>
                </a:solidFill>
              </a:rPr>
              <a:t>......................................... </a:t>
            </a:r>
            <a:r>
              <a:rPr lang="ar-SA" sz="2400" b="1" dirty="0">
                <a:solidFill>
                  <a:srgbClr val="7030A0"/>
                </a:solidFill>
              </a:rPr>
              <a:t>.</a:t>
            </a:r>
            <a:r>
              <a:rPr lang="ar-SA" sz="1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969676"/>
            <a:ext cx="2420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التكاثر الخضري </a:t>
            </a:r>
          </a:p>
        </p:txBody>
      </p: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مربع نص 22"/>
          <p:cNvSpPr txBox="1"/>
          <p:nvPr/>
        </p:nvSpPr>
        <p:spPr>
          <a:xfrm>
            <a:off x="7207421" y="2444771"/>
            <a:ext cx="1600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7030A0"/>
                </a:solidFill>
              </a:rPr>
              <a:t>2</a:t>
            </a:r>
            <a:r>
              <a:rPr lang="ar-SA" sz="3200" b="1" dirty="0">
                <a:solidFill>
                  <a:srgbClr val="7030A0"/>
                </a:solidFill>
              </a:rPr>
              <a:t>- أتتبع 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431" y="2545740"/>
            <a:ext cx="613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ماذا يحدث بعد تكون برعم من مخلوق حي ؟ 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1656928" y="3169843"/>
            <a:ext cx="5867400" cy="710625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</a:rPr>
              <a:t>ينمو برعم صغير على جسم المخلوق الأب 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1656928" y="4285758"/>
            <a:ext cx="5867400" cy="710625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</a:rPr>
              <a:t>قد ينفصل البرعم 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1656928" y="5469709"/>
            <a:ext cx="5867400" cy="710625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</a:rPr>
              <a:t>ينمو البرعم ملتصقا بالأب أو بعيد عنه 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451023" y="3880468"/>
            <a:ext cx="279211" cy="3621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51023" y="5031482"/>
            <a:ext cx="279211" cy="4307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2" grpId="0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788181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22820" y="730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الأول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76875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21"/>
          <p:cNvSpPr txBox="1"/>
          <p:nvPr/>
        </p:nvSpPr>
        <p:spPr>
          <a:xfrm>
            <a:off x="2358414" y="6169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3" name="مربع نص 22"/>
          <p:cNvSpPr txBox="1"/>
          <p:nvPr/>
        </p:nvSpPr>
        <p:spPr>
          <a:xfrm>
            <a:off x="6156176" y="1446284"/>
            <a:ext cx="26670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7030A0"/>
                </a:solidFill>
              </a:rPr>
              <a:t>3</a:t>
            </a:r>
            <a:r>
              <a:rPr lang="ar-SA" sz="3200" b="1" dirty="0">
                <a:solidFill>
                  <a:srgbClr val="7030A0"/>
                </a:solidFill>
              </a:rPr>
              <a:t>- التفكير الناقد 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6519" y="1659112"/>
            <a:ext cx="43603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ما مزايا التكاثر الجنسي ؟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096158" y="2243887"/>
            <a:ext cx="6965734" cy="97493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</a:rPr>
              <a:t>يكون التكاثر الجنسي أبناء يحملون صفات جديدة ت</a:t>
            </a:r>
            <a:r>
              <a:rPr lang="ar-EG" sz="3200" b="1" dirty="0">
                <a:solidFill>
                  <a:prstClr val="black"/>
                </a:solidFill>
              </a:rPr>
              <a:t>ت</a:t>
            </a:r>
            <a:r>
              <a:rPr lang="ar-SA" sz="3200" b="1" dirty="0">
                <a:solidFill>
                  <a:prstClr val="black"/>
                </a:solidFill>
              </a:rPr>
              <a:t>كيف بشكل أفضل مع التغيرات البيئية .</a:t>
            </a: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5471781" y="3284984"/>
            <a:ext cx="3356333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 أختار الإجابة الصحيحة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3818384"/>
            <a:ext cx="814546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800" b="1" dirty="0">
                <a:solidFill>
                  <a:srgbClr val="FF0000"/>
                </a:solidFill>
              </a:rPr>
              <a:t>4</a:t>
            </a:r>
            <a:r>
              <a:rPr lang="ar-SA" sz="2800" b="1" dirty="0">
                <a:solidFill>
                  <a:srgbClr val="FF0000"/>
                </a:solidFill>
              </a:rPr>
              <a:t>- من خصائص التبرعم أن الأبناء :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7030A0"/>
                </a:solidFill>
              </a:rPr>
              <a:t>أ- ينتج الأبناء عن بويضة مخصبة .      ج- ينتج عنه اختلاف صفات الأبناء عن الآباء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</a:rPr>
              <a:t>ب- ينتج الأبناء من أب واحد .           د- ينتج الأبناء من أبوين اثنين . </a:t>
            </a:r>
          </a:p>
        </p:txBody>
      </p:sp>
      <p:sp>
        <p:nvSpPr>
          <p:cNvPr id="19" name="Oval 18"/>
          <p:cNvSpPr/>
          <p:nvPr/>
        </p:nvSpPr>
        <p:spPr>
          <a:xfrm>
            <a:off x="4687708" y="5661248"/>
            <a:ext cx="4467279" cy="624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</a:t>
            </a:r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937592"/>
            <a:ext cx="1803581" cy="40317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18702" y="16631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الأول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926286"/>
            <a:ext cx="1803581" cy="40317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صـ61</a:t>
            </a:r>
          </a:p>
        </p:txBody>
      </p:sp>
      <p:sp>
        <p:nvSpPr>
          <p:cNvPr id="18" name="مربع نص 22"/>
          <p:cNvSpPr txBox="1"/>
          <p:nvPr/>
        </p:nvSpPr>
        <p:spPr>
          <a:xfrm>
            <a:off x="6156176" y="1481966"/>
            <a:ext cx="2667000" cy="57888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7030A0"/>
                </a:solidFill>
              </a:rPr>
              <a:t>5</a:t>
            </a:r>
            <a:r>
              <a:rPr lang="ar-SA" sz="2800" b="1" dirty="0">
                <a:solidFill>
                  <a:srgbClr val="7030A0"/>
                </a:solidFill>
              </a:rPr>
              <a:t>- </a:t>
            </a:r>
            <a:r>
              <a:rPr lang="ar-EG" sz="2800" b="1" dirty="0">
                <a:solidFill>
                  <a:srgbClr val="7030A0"/>
                </a:solidFill>
              </a:rPr>
              <a:t>السؤال الأساسي</a:t>
            </a:r>
            <a:r>
              <a:rPr lang="ar-SA" sz="2800" b="1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1782" y="1548081"/>
            <a:ext cx="43603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كيف تتكاثر المخلوقات الحية؟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96158" y="2243887"/>
            <a:ext cx="6965734" cy="259433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prstClr val="black"/>
                </a:solidFill>
              </a:rPr>
              <a:t>تتكاثر المخلوقات الحية بطريقتين </a:t>
            </a:r>
          </a:p>
          <a:p>
            <a:pPr algn="ctr"/>
            <a:r>
              <a:rPr lang="ar-EG" sz="3200" b="1" dirty="0">
                <a:solidFill>
                  <a:prstClr val="black"/>
                </a:solidFill>
              </a:rPr>
              <a:t>الأولى التكاثر الجنسي وفي هذا النوع تحتاج عملية التكاثر إلى نوعين ذكر وأنثى </a:t>
            </a:r>
          </a:p>
          <a:p>
            <a:pPr algn="ctr"/>
            <a:r>
              <a:rPr lang="ar-EG" sz="3200" b="1" dirty="0">
                <a:solidFill>
                  <a:prstClr val="black"/>
                </a:solidFill>
              </a:rPr>
              <a:t>الثانية التكاثر اللاجنسي ويشمل عدة طرائق منها الانشطار الثنائي – التبرعم – التكاثر الخضري </a:t>
            </a:r>
            <a:endParaRPr lang="ar-SA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 Diagonal Corner Rectangle 9"/>
          <p:cNvSpPr/>
          <p:nvPr/>
        </p:nvSpPr>
        <p:spPr>
          <a:xfrm>
            <a:off x="2918702" y="0"/>
            <a:ext cx="3309482" cy="609600"/>
          </a:xfrm>
          <a:prstGeom prst="round2Diag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الواجب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712134" y="1340768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س:اختر الاجابة الصحيحة فيما يأتي؟</a:t>
            </a:r>
            <a:endParaRPr lang="en-US" sz="2800" dirty="0"/>
          </a:p>
        </p:txBody>
      </p:sp>
      <p:sp>
        <p:nvSpPr>
          <p:cNvPr id="16" name="مستطيل 15"/>
          <p:cNvSpPr/>
          <p:nvPr/>
        </p:nvSpPr>
        <p:spPr>
          <a:xfrm>
            <a:off x="875431" y="2274838"/>
            <a:ext cx="7585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00FF"/>
                </a:solidFill>
              </a:rPr>
              <a:t>1ــ أي مما يلي من خصائص التبرعم ؟ 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ينتج الأبناء عن بويضة مخصبة .      ج- ينتج عنه اختلاف صفات الأبناء عن الآباء ب- ينتج الأبناء من أب واحد </a:t>
            </a:r>
            <a:r>
              <a:rPr lang="ar-EG" sz="2400" b="1" dirty="0">
                <a:solidFill>
                  <a:srgbClr val="C00000"/>
                </a:solidFill>
              </a:rPr>
              <a:t>                                            </a:t>
            </a:r>
            <a:r>
              <a:rPr lang="ar-SA" sz="2400" b="1" dirty="0">
                <a:solidFill>
                  <a:srgbClr val="C00000"/>
                </a:solidFill>
              </a:rPr>
              <a:t>د- ينتج الأبناء من أبوين اثنين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00FF"/>
                </a:solidFill>
              </a:rPr>
              <a:t>2ــ أي المخلوقات الحية التالية يتكاثر عن طريق الانقسام ؟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 أ- البكتيريا .               ب- قنفذ البحر .</a:t>
            </a:r>
            <a:endParaRPr lang="en-US" sz="24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نبات الفراولة .</a:t>
            </a:r>
            <a:r>
              <a:rPr lang="ar-SA" sz="2400" dirty="0">
                <a:solidFill>
                  <a:srgbClr val="C00000"/>
                </a:solidFill>
              </a:rPr>
              <a:t>                      </a:t>
            </a:r>
            <a:r>
              <a:rPr lang="ar-SA" sz="2400" b="1" dirty="0">
                <a:solidFill>
                  <a:srgbClr val="C00000"/>
                </a:solidFill>
              </a:rPr>
              <a:t>د- النحل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95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511857" y="0"/>
            <a:ext cx="2121601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FFFF00"/>
                </a:solidFill>
                <a:latin typeface="Times New Roman" pitchFamily="18" charset="0"/>
              </a:rPr>
              <a:t>الفصل الثاني 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30422" y="834852"/>
            <a:ext cx="4269014" cy="108198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الآباء و الأبناء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556995" y="4859288"/>
            <a:ext cx="6019799" cy="1008112"/>
            <a:chOff x="3845390" y="4869160"/>
            <a:chExt cx="3840810" cy="1008112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3845390" y="5109387"/>
              <a:ext cx="3039795" cy="62386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6678088" y="4869160"/>
              <a:ext cx="1008112" cy="100811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0" name="مربع نص 9"/>
          <p:cNvSpPr txBox="1"/>
          <p:nvPr/>
        </p:nvSpPr>
        <p:spPr>
          <a:xfrm>
            <a:off x="6300192" y="4995950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الفكرة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العامة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195736" y="5179258"/>
            <a:ext cx="34903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</a:rPr>
              <a:t>كيف تتكاثر المخلوقات الحية ؟</a:t>
            </a:r>
          </a:p>
        </p:txBody>
      </p:sp>
      <p:sp>
        <p:nvSpPr>
          <p:cNvPr id="17" name="مستطيل مستدير الزوايا 4">
            <a:hlinkClick r:id="" action="ppaction://noaction"/>
          </p:cNvPr>
          <p:cNvSpPr/>
          <p:nvPr/>
        </p:nvSpPr>
        <p:spPr>
          <a:xfrm>
            <a:off x="5261429" y="5943600"/>
            <a:ext cx="3196771" cy="762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الأول </a:t>
            </a:r>
          </a:p>
        </p:txBody>
      </p:sp>
      <p:sp>
        <p:nvSpPr>
          <p:cNvPr id="18" name="مستطيل مستدير الزوايا 5">
            <a:hlinkClick r:id="" action="ppaction://noaction"/>
          </p:cNvPr>
          <p:cNvSpPr/>
          <p:nvPr/>
        </p:nvSpPr>
        <p:spPr>
          <a:xfrm>
            <a:off x="1415144" y="5943600"/>
            <a:ext cx="3156857" cy="762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الثاني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1" y="1978974"/>
            <a:ext cx="5885114" cy="3047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9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1" grpId="0"/>
      <p:bldP spid="17" grpId="0" animBg="1"/>
      <p:bldP spid="1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772936" y="-225"/>
            <a:ext cx="1610474" cy="78319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المفردات</a:t>
            </a:r>
            <a:endParaRPr lang="ar-SA" sz="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4572000" y="782968"/>
            <a:ext cx="0" cy="548964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4644008" y="2204864"/>
            <a:ext cx="410445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 flipV="1">
            <a:off x="395536" y="3112611"/>
            <a:ext cx="4071263" cy="283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1973935" y="980728"/>
            <a:ext cx="245932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سلسلة من مراحل </a:t>
            </a:r>
          </a:p>
          <a:p>
            <a:pPr>
              <a:defRPr/>
            </a:pPr>
            <a:r>
              <a:rPr lang="ar-SA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النمو المميزة </a:t>
            </a:r>
          </a:p>
          <a:p>
            <a:pPr>
              <a:defRPr/>
            </a:pPr>
            <a:r>
              <a:rPr lang="ar-SA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والمختلف</a:t>
            </a:r>
          </a:p>
          <a:p>
            <a:pPr>
              <a:defRPr/>
            </a:pPr>
            <a:r>
              <a:rPr lang="ar-SA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 بعضها عن بعض</a:t>
            </a:r>
            <a:r>
              <a:rPr lang="ar-EG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ٍ</a:t>
            </a:r>
            <a:r>
              <a:rPr lang="ar-SA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. </a:t>
            </a:r>
            <a:endParaRPr lang="ar-SA" sz="1600" kern="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572000" y="881425"/>
            <a:ext cx="2770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انتاج مخلوق حي جديد من خلية جنسية ذكرية  ( مشيج مذكر  ) </a:t>
            </a:r>
          </a:p>
          <a:p>
            <a:pPr>
              <a:defRPr/>
            </a:pPr>
            <a:r>
              <a:rPr lang="ar-SA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وخلية جنسية </a:t>
            </a:r>
            <a:r>
              <a:rPr lang="ar-EG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أ</a:t>
            </a:r>
            <a:r>
              <a:rPr lang="ar-SA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نثوية ( مشيج مؤنث ) .</a:t>
            </a:r>
            <a:endParaRPr lang="ar-SA" sz="1100" kern="0" dirty="0">
              <a:ln>
                <a:solidFill>
                  <a:prstClr val="black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552442" y="332438"/>
            <a:ext cx="1910993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التكاثر الجنسي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771826" y="229486"/>
            <a:ext cx="1080704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التحول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238587" y="2276872"/>
            <a:ext cx="2184975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التكاثر اللا جنسي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912929" y="3212821"/>
            <a:ext cx="2550884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التلقيح في النباتات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890743" y="2932093"/>
            <a:ext cx="2574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ا</a:t>
            </a:r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نتاج مخلوق حي جديد</a:t>
            </a:r>
          </a:p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  من خلية </a:t>
            </a:r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أ</a:t>
            </a:r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م واحدة </a:t>
            </a:r>
          </a:p>
        </p:txBody>
      </p:sp>
      <p:cxnSp>
        <p:nvCxnSpPr>
          <p:cNvPr id="38" name="رابط مستقيم 37"/>
          <p:cNvCxnSpPr/>
          <p:nvPr/>
        </p:nvCxnSpPr>
        <p:spPr>
          <a:xfrm flipH="1" flipV="1">
            <a:off x="4644008" y="4114800"/>
            <a:ext cx="4104456" cy="3428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56114" y="4913293"/>
            <a:ext cx="28696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اتحاد مشيج مذكر من الأب</a:t>
            </a:r>
          </a:p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 مع مشيج مؤنث من الام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5685511" y="4212377"/>
            <a:ext cx="1337372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الإخصاب 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916100" y="4330005"/>
            <a:ext cx="25506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 انتقال حبوب  اللقاح </a:t>
            </a:r>
          </a:p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 من السداة </a:t>
            </a:r>
          </a:p>
          <a:p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          </a:t>
            </a:r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إ</a:t>
            </a:r>
            <a:r>
              <a:rPr lang="ar-SA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لى الكربلة .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683862"/>
            <a:ext cx="1296144" cy="1292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0427" y="2635893"/>
            <a:ext cx="1278038" cy="12503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580B5"/>
              </a:clrFrom>
              <a:clrTo>
                <a:srgbClr val="5580B5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58" y="4256161"/>
            <a:ext cx="1068308" cy="17842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://cdn1.albayan.ae/polopoly_fs/1.1636704.1335162203!/image/18082659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2682">
            <a:off x="-42591" y="992986"/>
            <a:ext cx="2585299" cy="16158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0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4800"/>
            <a:ext cx="1475304" cy="16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3" name="Picture 22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دبوس زينة 3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2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1" grpId="0" animBg="1"/>
      <p:bldP spid="37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836809" y="-225"/>
            <a:ext cx="1464067" cy="78319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المفردات</a:t>
            </a:r>
            <a:endParaRPr lang="ar-SA" sz="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4572000" y="836712"/>
            <a:ext cx="0" cy="54359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4932040" y="2295534"/>
            <a:ext cx="381642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 flipV="1">
            <a:off x="428730" y="2704390"/>
            <a:ext cx="4071263" cy="283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1291919" y="988178"/>
            <a:ext cx="28103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مسحوق أصفر يحوي </a:t>
            </a:r>
          </a:p>
          <a:p>
            <a:pPr>
              <a:defRPr/>
            </a:pPr>
            <a:r>
              <a:rPr lang="ar-EG" sz="32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خلايا جنسية ذكرية </a:t>
            </a:r>
            <a:endParaRPr lang="ar-SA" sz="1600" kern="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33493" y="909418"/>
            <a:ext cx="3047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احدى طرائق التكاثر اللاجنسي التي</a:t>
            </a:r>
          </a:p>
          <a:p>
            <a:pPr>
              <a:defRPr/>
            </a:pPr>
            <a:r>
              <a:rPr lang="ar-EG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تؤدي إلى إنتاج أفراد جديدة عن </a:t>
            </a:r>
          </a:p>
          <a:p>
            <a:pPr>
              <a:defRPr/>
            </a:pPr>
            <a:r>
              <a:rPr lang="ar-EG" sz="20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طريق الأوراق أو الجذور أو السيقان</a:t>
            </a:r>
            <a:endParaRPr lang="ar-SA" sz="1100" kern="0" dirty="0">
              <a:ln>
                <a:solidFill>
                  <a:prstClr val="black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518984" y="332438"/>
            <a:ext cx="2005344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التكاثر </a:t>
            </a:r>
            <a:r>
              <a:rPr lang="ar-EG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الخضري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816932" y="260882"/>
            <a:ext cx="1760360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حبوب اللقاح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204016" y="2405067"/>
            <a:ext cx="1018730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السداة 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195736" y="3212821"/>
            <a:ext cx="1041696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الكربلة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561752" y="3078950"/>
            <a:ext cx="2359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هي الجزء الذكري في </a:t>
            </a:r>
          </a:p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الزهرة</a:t>
            </a:r>
            <a:endParaRPr lang="ar-SA" sz="2800" b="1" kern="0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4644008" y="4149080"/>
            <a:ext cx="410445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266865" y="5211197"/>
            <a:ext cx="29241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مرحلة التحول التي يحاط </a:t>
            </a:r>
          </a:p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فيها المخلوق بشرنقة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6260268" y="4510281"/>
            <a:ext cx="948415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العذراء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619672" y="4330005"/>
            <a:ext cx="22589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هي الجزء الأنثوي في</a:t>
            </a:r>
          </a:p>
          <a:p>
            <a:r>
              <a:rPr lang="ar-EG" sz="2800" b="1" kern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itchFamily="18" charset="0"/>
              </a:rPr>
              <a:t> الزهرة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22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3" name="Picture 22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دبوس زينة 3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5" y="716198"/>
            <a:ext cx="1686160" cy="1295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3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1" grpId="0" animBg="1"/>
      <p:bldP spid="37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238386" y="2443"/>
            <a:ext cx="2700864" cy="85129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الدرس الأول 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31706" y="1772816"/>
            <a:ext cx="2972542" cy="2034123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التكاثر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7444868" y="4604935"/>
            <a:ext cx="1196904" cy="134434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413676" y="4840738"/>
            <a:ext cx="11521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 أنظر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وأتساءل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668836" y="4880446"/>
            <a:ext cx="580869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</a:rPr>
              <a:t>النباتات الصغيرة التي تبدو في الصورة تماثل تماما</a:t>
            </a:r>
            <a:r>
              <a:rPr lang="ar-EG" sz="2000" b="1" dirty="0">
                <a:solidFill>
                  <a:srgbClr val="00B0F0"/>
                </a:solidFill>
              </a:rPr>
              <a:t>ً</a:t>
            </a:r>
            <a:r>
              <a:rPr lang="ar-SA" sz="2000" b="1" dirty="0">
                <a:solidFill>
                  <a:srgbClr val="00B0F0"/>
                </a:solidFill>
              </a:rPr>
              <a:t> النبات الذي نمت منه  . هل يمكن ان تتكاثر بعض النباتات دون  بذور أو أبواغ ؟ </a:t>
            </a:r>
          </a:p>
        </p:txBody>
      </p:sp>
      <p:grpSp>
        <p:nvGrpSpPr>
          <p:cNvPr id="1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5" name="Picture 1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12097" y="1066500"/>
            <a:ext cx="2799419" cy="3810300"/>
            <a:chOff x="1802843" y="1219200"/>
            <a:chExt cx="3150157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843" y="3326277"/>
              <a:ext cx="3150157" cy="185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978" y="1219200"/>
              <a:ext cx="3136022" cy="210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دبوس زينة 1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2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/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2478641" y="1416313"/>
            <a:ext cx="61991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         تعلمت أن جميع النباتات الزهرية تتكاثر عن طريق البذور    .  هل يمكن </a:t>
            </a:r>
          </a:p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لبعض النباتات التكاثر بدون بذور   ؟ وهل </a:t>
            </a:r>
            <a:r>
              <a:rPr lang="ar-EG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ستطيع استعمال جزء من النبات </a:t>
            </a:r>
          </a:p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لإنتاج نبات جديد  ؟ </a:t>
            </a:r>
            <a:endParaRPr lang="ar-S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58043" y="47526"/>
            <a:ext cx="4433088" cy="119181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هل تستطيع بعض النباتات الزهرية أن تتكاثر دون بذور ؟  </a:t>
            </a:r>
            <a:endParaRPr lang="ar-SA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79512" y="1867201"/>
            <a:ext cx="2088232" cy="4298103"/>
            <a:chOff x="179512" y="891027"/>
            <a:chExt cx="2088232" cy="4050141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179512" y="908720"/>
              <a:ext cx="2088232" cy="4032448"/>
              <a:chOff x="179512" y="908720"/>
              <a:chExt cx="2088232" cy="4032448"/>
            </a:xfrm>
          </p:grpSpPr>
          <p:sp>
            <p:nvSpPr>
              <p:cNvPr id="8" name="إطار 7"/>
              <p:cNvSpPr/>
              <p:nvPr/>
            </p:nvSpPr>
            <p:spPr>
              <a:xfrm>
                <a:off x="179512" y="1340768"/>
                <a:ext cx="2088232" cy="3600400"/>
              </a:xfrm>
              <a:prstGeom prst="frame">
                <a:avLst>
                  <a:gd name="adj1" fmla="val 303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مستطيل 8"/>
              <p:cNvSpPr/>
              <p:nvPr/>
            </p:nvSpPr>
            <p:spPr>
              <a:xfrm>
                <a:off x="179512" y="908720"/>
                <a:ext cx="2088232" cy="5040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مستطيل 6"/>
            <p:cNvSpPr/>
            <p:nvPr/>
          </p:nvSpPr>
          <p:spPr>
            <a:xfrm>
              <a:off x="688632" y="891027"/>
              <a:ext cx="1151276" cy="493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kern="0" dirty="0">
                  <a:solidFill>
                    <a:prstClr val="white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Times New Roman" pitchFamily="18" charset="0"/>
                </a:rPr>
                <a:t>أحتاج الي</a:t>
              </a:r>
              <a:endParaRPr lang="ar-SA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447622" y="4053553"/>
            <a:ext cx="1750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نبات يتكاثر عن طريق </a:t>
            </a:r>
          </a:p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الساق الجارية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30306" y="4737051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مقص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35982" y="5117122"/>
            <a:ext cx="110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عدسة مكبرة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988970" y="1371600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أتوقع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516984" y="2380818"/>
            <a:ext cx="1175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أختبر توقعي :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533143" y="2780928"/>
            <a:ext cx="6137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1 –أقص قطعة طولها 15 سنتيمتر تقريبا من نبات النعناع  , وأترك ورقتين فقط بالقرب من قمة الساق  . و</a:t>
            </a:r>
            <a:r>
              <a:rPr lang="ar-EG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زيل باقي الأوراق  . </a:t>
            </a:r>
            <a:endParaRPr lang="ar-S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33143" y="3452282"/>
            <a:ext cx="6181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2 –الاحظ : </a:t>
            </a:r>
            <a:r>
              <a:rPr lang="ar-EG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تفحص الجزء الذي قطعتة من الساق باستعمال العدسة المكبرة  . </a:t>
            </a:r>
          </a:p>
          <a:p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   وأسجل ملاحظاتي   .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464508" y="4244370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3 –</a:t>
            </a:r>
            <a:r>
              <a:rPr lang="ar-EG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ملأ ثلاثة أرباع الكأس بالماء  .  وأضع الساق فيه   .</a:t>
            </a:r>
            <a:endParaRPr lang="ar-S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708153" y="4552146"/>
            <a:ext cx="598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4 – أفسر البيانات : أفحص م</a:t>
            </a:r>
            <a:r>
              <a:rPr lang="ar-EG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ك</a:t>
            </a:r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ان القطع كل يوم باستعمال العدسة المكبرة  , </a:t>
            </a:r>
          </a:p>
          <a:p>
            <a:r>
              <a:rPr lang="ar-SA" sz="2000" b="1" kern="0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  وأسجل ملاحظاتي  حول التغيرات التي حدثت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164558" y="5200218"/>
            <a:ext cx="1542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أستخلص النتائج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502325" y="5468506"/>
            <a:ext cx="5163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5 – أستنتج  : ماذا يحدث  لمكان قطع الساق في الكأس المليئة  بالماء ؟ </a:t>
            </a:r>
            <a:endParaRPr lang="ar-S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385146" y="5848290"/>
            <a:ext cx="5285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6 – هل بإمكان نبات جديد ان ينمو من دون زراعة بذرة ؟ أوضح ذلك . </a:t>
            </a:r>
            <a:endParaRPr lang="ar-S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" y="2422472"/>
            <a:ext cx="1909917" cy="156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26"/>
          <p:cNvSpPr/>
          <p:nvPr/>
        </p:nvSpPr>
        <p:spPr>
          <a:xfrm>
            <a:off x="1123146" y="5557302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ماء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26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8" name="Picture 27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0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31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مستطيل 1"/>
          <p:cNvSpPr/>
          <p:nvPr/>
        </p:nvSpPr>
        <p:spPr>
          <a:xfrm>
            <a:off x="6844849" y="0"/>
            <a:ext cx="2283418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ستطيل 2"/>
          <p:cNvSpPr/>
          <p:nvPr/>
        </p:nvSpPr>
        <p:spPr>
          <a:xfrm>
            <a:off x="179512" y="836712"/>
            <a:ext cx="2024864" cy="57888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5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دبوس زينة 33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54866" y="47526"/>
            <a:ext cx="6257494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ما التكاثر الجنسي وما التكاثر اللا جنسي ؟ </a:t>
            </a:r>
            <a:endParaRPr lang="ar-SA" sz="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16016" y="947678"/>
            <a:ext cx="4123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1 –التكاثر الجنسي 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هو 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إ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نتاج مخلوقات حية جديدة من أبوين . ويبدأ تكوين المخلوق الحي باتحاد  مشيج </a:t>
            </a:r>
          </a:p>
          <a:p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مذكر من ال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ب مع مشيج مؤنث من الام  وتسمى  </a:t>
            </a:r>
          </a:p>
          <a:p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 هذه العملية بعملية  </a:t>
            </a:r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( الإخصاب ) 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وينتج عن الإخصاب  خلية مخصبة تحتوي على المادة الوراثية </a:t>
            </a:r>
          </a:p>
          <a:p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من كل من الأبوين .  وتنمو هذه الخلية حتى تصير فردا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جديدا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 يحمل صفات من الأبوين  كليهما  . </a:t>
            </a:r>
          </a:p>
          <a:p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وتحدث عملية الأخصاب في كثير من النباتات والحيوانات   والإنسان    .   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4165054"/>
            <a:ext cx="2819400" cy="211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مستقيم 5"/>
          <p:cNvCxnSpPr/>
          <p:nvPr/>
        </p:nvCxnSpPr>
        <p:spPr>
          <a:xfrm>
            <a:off x="4572000" y="836712"/>
            <a:ext cx="0" cy="51845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572000" y="3907532"/>
            <a:ext cx="1450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تتكاثر الأسود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جنسيا  .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تحمل صغار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الأسد صفات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من  كلا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   الأبوين   .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1741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472" y="3911011"/>
            <a:ext cx="2678328" cy="2171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07504" y="899279"/>
            <a:ext cx="44288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2 – التكاثر اللاجنسي : 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هو 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إ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نتاج مخلوقات حية من 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ب واحد فقط  . وينتج عنه  أبناء يحملون الصفات الوراثية  التي يحملها الأب لا يحدث في هذا النوع من التكاثر اتحاد خلايا جنسية من الأب والأم . </a:t>
            </a:r>
          </a:p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جميع أفراد مملكة البكتيريا , ومعظم الطلائعيات </a:t>
            </a:r>
          </a:p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الوحيدة الخلية , ومعظم الفطريات والعديد من النباتات تتكاثر لا جنسيا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  .  وبعض الحيوانات ومنها </a:t>
            </a:r>
          </a:p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قنفذ البحر ,المرجان ,بعض السحالي والضفادع ,الأسماك ,الحشرات   .</a:t>
            </a:r>
          </a:p>
          <a:p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43808" y="4315361"/>
            <a:ext cx="1450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يتكاثر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نبات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العنكبوت </a:t>
            </a:r>
          </a:p>
          <a:p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لا  جنسيا</a:t>
            </a:r>
            <a:r>
              <a:rPr lang="ar-EG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.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11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2" name="Picture 1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4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34814" y="0"/>
            <a:ext cx="5688631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كيف تتكاثر المخلوقات الحية لا جنسيا</a:t>
            </a:r>
            <a:r>
              <a:rPr lang="ar-EG" sz="32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ً</a:t>
            </a:r>
            <a:r>
              <a:rPr lang="ar-SA" sz="32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   ؟</a:t>
            </a:r>
            <a:endParaRPr lang="ar-SA" sz="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28600" y="609600"/>
            <a:ext cx="914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تتكاثر مجموعة واسعة من المخلوقات الحية لا جنسيا</a:t>
            </a:r>
            <a:r>
              <a:rPr lang="ar-EG" sz="2000" b="1" kern="0" dirty="0">
                <a:solidFill>
                  <a:srgbClr val="FF000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 بعدة طرق  منها  : -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20272" y="990600"/>
            <a:ext cx="889330" cy="442674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الانقسام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02629" y="1052736"/>
            <a:ext cx="741500" cy="442674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التبرعم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99593" y="1052736"/>
            <a:ext cx="1371074" cy="442674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التكاثر الخضري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00192" y="1472148"/>
            <a:ext cx="25998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معظم الطلائعيات الوحيدة الخلية </a:t>
            </a:r>
          </a:p>
          <a:p>
            <a:pPr algn="ctr"/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والبكتيريا تتكاثر عن طريق انقسام الخلية الواحدة 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إ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لى خليتين . تتضاعف المادة الوراثية في المخلوق الحي قبل عملية الانقسام بحيث يحصل كلا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من المخلوقين الحيين الناتجين من عملية الانقسام على المادة الوراثية نفسها  . بعض أنواع البكتيريا قد تنقسم الى خليتين كل عشر أو عشرين دقيقة .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1564" y="1556792"/>
            <a:ext cx="27606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هناك مخلوقات حية منها الاسفنج </a:t>
            </a:r>
            <a:r>
              <a:rPr lang="ar-SA" sz="2000" b="1" kern="0" dirty="0" err="1">
                <a:solidFill>
                  <a:srgbClr val="00B050"/>
                </a:solidFill>
                <a:latin typeface="Times New Roman" pitchFamily="18" charset="0"/>
              </a:rPr>
              <a:t>والهيدرا</a:t>
            </a:r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وبعض الفطريات – تتكاثر عن طريق التبرعم   . وفي أثناء عملية التبرعم ينمو جزء من جسم المخلوق الحي الأب مكونا مخلوقا حيا جديدا  . وفي بعض الحالات ينفصل هذا الجزء عن الأب ويستمر في النمو . وفي بعض المخلوقات الحية ومنها المرجان يبقى البرعم </a:t>
            </a:r>
          </a:p>
          <a:p>
            <a:pPr algn="ctr"/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ملتصقا</a:t>
            </a:r>
            <a:r>
              <a:rPr lang="ar-EG" sz="2000" b="1" kern="0" dirty="0">
                <a:solidFill>
                  <a:srgbClr val="00B05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بالأب  .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2320" y="1556792"/>
            <a:ext cx="3055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تمر النباتات بنوع من التكاثر اللاجنسي يسمى التكاثر الخضري حيث تنمو نباتات جديدة انطلاقا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من الأوراق أو الجذور أو السيقان  .</a:t>
            </a:r>
          </a:p>
          <a:p>
            <a:pPr algn="ctr"/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العديد  من النباتات الشائعة تتكاثر  عن طريق الساق الجارية  , وهي ساق نبات تغرس في التربة  . ويتم  تدعيمها فتنمو وتصبح نبات جديد ومنها النعناع الأخضر والفراولة  ومعظم الأعشاب وبعض أنواع شجر الحور والسرخسيات  .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6151345" y="5393714"/>
            <a:ext cx="2609427" cy="1535345"/>
            <a:chOff x="6238939" y="4563873"/>
            <a:chExt cx="2744726" cy="153534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380" y="4563873"/>
              <a:ext cx="2036285" cy="15353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مستطيل 9"/>
            <p:cNvSpPr/>
            <p:nvPr/>
          </p:nvSpPr>
          <p:spPr>
            <a:xfrm>
              <a:off x="6238939" y="5085184"/>
              <a:ext cx="8332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kern="0" dirty="0">
                  <a:solidFill>
                    <a:srgbClr val="002060"/>
                  </a:solidFill>
                  <a:latin typeface="Times New Roman" pitchFamily="18" charset="0"/>
                </a:rPr>
                <a:t>انقسام</a:t>
              </a:r>
            </a:p>
            <a:p>
              <a:r>
                <a:rPr lang="ar-SA" sz="2000" b="1" kern="0" dirty="0">
                  <a:solidFill>
                    <a:srgbClr val="002060"/>
                  </a:solidFill>
                  <a:latin typeface="Times New Roman" pitchFamily="18" charset="0"/>
                </a:rPr>
                <a:t>البكتيريا</a:t>
              </a:r>
              <a:endParaRPr lang="ar-SA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4" name="رابط مستقيم 13"/>
          <p:cNvCxnSpPr/>
          <p:nvPr/>
        </p:nvCxnSpPr>
        <p:spPr>
          <a:xfrm>
            <a:off x="6156615" y="1109264"/>
            <a:ext cx="0" cy="51845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3339556" y="1052736"/>
            <a:ext cx="0" cy="51845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/>
          <p:cNvGrpSpPr/>
          <p:nvPr/>
        </p:nvGrpSpPr>
        <p:grpSpPr>
          <a:xfrm>
            <a:off x="3435456" y="4898420"/>
            <a:ext cx="2736744" cy="1502305"/>
            <a:chOff x="3275856" y="4687974"/>
            <a:chExt cx="2736744" cy="1502305"/>
          </a:xfrm>
        </p:grpSpPr>
        <p:pic>
          <p:nvPicPr>
            <p:cNvPr id="19462" name="Picture 6" descr="http://img185.imageshack.us/img185/1997/imageeq0f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687974"/>
              <a:ext cx="1770768" cy="15023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/>
            <p:cNvSpPr/>
            <p:nvPr/>
          </p:nvSpPr>
          <p:spPr>
            <a:xfrm>
              <a:off x="5106583" y="5085183"/>
              <a:ext cx="9060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kern="0" dirty="0">
                  <a:solidFill>
                    <a:srgbClr val="00B050"/>
                  </a:solidFill>
                  <a:latin typeface="Times New Roman" pitchFamily="18" charset="0"/>
                </a:rPr>
                <a:t>  التبرعم </a:t>
              </a:r>
            </a:p>
            <a:p>
              <a:r>
                <a:rPr lang="ar-SA" sz="2000" b="1" kern="0" dirty="0">
                  <a:solidFill>
                    <a:srgbClr val="00B050"/>
                  </a:solidFill>
                  <a:latin typeface="Times New Roman" pitchFamily="18" charset="0"/>
                </a:rPr>
                <a:t>في </a:t>
              </a:r>
              <a:r>
                <a:rPr lang="ar-SA" sz="2000" b="1" kern="0" dirty="0" err="1">
                  <a:solidFill>
                    <a:srgbClr val="00B050"/>
                  </a:solidFill>
                  <a:latin typeface="Times New Roman" pitchFamily="18" charset="0"/>
                </a:rPr>
                <a:t>الهيدرا</a:t>
              </a:r>
              <a:r>
                <a:rPr lang="ar-SA" sz="2000" b="1" kern="0" dirty="0"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endParaRPr lang="ar-SA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08344" y="4913962"/>
            <a:ext cx="2983536" cy="1493010"/>
            <a:chOff x="292320" y="4726891"/>
            <a:chExt cx="2983536" cy="1493010"/>
          </a:xfrm>
        </p:grpSpPr>
        <p:pic>
          <p:nvPicPr>
            <p:cNvPr id="19464" name="Picture 8" descr="http://shop.sakumabros.com/images/products/detail/strawberryplant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20" y="4726891"/>
              <a:ext cx="1800200" cy="1493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ستطيل 21"/>
            <p:cNvSpPr/>
            <p:nvPr/>
          </p:nvSpPr>
          <p:spPr>
            <a:xfrm>
              <a:off x="2092520" y="4797152"/>
              <a:ext cx="118333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kern="0" dirty="0">
                  <a:solidFill>
                    <a:srgbClr val="7030A0"/>
                  </a:solidFill>
                  <a:latin typeface="Times New Roman" pitchFamily="18" charset="0"/>
                </a:rPr>
                <a:t>  يتكاثر نبات </a:t>
              </a:r>
            </a:p>
            <a:p>
              <a:r>
                <a:rPr lang="ar-SA" sz="2000" b="1" kern="0" dirty="0">
                  <a:solidFill>
                    <a:srgbClr val="7030A0"/>
                  </a:solidFill>
                  <a:latin typeface="Times New Roman" pitchFamily="18" charset="0"/>
                </a:rPr>
                <a:t>الفراولة  عن </a:t>
              </a:r>
            </a:p>
            <a:p>
              <a:r>
                <a:rPr lang="ar-SA" sz="2000" b="1" kern="0" dirty="0">
                  <a:solidFill>
                    <a:srgbClr val="7030A0"/>
                  </a:solidFill>
                  <a:latin typeface="Times New Roman" pitchFamily="18" charset="0"/>
                </a:rPr>
                <a:t> طريق الساق </a:t>
              </a:r>
            </a:p>
            <a:p>
              <a:r>
                <a:rPr lang="ar-SA" sz="2000" b="1" kern="0" dirty="0">
                  <a:solidFill>
                    <a:srgbClr val="7030A0"/>
                  </a:solidFill>
                  <a:latin typeface="Times New Roman" pitchFamily="18" charset="0"/>
                </a:rPr>
                <a:t> الجارية   .</a:t>
              </a:r>
            </a:p>
          </p:txBody>
        </p:sp>
      </p:grpSp>
      <p:grpSp>
        <p:nvGrpSpPr>
          <p:cNvPr id="21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3" name="Picture 22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26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دبوس زينة 2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5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0302" y="47526"/>
            <a:ext cx="6436704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ما الفرق بين التكاثر الجنسي والتكاثر اللا جنسي ؟</a:t>
            </a:r>
            <a:endParaRPr lang="ar-SA" sz="7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8632" y="909935"/>
            <a:ext cx="861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>
                <a:solidFill>
                  <a:srgbClr val="FF0000"/>
                </a:solidFill>
                <a:latin typeface="Times New Roman" pitchFamily="18" charset="0"/>
              </a:rPr>
              <a:t>لماذا تتكاثر بعض المخلوقات الحية جنسيا</a:t>
            </a:r>
            <a:r>
              <a:rPr lang="ar-EG" sz="2400" b="1" kern="0" dirty="0">
                <a:solidFill>
                  <a:srgbClr val="FF0000"/>
                </a:solidFill>
                <a:latin typeface="Times New Roman" pitchFamily="18" charset="0"/>
              </a:rPr>
              <a:t>ً</a:t>
            </a:r>
            <a:r>
              <a:rPr lang="ar-SA" sz="2400" b="1" kern="0" dirty="0">
                <a:solidFill>
                  <a:srgbClr val="FF0000"/>
                </a:solidFill>
                <a:latin typeface="Times New Roman" pitchFamily="18" charset="0"/>
              </a:rPr>
              <a:t>   بينما يتكاثر بعضها الأخر لا جنسيا</a:t>
            </a:r>
            <a:r>
              <a:rPr lang="ar-EG" sz="2400" b="1" kern="0" dirty="0">
                <a:solidFill>
                  <a:srgbClr val="FF0000"/>
                </a:solidFill>
                <a:latin typeface="Times New Roman" pitchFamily="18" charset="0"/>
              </a:rPr>
              <a:t>ً</a:t>
            </a:r>
            <a:r>
              <a:rPr lang="ar-SA" sz="2400" b="1" kern="0" dirty="0">
                <a:solidFill>
                  <a:srgbClr val="FF0000"/>
                </a:solidFill>
                <a:latin typeface="Times New Roman" pitchFamily="18" charset="0"/>
              </a:rPr>
              <a:t>  ؟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3" y="1371600"/>
            <a:ext cx="8507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لأ</a:t>
            </a:r>
            <a:r>
              <a:rPr lang="ar-SA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ن بعض المخلوقات الحية قد تعيش في عزلة تامة بعيدا</a:t>
            </a:r>
            <a:r>
              <a:rPr lang="ar-EG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ً</a:t>
            </a:r>
            <a:r>
              <a:rPr lang="ar-SA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عن باقي أفراد نوعها   .  فتتكاثر لا جنسيا</a:t>
            </a:r>
            <a:r>
              <a:rPr lang="ar-EG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ً</a:t>
            </a:r>
            <a:r>
              <a:rPr lang="ar-SA" sz="2400" b="1" kern="0" dirty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متكيفة مع أفراد بيئتها   .  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9513" y="22403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ومن جهة أخرى فإن للتكاثر الجنسي ميزة تحقيق التنوع والتحسن المتواصل  في صفات المخلوقات الحية   وهو  يتيح  للأبناء امكانية التكيف بشكل أفضل  مع التغيرات البيئية  .   والأبناء لا يشبهون أباءهم تماما</a:t>
            </a:r>
            <a:r>
              <a:rPr lang="ar-EG" sz="2400" b="1" kern="0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ً</a:t>
            </a:r>
            <a:r>
              <a:rPr lang="ar-SA" sz="2400" b="1" kern="0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   . فبعضهم يكون اطول  أو أقصر أو أسرع من البعض الأخر  . </a:t>
            </a:r>
            <a:endParaRPr lang="ar-SA" sz="2000" dirty="0">
              <a:solidFill>
                <a:srgbClr val="00206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-147344" y="3200400"/>
            <a:ext cx="8681744" cy="3638550"/>
            <a:chOff x="447720" y="2749089"/>
            <a:chExt cx="8681744" cy="3638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7720" y="2749089"/>
              <a:ext cx="5037991" cy="363855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مستطيل 5"/>
            <p:cNvSpPr/>
            <p:nvPr/>
          </p:nvSpPr>
          <p:spPr>
            <a:xfrm>
              <a:off x="6591590" y="3398158"/>
              <a:ext cx="25378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3600" b="1" kern="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Times New Roman" pitchFamily="18" charset="0"/>
                </a:rPr>
                <a:t>اختلاف السلالة : </a:t>
              </a:r>
              <a:endParaRPr lang="ar-SA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مستطيل 7"/>
          <p:cNvSpPr/>
          <p:nvPr/>
        </p:nvSpPr>
        <p:spPr>
          <a:xfrm>
            <a:off x="4343400" y="4807803"/>
            <a:ext cx="4549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>
                <a:solidFill>
                  <a:srgbClr val="7030A0"/>
                </a:solidFill>
                <a:latin typeface="Times New Roman" pitchFamily="18" charset="0"/>
              </a:rPr>
              <a:t>كيف أستطيع أن أعرف أن الأرانب في </a:t>
            </a:r>
          </a:p>
          <a:p>
            <a:r>
              <a:rPr lang="ar-SA" sz="2400" b="1" kern="0" dirty="0">
                <a:solidFill>
                  <a:srgbClr val="7030A0"/>
                </a:solidFill>
                <a:latin typeface="Times New Roman" pitchFamily="18" charset="0"/>
              </a:rPr>
              <a:t>الصورة ليست  ناتجة عن تكاثر لا جنسي   .</a:t>
            </a:r>
            <a:endParaRPr lang="ar-SA" sz="2000" dirty="0">
              <a:solidFill>
                <a:srgbClr val="7030A0"/>
              </a:solidFill>
            </a:endParaRPr>
          </a:p>
        </p:txBody>
      </p:sp>
      <p:grpSp>
        <p:nvGrpSpPr>
          <p:cNvPr id="10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1" name="Picture 10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3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دبوس زينة 1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</a:t>
            </a:r>
            <a:r>
              <a:rPr lang="ar-EG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6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4184</TotalTime>
  <Words>1262</Words>
  <Application>Microsoft Office PowerPoint</Application>
  <PresentationFormat>On-screen Show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دوحة العرب</cp:lastModifiedBy>
  <cp:revision>371</cp:revision>
  <dcterms:created xsi:type="dcterms:W3CDTF">2011-03-17T07:07:04Z</dcterms:created>
  <dcterms:modified xsi:type="dcterms:W3CDTF">2019-06-16T07:59:50Z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