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notesMasterIdLst>
    <p:notesMasterId r:id="rId12"/>
  </p:notesMasterIdLst>
  <p:sldIdLst>
    <p:sldId id="256" r:id="rId2"/>
    <p:sldId id="257" r:id="rId3"/>
    <p:sldId id="262" r:id="rId4"/>
    <p:sldId id="259" r:id="rId5"/>
    <p:sldId id="258" r:id="rId6"/>
    <p:sldId id="260" r:id="rId7"/>
    <p:sldId id="261" r:id="rId8"/>
    <p:sldId id="263" r:id="rId9"/>
    <p:sldId id="264" r:id="rId10"/>
    <p:sldId id="265" r:id="rId11"/>
  </p:sldIdLst>
  <p:sldSz cx="9144000" cy="6858000" type="screen4x3"/>
  <p:notesSz cx="6858000" cy="9144000"/>
  <p:custDataLst>
    <p:tags r:id="rId13"/>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062" autoAdjust="0"/>
    <p:restoredTop sz="91103" autoAdjust="0"/>
  </p:normalViewPr>
  <p:slideViewPr>
    <p:cSldViewPr>
      <p:cViewPr varScale="1">
        <p:scale>
          <a:sx n="50" d="100"/>
          <a:sy n="50" d="100"/>
        </p:scale>
        <p:origin x="-84" y="-10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13/07/1440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024527401"/>
      </p:ext>
    </p:extLst>
  </p:cSld>
  <p:clrMapOvr>
    <a:masterClrMapping/>
  </p:clrMapOvr>
  <p:transition>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226171488"/>
      </p:ext>
    </p:extLst>
  </p:cSld>
  <p:clrMapOvr>
    <a:masterClrMapping/>
  </p:clrMapOvr>
  <p:transition>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707580935"/>
      </p:ext>
    </p:extLst>
  </p:cSld>
  <p:clrMapOvr>
    <a:masterClrMapping/>
  </p:clrMapOvr>
  <p:transition>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576844453"/>
      </p:ext>
    </p:extLst>
  </p:cSld>
  <p:clrMapOvr>
    <a:masterClrMapping/>
  </p:clrMapOvr>
  <p:transition>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432251275"/>
      </p:ext>
    </p:extLst>
  </p:cSld>
  <p:clrMapOvr>
    <a:masterClrMapping/>
  </p:clrMapOvr>
  <p:transition>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725221968"/>
      </p:ext>
    </p:extLst>
  </p:cSld>
  <p:clrMapOvr>
    <a:masterClrMapping/>
  </p:clrMapOvr>
  <p:transition>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712937077"/>
      </p:ext>
    </p:extLst>
  </p:cSld>
  <p:clrMapOvr>
    <a:masterClrMapping/>
  </p:clrMapOvr>
  <p:transition>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46632317"/>
      </p:ext>
    </p:extLst>
  </p:cSld>
  <p:clrMapOvr>
    <a:masterClrMapping/>
  </p:clrMapOvr>
  <p:transition>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368667744"/>
      </p:ext>
    </p:extLst>
  </p:cSld>
  <p:clrMapOvr>
    <a:masterClrMapping/>
  </p:clrMapOvr>
  <p:transition>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00897651"/>
      </p:ext>
    </p:extLst>
  </p:cSld>
  <p:clrMapOvr>
    <a:masterClrMapping/>
  </p:clrMapOvr>
  <p:transition>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77744977"/>
      </p:ext>
    </p:extLst>
  </p:cSld>
  <p:clrMapOvr>
    <a:masterClrMapping/>
  </p:clrMapOvr>
  <p:transition>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srgbClr val="EEECE1">
                    <a:shade val="50000"/>
                  </a:srgbClr>
                </a:solidFill>
              </a:rPr>
              <a:pPr/>
              <a:t>3/19/2019</a:t>
            </a:fld>
            <a:endParaRPr lang="en-US">
              <a:solidFill>
                <a:srgbClr val="EEECE1">
                  <a:shade val="5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EECE1">
                  <a:shade val="50000"/>
                </a:srgb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srgbClr val="EEECE1">
                    <a:shade val="50000"/>
                  </a:srgbClr>
                </a:solidFill>
              </a:rPr>
              <a:pPr/>
              <a:t>‹#›</a:t>
            </a:fld>
            <a:endParaRPr lang="en-US">
              <a:solidFill>
                <a:srgbClr val="EEECE1">
                  <a:shade val="50000"/>
                </a:srgbClr>
              </a:solidFill>
            </a:endParaRPr>
          </a:p>
        </p:txBody>
      </p:sp>
    </p:spTree>
    <p:extLst>
      <p:ext uri="{BB962C8B-B14F-4D97-AF65-F5344CB8AC3E}">
        <p14:creationId xmlns:p14="http://schemas.microsoft.com/office/powerpoint/2010/main" val="182085497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diamon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8.png"/><Relationship Id="rId7"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11.tmp"/><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audio" Target="../media/audio5.wav"/></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a:t>
            </a:r>
            <a:r>
              <a:rPr lang="ar-SA" sz="2400" b="1" dirty="0" smtClean="0">
                <a:solidFill>
                  <a:srgbClr val="FFFF00"/>
                </a:solidFill>
              </a:rPr>
              <a:t>الثالثة </a:t>
            </a:r>
            <a:endParaRPr lang="ar-EG" sz="2400" b="1" dirty="0">
              <a:solidFill>
                <a:srgbClr val="FFFF00"/>
              </a:solidFill>
            </a:endParaRPr>
          </a:p>
        </p:txBody>
      </p:sp>
      <p:sp>
        <p:nvSpPr>
          <p:cNvPr id="16"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a:t>
            </a:r>
            <a:r>
              <a:rPr lang="ar-SA" sz="2400" b="1" dirty="0" smtClean="0">
                <a:solidFill>
                  <a:schemeClr val="bg1"/>
                </a:solidFill>
              </a:rPr>
              <a:t>الفصل الرابع</a:t>
            </a:r>
            <a:endParaRPr lang="ar-EG" sz="2400" b="1" dirty="0">
              <a:solidFill>
                <a:schemeClr val="bg1"/>
              </a:solidFill>
            </a:endParaRPr>
          </a:p>
        </p:txBody>
      </p:sp>
      <p:sp>
        <p:nvSpPr>
          <p:cNvPr id="17" name="TextBox 16"/>
          <p:cNvSpPr txBox="1"/>
          <p:nvPr/>
        </p:nvSpPr>
        <p:spPr>
          <a:xfrm>
            <a:off x="971600" y="548680"/>
            <a:ext cx="8028384" cy="523220"/>
          </a:xfrm>
          <a:prstGeom prst="rect">
            <a:avLst/>
          </a:prstGeom>
          <a:noFill/>
        </p:spPr>
        <p:txBody>
          <a:bodyPr wrap="square" rtlCol="1">
            <a:spAutoFit/>
          </a:bodyPr>
          <a:lstStyle/>
          <a:p>
            <a:r>
              <a:rPr lang="ar-SA" sz="2800" b="1" dirty="0" smtClean="0">
                <a:solidFill>
                  <a:srgbClr val="FF0000"/>
                </a:solidFill>
              </a:rPr>
              <a:t>أكمل كلا من الجمل التالية بالكلمة المناسبة : -</a:t>
            </a:r>
            <a:endParaRPr lang="ar-SA" sz="2800" b="1" dirty="0">
              <a:solidFill>
                <a:srgbClr val="FF0000"/>
              </a:solidFill>
            </a:endParaRPr>
          </a:p>
        </p:txBody>
      </p:sp>
      <p:sp>
        <p:nvSpPr>
          <p:cNvPr id="18" name="TextBox 17"/>
          <p:cNvSpPr txBox="1"/>
          <p:nvPr/>
        </p:nvSpPr>
        <p:spPr>
          <a:xfrm>
            <a:off x="7993061" y="980728"/>
            <a:ext cx="755403" cy="461665"/>
          </a:xfrm>
          <a:prstGeom prst="rect">
            <a:avLst/>
          </a:prstGeom>
          <a:noFill/>
        </p:spPr>
        <p:txBody>
          <a:bodyPr wrap="square" rtlCol="1">
            <a:spAutoFit/>
          </a:bodyPr>
          <a:lstStyle/>
          <a:p>
            <a:r>
              <a:rPr lang="ar-SA" sz="2400" b="1" dirty="0" smtClean="0">
                <a:solidFill>
                  <a:srgbClr val="7030A0"/>
                </a:solidFill>
              </a:rPr>
              <a:t>الري</a:t>
            </a:r>
            <a:endParaRPr lang="ar-SA" sz="2400" b="1" dirty="0">
              <a:solidFill>
                <a:srgbClr val="7030A0"/>
              </a:solidFill>
            </a:endParaRPr>
          </a:p>
        </p:txBody>
      </p:sp>
      <p:sp>
        <p:nvSpPr>
          <p:cNvPr id="19" name="TextBox 18"/>
          <p:cNvSpPr txBox="1"/>
          <p:nvPr/>
        </p:nvSpPr>
        <p:spPr>
          <a:xfrm>
            <a:off x="7087659" y="1484784"/>
            <a:ext cx="1656184" cy="461665"/>
          </a:xfrm>
          <a:prstGeom prst="rect">
            <a:avLst/>
          </a:prstGeom>
          <a:noFill/>
        </p:spPr>
        <p:txBody>
          <a:bodyPr wrap="square" rtlCol="1">
            <a:spAutoFit/>
          </a:bodyPr>
          <a:lstStyle/>
          <a:p>
            <a:r>
              <a:rPr lang="ar-SA" sz="2400" b="1" dirty="0" smtClean="0">
                <a:solidFill>
                  <a:srgbClr val="00B050"/>
                </a:solidFill>
              </a:rPr>
              <a:t>المعدن </a:t>
            </a:r>
            <a:endParaRPr lang="ar-SA" sz="2400" b="1" dirty="0">
              <a:solidFill>
                <a:srgbClr val="00B050"/>
              </a:solidFill>
            </a:endParaRPr>
          </a:p>
        </p:txBody>
      </p:sp>
      <p:sp>
        <p:nvSpPr>
          <p:cNvPr id="20" name="TextBox 19"/>
          <p:cNvSpPr txBox="1"/>
          <p:nvPr/>
        </p:nvSpPr>
        <p:spPr>
          <a:xfrm>
            <a:off x="5204861" y="980727"/>
            <a:ext cx="1577539" cy="461665"/>
          </a:xfrm>
          <a:prstGeom prst="rect">
            <a:avLst/>
          </a:prstGeom>
          <a:noFill/>
        </p:spPr>
        <p:txBody>
          <a:bodyPr wrap="square" rtlCol="1">
            <a:spAutoFit/>
          </a:bodyPr>
          <a:lstStyle/>
          <a:p>
            <a:r>
              <a:rPr lang="ar-SA" sz="2400" b="1" dirty="0" smtClean="0">
                <a:solidFill>
                  <a:srgbClr val="7030A0"/>
                </a:solidFill>
              </a:rPr>
              <a:t>موارد الأرض </a:t>
            </a:r>
            <a:endParaRPr lang="ar-SA" sz="2400" b="1" dirty="0">
              <a:solidFill>
                <a:srgbClr val="7030A0"/>
              </a:solidFill>
            </a:endParaRPr>
          </a:p>
        </p:txBody>
      </p:sp>
      <p:sp>
        <p:nvSpPr>
          <p:cNvPr id="21" name="TextBox 20"/>
          <p:cNvSpPr txBox="1"/>
          <p:nvPr/>
        </p:nvSpPr>
        <p:spPr>
          <a:xfrm>
            <a:off x="5090344" y="1467961"/>
            <a:ext cx="1713904" cy="461665"/>
          </a:xfrm>
          <a:prstGeom prst="rect">
            <a:avLst/>
          </a:prstGeom>
          <a:noFill/>
        </p:spPr>
        <p:txBody>
          <a:bodyPr wrap="square" rtlCol="1">
            <a:spAutoFit/>
          </a:bodyPr>
          <a:lstStyle/>
          <a:p>
            <a:r>
              <a:rPr lang="ar-SA" sz="2400" b="1" dirty="0" smtClean="0">
                <a:solidFill>
                  <a:srgbClr val="00B050"/>
                </a:solidFill>
              </a:rPr>
              <a:t>المياه الجوفية </a:t>
            </a:r>
            <a:endParaRPr lang="ar-SA" sz="2400" b="1" dirty="0">
              <a:solidFill>
                <a:srgbClr val="00B050"/>
              </a:solidFill>
            </a:endParaRPr>
          </a:p>
        </p:txBody>
      </p:sp>
      <p:sp>
        <p:nvSpPr>
          <p:cNvPr id="22" name="TextBox 21"/>
          <p:cNvSpPr txBox="1"/>
          <p:nvPr/>
        </p:nvSpPr>
        <p:spPr>
          <a:xfrm>
            <a:off x="2520826" y="1052736"/>
            <a:ext cx="1704764" cy="461665"/>
          </a:xfrm>
          <a:prstGeom prst="rect">
            <a:avLst/>
          </a:prstGeom>
          <a:noFill/>
        </p:spPr>
        <p:txBody>
          <a:bodyPr wrap="square" rtlCol="1">
            <a:spAutoFit/>
          </a:bodyPr>
          <a:lstStyle/>
          <a:p>
            <a:r>
              <a:rPr lang="ar-SA" sz="2400" b="1" dirty="0" smtClean="0">
                <a:solidFill>
                  <a:srgbClr val="7030A0"/>
                </a:solidFill>
              </a:rPr>
              <a:t>الصخور النارية </a:t>
            </a:r>
            <a:endParaRPr lang="ar-SA" sz="2400" b="1" dirty="0">
              <a:solidFill>
                <a:srgbClr val="7030A0"/>
              </a:solidFill>
            </a:endParaRPr>
          </a:p>
        </p:txBody>
      </p:sp>
      <p:sp>
        <p:nvSpPr>
          <p:cNvPr id="23" name="TextBox 22"/>
          <p:cNvSpPr txBox="1"/>
          <p:nvPr/>
        </p:nvSpPr>
        <p:spPr>
          <a:xfrm>
            <a:off x="1187624" y="1997433"/>
            <a:ext cx="7704856" cy="523220"/>
          </a:xfrm>
          <a:prstGeom prst="rect">
            <a:avLst/>
          </a:prstGeom>
          <a:noFill/>
        </p:spPr>
        <p:txBody>
          <a:bodyPr wrap="square" rtlCol="1">
            <a:spAutoFit/>
          </a:bodyPr>
          <a:lstStyle/>
          <a:p>
            <a:r>
              <a:rPr lang="ar-SA" sz="2800" b="1" dirty="0" smtClean="0"/>
              <a:t>1- الرخام نوع من أنواع  </a:t>
            </a:r>
            <a:r>
              <a:rPr lang="ar-SA" sz="1600" b="1" dirty="0" smtClean="0"/>
              <a:t>..................................... </a:t>
            </a:r>
            <a:r>
              <a:rPr lang="ar-SA" sz="2400" b="1" dirty="0" smtClean="0"/>
              <a:t>.</a:t>
            </a:r>
            <a:endParaRPr lang="ar-SA" sz="1600" b="1" dirty="0"/>
          </a:p>
        </p:txBody>
      </p:sp>
      <p:sp>
        <p:nvSpPr>
          <p:cNvPr id="24" name="TextBox 23"/>
          <p:cNvSpPr txBox="1"/>
          <p:nvPr/>
        </p:nvSpPr>
        <p:spPr>
          <a:xfrm>
            <a:off x="251520" y="2492896"/>
            <a:ext cx="8586192" cy="523220"/>
          </a:xfrm>
          <a:prstGeom prst="rect">
            <a:avLst/>
          </a:prstGeom>
          <a:noFill/>
        </p:spPr>
        <p:txBody>
          <a:bodyPr wrap="square" rtlCol="1">
            <a:spAutoFit/>
          </a:bodyPr>
          <a:lstStyle/>
          <a:p>
            <a:r>
              <a:rPr lang="ar-SA" sz="2800" b="1" dirty="0" smtClean="0"/>
              <a:t>2- تسمي المادة التي تشكل الصخور </a:t>
            </a:r>
            <a:r>
              <a:rPr lang="ar-SA" sz="1600" b="1" dirty="0" smtClean="0"/>
              <a:t>................</a:t>
            </a:r>
            <a:r>
              <a:rPr lang="ar-SA" sz="2800" b="1" dirty="0" smtClean="0"/>
              <a:t> .</a:t>
            </a:r>
            <a:endParaRPr lang="ar-SA" sz="2800" b="1" dirty="0"/>
          </a:p>
        </p:txBody>
      </p:sp>
      <p:sp>
        <p:nvSpPr>
          <p:cNvPr id="25" name="TextBox 24"/>
          <p:cNvSpPr txBox="1"/>
          <p:nvPr/>
        </p:nvSpPr>
        <p:spPr>
          <a:xfrm>
            <a:off x="899592" y="2996952"/>
            <a:ext cx="8005936" cy="954107"/>
          </a:xfrm>
          <a:prstGeom prst="rect">
            <a:avLst/>
          </a:prstGeom>
          <a:noFill/>
        </p:spPr>
        <p:txBody>
          <a:bodyPr wrap="square" rtlCol="1">
            <a:spAutoFit/>
          </a:bodyPr>
          <a:lstStyle/>
          <a:p>
            <a:r>
              <a:rPr lang="ar-SA" sz="2800" b="1" dirty="0" smtClean="0"/>
              <a:t>3- المواد الموجودة في الطبيعية والتي يستخدمها الناس تسمي </a:t>
            </a:r>
            <a:r>
              <a:rPr lang="ar-SA" sz="1400" b="1" dirty="0" smtClean="0"/>
              <a:t>......................................</a:t>
            </a:r>
            <a:r>
              <a:rPr lang="ar-SA" sz="2800" b="1" dirty="0" smtClean="0"/>
              <a:t> .</a:t>
            </a:r>
            <a:endParaRPr lang="ar-SA" sz="2800" b="1" dirty="0"/>
          </a:p>
        </p:txBody>
      </p:sp>
      <p:sp>
        <p:nvSpPr>
          <p:cNvPr id="27" name="TextBox 26"/>
          <p:cNvSpPr txBox="1"/>
          <p:nvPr/>
        </p:nvSpPr>
        <p:spPr>
          <a:xfrm>
            <a:off x="467544" y="3861048"/>
            <a:ext cx="8365976" cy="523220"/>
          </a:xfrm>
          <a:prstGeom prst="rect">
            <a:avLst/>
          </a:prstGeom>
          <a:noFill/>
        </p:spPr>
        <p:txBody>
          <a:bodyPr wrap="square" rtlCol="1">
            <a:spAutoFit/>
          </a:bodyPr>
          <a:lstStyle/>
          <a:p>
            <a:r>
              <a:rPr lang="ar-SA" sz="2800" b="1" dirty="0" smtClean="0"/>
              <a:t>4- كثير من المزارعين يعتمدون على </a:t>
            </a:r>
            <a:r>
              <a:rPr lang="ar-SA" sz="1400" b="1" dirty="0" smtClean="0"/>
              <a:t>........... </a:t>
            </a:r>
            <a:r>
              <a:rPr lang="ar-SA" sz="2800" b="1" dirty="0"/>
              <a:t>لإيصال الماء إلي </a:t>
            </a:r>
            <a:r>
              <a:rPr lang="ar-SA" sz="2800" b="1" dirty="0" smtClean="0"/>
              <a:t>محاصيلهم.</a:t>
            </a:r>
            <a:endParaRPr lang="ar-SA" sz="2800" b="1" dirty="0"/>
          </a:p>
        </p:txBody>
      </p:sp>
      <p:sp>
        <p:nvSpPr>
          <p:cNvPr id="28" name="TextBox 27"/>
          <p:cNvSpPr txBox="1"/>
          <p:nvPr/>
        </p:nvSpPr>
        <p:spPr>
          <a:xfrm>
            <a:off x="251520" y="4548208"/>
            <a:ext cx="8545488" cy="584775"/>
          </a:xfrm>
          <a:prstGeom prst="rect">
            <a:avLst/>
          </a:prstGeom>
          <a:noFill/>
        </p:spPr>
        <p:txBody>
          <a:bodyPr wrap="square" rtlCol="1">
            <a:spAutoFit/>
          </a:bodyPr>
          <a:lstStyle/>
          <a:p>
            <a:r>
              <a:rPr lang="ar-SA" sz="2800" b="1" dirty="0" smtClean="0"/>
              <a:t>5- يحفر الناس حفرا عميقة للوصول إلي </a:t>
            </a:r>
            <a:r>
              <a:rPr lang="ar-SA" sz="1600" b="1" dirty="0" smtClean="0"/>
              <a:t>..............................</a:t>
            </a:r>
            <a:r>
              <a:rPr lang="ar-SA" sz="2800" b="1" dirty="0" smtClean="0"/>
              <a:t> ، تسمي الآبار </a:t>
            </a:r>
            <a:r>
              <a:rPr lang="ar-SA" sz="3200" b="1" dirty="0" smtClean="0"/>
              <a:t>.</a:t>
            </a:r>
            <a:endParaRPr lang="ar-SA" sz="2800" b="1" dirty="0"/>
          </a:p>
        </p:txBody>
      </p:sp>
      <p:sp>
        <p:nvSpPr>
          <p:cNvPr id="29" name="TextBox 28"/>
          <p:cNvSpPr txBox="1"/>
          <p:nvPr/>
        </p:nvSpPr>
        <p:spPr>
          <a:xfrm>
            <a:off x="683568" y="5301208"/>
            <a:ext cx="8180336" cy="523220"/>
          </a:xfrm>
          <a:prstGeom prst="rect">
            <a:avLst/>
          </a:prstGeom>
          <a:noFill/>
        </p:spPr>
        <p:txBody>
          <a:bodyPr wrap="square" rtlCol="1">
            <a:spAutoFit/>
          </a:bodyPr>
          <a:lstStyle/>
          <a:p>
            <a:r>
              <a:rPr lang="ar-SA" sz="2800" b="1" dirty="0" smtClean="0"/>
              <a:t>6- الصخور </a:t>
            </a:r>
            <a:r>
              <a:rPr lang="ar-SA" sz="2800" b="1" dirty="0" smtClean="0"/>
              <a:t>الناتجة عن </a:t>
            </a:r>
            <a:r>
              <a:rPr lang="ar-SA" sz="2800" b="1" dirty="0" smtClean="0"/>
              <a:t>تبريد </a:t>
            </a:r>
            <a:r>
              <a:rPr lang="ar-SA" sz="2800" b="1" dirty="0" err="1" smtClean="0"/>
              <a:t>الماجما</a:t>
            </a:r>
            <a:r>
              <a:rPr lang="ar-SA" sz="2800" b="1" dirty="0" smtClean="0"/>
              <a:t> تسمي  </a:t>
            </a:r>
            <a:r>
              <a:rPr lang="ar-SA" sz="1400" b="1" dirty="0" smtClean="0"/>
              <a:t>..................................  </a:t>
            </a:r>
            <a:r>
              <a:rPr lang="ar-SA" sz="2800" b="1" dirty="0" smtClean="0"/>
              <a:t>.</a:t>
            </a:r>
            <a:endParaRPr lang="ar-SA" sz="2800" b="1" dirty="0"/>
          </a:p>
        </p:txBody>
      </p:sp>
      <p:sp>
        <p:nvSpPr>
          <p:cNvPr id="30" name="TextBox 29"/>
          <p:cNvSpPr txBox="1"/>
          <p:nvPr/>
        </p:nvSpPr>
        <p:spPr>
          <a:xfrm>
            <a:off x="2160786" y="1523147"/>
            <a:ext cx="2123182" cy="461665"/>
          </a:xfrm>
          <a:prstGeom prst="rect">
            <a:avLst/>
          </a:prstGeom>
          <a:noFill/>
        </p:spPr>
        <p:txBody>
          <a:bodyPr wrap="square" rtlCol="1">
            <a:spAutoFit/>
          </a:bodyPr>
          <a:lstStyle/>
          <a:p>
            <a:r>
              <a:rPr lang="ar-SA" sz="2400" b="1" dirty="0" smtClean="0">
                <a:solidFill>
                  <a:srgbClr val="00B050"/>
                </a:solidFill>
              </a:rPr>
              <a:t>الصخور المتحولة </a:t>
            </a:r>
            <a:endParaRPr lang="ar-SA" sz="2400" b="1" dirty="0">
              <a:solidFill>
                <a:srgbClr val="00B050"/>
              </a:solidFill>
            </a:endParaRPr>
          </a:p>
        </p:txBody>
      </p:sp>
      <p:sp>
        <p:nvSpPr>
          <p:cNvPr id="31" name="TextBox 30"/>
          <p:cNvSpPr txBox="1"/>
          <p:nvPr/>
        </p:nvSpPr>
        <p:spPr>
          <a:xfrm>
            <a:off x="3779912" y="2031231"/>
            <a:ext cx="2123182" cy="461665"/>
          </a:xfrm>
          <a:prstGeom prst="rect">
            <a:avLst/>
          </a:prstGeom>
          <a:noFill/>
        </p:spPr>
        <p:txBody>
          <a:bodyPr wrap="square" rtlCol="1">
            <a:spAutoFit/>
          </a:bodyPr>
          <a:lstStyle/>
          <a:p>
            <a:r>
              <a:rPr lang="ar-SA" sz="2400" b="1" dirty="0" smtClean="0">
                <a:solidFill>
                  <a:srgbClr val="00B050"/>
                </a:solidFill>
              </a:rPr>
              <a:t>الصخور المتحولة </a:t>
            </a:r>
            <a:endParaRPr lang="ar-SA" sz="2400" b="1" dirty="0">
              <a:solidFill>
                <a:srgbClr val="00B050"/>
              </a:solidFill>
            </a:endParaRPr>
          </a:p>
        </p:txBody>
      </p:sp>
      <p:sp>
        <p:nvSpPr>
          <p:cNvPr id="32" name="TextBox 31"/>
          <p:cNvSpPr txBox="1"/>
          <p:nvPr/>
        </p:nvSpPr>
        <p:spPr>
          <a:xfrm>
            <a:off x="2915816" y="2463279"/>
            <a:ext cx="1656184" cy="461665"/>
          </a:xfrm>
          <a:prstGeom prst="rect">
            <a:avLst/>
          </a:prstGeom>
          <a:noFill/>
        </p:spPr>
        <p:txBody>
          <a:bodyPr wrap="square" rtlCol="1">
            <a:spAutoFit/>
          </a:bodyPr>
          <a:lstStyle/>
          <a:p>
            <a:r>
              <a:rPr lang="ar-SA" sz="2400" b="1" dirty="0" smtClean="0">
                <a:solidFill>
                  <a:srgbClr val="00B050"/>
                </a:solidFill>
              </a:rPr>
              <a:t>المعدن </a:t>
            </a:r>
            <a:endParaRPr lang="ar-SA" sz="2400" b="1" dirty="0">
              <a:solidFill>
                <a:srgbClr val="00B050"/>
              </a:solidFill>
            </a:endParaRPr>
          </a:p>
        </p:txBody>
      </p:sp>
      <p:sp>
        <p:nvSpPr>
          <p:cNvPr id="33" name="TextBox 32"/>
          <p:cNvSpPr txBox="1"/>
          <p:nvPr/>
        </p:nvSpPr>
        <p:spPr>
          <a:xfrm>
            <a:off x="7087659" y="3399383"/>
            <a:ext cx="1577539" cy="461665"/>
          </a:xfrm>
          <a:prstGeom prst="rect">
            <a:avLst/>
          </a:prstGeom>
          <a:noFill/>
        </p:spPr>
        <p:txBody>
          <a:bodyPr wrap="square" rtlCol="1">
            <a:spAutoFit/>
          </a:bodyPr>
          <a:lstStyle/>
          <a:p>
            <a:r>
              <a:rPr lang="ar-SA" sz="2400" b="1" dirty="0" smtClean="0">
                <a:solidFill>
                  <a:srgbClr val="7030A0"/>
                </a:solidFill>
              </a:rPr>
              <a:t>موارد الأرض </a:t>
            </a:r>
            <a:endParaRPr lang="ar-SA" sz="2400" b="1" dirty="0">
              <a:solidFill>
                <a:srgbClr val="7030A0"/>
              </a:solidFill>
            </a:endParaRPr>
          </a:p>
        </p:txBody>
      </p:sp>
      <p:sp>
        <p:nvSpPr>
          <p:cNvPr id="34" name="TextBox 33"/>
          <p:cNvSpPr txBox="1"/>
          <p:nvPr/>
        </p:nvSpPr>
        <p:spPr>
          <a:xfrm>
            <a:off x="3779912" y="3831431"/>
            <a:ext cx="755403" cy="461665"/>
          </a:xfrm>
          <a:prstGeom prst="rect">
            <a:avLst/>
          </a:prstGeom>
          <a:noFill/>
        </p:spPr>
        <p:txBody>
          <a:bodyPr wrap="square" rtlCol="1">
            <a:spAutoFit/>
          </a:bodyPr>
          <a:lstStyle/>
          <a:p>
            <a:r>
              <a:rPr lang="ar-SA" sz="2400" b="1" dirty="0" smtClean="0">
                <a:solidFill>
                  <a:srgbClr val="7030A0"/>
                </a:solidFill>
              </a:rPr>
              <a:t>الري</a:t>
            </a:r>
            <a:endParaRPr lang="ar-SA" sz="2400" b="1" dirty="0">
              <a:solidFill>
                <a:srgbClr val="7030A0"/>
              </a:solidFill>
            </a:endParaRPr>
          </a:p>
        </p:txBody>
      </p:sp>
      <p:sp>
        <p:nvSpPr>
          <p:cNvPr id="35" name="TextBox 34"/>
          <p:cNvSpPr txBox="1"/>
          <p:nvPr/>
        </p:nvSpPr>
        <p:spPr>
          <a:xfrm>
            <a:off x="2267744" y="4509120"/>
            <a:ext cx="1713904" cy="461665"/>
          </a:xfrm>
          <a:prstGeom prst="rect">
            <a:avLst/>
          </a:prstGeom>
          <a:noFill/>
        </p:spPr>
        <p:txBody>
          <a:bodyPr wrap="square" rtlCol="1">
            <a:spAutoFit/>
          </a:bodyPr>
          <a:lstStyle/>
          <a:p>
            <a:r>
              <a:rPr lang="ar-SA" sz="2400" b="1" dirty="0" smtClean="0">
                <a:solidFill>
                  <a:srgbClr val="00B050"/>
                </a:solidFill>
              </a:rPr>
              <a:t>المياه الجوفية </a:t>
            </a:r>
            <a:endParaRPr lang="ar-SA" sz="2400" b="1" dirty="0">
              <a:solidFill>
                <a:srgbClr val="00B050"/>
              </a:solidFill>
            </a:endParaRPr>
          </a:p>
        </p:txBody>
      </p:sp>
      <p:sp>
        <p:nvSpPr>
          <p:cNvPr id="36" name="TextBox 35"/>
          <p:cNvSpPr txBox="1"/>
          <p:nvPr/>
        </p:nvSpPr>
        <p:spPr>
          <a:xfrm>
            <a:off x="1619672" y="5301208"/>
            <a:ext cx="1704764" cy="461665"/>
          </a:xfrm>
          <a:prstGeom prst="rect">
            <a:avLst/>
          </a:prstGeom>
          <a:noFill/>
        </p:spPr>
        <p:txBody>
          <a:bodyPr wrap="square" rtlCol="1">
            <a:spAutoFit/>
          </a:bodyPr>
          <a:lstStyle/>
          <a:p>
            <a:r>
              <a:rPr lang="ar-SA" sz="2400" b="1" dirty="0" smtClean="0">
                <a:solidFill>
                  <a:srgbClr val="7030A0"/>
                </a:solidFill>
              </a:rPr>
              <a:t>الصخور النارية </a:t>
            </a:r>
            <a:endParaRPr lang="ar-SA" sz="2400" b="1" dirty="0">
              <a:solidFill>
                <a:srgbClr val="7030A0"/>
              </a:solidFill>
            </a:endParaRPr>
          </a:p>
        </p:txBody>
      </p:sp>
      <p:sp>
        <p:nvSpPr>
          <p:cNvPr id="37" name="دبوس زينة 36"/>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صـ150</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19445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37"/>
                                        </p:tgtEl>
                                        <p:attrNameLst>
                                          <p:attrName>style.color</p:attrName>
                                        </p:attrNameLst>
                                      </p:cBhvr>
                                      <p:by>
                                        <p:hsl h="-7200000" s="0" l="0"/>
                                      </p:by>
                                    </p:animClr>
                                    <p:animClr clrSpc="hsl" dir="cw">
                                      <p:cBhvr>
                                        <p:cTn id="7" dur="500" fill="hold"/>
                                        <p:tgtEl>
                                          <p:spTgt spid="37"/>
                                        </p:tgtEl>
                                        <p:attrNameLst>
                                          <p:attrName>fillcolor</p:attrName>
                                        </p:attrNameLst>
                                      </p:cBhvr>
                                      <p:by>
                                        <p:hsl h="-7200000" s="0" l="0"/>
                                      </p:by>
                                    </p:animClr>
                                    <p:animClr clrSpc="hsl" dir="cw">
                                      <p:cBhvr>
                                        <p:cTn id="8" dur="500" fill="hold"/>
                                        <p:tgtEl>
                                          <p:spTgt spid="37"/>
                                        </p:tgtEl>
                                        <p:attrNameLst>
                                          <p:attrName>stroke.color</p:attrName>
                                        </p:attrNameLst>
                                      </p:cBhvr>
                                      <p:by>
                                        <p:hsl h="-7200000" s="0" l="0"/>
                                      </p:by>
                                    </p:animClr>
                                    <p:set>
                                      <p:cBhvr>
                                        <p:cTn id="9" dur="500" fill="hold"/>
                                        <p:tgtEl>
                                          <p:spTgt spid="3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iterate type="lt">
                                    <p:tmPct val="10000"/>
                                  </p:iterate>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0" nodeType="withEffect">
                                  <p:stCondLst>
                                    <p:cond delay="0"/>
                                  </p:stCondLst>
                                  <p:iterate type="lt">
                                    <p:tmPct val="10000"/>
                                  </p:iterate>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iterate type="lt">
                                    <p:tmPct val="10000"/>
                                  </p:iterate>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iterate type="lt">
                                    <p:tmPct val="10000"/>
                                  </p:iterate>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iterate type="lt">
                                    <p:tmPct val="10000"/>
                                  </p:iterate>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iterate type="lt">
                                    <p:tmPct val="10000"/>
                                  </p:iterate>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iterate type="lt">
                                    <p:tmPct val="10000"/>
                                  </p:iterate>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iterate type="lt">
                                    <p:tmPct val="10000"/>
                                  </p:iterate>
                                  <p:childTnLst>
                                    <p:set>
                                      <p:cBhvr>
                                        <p:cTn id="80" dur="1" fill="hold">
                                          <p:stCondLst>
                                            <p:cond delay="0"/>
                                          </p:stCondLst>
                                        </p:cTn>
                                        <p:tgtEl>
                                          <p:spTgt spid="27"/>
                                        </p:tgtEl>
                                        <p:attrNameLst>
                                          <p:attrName>style.visibility</p:attrName>
                                        </p:attrNameLst>
                                      </p:cBhvr>
                                      <p:to>
                                        <p:strVal val="visible"/>
                                      </p:to>
                                    </p:set>
                                    <p:animEffect transition="in" filter="wipe(down)">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iterate type="lt">
                                    <p:tmPct val="10000"/>
                                  </p:iterate>
                                  <p:childTnLst>
                                    <p:set>
                                      <p:cBhvr>
                                        <p:cTn id="85" dur="1" fill="hold">
                                          <p:stCondLst>
                                            <p:cond delay="0"/>
                                          </p:stCondLst>
                                        </p:cTn>
                                        <p:tgtEl>
                                          <p:spTgt spid="34"/>
                                        </p:tgtEl>
                                        <p:attrNameLst>
                                          <p:attrName>style.visibility</p:attrName>
                                        </p:attrNameLst>
                                      </p:cBhvr>
                                      <p:to>
                                        <p:strVal val="visible"/>
                                      </p:to>
                                    </p:set>
                                    <p:animEffect transition="in" filter="wipe(down)">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iterate type="lt">
                                    <p:tmPct val="10000"/>
                                  </p:iterate>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iterate type="lt">
                                    <p:tmPct val="10000"/>
                                  </p:iterate>
                                  <p:childTnLst>
                                    <p:set>
                                      <p:cBhvr>
                                        <p:cTn id="95" dur="1" fill="hold">
                                          <p:stCondLst>
                                            <p:cond delay="0"/>
                                          </p:stCondLst>
                                        </p:cTn>
                                        <p:tgtEl>
                                          <p:spTgt spid="35"/>
                                        </p:tgtEl>
                                        <p:attrNameLst>
                                          <p:attrName>style.visibility</p:attrName>
                                        </p:attrNameLst>
                                      </p:cBhvr>
                                      <p:to>
                                        <p:strVal val="visible"/>
                                      </p:to>
                                    </p:set>
                                    <p:animEffect transition="in" filter="wipe(down)">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iterate type="lt">
                                    <p:tmPct val="10000"/>
                                  </p:iterate>
                                  <p:childTnLst>
                                    <p:set>
                                      <p:cBhvr>
                                        <p:cTn id="100" dur="1" fill="hold">
                                          <p:stCondLst>
                                            <p:cond delay="0"/>
                                          </p:stCondLst>
                                        </p:cTn>
                                        <p:tgtEl>
                                          <p:spTgt spid="29"/>
                                        </p:tgtEl>
                                        <p:attrNameLst>
                                          <p:attrName>style.visibility</p:attrName>
                                        </p:attrNameLst>
                                      </p:cBhvr>
                                      <p:to>
                                        <p:strVal val="visible"/>
                                      </p:to>
                                    </p:set>
                                    <p:animEffect transition="in" filter="wipe(down)">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iterate type="lt">
                                    <p:tmPct val="10000"/>
                                  </p:iterate>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p:bldP spid="21" grpId="0"/>
      <p:bldP spid="22" grpId="0"/>
      <p:bldP spid="23" grpId="0"/>
      <p:bldP spid="24" grpId="0"/>
      <p:bldP spid="25" grpId="0"/>
      <p:bldP spid="27" grpId="0"/>
      <p:bldP spid="28" grpId="0"/>
      <p:bldP spid="29" grpId="0"/>
      <p:bldP spid="30" grpId="0"/>
      <p:bldP spid="31" grpId="0"/>
      <p:bldP spid="32" grpId="0"/>
      <p:bldP spid="33" grpId="0"/>
      <p:bldP spid="34" grpId="0"/>
      <p:bldP spid="35" grpId="0"/>
      <p:bldP spid="36" grpId="0"/>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8"/>
          <p:cNvSpPr txBox="1"/>
          <p:nvPr/>
        </p:nvSpPr>
        <p:spPr>
          <a:xfrm>
            <a:off x="323528" y="692696"/>
            <a:ext cx="8588673" cy="2677656"/>
          </a:xfrm>
          <a:prstGeom prst="rect">
            <a:avLst/>
          </a:prstGeom>
          <a:noFill/>
        </p:spPr>
        <p:txBody>
          <a:bodyPr wrap="square" rtlCol="1">
            <a:spAutoFit/>
          </a:bodyPr>
          <a:lstStyle/>
          <a:p>
            <a:r>
              <a:rPr lang="ar-SA" sz="2800" b="1" dirty="0" smtClean="0">
                <a:solidFill>
                  <a:srgbClr val="FF0000"/>
                </a:solidFill>
              </a:rPr>
              <a:t>المياه الجوفية من مصادر المياه العذبة ، و لتقليل استهلاك المياه الجوفية أقوم بتوصيل الأنابيب ، وحفر القنوات ، وأعتمد طريقتي الري بالتنقيط وبالرش عند ري المزروعات ، وأعتمد مشروع التوعية عن طريق وسائل الأعلام في نشر أهمية التقليل من استهلاك الماء ، وكذلك مشروع إنشاء محطات تنقية مياه الصرف الحي و الاستفادة منها في الزراعة و الصناعة.</a:t>
            </a:r>
            <a:endParaRPr lang="ar-SA" sz="2800" b="1" dirty="0">
              <a:solidFill>
                <a:srgbClr val="FF0000"/>
              </a:solidFill>
            </a:endParaRPr>
          </a:p>
        </p:txBody>
      </p:sp>
    </p:spTree>
    <p:extLst>
      <p:ext uri="{BB962C8B-B14F-4D97-AF65-F5344CB8AC3E}">
        <p14:creationId xmlns:p14="http://schemas.microsoft.com/office/powerpoint/2010/main" val="1073269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5"/>
          <p:cNvSpPr txBox="1">
            <a:spLocks noChangeArrowheads="1"/>
          </p:cNvSpPr>
          <p:nvPr/>
        </p:nvSpPr>
        <p:spPr bwMode="auto">
          <a:xfrm>
            <a:off x="1115616" y="1305007"/>
            <a:ext cx="6696745" cy="919401"/>
          </a:xfrm>
          <a:prstGeom prst="round2Diag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400" b="1" u="none" dirty="0">
                <a:solidFill>
                  <a:schemeClr val="hlink"/>
                </a:solidFill>
                <a:latin typeface="Arial" pitchFamily="34" charset="0"/>
              </a:rPr>
              <a:t>يتعرض الصخر الناري للضغط أو الحرارة أو كليهما وينتج عن ذلك تغير خصائص الصخر الناري وتكون الصخر المتحول .</a:t>
            </a:r>
            <a:endParaRPr lang="en-US" sz="2400" b="1" u="none" dirty="0">
              <a:solidFill>
                <a:schemeClr val="hlink"/>
              </a:solidFill>
              <a:latin typeface="Arial" pitchFamily="34" charset="0"/>
              <a:cs typeface="Arial" pitchFamily="34" charset="0"/>
            </a:endParaRPr>
          </a:p>
        </p:txBody>
      </p:sp>
      <p:sp>
        <p:nvSpPr>
          <p:cNvPr id="7" name="مربع نص 6"/>
          <p:cNvSpPr txBox="1">
            <a:spLocks noChangeArrowheads="1"/>
          </p:cNvSpPr>
          <p:nvPr/>
        </p:nvSpPr>
        <p:spPr bwMode="auto">
          <a:xfrm>
            <a:off x="7853015" y="1403561"/>
            <a:ext cx="1008112" cy="510778"/>
          </a:xfrm>
          <a:prstGeom prst="round2Diag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400" b="1" dirty="0">
                <a:solidFill>
                  <a:srgbClr val="660066"/>
                </a:solidFill>
                <a:cs typeface="Times New Roman" pitchFamily="18" charset="0"/>
              </a:rPr>
              <a:t>الإجابة </a:t>
            </a:r>
            <a:endParaRPr lang="en-US" sz="2400" b="1" u="none" dirty="0">
              <a:solidFill>
                <a:schemeClr val="tx1"/>
              </a:solidFill>
              <a:latin typeface="Arial" pitchFamily="34" charset="0"/>
              <a:cs typeface="Arial" pitchFamily="34" charset="0"/>
            </a:endParaRPr>
          </a:p>
        </p:txBody>
      </p:sp>
      <p:sp>
        <p:nvSpPr>
          <p:cNvPr id="8" name="مربع نص 3"/>
          <p:cNvSpPr txBox="1">
            <a:spLocks noChangeArrowheads="1"/>
          </p:cNvSpPr>
          <p:nvPr/>
        </p:nvSpPr>
        <p:spPr bwMode="auto">
          <a:xfrm>
            <a:off x="900752" y="4110169"/>
            <a:ext cx="6791019" cy="1903690"/>
          </a:xfrm>
          <a:prstGeom prst="round2Same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800" b="1" u="none" dirty="0">
                <a:solidFill>
                  <a:schemeClr val="hlink"/>
                </a:solidFill>
                <a:latin typeface="Arial" pitchFamily="34" charset="0"/>
              </a:rPr>
              <a:t>ستختلف النشرات ولكنها لابد أن تحتوي على المعلومات التالية : التخلص من الشوائب بالفلتر وإضافة كيماويات لقتل الجراثيم وضخ ماء نقي الأنهار أو ري المزروعات وغيرها من الاستخدامات .</a:t>
            </a:r>
            <a:endParaRPr lang="en-US" sz="2800" b="1" u="none" dirty="0">
              <a:solidFill>
                <a:schemeClr val="hlink"/>
              </a:solidFill>
              <a:latin typeface="Arial" pitchFamily="34" charset="0"/>
              <a:cs typeface="Arial" pitchFamily="34" charset="0"/>
            </a:endParaRPr>
          </a:p>
        </p:txBody>
      </p:sp>
      <p:sp>
        <p:nvSpPr>
          <p:cNvPr id="9" name="مربع نص 2"/>
          <p:cNvSpPr txBox="1">
            <a:spLocks noChangeArrowheads="1"/>
          </p:cNvSpPr>
          <p:nvPr/>
        </p:nvSpPr>
        <p:spPr bwMode="auto">
          <a:xfrm>
            <a:off x="7598737" y="4720485"/>
            <a:ext cx="1233438" cy="548521"/>
          </a:xfrm>
          <a:prstGeom prst="round2Same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800" b="1" dirty="0">
                <a:solidFill>
                  <a:srgbClr val="660066"/>
                </a:solidFill>
                <a:cs typeface="Times New Roman" pitchFamily="18" charset="0"/>
              </a:rPr>
              <a:t>الإجابة </a:t>
            </a:r>
            <a:endParaRPr lang="en-US" sz="2800" b="1" u="none" dirty="0">
              <a:solidFill>
                <a:schemeClr val="tx1"/>
              </a:solidFill>
              <a:latin typeface="Arial" pitchFamily="34" charset="0"/>
              <a:cs typeface="Arial" pitchFamily="34" charset="0"/>
            </a:endParaRPr>
          </a:p>
        </p:txBody>
      </p:sp>
      <p:sp>
        <p:nvSpPr>
          <p:cNvPr id="12"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a:t>
            </a:r>
            <a:r>
              <a:rPr lang="ar-SA" sz="2400" b="1" dirty="0" smtClean="0">
                <a:solidFill>
                  <a:srgbClr val="FFFF00"/>
                </a:solidFill>
              </a:rPr>
              <a:t>الثالثة </a:t>
            </a:r>
            <a:endParaRPr lang="ar-EG" sz="2400" b="1" dirty="0">
              <a:solidFill>
                <a:srgbClr val="FFFF00"/>
              </a:solidFill>
            </a:endParaRPr>
          </a:p>
        </p:txBody>
      </p:sp>
      <p:sp>
        <p:nvSpPr>
          <p:cNvPr id="13"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a:t>
            </a:r>
            <a:r>
              <a:rPr lang="ar-SA" sz="2400" b="1" dirty="0" smtClean="0">
                <a:solidFill>
                  <a:schemeClr val="bg1"/>
                </a:solidFill>
              </a:rPr>
              <a:t>الفصل الرابع</a:t>
            </a:r>
            <a:endParaRPr lang="ar-EG" sz="2400" b="1" dirty="0">
              <a:solidFill>
                <a:schemeClr val="bg1"/>
              </a:solidFill>
            </a:endParaRPr>
          </a:p>
        </p:txBody>
      </p:sp>
      <p:sp>
        <p:nvSpPr>
          <p:cNvPr id="2" name="TextBox 1"/>
          <p:cNvSpPr txBox="1"/>
          <p:nvPr/>
        </p:nvSpPr>
        <p:spPr>
          <a:xfrm>
            <a:off x="1525308" y="601331"/>
            <a:ext cx="7272808" cy="523220"/>
          </a:xfrm>
          <a:prstGeom prst="rect">
            <a:avLst/>
          </a:prstGeom>
          <a:noFill/>
        </p:spPr>
        <p:txBody>
          <a:bodyPr wrap="square" rtlCol="1">
            <a:spAutoFit/>
          </a:bodyPr>
          <a:lstStyle/>
          <a:p>
            <a:r>
              <a:rPr lang="ar-SA" sz="2800" b="1" dirty="0" smtClean="0">
                <a:solidFill>
                  <a:srgbClr val="0070C0"/>
                </a:solidFill>
              </a:rPr>
              <a:t>7- التتابع  </a:t>
            </a:r>
            <a:r>
              <a:rPr lang="ar-SA" sz="2800" b="1" dirty="0" smtClean="0">
                <a:solidFill>
                  <a:srgbClr val="FF0000"/>
                </a:solidFill>
              </a:rPr>
              <a:t>كيف يتكون صخر متحول من صخر ناري ؟</a:t>
            </a:r>
            <a:endParaRPr lang="ar-SA" sz="2800" b="1" dirty="0">
              <a:solidFill>
                <a:srgbClr val="FF0000"/>
              </a:solidFill>
            </a:endParaRPr>
          </a:p>
        </p:txBody>
      </p:sp>
      <p:sp>
        <p:nvSpPr>
          <p:cNvPr id="3" name="TextBox 2"/>
          <p:cNvSpPr txBox="1"/>
          <p:nvPr/>
        </p:nvSpPr>
        <p:spPr>
          <a:xfrm>
            <a:off x="1228279" y="2977489"/>
            <a:ext cx="7632848" cy="954107"/>
          </a:xfrm>
          <a:prstGeom prst="rect">
            <a:avLst/>
          </a:prstGeom>
          <a:noFill/>
        </p:spPr>
        <p:txBody>
          <a:bodyPr wrap="square" rtlCol="1">
            <a:spAutoFit/>
          </a:bodyPr>
          <a:lstStyle/>
          <a:p>
            <a:r>
              <a:rPr lang="ar-SA" sz="2800" b="1" dirty="0" smtClean="0">
                <a:solidFill>
                  <a:srgbClr val="0070C0"/>
                </a:solidFill>
              </a:rPr>
              <a:t>8- أتواصل . </a:t>
            </a:r>
            <a:r>
              <a:rPr lang="ar-SA" sz="2800" b="1" dirty="0" smtClean="0">
                <a:solidFill>
                  <a:srgbClr val="FF0000"/>
                </a:solidFill>
              </a:rPr>
              <a:t>أكتب نشرة موجزة أوضح فيها أهمية محطات تنقية المياه ، وكيف تساعد هذه العملية على تنظيف ماء الشرب ؟ </a:t>
            </a:r>
            <a:endParaRPr lang="ar-SA" sz="2800" b="1" dirty="0">
              <a:solidFill>
                <a:srgbClr val="FF0000"/>
              </a:solidFill>
            </a:endParaRPr>
          </a:p>
        </p:txBody>
      </p:sp>
      <p:sp>
        <p:nvSpPr>
          <p:cNvPr id="14" name="دبوس زينة 13"/>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74260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iterate type="lt">
                                    <p:tmPct val="10000"/>
                                  </p:iterate>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2" grpId="0"/>
      <p:bldP spid="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322" y="2960108"/>
            <a:ext cx="6511617" cy="28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a:spLocks noChangeArrowheads="1"/>
          </p:cNvSpPr>
          <p:nvPr/>
        </p:nvSpPr>
        <p:spPr bwMode="auto">
          <a:xfrm>
            <a:off x="819648" y="1700808"/>
            <a:ext cx="6964733" cy="510778"/>
          </a:xfrm>
          <a:prstGeom prst="round2Diag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400" b="1" u="none" dirty="0">
                <a:solidFill>
                  <a:schemeClr val="hlink"/>
                </a:solidFill>
                <a:latin typeface="Arial" pitchFamily="34" charset="0"/>
              </a:rPr>
              <a:t>تتسرب المواد الكيميائية مع المياه إلى الخزانات في باطن الأرض .</a:t>
            </a:r>
            <a:endParaRPr lang="en-US" sz="2400" b="1" u="none" dirty="0">
              <a:solidFill>
                <a:schemeClr val="hlink"/>
              </a:solidFill>
              <a:latin typeface="Arial" pitchFamily="34" charset="0"/>
              <a:cs typeface="Arial" pitchFamily="34" charset="0"/>
            </a:endParaRPr>
          </a:p>
        </p:txBody>
      </p:sp>
      <p:sp>
        <p:nvSpPr>
          <p:cNvPr id="7" name="مربع نص 6"/>
          <p:cNvSpPr txBox="1">
            <a:spLocks noChangeArrowheads="1"/>
          </p:cNvSpPr>
          <p:nvPr/>
        </p:nvSpPr>
        <p:spPr bwMode="auto">
          <a:xfrm>
            <a:off x="7897992" y="1733451"/>
            <a:ext cx="955947" cy="510778"/>
          </a:xfrm>
          <a:prstGeom prst="round2Diag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400" b="1" dirty="0">
                <a:solidFill>
                  <a:srgbClr val="660066"/>
                </a:solidFill>
                <a:cs typeface="Times New Roman" pitchFamily="18" charset="0"/>
              </a:rPr>
              <a:t>الإجابة </a:t>
            </a:r>
            <a:endParaRPr lang="en-US" sz="2400" b="1" u="none" dirty="0">
              <a:solidFill>
                <a:schemeClr val="tx1"/>
              </a:solidFill>
              <a:latin typeface="Arial" pitchFamily="34" charset="0"/>
              <a:cs typeface="Arial" pitchFamily="34" charset="0"/>
            </a:endParaRPr>
          </a:p>
        </p:txBody>
      </p:sp>
      <p:sp>
        <p:nvSpPr>
          <p:cNvPr id="1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a:t>
            </a:r>
            <a:r>
              <a:rPr lang="ar-SA" sz="2400" b="1" dirty="0" smtClean="0">
                <a:solidFill>
                  <a:srgbClr val="FFFF00"/>
                </a:solidFill>
              </a:rPr>
              <a:t>الثالثة </a:t>
            </a:r>
            <a:endParaRPr lang="ar-EG" sz="2400" b="1" dirty="0">
              <a:solidFill>
                <a:srgbClr val="FFFF00"/>
              </a:solidFill>
            </a:endParaRPr>
          </a:p>
        </p:txBody>
      </p:sp>
      <p:sp>
        <p:nvSpPr>
          <p:cNvPr id="16" name="مربع نص 16"/>
          <p:cNvSpPr txBox="1"/>
          <p:nvPr/>
        </p:nvSpPr>
        <p:spPr>
          <a:xfrm>
            <a:off x="3203848"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a:t>
            </a:r>
            <a:r>
              <a:rPr lang="ar-SA" sz="2400" b="1" dirty="0" smtClean="0">
                <a:solidFill>
                  <a:schemeClr val="bg1"/>
                </a:solidFill>
              </a:rPr>
              <a:t>الفصل الرابع</a:t>
            </a:r>
            <a:endParaRPr lang="ar-EG" sz="2400" b="1" dirty="0">
              <a:solidFill>
                <a:schemeClr val="bg1"/>
              </a:solidFill>
            </a:endParaRPr>
          </a:p>
        </p:txBody>
      </p:sp>
      <p:sp>
        <p:nvSpPr>
          <p:cNvPr id="2" name="TextBox 1"/>
          <p:cNvSpPr txBox="1"/>
          <p:nvPr/>
        </p:nvSpPr>
        <p:spPr>
          <a:xfrm>
            <a:off x="1162877" y="672326"/>
            <a:ext cx="7560840" cy="954107"/>
          </a:xfrm>
          <a:prstGeom prst="rect">
            <a:avLst/>
          </a:prstGeom>
          <a:noFill/>
        </p:spPr>
        <p:txBody>
          <a:bodyPr wrap="square" rtlCol="1">
            <a:spAutoFit/>
          </a:bodyPr>
          <a:lstStyle/>
          <a:p>
            <a:r>
              <a:rPr lang="ar-SA" sz="2800" b="1" dirty="0" smtClean="0">
                <a:solidFill>
                  <a:srgbClr val="0070C0"/>
                </a:solidFill>
              </a:rPr>
              <a:t>9- التفكير الناقد . </a:t>
            </a:r>
            <a:r>
              <a:rPr lang="ar-SA" sz="2800" b="1" dirty="0" smtClean="0">
                <a:solidFill>
                  <a:srgbClr val="FF0000"/>
                </a:solidFill>
              </a:rPr>
              <a:t>كيف يمكن أن يس</a:t>
            </a:r>
            <a:r>
              <a:rPr lang="ar-EG" sz="2800" b="1" dirty="0">
                <a:solidFill>
                  <a:srgbClr val="FF0000"/>
                </a:solidFill>
              </a:rPr>
              <a:t>ب</a:t>
            </a:r>
            <a:r>
              <a:rPr lang="ar-SA" sz="2800" b="1" dirty="0" smtClean="0">
                <a:solidFill>
                  <a:srgbClr val="FF0000"/>
                </a:solidFill>
              </a:rPr>
              <a:t>ب استخدام الأسمدة الكيميائية تلوث المياه الجوفية ؟</a:t>
            </a:r>
            <a:endParaRPr lang="ar-SA" sz="2800" b="1" dirty="0">
              <a:solidFill>
                <a:srgbClr val="FF0000"/>
              </a:solidFill>
            </a:endParaRPr>
          </a:p>
        </p:txBody>
      </p:sp>
      <p:sp>
        <p:nvSpPr>
          <p:cNvPr id="4" name="Oval 3"/>
          <p:cNvSpPr/>
          <p:nvPr/>
        </p:nvSpPr>
        <p:spPr>
          <a:xfrm>
            <a:off x="6372200" y="4293096"/>
            <a:ext cx="2376264" cy="870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دبوس زينة 16"/>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58580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ppt_x"/>
                                          </p:val>
                                        </p:tav>
                                        <p:tav tm="100000">
                                          <p:val>
                                            <p:strVal val="#ppt_x"/>
                                          </p:val>
                                        </p:tav>
                                      </p:tavLst>
                                    </p:anim>
                                    <p:anim calcmode="lin" valueType="num">
                                      <p:cBhvr additive="base">
                                        <p:cTn id="3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barn(inVertical)">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2" grpId="0"/>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a:t>
            </a:r>
            <a:r>
              <a:rPr lang="ar-SA" sz="2400" b="1" dirty="0" smtClean="0">
                <a:solidFill>
                  <a:srgbClr val="FFFF00"/>
                </a:solidFill>
              </a:rPr>
              <a:t>الثالثة </a:t>
            </a:r>
            <a:endParaRPr lang="ar-EG" sz="2400" b="1" dirty="0">
              <a:solidFill>
                <a:srgbClr val="FFFF00"/>
              </a:solidFill>
            </a:endParaRPr>
          </a:p>
        </p:txBody>
      </p:sp>
      <p:sp>
        <p:nvSpPr>
          <p:cNvPr id="11" name="مربع نص 16"/>
          <p:cNvSpPr txBox="1"/>
          <p:nvPr/>
        </p:nvSpPr>
        <p:spPr>
          <a:xfrm>
            <a:off x="3203848"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a:t>
            </a:r>
            <a:r>
              <a:rPr lang="ar-SA" sz="2400" b="1" dirty="0" smtClean="0">
                <a:solidFill>
                  <a:schemeClr val="bg1"/>
                </a:solidFill>
              </a:rPr>
              <a:t>الفصل الرابع</a:t>
            </a:r>
            <a:endParaRPr lang="ar-EG" sz="2400" b="1" dirty="0">
              <a:solidFill>
                <a:schemeClr val="bg1"/>
              </a:solidFill>
            </a:endParaRPr>
          </a:p>
        </p:txBody>
      </p:sp>
      <p:sp>
        <p:nvSpPr>
          <p:cNvPr id="12" name="Round Diagonal Corner Rectangle 11"/>
          <p:cNvSpPr/>
          <p:nvPr/>
        </p:nvSpPr>
        <p:spPr>
          <a:xfrm>
            <a:off x="6516216" y="548680"/>
            <a:ext cx="2564245"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t>صواب أم خطأ: </a:t>
            </a:r>
            <a:endParaRPr lang="ar-SA" sz="3200" b="1" dirty="0"/>
          </a:p>
        </p:txBody>
      </p:sp>
      <p:sp>
        <p:nvSpPr>
          <p:cNvPr id="13" name="TextBox 12"/>
          <p:cNvSpPr txBox="1"/>
          <p:nvPr/>
        </p:nvSpPr>
        <p:spPr>
          <a:xfrm>
            <a:off x="643015" y="1268760"/>
            <a:ext cx="8260812" cy="830997"/>
          </a:xfrm>
          <a:prstGeom prst="rect">
            <a:avLst/>
          </a:prstGeom>
          <a:noFill/>
        </p:spPr>
        <p:txBody>
          <a:bodyPr wrap="square" rtlCol="1">
            <a:spAutoFit/>
          </a:bodyPr>
          <a:lstStyle/>
          <a:p>
            <a:r>
              <a:rPr lang="ar-SA" sz="2400" b="1" dirty="0" smtClean="0">
                <a:solidFill>
                  <a:srgbClr val="FF0000"/>
                </a:solidFill>
              </a:rPr>
              <a:t>11- تسهم كل من الحرارة والضغط في تغيير خصائص الصخور . هل هذه العبارة صحيحة أم خاطئة ؟ أفسر إجابتي .</a:t>
            </a:r>
            <a:endParaRPr lang="ar-SA" sz="2400" b="1" dirty="0">
              <a:solidFill>
                <a:srgbClr val="FF0000"/>
              </a:solidFill>
            </a:endParaRPr>
          </a:p>
        </p:txBody>
      </p:sp>
      <p:sp>
        <p:nvSpPr>
          <p:cNvPr id="15" name="TextBox 14"/>
          <p:cNvSpPr txBox="1"/>
          <p:nvPr/>
        </p:nvSpPr>
        <p:spPr>
          <a:xfrm>
            <a:off x="661984" y="2837189"/>
            <a:ext cx="8260812" cy="830997"/>
          </a:xfrm>
          <a:prstGeom prst="rect">
            <a:avLst/>
          </a:prstGeom>
          <a:noFill/>
        </p:spPr>
        <p:txBody>
          <a:bodyPr wrap="square" rtlCol="1">
            <a:spAutoFit/>
          </a:bodyPr>
          <a:lstStyle/>
          <a:p>
            <a:r>
              <a:rPr lang="ar-SA" sz="2400" b="1" dirty="0" smtClean="0">
                <a:solidFill>
                  <a:srgbClr val="FF0000"/>
                </a:solidFill>
              </a:rPr>
              <a:t>12- لكل معدن لون خاص يميزه من غيره من المعادن ؟ هل </a:t>
            </a:r>
            <a:r>
              <a:rPr lang="ar-SA" sz="2400" b="1" dirty="0">
                <a:solidFill>
                  <a:srgbClr val="FF0000"/>
                </a:solidFill>
              </a:rPr>
              <a:t>هذه العبارة صحيحة أم خاطئة ؟ أفسر إجابتي </a:t>
            </a:r>
            <a:r>
              <a:rPr lang="ar-SA" sz="2400" b="1" dirty="0" smtClean="0">
                <a:solidFill>
                  <a:srgbClr val="FF0000"/>
                </a:solidFill>
              </a:rPr>
              <a:t>. </a:t>
            </a:r>
            <a:endParaRPr lang="ar-SA" sz="2400" b="1" dirty="0">
              <a:solidFill>
                <a:srgbClr val="FF0000"/>
              </a:solidFill>
            </a:endParaRPr>
          </a:p>
        </p:txBody>
      </p:sp>
      <p:sp>
        <p:nvSpPr>
          <p:cNvPr id="16" name="TextBox 15"/>
          <p:cNvSpPr txBox="1"/>
          <p:nvPr/>
        </p:nvSpPr>
        <p:spPr>
          <a:xfrm>
            <a:off x="631313" y="4576535"/>
            <a:ext cx="8260812" cy="830997"/>
          </a:xfrm>
          <a:prstGeom prst="rect">
            <a:avLst/>
          </a:prstGeom>
          <a:noFill/>
        </p:spPr>
        <p:txBody>
          <a:bodyPr wrap="square" rtlCol="1">
            <a:spAutoFit/>
          </a:bodyPr>
          <a:lstStyle/>
          <a:p>
            <a:r>
              <a:rPr lang="ar-EG" sz="2400" b="1" dirty="0" smtClean="0">
                <a:solidFill>
                  <a:srgbClr val="FF0000"/>
                </a:solidFill>
              </a:rPr>
              <a:t>13- </a:t>
            </a:r>
            <a:r>
              <a:rPr lang="ar-SA" sz="2400" b="1" dirty="0" smtClean="0">
                <a:solidFill>
                  <a:srgbClr val="FF0000"/>
                </a:solidFill>
              </a:rPr>
              <a:t>مياه الصرف الصحي مياه غير نظيفة وملوثة لا يمكن الاستفادة منها . هل </a:t>
            </a:r>
            <a:r>
              <a:rPr lang="ar-SA" sz="2400" b="1" dirty="0">
                <a:solidFill>
                  <a:srgbClr val="FF0000"/>
                </a:solidFill>
              </a:rPr>
              <a:t>هذه العبارة صحيحة أم خاطئة ؟ أفسر إجابتي </a:t>
            </a:r>
            <a:r>
              <a:rPr lang="ar-SA" sz="2400" b="1" dirty="0" smtClean="0">
                <a:solidFill>
                  <a:srgbClr val="FF0000"/>
                </a:solidFill>
              </a:rPr>
              <a:t>. </a:t>
            </a:r>
            <a:endParaRPr lang="ar-SA" sz="2400" b="1" dirty="0">
              <a:solidFill>
                <a:srgbClr val="FF0000"/>
              </a:solidFill>
            </a:endParaRPr>
          </a:p>
        </p:txBody>
      </p:sp>
      <p:sp>
        <p:nvSpPr>
          <p:cNvPr id="14" name="TextBox 13"/>
          <p:cNvSpPr txBox="1"/>
          <p:nvPr/>
        </p:nvSpPr>
        <p:spPr>
          <a:xfrm>
            <a:off x="709910" y="2193156"/>
            <a:ext cx="8257456" cy="461665"/>
          </a:xfrm>
          <a:prstGeom prst="rect">
            <a:avLst/>
          </a:prstGeom>
          <a:noFill/>
        </p:spPr>
        <p:txBody>
          <a:bodyPr wrap="square" rtlCol="1">
            <a:spAutoFit/>
          </a:bodyPr>
          <a:lstStyle/>
          <a:p>
            <a:r>
              <a:rPr lang="ar-SA" sz="2400" b="1" dirty="0" smtClean="0">
                <a:solidFill>
                  <a:srgbClr val="7030A0"/>
                </a:solidFill>
              </a:rPr>
              <a:t>العبارة صحيحة ؛ الصخر المتحول هو الذي تتغير خائصه بالضغط والحرارة .</a:t>
            </a:r>
            <a:endParaRPr lang="ar-SA" sz="2400" b="1" dirty="0">
              <a:solidFill>
                <a:srgbClr val="7030A0"/>
              </a:solidFill>
            </a:endParaRPr>
          </a:p>
        </p:txBody>
      </p:sp>
      <p:sp>
        <p:nvSpPr>
          <p:cNvPr id="18" name="TextBox 17"/>
          <p:cNvSpPr txBox="1"/>
          <p:nvPr/>
        </p:nvSpPr>
        <p:spPr>
          <a:xfrm>
            <a:off x="620648" y="3677616"/>
            <a:ext cx="8257456" cy="461665"/>
          </a:xfrm>
          <a:prstGeom prst="rect">
            <a:avLst/>
          </a:prstGeom>
          <a:noFill/>
        </p:spPr>
        <p:txBody>
          <a:bodyPr wrap="square" rtlCol="1">
            <a:spAutoFit/>
          </a:bodyPr>
          <a:lstStyle/>
          <a:p>
            <a:r>
              <a:rPr lang="ar-SA" sz="2400" b="1" dirty="0" smtClean="0">
                <a:solidFill>
                  <a:srgbClr val="7030A0"/>
                </a:solidFill>
              </a:rPr>
              <a:t>العبارة خاطئة ؛ فبعض المعادن المختلفة قد يكون لها نفس اللون .</a:t>
            </a:r>
            <a:endParaRPr lang="ar-SA" sz="2400" b="1" dirty="0">
              <a:solidFill>
                <a:srgbClr val="7030A0"/>
              </a:solidFill>
            </a:endParaRPr>
          </a:p>
        </p:txBody>
      </p:sp>
      <p:sp>
        <p:nvSpPr>
          <p:cNvPr id="19" name="TextBox 18"/>
          <p:cNvSpPr txBox="1"/>
          <p:nvPr/>
        </p:nvSpPr>
        <p:spPr>
          <a:xfrm>
            <a:off x="539552" y="5517232"/>
            <a:ext cx="8257456" cy="830997"/>
          </a:xfrm>
          <a:prstGeom prst="rect">
            <a:avLst/>
          </a:prstGeom>
          <a:noFill/>
        </p:spPr>
        <p:txBody>
          <a:bodyPr wrap="square" rtlCol="1">
            <a:spAutoFit/>
          </a:bodyPr>
          <a:lstStyle/>
          <a:p>
            <a:r>
              <a:rPr lang="ar-SA" sz="2400" b="1" dirty="0" smtClean="0">
                <a:solidFill>
                  <a:srgbClr val="7030A0"/>
                </a:solidFill>
              </a:rPr>
              <a:t>العبارة خاطئة ؛ تنقي مياه الصرف الصحي في محطات تنقية المياه غير الصالحة ويخرج منها ماء يستخدم في الزراعة والصناعة .</a:t>
            </a:r>
            <a:endParaRPr lang="ar-SA" sz="2400" b="1" dirty="0">
              <a:solidFill>
                <a:srgbClr val="7030A0"/>
              </a:solidFill>
            </a:endParaRPr>
          </a:p>
        </p:txBody>
      </p:sp>
      <p:sp>
        <p:nvSpPr>
          <p:cNvPr id="17" name="دبوس زينة 16"/>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07920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6" grpId="0"/>
      <p:bldP spid="14" grpId="0"/>
      <p:bldP spid="18" grpId="0"/>
      <p:bldP spid="19"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3"/>
          <p:cNvSpPr txBox="1">
            <a:spLocks noChangeArrowheads="1"/>
          </p:cNvSpPr>
          <p:nvPr/>
        </p:nvSpPr>
        <p:spPr bwMode="auto">
          <a:xfrm>
            <a:off x="974739" y="3413342"/>
            <a:ext cx="6956673" cy="1123712"/>
          </a:xfrm>
          <a:prstGeom prst="round2Diag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000" b="1" u="none" dirty="0">
                <a:solidFill>
                  <a:schemeClr val="hlink"/>
                </a:solidFill>
                <a:latin typeface="Arial" pitchFamily="34" charset="0"/>
              </a:rPr>
              <a:t>الصخور والمعادن من موارد الأرض ويجب أن نستخدم المناطق التي تتواجد بها هذه الأنواع في الصناعات المفيدة والمحافظة عليها من الاستغلال السيئ وحمايتها من قبل الحكومة وعدم اضرار التربة التي في باطنها معادن أو صخور </a:t>
            </a:r>
            <a:endParaRPr lang="en-US" sz="2000" b="1" u="none" dirty="0">
              <a:solidFill>
                <a:schemeClr val="hlink"/>
              </a:solidFill>
              <a:latin typeface="Arial" pitchFamily="34" charset="0"/>
              <a:cs typeface="Arial" pitchFamily="34" charset="0"/>
            </a:endParaRPr>
          </a:p>
        </p:txBody>
      </p:sp>
      <p:sp>
        <p:nvSpPr>
          <p:cNvPr id="9" name="مربع نص 2"/>
          <p:cNvSpPr txBox="1">
            <a:spLocks noChangeArrowheads="1"/>
          </p:cNvSpPr>
          <p:nvPr/>
        </p:nvSpPr>
        <p:spPr bwMode="auto">
          <a:xfrm>
            <a:off x="7962663" y="3700652"/>
            <a:ext cx="855935" cy="442674"/>
          </a:xfrm>
          <a:prstGeom prst="round2Diag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000" b="1" dirty="0">
                <a:solidFill>
                  <a:srgbClr val="660066"/>
                </a:solidFill>
                <a:cs typeface="Times New Roman" pitchFamily="18" charset="0"/>
              </a:rPr>
              <a:t>الإجابة </a:t>
            </a:r>
            <a:endParaRPr lang="en-US" sz="2000" b="1" u="none" dirty="0">
              <a:solidFill>
                <a:schemeClr val="tx1"/>
              </a:solidFill>
              <a:latin typeface="Arial" pitchFamily="34" charset="0"/>
              <a:cs typeface="Arial" pitchFamily="34" charset="0"/>
            </a:endParaRPr>
          </a:p>
        </p:txBody>
      </p:sp>
      <p:sp>
        <p:nvSpPr>
          <p:cNvPr id="1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fontAlgn="auto">
              <a:spcBef>
                <a:spcPts val="0"/>
              </a:spcBef>
              <a:spcAft>
                <a:spcPts val="0"/>
              </a:spcAft>
              <a:defRPr/>
            </a:pPr>
            <a:r>
              <a:rPr lang="ar-EG" sz="2400" b="1" dirty="0">
                <a:solidFill>
                  <a:srgbClr val="FFFF00"/>
                </a:solidFill>
              </a:rPr>
              <a:t>الوحدة </a:t>
            </a:r>
            <a:r>
              <a:rPr lang="ar-SA" sz="2400" b="1" dirty="0" smtClean="0">
                <a:solidFill>
                  <a:srgbClr val="FFFF00"/>
                </a:solidFill>
              </a:rPr>
              <a:t>الثالثة </a:t>
            </a:r>
            <a:endParaRPr lang="ar-EG" sz="2400" b="1" dirty="0">
              <a:solidFill>
                <a:srgbClr val="FFFF00"/>
              </a:solidFill>
            </a:endParaRPr>
          </a:p>
        </p:txBody>
      </p:sp>
      <p:sp>
        <p:nvSpPr>
          <p:cNvPr id="16"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2400" b="1" dirty="0">
                <a:solidFill>
                  <a:schemeClr val="bg1"/>
                </a:solidFill>
              </a:rPr>
              <a:t>مراجعة </a:t>
            </a:r>
            <a:r>
              <a:rPr lang="ar-SA" sz="2400" b="1" dirty="0" smtClean="0">
                <a:solidFill>
                  <a:schemeClr val="bg1"/>
                </a:solidFill>
              </a:rPr>
              <a:t>الفصل الرابع</a:t>
            </a:r>
            <a:endParaRPr lang="ar-EG" sz="2400" b="1" dirty="0">
              <a:solidFill>
                <a:schemeClr val="bg1"/>
              </a:solidFill>
            </a:endParaRPr>
          </a:p>
        </p:txBody>
      </p:sp>
      <p:sp>
        <p:nvSpPr>
          <p:cNvPr id="3" name="TextBox 2"/>
          <p:cNvSpPr txBox="1"/>
          <p:nvPr/>
        </p:nvSpPr>
        <p:spPr>
          <a:xfrm>
            <a:off x="1257758" y="2527049"/>
            <a:ext cx="7560840" cy="584775"/>
          </a:xfrm>
          <a:prstGeom prst="rect">
            <a:avLst/>
          </a:prstGeom>
          <a:noFill/>
        </p:spPr>
        <p:txBody>
          <a:bodyPr wrap="square" rtlCol="1">
            <a:spAutoFit/>
          </a:bodyPr>
          <a:lstStyle/>
          <a:p>
            <a:r>
              <a:rPr lang="ar-SA" sz="3200" b="1" dirty="0" smtClean="0">
                <a:solidFill>
                  <a:srgbClr val="FF0000"/>
                </a:solidFill>
              </a:rPr>
              <a:t>1</a:t>
            </a:r>
            <a:r>
              <a:rPr lang="ar-EG" sz="3200" b="1" dirty="0" smtClean="0">
                <a:solidFill>
                  <a:srgbClr val="FF0000"/>
                </a:solidFill>
              </a:rPr>
              <a:t>5</a:t>
            </a:r>
            <a:r>
              <a:rPr lang="ar-SA" sz="3200" b="1" dirty="0" smtClean="0">
                <a:solidFill>
                  <a:srgbClr val="FF0000"/>
                </a:solidFill>
              </a:rPr>
              <a:t>- ما بعض موارد الأرض ؟ وكيف نحافظ عليها ؟ </a:t>
            </a:r>
            <a:endParaRPr lang="ar-SA" sz="3200" b="1" dirty="0">
              <a:solidFill>
                <a:srgbClr val="FF0000"/>
              </a:solidFill>
            </a:endParaRPr>
          </a:p>
        </p:txBody>
      </p:sp>
      <p:sp>
        <p:nvSpPr>
          <p:cNvPr id="17" name="دبوس زينة 16"/>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626655" y="823169"/>
            <a:ext cx="8260812" cy="830997"/>
          </a:xfrm>
          <a:prstGeom prst="rect">
            <a:avLst/>
          </a:prstGeom>
          <a:noFill/>
        </p:spPr>
        <p:txBody>
          <a:bodyPr wrap="square" rtlCol="1">
            <a:spAutoFit/>
          </a:bodyPr>
          <a:lstStyle/>
          <a:p>
            <a:r>
              <a:rPr lang="ar-EG" sz="2400" b="1" dirty="0" smtClean="0">
                <a:solidFill>
                  <a:srgbClr val="FF0000"/>
                </a:solidFill>
              </a:rPr>
              <a:t>14- المياه الجوفيه مياه عذبة تخلو من أي نسبة أملاح أو المواد الضارة بصحة الإنسان </a:t>
            </a:r>
            <a:r>
              <a:rPr lang="ar-SA" sz="2400" b="1" dirty="0" smtClean="0">
                <a:solidFill>
                  <a:srgbClr val="FF0000"/>
                </a:solidFill>
              </a:rPr>
              <a:t>. هل </a:t>
            </a:r>
            <a:r>
              <a:rPr lang="ar-SA" sz="2400" b="1" dirty="0">
                <a:solidFill>
                  <a:srgbClr val="FF0000"/>
                </a:solidFill>
              </a:rPr>
              <a:t>هذه العبارة صحيحة أم خاطئة ؟ أفسر إجابتي </a:t>
            </a:r>
            <a:r>
              <a:rPr lang="ar-SA" sz="2400" b="1" dirty="0" smtClean="0">
                <a:solidFill>
                  <a:srgbClr val="FF0000"/>
                </a:solidFill>
              </a:rPr>
              <a:t>. </a:t>
            </a:r>
            <a:endParaRPr lang="ar-SA" sz="2400" b="1" dirty="0">
              <a:solidFill>
                <a:srgbClr val="FF0000"/>
              </a:solidFill>
            </a:endParaRPr>
          </a:p>
        </p:txBody>
      </p:sp>
      <p:sp>
        <p:nvSpPr>
          <p:cNvPr id="19" name="TextBox 18"/>
          <p:cNvSpPr txBox="1"/>
          <p:nvPr/>
        </p:nvSpPr>
        <p:spPr>
          <a:xfrm>
            <a:off x="534894" y="1763866"/>
            <a:ext cx="8257456" cy="461665"/>
          </a:xfrm>
          <a:prstGeom prst="rect">
            <a:avLst/>
          </a:prstGeom>
          <a:noFill/>
        </p:spPr>
        <p:txBody>
          <a:bodyPr wrap="square" rtlCol="1">
            <a:spAutoFit/>
          </a:bodyPr>
          <a:lstStyle/>
          <a:p>
            <a:r>
              <a:rPr lang="ar-SA" sz="2400" b="1" dirty="0" smtClean="0">
                <a:solidFill>
                  <a:srgbClr val="7030A0"/>
                </a:solidFill>
              </a:rPr>
              <a:t>العبارة خاطئة ؛ </a:t>
            </a:r>
            <a:r>
              <a:rPr lang="ar-EG" sz="2400" b="1" dirty="0" smtClean="0">
                <a:solidFill>
                  <a:srgbClr val="7030A0"/>
                </a:solidFill>
              </a:rPr>
              <a:t>فالمياه الجوفية تحتوي على نسبة من الأملاح ويجب تنقيتها قبل الشرب</a:t>
            </a:r>
            <a:r>
              <a:rPr lang="ar-SA" sz="2400" b="1" dirty="0" smtClean="0">
                <a:solidFill>
                  <a:srgbClr val="7030A0"/>
                </a:solidFill>
              </a:rPr>
              <a:t>.</a:t>
            </a:r>
            <a:endParaRPr lang="ar-SA" sz="2400" b="1" dirty="0">
              <a:solidFill>
                <a:srgbClr val="7030A0"/>
              </a:solidFill>
            </a:endParaRPr>
          </a:p>
        </p:txBody>
      </p:sp>
    </p:spTree>
    <p:extLst>
      <p:ext uri="{BB962C8B-B14F-4D97-AF65-F5344CB8AC3E}">
        <p14:creationId xmlns:p14="http://schemas.microsoft.com/office/powerpoint/2010/main" val="4143749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3" grpId="0"/>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04048" y="1105658"/>
            <a:ext cx="3744416" cy="551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1124745"/>
            <a:ext cx="3860959" cy="5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شكل بيضاوي 8"/>
          <p:cNvSpPr/>
          <p:nvPr/>
        </p:nvSpPr>
        <p:spPr>
          <a:xfrm>
            <a:off x="6876256" y="5733256"/>
            <a:ext cx="1903272" cy="404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2974087" y="6098272"/>
            <a:ext cx="1832489"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1" name="مربع نص 16"/>
          <p:cNvSpPr txBox="1"/>
          <p:nvPr/>
        </p:nvSpPr>
        <p:spPr>
          <a:xfrm>
            <a:off x="3194517" y="-27384"/>
            <a:ext cx="2773362" cy="646986"/>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3200" b="1" dirty="0" smtClean="0">
                <a:solidFill>
                  <a:schemeClr val="bg1"/>
                </a:solidFill>
              </a:rPr>
              <a:t>نموذج اختبار </a:t>
            </a:r>
            <a:endParaRPr lang="ar-EG" sz="3200" b="1" dirty="0">
              <a:solidFill>
                <a:schemeClr val="bg1"/>
              </a:solidFill>
            </a:endParaRPr>
          </a:p>
        </p:txBody>
      </p:sp>
      <p:sp>
        <p:nvSpPr>
          <p:cNvPr id="12" name="دبوس زينة 11"/>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39960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2"/>
                                        </p:tgtEl>
                                        <p:attrNameLst>
                                          <p:attrName>style.color</p:attrName>
                                        </p:attrNameLst>
                                      </p:cBhvr>
                                      <p:by>
                                        <p:hsl h="-7200000" s="0" l="0"/>
                                      </p:by>
                                    </p:animClr>
                                    <p:animClr clrSpc="hsl" dir="cw">
                                      <p:cBhvr>
                                        <p:cTn id="7" dur="500" fill="hold"/>
                                        <p:tgtEl>
                                          <p:spTgt spid="12"/>
                                        </p:tgtEl>
                                        <p:attrNameLst>
                                          <p:attrName>fillcolor</p:attrName>
                                        </p:attrNameLst>
                                      </p:cBhvr>
                                      <p:by>
                                        <p:hsl h="-7200000" s="0" l="0"/>
                                      </p:by>
                                    </p:animClr>
                                    <p:animClr clrSpc="hsl" dir="cw">
                                      <p:cBhvr>
                                        <p:cTn id="8" dur="500" fill="hold"/>
                                        <p:tgtEl>
                                          <p:spTgt spid="12"/>
                                        </p:tgtEl>
                                        <p:attrNameLst>
                                          <p:attrName>stroke.color</p:attrName>
                                        </p:attrNameLst>
                                      </p:cBhvr>
                                      <p:by>
                                        <p:hsl h="-7200000" s="0" l="0"/>
                                      </p:by>
                                    </p:animClr>
                                    <p:set>
                                      <p:cBhvr>
                                        <p:cTn id="9" dur="500" fill="hold"/>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500"/>
                                        <p:tgtEl>
                                          <p:spTgt spid="6147"/>
                                        </p:tgtEl>
                                      </p:cBhvr>
                                    </p:animEffect>
                                  </p:childTnLst>
                                </p:cTn>
                              </p:par>
                              <p:par>
                                <p:cTn id="15" presetID="10"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082290"/>
            <a:ext cx="3963297" cy="537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93" y="1097448"/>
            <a:ext cx="3983963" cy="296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11" y="3767813"/>
            <a:ext cx="3964686" cy="26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شكل بيضاوي 8"/>
          <p:cNvSpPr/>
          <p:nvPr/>
        </p:nvSpPr>
        <p:spPr>
          <a:xfrm>
            <a:off x="7308304" y="2232208"/>
            <a:ext cx="1556832"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6985696" y="4779736"/>
            <a:ext cx="1934797"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a:off x="2123728" y="2520192"/>
            <a:ext cx="2722608"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2843808" y="5157192"/>
            <a:ext cx="2043472"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6"/>
          <p:cNvSpPr txBox="1"/>
          <p:nvPr/>
        </p:nvSpPr>
        <p:spPr>
          <a:xfrm>
            <a:off x="3194517" y="-27384"/>
            <a:ext cx="2773362" cy="646986"/>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3200" b="1" dirty="0" smtClean="0">
                <a:solidFill>
                  <a:schemeClr val="bg1"/>
                </a:solidFill>
              </a:rPr>
              <a:t>نموذج اختبار </a:t>
            </a:r>
            <a:endParaRPr lang="ar-EG" sz="3200" b="1" dirty="0">
              <a:solidFill>
                <a:schemeClr val="bg1"/>
              </a:solidFill>
            </a:endParaRPr>
          </a:p>
        </p:txBody>
      </p:sp>
      <p:sp>
        <p:nvSpPr>
          <p:cNvPr id="14" name="دبوس زينة 13"/>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86913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fade">
                                      <p:cBhvr>
                                        <p:cTn id="19" dur="500"/>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500"/>
                                        <p:tgtEl>
                                          <p:spTgt spid="717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3" descr="C:\Documents and Settings\نور المعلم\My Documents\My Pictures\Arrow-right[1].png">
            <a:hlinkClick r:id="" action="ppaction://hlinkshowjump?jump=nextslide"/>
            <a:hlinkHover r:id="" action="ppaction://noaction" highlightClick="1">
              <a:snd r:embed="rId2" name="الترجمة من Google#en-ar-ط§ظ„طھظ„.wav"/>
            </a:hlinkHover>
          </p:cNvPr>
          <p:cNvPicPr>
            <a:picLocks noChangeAspect="1" noChangeArrowheads="1"/>
          </p:cNvPicPr>
          <p:nvPr/>
        </p:nvPicPr>
        <p:blipFill>
          <a:blip r:embed="rId3" cstate="print"/>
          <a:srcRect/>
          <a:stretch>
            <a:fillRect/>
          </a:stretch>
        </p:blipFill>
        <p:spPr bwMode="auto">
          <a:xfrm>
            <a:off x="1508462" y="5807338"/>
            <a:ext cx="864096" cy="1263848"/>
          </a:xfrm>
          <a:prstGeom prst="rect">
            <a:avLst/>
          </a:prstGeom>
          <a:noFill/>
        </p:spPr>
      </p:pic>
      <p:pic>
        <p:nvPicPr>
          <p:cNvPr id="39" name="Picture 4" descr="C:\Documents and Settings\نور المعلم\My Documents\My Pictures\Arrow-Left[1].png">
            <a:hlinkClick r:id="" action="ppaction://hlinkshowjump?jump=previousslide"/>
            <a:hlinkHover r:id="" action="ppaction://noaction" highlightClick="1">
              <a:snd r:embed="rId4" name="الترجمة من Google#en-ar-ط§ظ„طھظ„_2.wav"/>
            </a:hlinkHover>
          </p:cNvPr>
          <p:cNvPicPr>
            <a:picLocks noChangeAspect="1" noChangeArrowheads="1"/>
          </p:cNvPicPr>
          <p:nvPr/>
        </p:nvPicPr>
        <p:blipFill>
          <a:blip r:embed="rId5" cstate="print"/>
          <a:srcRect/>
          <a:stretch>
            <a:fillRect/>
          </a:stretch>
        </p:blipFill>
        <p:spPr bwMode="auto">
          <a:xfrm>
            <a:off x="6444208" y="5905056"/>
            <a:ext cx="827584" cy="1068412"/>
          </a:xfrm>
          <a:prstGeom prst="rect">
            <a:avLst/>
          </a:prstGeom>
          <a:noFill/>
        </p:spPr>
      </p:pic>
      <p:sp>
        <p:nvSpPr>
          <p:cNvPr id="40" name="شكل بيضاوي 39">
            <a:hlinkClick r:id="" action="ppaction://hlinkshowjump?jump=firstslide"/>
            <a:hlinkHover r:id="" action="ppaction://noaction" highlightClick="1">
              <a:snd r:embed="rId6" name="الترجمة من Google#en-ar-ط§ظ„طھظ„_3.wav"/>
            </a:hlinkHover>
          </p:cNvPr>
          <p:cNvSpPr/>
          <p:nvPr/>
        </p:nvSpPr>
        <p:spPr>
          <a:xfrm rot="5400000">
            <a:off x="4014191" y="5385813"/>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hlinkClick r:id="rId7" action="ppaction://hlinksldjump"/>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41"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32484" y="5971455"/>
            <a:ext cx="886544" cy="886545"/>
          </a:xfrm>
          <a:prstGeom prst="rect">
            <a:avLst/>
          </a:prstGeom>
          <a:noFill/>
        </p:spPr>
      </p:pic>
      <p:sp>
        <p:nvSpPr>
          <p:cNvPr id="13" name="مربع نص 16"/>
          <p:cNvSpPr txBox="1"/>
          <p:nvPr/>
        </p:nvSpPr>
        <p:spPr>
          <a:xfrm>
            <a:off x="3194517" y="-27384"/>
            <a:ext cx="2773362" cy="646986"/>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fontAlgn="auto">
              <a:spcBef>
                <a:spcPts val="0"/>
              </a:spcBef>
              <a:spcAft>
                <a:spcPts val="0"/>
              </a:spcAft>
              <a:defRPr/>
            </a:pPr>
            <a:r>
              <a:rPr lang="ar-SA" sz="3200" b="1" dirty="0" smtClean="0">
                <a:solidFill>
                  <a:schemeClr val="bg1"/>
                </a:solidFill>
              </a:rPr>
              <a:t>نموذج اختبار </a:t>
            </a:r>
            <a:endParaRPr lang="ar-EG" sz="3200" b="1" dirty="0">
              <a:solidFill>
                <a:schemeClr val="bg1"/>
              </a:solidFill>
            </a:endParaRPr>
          </a:p>
        </p:txBody>
      </p:sp>
      <p:sp>
        <p:nvSpPr>
          <p:cNvPr id="14" name="دبوس زينة 13"/>
          <p:cNvSpPr/>
          <p:nvPr/>
        </p:nvSpPr>
        <p:spPr>
          <a:xfrm>
            <a:off x="9525" y="10716"/>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صـ153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4048" y="647827"/>
            <a:ext cx="3839111" cy="4344006"/>
          </a:xfrm>
          <a:prstGeom prst="rect">
            <a:avLst/>
          </a:prstGeom>
        </p:spPr>
      </p:pic>
      <p:sp>
        <p:nvSpPr>
          <p:cNvPr id="16" name="TextBox 15"/>
          <p:cNvSpPr txBox="1"/>
          <p:nvPr/>
        </p:nvSpPr>
        <p:spPr>
          <a:xfrm>
            <a:off x="2861811" y="5077421"/>
            <a:ext cx="5922658" cy="523220"/>
          </a:xfrm>
          <a:prstGeom prst="rect">
            <a:avLst/>
          </a:prstGeom>
          <a:noFill/>
        </p:spPr>
        <p:txBody>
          <a:bodyPr wrap="square" rtlCol="1">
            <a:spAutoFit/>
          </a:bodyPr>
          <a:lstStyle/>
          <a:p>
            <a:r>
              <a:rPr lang="ar-EG" sz="2800" b="1" dirty="0" smtClean="0">
                <a:solidFill>
                  <a:srgbClr val="0070C0"/>
                </a:solidFill>
              </a:rPr>
              <a:t>7</a:t>
            </a:r>
            <a:r>
              <a:rPr lang="ar-SA" sz="2800" b="1" dirty="0" smtClean="0">
                <a:solidFill>
                  <a:srgbClr val="0070C0"/>
                </a:solidFill>
              </a:rPr>
              <a:t>- </a:t>
            </a:r>
            <a:r>
              <a:rPr lang="ar-EG" sz="2800" b="1" dirty="0" smtClean="0">
                <a:solidFill>
                  <a:srgbClr val="0070C0"/>
                </a:solidFill>
              </a:rPr>
              <a:t>أصف طبيعة الصخور والتربة في الطبقة ( أ ) </a:t>
            </a:r>
            <a:endParaRPr lang="ar-SA" sz="2800" b="1" dirty="0">
              <a:solidFill>
                <a:srgbClr val="FF0000"/>
              </a:solidFill>
            </a:endParaRPr>
          </a:p>
        </p:txBody>
      </p:sp>
      <p:sp>
        <p:nvSpPr>
          <p:cNvPr id="17" name="TextBox 16"/>
          <p:cNvSpPr txBox="1"/>
          <p:nvPr/>
        </p:nvSpPr>
        <p:spPr>
          <a:xfrm>
            <a:off x="4951761" y="5626886"/>
            <a:ext cx="3891397" cy="523220"/>
          </a:xfrm>
          <a:prstGeom prst="rect">
            <a:avLst/>
          </a:prstGeom>
          <a:noFill/>
        </p:spPr>
        <p:txBody>
          <a:bodyPr wrap="square" rtlCol="1">
            <a:spAutoFit/>
          </a:bodyPr>
          <a:lstStyle/>
          <a:p>
            <a:r>
              <a:rPr lang="ar-EG" sz="2800" b="1" dirty="0" smtClean="0">
                <a:solidFill>
                  <a:srgbClr val="FF0000"/>
                </a:solidFill>
              </a:rPr>
              <a:t>الصخور مسامية والتربة طينية </a:t>
            </a:r>
            <a:endParaRPr lang="ar-SA" sz="2800" b="1" dirty="0">
              <a:solidFill>
                <a:srgbClr val="FF0000"/>
              </a:solidFill>
            </a:endParaRPr>
          </a:p>
        </p:txBody>
      </p:sp>
      <p:sp>
        <p:nvSpPr>
          <p:cNvPr id="18" name="TextBox 17"/>
          <p:cNvSpPr txBox="1"/>
          <p:nvPr/>
        </p:nvSpPr>
        <p:spPr>
          <a:xfrm>
            <a:off x="-32484" y="1916832"/>
            <a:ext cx="5468580" cy="830997"/>
          </a:xfrm>
          <a:prstGeom prst="rect">
            <a:avLst/>
          </a:prstGeom>
          <a:noFill/>
        </p:spPr>
        <p:txBody>
          <a:bodyPr wrap="square" rtlCol="1">
            <a:spAutoFit/>
          </a:bodyPr>
          <a:lstStyle/>
          <a:p>
            <a:r>
              <a:rPr lang="ar-EG" sz="2400" b="1" dirty="0" smtClean="0">
                <a:solidFill>
                  <a:srgbClr val="0070C0"/>
                </a:solidFill>
              </a:rPr>
              <a:t>8</a:t>
            </a:r>
            <a:r>
              <a:rPr lang="ar-SA" sz="2400" b="1" dirty="0" smtClean="0">
                <a:solidFill>
                  <a:srgbClr val="0070C0"/>
                </a:solidFill>
              </a:rPr>
              <a:t>- </a:t>
            </a:r>
            <a:r>
              <a:rPr lang="ar-EG" sz="2400" b="1" dirty="0" smtClean="0">
                <a:solidFill>
                  <a:srgbClr val="0070C0"/>
                </a:solidFill>
              </a:rPr>
              <a:t>أفسر لماذا أختزن الماء في الطبقة( ب ) وتجمع </a:t>
            </a:r>
          </a:p>
          <a:p>
            <a:r>
              <a:rPr lang="ar-EG" sz="2400" b="1" dirty="0">
                <a:solidFill>
                  <a:srgbClr val="0070C0"/>
                </a:solidFill>
              </a:rPr>
              <a:t> </a:t>
            </a:r>
            <a:r>
              <a:rPr lang="ar-EG" sz="2400" b="1" dirty="0" smtClean="0">
                <a:solidFill>
                  <a:srgbClr val="0070C0"/>
                </a:solidFill>
              </a:rPr>
              <a:t>    فيها ؟ ولم يتسرب من الطبقة ( ج ) </a:t>
            </a:r>
            <a:endParaRPr lang="ar-SA" sz="2400" b="1" dirty="0">
              <a:solidFill>
                <a:srgbClr val="FF0000"/>
              </a:solidFill>
            </a:endParaRPr>
          </a:p>
        </p:txBody>
      </p:sp>
      <p:sp>
        <p:nvSpPr>
          <p:cNvPr id="19" name="TextBox 18"/>
          <p:cNvSpPr txBox="1"/>
          <p:nvPr/>
        </p:nvSpPr>
        <p:spPr>
          <a:xfrm>
            <a:off x="395536" y="2924944"/>
            <a:ext cx="4556225" cy="1815882"/>
          </a:xfrm>
          <a:prstGeom prst="rect">
            <a:avLst/>
          </a:prstGeom>
          <a:noFill/>
        </p:spPr>
        <p:txBody>
          <a:bodyPr wrap="square" rtlCol="1">
            <a:spAutoFit/>
          </a:bodyPr>
          <a:lstStyle/>
          <a:p>
            <a:r>
              <a:rPr lang="ar-EG" sz="2800" b="1" dirty="0" smtClean="0">
                <a:solidFill>
                  <a:srgbClr val="FF0000"/>
                </a:solidFill>
              </a:rPr>
              <a:t>أختزن الماء في الطبقة ( ب ) لأنه طبقة صخرية صلبة لا تنفذ الماء ولم يتسرب من الطبقة ( ج ) لأنه أختزن في الفراغات والشقوق بين الصخور </a:t>
            </a:r>
            <a:endParaRPr lang="ar-SA" sz="2800" b="1" dirty="0">
              <a:solidFill>
                <a:srgbClr val="FF0000"/>
              </a:solidFill>
            </a:endParaRPr>
          </a:p>
        </p:txBody>
      </p:sp>
    </p:spTree>
    <p:extLst>
      <p:ext uri="{BB962C8B-B14F-4D97-AF65-F5344CB8AC3E}">
        <p14:creationId xmlns:p14="http://schemas.microsoft.com/office/powerpoint/2010/main" val="137841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48680"/>
            <a:ext cx="54197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183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4126</TotalTime>
  <Words>582</Words>
  <Application>Microsoft Office PowerPoint</Application>
  <PresentationFormat>عرض على الشاشة (3:4)‏</PresentationFormat>
  <Paragraphs>68</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hp</cp:lastModifiedBy>
  <cp:revision>337</cp:revision>
  <dcterms:created xsi:type="dcterms:W3CDTF">2011-03-17T07:07:04Z</dcterms:created>
  <dcterms:modified xsi:type="dcterms:W3CDTF">2019-03-19T18:16:15Z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