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89" r:id="rId2"/>
    <p:sldId id="766" r:id="rId3"/>
    <p:sldId id="768" r:id="rId4"/>
    <p:sldId id="767" r:id="rId5"/>
    <p:sldId id="784" r:id="rId6"/>
    <p:sldId id="783" r:id="rId7"/>
    <p:sldId id="769" r:id="rId8"/>
    <p:sldId id="785" r:id="rId9"/>
    <p:sldId id="786" r:id="rId10"/>
    <p:sldId id="771" r:id="rId11"/>
    <p:sldId id="787" r:id="rId12"/>
    <p:sldId id="788" r:id="rId13"/>
    <p:sldId id="770" r:id="rId14"/>
    <p:sldId id="789" r:id="rId15"/>
    <p:sldId id="773" r:id="rId16"/>
    <p:sldId id="781" r:id="rId17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00CC99"/>
    <a:srgbClr val="D60093"/>
    <a:srgbClr val="33CCFF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3" autoAdjust="0"/>
    <p:restoredTop sz="94660"/>
  </p:normalViewPr>
  <p:slideViewPr>
    <p:cSldViewPr snapToGrid="0">
      <p:cViewPr>
        <p:scale>
          <a:sx n="75" d="100"/>
          <a:sy n="75" d="100"/>
        </p:scale>
        <p:origin x="-330" y="-72"/>
      </p:cViewPr>
      <p:guideLst>
        <p:guide orient="horz" pos="1333"/>
        <p:guide pos="66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7C2867-E55A-4D78-9560-5A67FEF13D76}" type="datetimeFigureOut">
              <a:rPr lang="ar-SY" smtClean="0"/>
              <a:t>18/10/1442</a:t>
            </a:fld>
            <a:endParaRPr lang="ar-SY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B6B5D0-A538-4549-A260-0F35CF253692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88050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18/10/1442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3" Type="http://schemas.openxmlformats.org/officeDocument/2006/relationships/image" Target="../media/image3.png"/><Relationship Id="rId21" Type="http://schemas.openxmlformats.org/officeDocument/2006/relationships/image" Target="../media/image12.pn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1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xmlns="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xmlns="" id="{6B593B20-1F5C-431F-8B71-BF5257FC17D7}"/>
              </a:ext>
            </a:extLst>
          </p:cNvPr>
          <p:cNvGrpSpPr/>
          <p:nvPr/>
        </p:nvGrpSpPr>
        <p:grpSpPr>
          <a:xfrm>
            <a:off x="11214287" y="2680769"/>
            <a:ext cx="8124047" cy="1265254"/>
            <a:chOff x="9198889" y="2670931"/>
            <a:chExt cx="8124047" cy="126525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xmlns="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:a16="http://schemas.microsoft.com/office/drawing/2014/main" xmlns="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xmlns="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xmlns="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xmlns="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:a16="http://schemas.microsoft.com/office/drawing/2014/main" xmlns="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xmlns="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xmlns="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:a16="http://schemas.microsoft.com/office/drawing/2014/main" xmlns="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xmlns="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xmlns="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xmlns="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xmlns="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xmlns="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xmlns="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xmlns="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xmlns="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xmlns="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xmlns="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xmlns="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xmlns="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xmlns="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xmlns="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:a16="http://schemas.microsoft.com/office/drawing/2014/main" xmlns="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xmlns="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xmlns="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xmlns="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xmlns="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xmlns="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xmlns="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xmlns="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xmlns="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xmlns="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xmlns="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xmlns="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xmlns="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xmlns="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xmlns="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:a16="http://schemas.microsoft.com/office/drawing/2014/main" xmlns="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xmlns="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xmlns="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xmlns="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xmlns="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xmlns="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xmlns="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xmlns="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xmlns="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xmlns="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xmlns="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xmlns="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xmlns="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:a16="http://schemas.microsoft.com/office/drawing/2014/main" xmlns="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xmlns="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xmlns="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xmlns="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xmlns="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xmlns="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xmlns="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xmlns="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xmlns="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xmlns="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xmlns="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xmlns="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xmlns="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xmlns="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xmlns="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xmlns="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xmlns="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xmlns="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xmlns="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xmlns="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xmlns="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xmlns="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xmlns="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xmlns="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xmlns="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xmlns="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xmlns="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:a16="http://schemas.microsoft.com/office/drawing/2014/main" xmlns="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:a16="http://schemas.microsoft.com/office/drawing/2014/main" xmlns="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:a16="http://schemas.microsoft.com/office/drawing/2014/main" xmlns="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:a16="http://schemas.microsoft.com/office/drawing/2014/main" xmlns="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:a16="http://schemas.microsoft.com/office/drawing/2014/main" xmlns="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xmlns="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:a16="http://schemas.microsoft.com/office/drawing/2014/main" xmlns="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:a16="http://schemas.microsoft.com/office/drawing/2014/main" xmlns="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xmlns="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xmlns="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xmlns="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xmlns="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:a16="http://schemas.microsoft.com/office/drawing/2014/main" xmlns="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:a16="http://schemas.microsoft.com/office/drawing/2014/main" xmlns="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xmlns="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xmlns="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:a16="http://schemas.microsoft.com/office/drawing/2014/main" xmlns="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xmlns="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:a16="http://schemas.microsoft.com/office/drawing/2014/main" xmlns="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xmlns="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xmlns="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xmlns="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xmlns="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:a16="http://schemas.microsoft.com/office/drawing/2014/main" xmlns="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:a16="http://schemas.microsoft.com/office/drawing/2014/main" xmlns="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xmlns="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:a16="http://schemas.microsoft.com/office/drawing/2014/main" xmlns="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xmlns="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xmlns="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:a16="http://schemas.microsoft.com/office/drawing/2014/main" xmlns="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xmlns="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xmlns="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xmlns="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:a16="http://schemas.microsoft.com/office/drawing/2014/main" xmlns="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:a16="http://schemas.microsoft.com/office/drawing/2014/main" xmlns="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xmlns="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:a16="http://schemas.microsoft.com/office/drawing/2014/main" xmlns="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xmlns="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:a16="http://schemas.microsoft.com/office/drawing/2014/main" xmlns="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:a16="http://schemas.microsoft.com/office/drawing/2014/main" xmlns="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:a16="http://schemas.microsoft.com/office/drawing/2014/main" xmlns="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:a16="http://schemas.microsoft.com/office/drawing/2014/main" xmlns="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xmlns="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xmlns="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xmlns="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xmlns="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xmlns="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:a16="http://schemas.microsoft.com/office/drawing/2014/main" xmlns="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xmlns="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xmlns="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xmlns="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xmlns="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:a16="http://schemas.microsoft.com/office/drawing/2014/main" xmlns="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xmlns="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xmlns="" id="{DECF6CD6-3A3C-4226-8039-3E6001337D48}"/>
                  </a:ext>
                </a:extLst>
              </p:cNvPr>
              <p:cNvSpPr/>
              <p:nvPr/>
            </p:nvSpPr>
            <p:spPr>
              <a:xfrm>
                <a:off x="7951579" y="3519956"/>
                <a:ext cx="6029231" cy="31919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xmlns="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xmlns="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xmlns="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xmlns="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xmlns="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:a16="http://schemas.microsoft.com/office/drawing/2014/main" xmlns="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:a16="http://schemas.microsoft.com/office/drawing/2014/main" xmlns="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xmlns="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:a16="http://schemas.microsoft.com/office/drawing/2014/main" xmlns="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:a16="http://schemas.microsoft.com/office/drawing/2014/main" xmlns="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xmlns="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:a16="http://schemas.microsoft.com/office/drawing/2014/main" xmlns="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:a16="http://schemas.microsoft.com/office/drawing/2014/main" xmlns="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xmlns="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xmlns="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xmlns="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:a16="http://schemas.microsoft.com/office/drawing/2014/main" xmlns="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xmlns="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:a16="http://schemas.microsoft.com/office/drawing/2014/main" xmlns="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xmlns="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xmlns="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:a16="http://schemas.microsoft.com/office/drawing/2014/main" xmlns="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xmlns="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:a16="http://schemas.microsoft.com/office/drawing/2014/main" xmlns="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xmlns="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xmlns="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xmlns="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xmlns="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:a16="http://schemas.microsoft.com/office/drawing/2014/main" xmlns="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:a16="http://schemas.microsoft.com/office/drawing/2014/main" xmlns="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xmlns="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:a16="http://schemas.microsoft.com/office/drawing/2014/main" xmlns="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:a16="http://schemas.microsoft.com/office/drawing/2014/main" xmlns="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xmlns="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:a16="http://schemas.microsoft.com/office/drawing/2014/main" xmlns="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:a16="http://schemas.microsoft.com/office/drawing/2014/main" xmlns="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xmlns="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:a16="http://schemas.microsoft.com/office/drawing/2014/main" xmlns="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:a16="http://schemas.microsoft.com/office/drawing/2014/main" xmlns="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xmlns="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:a16="http://schemas.microsoft.com/office/drawing/2014/main" xmlns="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:a16="http://schemas.microsoft.com/office/drawing/2014/main" xmlns="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xmlns="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:a16="http://schemas.microsoft.com/office/drawing/2014/main" xmlns="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xmlns="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:a16="http://schemas.microsoft.com/office/drawing/2014/main" xmlns="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xmlns="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xmlns="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xmlns="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xmlns="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xmlns="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:a16="http://schemas.microsoft.com/office/drawing/2014/main" xmlns="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xmlns="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xmlns="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xmlns="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:a16="http://schemas.microsoft.com/office/drawing/2014/main" xmlns="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xmlns="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xmlns="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xmlns="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xmlns="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xmlns="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xmlns="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xmlns="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:a16="http://schemas.microsoft.com/office/drawing/2014/main" xmlns="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:a16="http://schemas.microsoft.com/office/drawing/2014/main" xmlns="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xmlns="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:a16="http://schemas.microsoft.com/office/drawing/2014/main" xmlns="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xmlns="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xmlns="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:a16="http://schemas.microsoft.com/office/drawing/2014/main" xmlns="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:a16="http://schemas.microsoft.com/office/drawing/2014/main" xmlns="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xmlns="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xmlns="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xmlns="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:a16="http://schemas.microsoft.com/office/drawing/2014/main" xmlns="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xmlns="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:a16="http://schemas.microsoft.com/office/drawing/2014/main" xmlns="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xmlns="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:a16="http://schemas.microsoft.com/office/drawing/2014/main" xmlns="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:a16="http://schemas.microsoft.com/office/drawing/2014/main" xmlns="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:a16="http://schemas.microsoft.com/office/drawing/2014/main" xmlns="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:a16="http://schemas.microsoft.com/office/drawing/2014/main" xmlns="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xmlns="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xmlns="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xmlns="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xmlns="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xmlns="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xmlns="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xmlns="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xmlns="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:a16="http://schemas.microsoft.com/office/drawing/2014/main" xmlns="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xmlns="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:a16="http://schemas.microsoft.com/office/drawing/2014/main" xmlns="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:a16="http://schemas.microsoft.com/office/drawing/2014/main" xmlns="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xmlns="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xmlns="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:a16="http://schemas.microsoft.com/office/drawing/2014/main" xmlns="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xmlns="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:a16="http://schemas.microsoft.com/office/drawing/2014/main" xmlns="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xmlns="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xmlns="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:a16="http://schemas.microsoft.com/office/drawing/2014/main" xmlns="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xmlns="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:a16="http://schemas.microsoft.com/office/drawing/2014/main" xmlns="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xmlns="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xmlns="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xmlns="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xmlns="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xmlns="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:a16="http://schemas.microsoft.com/office/drawing/2014/main" xmlns="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xmlns="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xmlns="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xmlns="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:a16="http://schemas.microsoft.com/office/drawing/2014/main" xmlns="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xmlns="" id="{5F1E1639-F48D-4D01-80D9-2058D7799887}"/>
                </a:ext>
              </a:extLst>
            </p:cNvPr>
            <p:cNvSpPr txBox="1"/>
            <p:nvPr/>
          </p:nvSpPr>
          <p:spPr>
            <a:xfrm>
              <a:off x="12023712" y="3082968"/>
              <a:ext cx="5299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أنشطة تمهيدية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83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1.41901 0.0027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5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6D37B73-8F67-4C82-89CA-E5C6D900362F}"/>
              </a:ext>
            </a:extLst>
          </p:cNvPr>
          <p:cNvGrpSpPr/>
          <p:nvPr/>
        </p:nvGrpSpPr>
        <p:grpSpPr>
          <a:xfrm>
            <a:off x="6603667" y="1156701"/>
            <a:ext cx="1796476" cy="4549295"/>
            <a:chOff x="6603667" y="1156701"/>
            <a:chExt cx="1796476" cy="4549295"/>
          </a:xfrm>
        </p:grpSpPr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E9ED09DA-853F-4295-A9E4-FD266201D6AB}"/>
                </a:ext>
              </a:extLst>
            </p:cNvPr>
            <p:cNvSpPr/>
            <p:nvPr/>
          </p:nvSpPr>
          <p:spPr>
            <a:xfrm flipH="1">
              <a:off x="6705602" y="1209013"/>
              <a:ext cx="1694541" cy="4439974"/>
            </a:xfrm>
            <a:custGeom>
              <a:avLst/>
              <a:gdLst>
                <a:gd name="connsiteX0" fmla="*/ 1694541 w 1694541"/>
                <a:gd name="connsiteY0" fmla="*/ 0 h 4439974"/>
                <a:gd name="connsiteX1" fmla="*/ 1694541 w 1694541"/>
                <a:gd name="connsiteY1" fmla="*/ 34796 h 4439974"/>
                <a:gd name="connsiteX2" fmla="*/ 1628993 w 1694541"/>
                <a:gd name="connsiteY2" fmla="*/ 51650 h 4439974"/>
                <a:gd name="connsiteX3" fmla="*/ 33733 w 1694541"/>
                <a:gd name="connsiteY3" fmla="*/ 2219987 h 4439974"/>
                <a:gd name="connsiteX4" fmla="*/ 1628993 w 1694541"/>
                <a:gd name="connsiteY4" fmla="*/ 4388324 h 4439974"/>
                <a:gd name="connsiteX5" fmla="*/ 1694541 w 1694541"/>
                <a:gd name="connsiteY5" fmla="*/ 4405178 h 4439974"/>
                <a:gd name="connsiteX6" fmla="*/ 1694541 w 1694541"/>
                <a:gd name="connsiteY6" fmla="*/ 4439974 h 4439974"/>
                <a:gd name="connsiteX7" fmla="*/ 1618962 w 1694541"/>
                <a:gd name="connsiteY7" fmla="*/ 4420541 h 4439974"/>
                <a:gd name="connsiteX8" fmla="*/ 0 w 1694541"/>
                <a:gd name="connsiteY8" fmla="*/ 2219987 h 4439974"/>
                <a:gd name="connsiteX9" fmla="*/ 1618962 w 1694541"/>
                <a:gd name="connsiteY9" fmla="*/ 19434 h 443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541" h="4439974">
                  <a:moveTo>
                    <a:pt x="1694541" y="0"/>
                  </a:moveTo>
                  <a:lnTo>
                    <a:pt x="1694541" y="34796"/>
                  </a:lnTo>
                  <a:lnTo>
                    <a:pt x="1628993" y="51650"/>
                  </a:lnTo>
                  <a:cubicBezTo>
                    <a:pt x="704780" y="339110"/>
                    <a:pt x="33733" y="1201183"/>
                    <a:pt x="33733" y="2219987"/>
                  </a:cubicBezTo>
                  <a:cubicBezTo>
                    <a:pt x="33733" y="3238792"/>
                    <a:pt x="704780" y="4100864"/>
                    <a:pt x="1628993" y="4388324"/>
                  </a:cubicBezTo>
                  <a:lnTo>
                    <a:pt x="1694541" y="4405178"/>
                  </a:lnTo>
                  <a:lnTo>
                    <a:pt x="1694541" y="4439974"/>
                  </a:lnTo>
                  <a:lnTo>
                    <a:pt x="1618962" y="4420541"/>
                  </a:lnTo>
                  <a:cubicBezTo>
                    <a:pt x="681017" y="4128810"/>
                    <a:pt x="0" y="3253928"/>
                    <a:pt x="0" y="2219987"/>
                  </a:cubicBezTo>
                  <a:cubicBezTo>
                    <a:pt x="0" y="1186046"/>
                    <a:pt x="681017" y="311165"/>
                    <a:pt x="1618962" y="1943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="" xmlns:a16="http://schemas.microsoft.com/office/drawing/2014/main" id="{BA362CCE-8297-4170-B783-8F88CD9D8150}"/>
                </a:ext>
              </a:extLst>
            </p:cNvPr>
            <p:cNvSpPr/>
            <p:nvPr/>
          </p:nvSpPr>
          <p:spPr>
            <a:xfrm rot="16200000" flipH="1">
              <a:off x="6604995" y="1166410"/>
              <a:ext cx="140778" cy="121360"/>
            </a:xfrm>
            <a:prstGeom prst="triangl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="" xmlns:a16="http://schemas.microsoft.com/office/drawing/2014/main" id="{A32028E2-7452-4FDF-9986-E558219DF9C9}"/>
                </a:ext>
              </a:extLst>
            </p:cNvPr>
            <p:cNvSpPr/>
            <p:nvPr/>
          </p:nvSpPr>
          <p:spPr>
            <a:xfrm rot="16200000" flipH="1">
              <a:off x="6593958" y="5574927"/>
              <a:ext cx="140778" cy="121360"/>
            </a:xfrm>
            <a:prstGeom prst="triangl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8EC01B7-14B8-4BF8-A94A-403E0A6324A2}"/>
              </a:ext>
            </a:extLst>
          </p:cNvPr>
          <p:cNvGrpSpPr/>
          <p:nvPr/>
        </p:nvGrpSpPr>
        <p:grpSpPr>
          <a:xfrm>
            <a:off x="3791859" y="1152216"/>
            <a:ext cx="1817304" cy="4549295"/>
            <a:chOff x="3791859" y="1152216"/>
            <a:chExt cx="1817304" cy="4549295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4332D84D-1A04-4CA8-9492-2C56BBC1712A}"/>
                </a:ext>
              </a:extLst>
            </p:cNvPr>
            <p:cNvSpPr/>
            <p:nvPr/>
          </p:nvSpPr>
          <p:spPr>
            <a:xfrm>
              <a:off x="3791859" y="1209014"/>
              <a:ext cx="1694541" cy="4439974"/>
            </a:xfrm>
            <a:custGeom>
              <a:avLst/>
              <a:gdLst>
                <a:gd name="connsiteX0" fmla="*/ 1694541 w 1694541"/>
                <a:gd name="connsiteY0" fmla="*/ 0 h 4439974"/>
                <a:gd name="connsiteX1" fmla="*/ 1694541 w 1694541"/>
                <a:gd name="connsiteY1" fmla="*/ 34796 h 4439974"/>
                <a:gd name="connsiteX2" fmla="*/ 1628993 w 1694541"/>
                <a:gd name="connsiteY2" fmla="*/ 51650 h 4439974"/>
                <a:gd name="connsiteX3" fmla="*/ 33733 w 1694541"/>
                <a:gd name="connsiteY3" fmla="*/ 2219987 h 4439974"/>
                <a:gd name="connsiteX4" fmla="*/ 1628993 w 1694541"/>
                <a:gd name="connsiteY4" fmla="*/ 4388324 h 4439974"/>
                <a:gd name="connsiteX5" fmla="*/ 1694541 w 1694541"/>
                <a:gd name="connsiteY5" fmla="*/ 4405178 h 4439974"/>
                <a:gd name="connsiteX6" fmla="*/ 1694541 w 1694541"/>
                <a:gd name="connsiteY6" fmla="*/ 4439974 h 4439974"/>
                <a:gd name="connsiteX7" fmla="*/ 1618962 w 1694541"/>
                <a:gd name="connsiteY7" fmla="*/ 4420541 h 4439974"/>
                <a:gd name="connsiteX8" fmla="*/ 0 w 1694541"/>
                <a:gd name="connsiteY8" fmla="*/ 2219987 h 4439974"/>
                <a:gd name="connsiteX9" fmla="*/ 1618962 w 1694541"/>
                <a:gd name="connsiteY9" fmla="*/ 19434 h 443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541" h="4439974">
                  <a:moveTo>
                    <a:pt x="1694541" y="0"/>
                  </a:moveTo>
                  <a:lnTo>
                    <a:pt x="1694541" y="34796"/>
                  </a:lnTo>
                  <a:lnTo>
                    <a:pt x="1628993" y="51650"/>
                  </a:lnTo>
                  <a:cubicBezTo>
                    <a:pt x="704780" y="339110"/>
                    <a:pt x="33733" y="1201183"/>
                    <a:pt x="33733" y="2219987"/>
                  </a:cubicBezTo>
                  <a:cubicBezTo>
                    <a:pt x="33733" y="3238792"/>
                    <a:pt x="704780" y="4100864"/>
                    <a:pt x="1628993" y="4388324"/>
                  </a:cubicBezTo>
                  <a:lnTo>
                    <a:pt x="1694541" y="4405178"/>
                  </a:lnTo>
                  <a:lnTo>
                    <a:pt x="1694541" y="4439974"/>
                  </a:lnTo>
                  <a:lnTo>
                    <a:pt x="1618962" y="4420541"/>
                  </a:lnTo>
                  <a:cubicBezTo>
                    <a:pt x="681017" y="4128810"/>
                    <a:pt x="0" y="3253928"/>
                    <a:pt x="0" y="2219987"/>
                  </a:cubicBezTo>
                  <a:cubicBezTo>
                    <a:pt x="0" y="1186046"/>
                    <a:pt x="681017" y="311165"/>
                    <a:pt x="1618962" y="1943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Isosceles Triangle 2">
              <a:extLst>
                <a:ext uri="{FF2B5EF4-FFF2-40B4-BE49-F238E27FC236}">
                  <a16:creationId xmlns="" xmlns:a16="http://schemas.microsoft.com/office/drawing/2014/main" id="{BBABFF97-B618-4BE6-89C4-022F19AB0F4D}"/>
                </a:ext>
              </a:extLst>
            </p:cNvPr>
            <p:cNvSpPr/>
            <p:nvPr/>
          </p:nvSpPr>
          <p:spPr>
            <a:xfrm rot="5400000">
              <a:off x="5478094" y="1161925"/>
              <a:ext cx="140778" cy="121360"/>
            </a:xfrm>
            <a:prstGeom prst="triangl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="" xmlns:a16="http://schemas.microsoft.com/office/drawing/2014/main" id="{4BA663C7-098A-4137-86E7-0E9D27D7D81A}"/>
                </a:ext>
              </a:extLst>
            </p:cNvPr>
            <p:cNvSpPr/>
            <p:nvPr/>
          </p:nvSpPr>
          <p:spPr>
            <a:xfrm rot="5400000">
              <a:off x="5467057" y="5570442"/>
              <a:ext cx="140778" cy="121360"/>
            </a:xfrm>
            <a:prstGeom prst="triangl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FB57975F-AE1C-4464-BC85-5B9483882708}"/>
              </a:ext>
            </a:extLst>
          </p:cNvPr>
          <p:cNvSpPr/>
          <p:nvPr/>
        </p:nvSpPr>
        <p:spPr>
          <a:xfrm rot="20257163">
            <a:off x="4921534" y="5270087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4C00320-63A7-4BF7-AEE1-5A54BB11F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858" y="2675638"/>
            <a:ext cx="4608286" cy="1584097"/>
          </a:xfrm>
          <a:custGeom>
            <a:avLst/>
            <a:gdLst>
              <a:gd name="connsiteX0" fmla="*/ 546159 w 4608286"/>
              <a:gd name="connsiteY0" fmla="*/ 0 h 3052689"/>
              <a:gd name="connsiteX1" fmla="*/ 4062128 w 4608286"/>
              <a:gd name="connsiteY1" fmla="*/ 0 h 3052689"/>
              <a:gd name="connsiteX2" fmla="*/ 4082132 w 4608286"/>
              <a:gd name="connsiteY2" fmla="*/ 22010 h 3052689"/>
              <a:gd name="connsiteX3" fmla="*/ 4608286 w 4608286"/>
              <a:gd name="connsiteY3" fmla="*/ 1487659 h 3052689"/>
              <a:gd name="connsiteX4" fmla="*/ 4082132 w 4608286"/>
              <a:gd name="connsiteY4" fmla="*/ 2953308 h 3052689"/>
              <a:gd name="connsiteX5" fmla="*/ 3991808 w 4608286"/>
              <a:gd name="connsiteY5" fmla="*/ 3052689 h 3052689"/>
              <a:gd name="connsiteX6" fmla="*/ 616478 w 4608286"/>
              <a:gd name="connsiteY6" fmla="*/ 3052689 h 3052689"/>
              <a:gd name="connsiteX7" fmla="*/ 526155 w 4608286"/>
              <a:gd name="connsiteY7" fmla="*/ 2953308 h 3052689"/>
              <a:gd name="connsiteX8" fmla="*/ 0 w 4608286"/>
              <a:gd name="connsiteY8" fmla="*/ 1487659 h 3052689"/>
              <a:gd name="connsiteX9" fmla="*/ 526155 w 4608286"/>
              <a:gd name="connsiteY9" fmla="*/ 22010 h 305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08286" h="3052689">
                <a:moveTo>
                  <a:pt x="546159" y="0"/>
                </a:moveTo>
                <a:lnTo>
                  <a:pt x="4062128" y="0"/>
                </a:lnTo>
                <a:lnTo>
                  <a:pt x="4082132" y="22010"/>
                </a:lnTo>
                <a:cubicBezTo>
                  <a:pt x="4410832" y="420302"/>
                  <a:pt x="4608286" y="930922"/>
                  <a:pt x="4608286" y="1487659"/>
                </a:cubicBezTo>
                <a:cubicBezTo>
                  <a:pt x="4608286" y="2044397"/>
                  <a:pt x="4410832" y="2555016"/>
                  <a:pt x="4082132" y="2953308"/>
                </a:cubicBezTo>
                <a:lnTo>
                  <a:pt x="3991808" y="3052689"/>
                </a:lnTo>
                <a:lnTo>
                  <a:pt x="616478" y="3052689"/>
                </a:lnTo>
                <a:lnTo>
                  <a:pt x="526155" y="2953308"/>
                </a:lnTo>
                <a:cubicBezTo>
                  <a:pt x="197455" y="2555016"/>
                  <a:pt x="0" y="2044397"/>
                  <a:pt x="0" y="1487659"/>
                </a:cubicBezTo>
                <a:cubicBezTo>
                  <a:pt x="0" y="930922"/>
                  <a:pt x="197455" y="420302"/>
                  <a:pt x="526155" y="22010"/>
                </a:cubicBezTo>
                <a:close/>
              </a:path>
            </a:pathLst>
          </a:custGeom>
        </p:spPr>
      </p:pic>
      <p:sp>
        <p:nvSpPr>
          <p:cNvPr id="13" name="Oval 12">
            <a:extLst>
              <a:ext uri="{FF2B5EF4-FFF2-40B4-BE49-F238E27FC236}">
                <a16:creationId xmlns="" xmlns:a16="http://schemas.microsoft.com/office/drawing/2014/main" id="{6B21547A-D3F8-45AF-8544-AF4301808F61}"/>
              </a:ext>
            </a:extLst>
          </p:cNvPr>
          <p:cNvSpPr/>
          <p:nvPr/>
        </p:nvSpPr>
        <p:spPr>
          <a:xfrm>
            <a:off x="4767944" y="5270708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: Rounded Corners 70">
            <a:extLst>
              <a:ext uri="{FF2B5EF4-FFF2-40B4-BE49-F238E27FC236}">
                <a16:creationId xmlns="" xmlns:a16="http://schemas.microsoft.com/office/drawing/2014/main" id="{DF1BCC18-126A-471A-9A3C-425A911FC320}"/>
              </a:ext>
            </a:extLst>
          </p:cNvPr>
          <p:cNvSpPr/>
          <p:nvPr/>
        </p:nvSpPr>
        <p:spPr>
          <a:xfrm rot="20257163">
            <a:off x="7990496" y="4485856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DF78409C-3DC1-490F-B72E-7CFDBD95F261}"/>
              </a:ext>
            </a:extLst>
          </p:cNvPr>
          <p:cNvSpPr/>
          <p:nvPr/>
        </p:nvSpPr>
        <p:spPr>
          <a:xfrm flipH="1">
            <a:off x="7873417" y="4521865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Graphic 24" descr="Bullseye">
            <a:extLst>
              <a:ext uri="{FF2B5EF4-FFF2-40B4-BE49-F238E27FC236}">
                <a16:creationId xmlns="" xmlns:a16="http://schemas.microsoft.com/office/drawing/2014/main" id="{2629585B-453E-4E77-906B-66803F8F29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3506" y="1037791"/>
            <a:ext cx="548640" cy="548640"/>
          </a:xfrm>
          <a:prstGeom prst="rect">
            <a:avLst/>
          </a:prstGeom>
        </p:spPr>
      </p:pic>
      <p:pic>
        <p:nvPicPr>
          <p:cNvPr id="27" name="Graphic 26" descr="Presentation with bar chart">
            <a:extLst>
              <a:ext uri="{FF2B5EF4-FFF2-40B4-BE49-F238E27FC236}">
                <a16:creationId xmlns="" xmlns:a16="http://schemas.microsoft.com/office/drawing/2014/main" id="{10F732E0-2149-4642-B70D-B309D6C8CF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3506" y="2114366"/>
            <a:ext cx="548640" cy="548640"/>
          </a:xfrm>
          <a:prstGeom prst="rect">
            <a:avLst/>
          </a:prstGeom>
        </p:spPr>
      </p:pic>
      <p:pic>
        <p:nvPicPr>
          <p:cNvPr id="29" name="Graphic 28" descr="Head with gears">
            <a:extLst>
              <a:ext uri="{FF2B5EF4-FFF2-40B4-BE49-F238E27FC236}">
                <a16:creationId xmlns="" xmlns:a16="http://schemas.microsoft.com/office/drawing/2014/main" id="{36B3A429-166C-4B35-B641-69E119D67C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506" y="3190941"/>
            <a:ext cx="548640" cy="548640"/>
          </a:xfrm>
          <a:prstGeom prst="rect">
            <a:avLst/>
          </a:prstGeom>
        </p:spPr>
      </p:pic>
      <p:pic>
        <p:nvPicPr>
          <p:cNvPr id="31" name="Graphic 30" descr="Stopwatch">
            <a:extLst>
              <a:ext uri="{FF2B5EF4-FFF2-40B4-BE49-F238E27FC236}">
                <a16:creationId xmlns="" xmlns:a16="http://schemas.microsoft.com/office/drawing/2014/main" id="{371060B7-4CFF-4843-BE48-306A94DEB7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506" y="4267516"/>
            <a:ext cx="548640" cy="548640"/>
          </a:xfrm>
          <a:prstGeom prst="rect">
            <a:avLst/>
          </a:prstGeom>
        </p:spPr>
      </p:pic>
      <p:pic>
        <p:nvPicPr>
          <p:cNvPr id="33" name="Graphic 32" descr="Bank">
            <a:extLst>
              <a:ext uri="{FF2B5EF4-FFF2-40B4-BE49-F238E27FC236}">
                <a16:creationId xmlns="" xmlns:a16="http://schemas.microsoft.com/office/drawing/2014/main" id="{F67E934B-E602-4D8B-BE51-E961DC478C9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43506" y="5344092"/>
            <a:ext cx="548640" cy="548640"/>
          </a:xfrm>
          <a:prstGeom prst="rect">
            <a:avLst/>
          </a:prstGeom>
        </p:spPr>
      </p:pic>
      <p:pic>
        <p:nvPicPr>
          <p:cNvPr id="35" name="Graphic 34" descr="Dance">
            <a:extLst>
              <a:ext uri="{FF2B5EF4-FFF2-40B4-BE49-F238E27FC236}">
                <a16:creationId xmlns="" xmlns:a16="http://schemas.microsoft.com/office/drawing/2014/main" id="{98AA3C8C-9316-4124-93A6-00E7BE12A85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83682" y="2023278"/>
            <a:ext cx="548640" cy="548640"/>
          </a:xfrm>
          <a:prstGeom prst="rect">
            <a:avLst/>
          </a:prstGeom>
        </p:spPr>
      </p:pic>
      <p:pic>
        <p:nvPicPr>
          <p:cNvPr id="37" name="Graphic 36" descr="Podium">
            <a:extLst>
              <a:ext uri="{FF2B5EF4-FFF2-40B4-BE49-F238E27FC236}">
                <a16:creationId xmlns="" xmlns:a16="http://schemas.microsoft.com/office/drawing/2014/main" id="{001FC6CA-DAE4-475E-AF50-5201BC23709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83682" y="934693"/>
            <a:ext cx="548640" cy="548640"/>
          </a:xfrm>
          <a:prstGeom prst="rect">
            <a:avLst/>
          </a:prstGeom>
        </p:spPr>
      </p:pic>
      <p:pic>
        <p:nvPicPr>
          <p:cNvPr id="39" name="Graphic 38" descr="Wedding cake">
            <a:extLst>
              <a:ext uri="{FF2B5EF4-FFF2-40B4-BE49-F238E27FC236}">
                <a16:creationId xmlns="" xmlns:a16="http://schemas.microsoft.com/office/drawing/2014/main" id="{52E4A0AC-7DEB-4618-8D35-1EA3552C0BC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83682" y="3299509"/>
            <a:ext cx="548640" cy="548640"/>
          </a:xfrm>
          <a:prstGeom prst="rect">
            <a:avLst/>
          </a:prstGeom>
        </p:spPr>
      </p:pic>
      <p:pic>
        <p:nvPicPr>
          <p:cNvPr id="41" name="Graphic 40" descr="Present">
            <a:extLst>
              <a:ext uri="{FF2B5EF4-FFF2-40B4-BE49-F238E27FC236}">
                <a16:creationId xmlns="" xmlns:a16="http://schemas.microsoft.com/office/drawing/2014/main" id="{81526DC7-A1DE-4E01-98C2-7A8F81760B7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797842" y="4191692"/>
            <a:ext cx="548640" cy="548640"/>
          </a:xfrm>
          <a:prstGeom prst="rect">
            <a:avLst/>
          </a:prstGeom>
        </p:spPr>
      </p:pic>
      <p:pic>
        <p:nvPicPr>
          <p:cNvPr id="43" name="Graphic 42" descr="Clapping hands">
            <a:extLst>
              <a:ext uri="{FF2B5EF4-FFF2-40B4-BE49-F238E27FC236}">
                <a16:creationId xmlns="" xmlns:a16="http://schemas.microsoft.com/office/drawing/2014/main" id="{F741D9C4-2DAB-48E3-A37A-63CF7F04361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783682" y="5177178"/>
            <a:ext cx="548640" cy="5486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D6B54E3-4402-4D08-8F4A-D8EC70696589}"/>
              </a:ext>
            </a:extLst>
          </p:cNvPr>
          <p:cNvGrpSpPr/>
          <p:nvPr/>
        </p:nvGrpSpPr>
        <p:grpSpPr>
          <a:xfrm>
            <a:off x="494577" y="967478"/>
            <a:ext cx="2032246" cy="757261"/>
            <a:chOff x="494577" y="967478"/>
            <a:chExt cx="2032246" cy="757261"/>
          </a:xfrm>
        </p:grpSpPr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A4D20C26-4F31-4EE4-9139-81ECED3E9BB8}"/>
                </a:ext>
              </a:extLst>
            </p:cNvPr>
            <p:cNvSpPr txBox="1"/>
            <p:nvPr/>
          </p:nvSpPr>
          <p:spPr>
            <a:xfrm>
              <a:off x="1182856" y="967478"/>
              <a:ext cx="1343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Century Gothic" panose="020B0502020202020204" pitchFamily="34" charset="0"/>
                </a:rPr>
                <a:t>مدخل الوحدة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EB3BF16E-B875-4525-8F20-03445249D946}"/>
                </a:ext>
              </a:extLst>
            </p:cNvPr>
            <p:cNvSpPr txBox="1"/>
            <p:nvPr/>
          </p:nvSpPr>
          <p:spPr>
            <a:xfrm>
              <a:off x="494577" y="1355407"/>
              <a:ext cx="2032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أنشطة تمهيدية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08229025-31E7-4B8E-A512-AF128FABAE68}"/>
              </a:ext>
            </a:extLst>
          </p:cNvPr>
          <p:cNvGrpSpPr/>
          <p:nvPr/>
        </p:nvGrpSpPr>
        <p:grpSpPr>
          <a:xfrm>
            <a:off x="519491" y="1966653"/>
            <a:ext cx="2032247" cy="825435"/>
            <a:chOff x="519491" y="1966653"/>
            <a:chExt cx="2032247" cy="825435"/>
          </a:xfrm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85808F06-E532-481A-A022-92622020D281}"/>
                </a:ext>
              </a:extLst>
            </p:cNvPr>
            <p:cNvSpPr txBox="1"/>
            <p:nvPr/>
          </p:nvSpPr>
          <p:spPr>
            <a:xfrm>
              <a:off x="594234" y="1966653"/>
              <a:ext cx="19575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 smtClean="0">
                  <a:latin typeface="Century Gothic" panose="020B0502020202020204" pitchFamily="34" charset="0"/>
                </a:rPr>
                <a:t>مشروع </a:t>
              </a:r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C7179B74-6BB7-4432-9FA8-1D7AA219BD84}"/>
                </a:ext>
              </a:extLst>
            </p:cNvPr>
            <p:cNvSpPr txBox="1"/>
            <p:nvPr/>
          </p:nvSpPr>
          <p:spPr>
            <a:xfrm>
              <a:off x="519491" y="2422756"/>
              <a:ext cx="2032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التعريف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بالمشروع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961D9F80-B6F7-4793-B2AC-44970236AF68}"/>
              </a:ext>
            </a:extLst>
          </p:cNvPr>
          <p:cNvGrpSpPr/>
          <p:nvPr/>
        </p:nvGrpSpPr>
        <p:grpSpPr>
          <a:xfrm>
            <a:off x="485318" y="2965828"/>
            <a:ext cx="2091333" cy="882321"/>
            <a:chOff x="485318" y="2965828"/>
            <a:chExt cx="2091333" cy="882321"/>
          </a:xfrm>
        </p:grpSpPr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C9C65583-DAAD-4DD3-8331-E25B9CFCF256}"/>
                </a:ext>
              </a:extLst>
            </p:cNvPr>
            <p:cNvSpPr txBox="1"/>
            <p:nvPr/>
          </p:nvSpPr>
          <p:spPr>
            <a:xfrm>
              <a:off x="1232684" y="2965828"/>
              <a:ext cx="1343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 smtClean="0">
                  <a:latin typeface="Century Gothic" panose="020B0502020202020204" pitchFamily="34" charset="0"/>
                </a:rPr>
                <a:t>نص الاستماع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0EBB7A66-276A-4DEE-8A34-B37A6AAD2600}"/>
                </a:ext>
              </a:extLst>
            </p:cNvPr>
            <p:cNvSpPr txBox="1"/>
            <p:nvPr/>
          </p:nvSpPr>
          <p:spPr>
            <a:xfrm>
              <a:off x="485318" y="3478817"/>
              <a:ext cx="2032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عيد الأضحى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9AD3DC40-FE6A-44B1-BB6A-015C154E8C72}"/>
              </a:ext>
            </a:extLst>
          </p:cNvPr>
          <p:cNvGrpSpPr/>
          <p:nvPr/>
        </p:nvGrpSpPr>
        <p:grpSpPr>
          <a:xfrm>
            <a:off x="569319" y="3888145"/>
            <a:ext cx="2032247" cy="819336"/>
            <a:chOff x="569319" y="3888145"/>
            <a:chExt cx="2032247" cy="819336"/>
          </a:xfrm>
        </p:grpSpPr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038A6448-BBA9-4A78-991E-91C831395023}"/>
                </a:ext>
              </a:extLst>
            </p:cNvPr>
            <p:cNvSpPr txBox="1"/>
            <p:nvPr/>
          </p:nvSpPr>
          <p:spPr>
            <a:xfrm>
              <a:off x="594233" y="3888145"/>
              <a:ext cx="20073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 smtClean="0">
                  <a:latin typeface="Century Gothic" panose="020B0502020202020204" pitchFamily="34" charset="0"/>
                </a:rPr>
                <a:t>نص الفهم</a:t>
              </a:r>
              <a:r>
                <a:rPr lang="ar-SY" sz="2000" b="1" dirty="0">
                  <a:latin typeface="Century Gothic" panose="020B0502020202020204" pitchFamily="34" charset="0"/>
                </a:rPr>
                <a:t> القرائي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27F5636D-BF6C-469B-B5AD-437BC6A5807F}"/>
                </a:ext>
              </a:extLst>
            </p:cNvPr>
            <p:cNvSpPr txBox="1"/>
            <p:nvPr/>
          </p:nvSpPr>
          <p:spPr>
            <a:xfrm>
              <a:off x="569319" y="4338149"/>
              <a:ext cx="2032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مدينتي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ACE22CC0-EFC5-4CFF-864D-859982C7244B}"/>
              </a:ext>
            </a:extLst>
          </p:cNvPr>
          <p:cNvGrpSpPr/>
          <p:nvPr/>
        </p:nvGrpSpPr>
        <p:grpSpPr>
          <a:xfrm>
            <a:off x="0" y="4882771"/>
            <a:ext cx="2626480" cy="1276174"/>
            <a:chOff x="0" y="4882771"/>
            <a:chExt cx="2626480" cy="1276174"/>
          </a:xfrm>
        </p:grpSpPr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5B50E0D9-558C-424B-9E5E-1E428B1BD0BC}"/>
                </a:ext>
              </a:extLst>
            </p:cNvPr>
            <p:cNvSpPr txBox="1"/>
            <p:nvPr/>
          </p:nvSpPr>
          <p:spPr>
            <a:xfrm>
              <a:off x="856344" y="4882771"/>
              <a:ext cx="17701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 smtClean="0">
                  <a:latin typeface="Century Gothic" panose="020B0502020202020204" pitchFamily="34" charset="0"/>
                </a:rPr>
                <a:t>الظاهرة</a:t>
              </a:r>
              <a:r>
                <a:rPr lang="ar-SY" sz="2000" b="1" dirty="0">
                  <a:latin typeface="Century Gothic" panose="020B0502020202020204" pitchFamily="34" charset="0"/>
                </a:rPr>
                <a:t> الإملائية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91D5DE68-C8E8-4D26-B4FA-8AB0B4C64887}"/>
                </a:ext>
              </a:extLst>
            </p:cNvPr>
            <p:cNvSpPr txBox="1"/>
            <p:nvPr/>
          </p:nvSpPr>
          <p:spPr>
            <a:xfrm>
              <a:off x="0" y="5235615"/>
              <a:ext cx="26264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دخولُ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(ال)على الكلمات المبدوءة باللَّام</a:t>
              </a:r>
            </a:p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التاء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المربوطة </a:t>
              </a:r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والتاء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المفتوحة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8A0E03CF-23B5-45F7-8724-1790956E1455}"/>
              </a:ext>
            </a:extLst>
          </p:cNvPr>
          <p:cNvGrpSpPr/>
          <p:nvPr/>
        </p:nvGrpSpPr>
        <p:grpSpPr>
          <a:xfrm>
            <a:off x="8733722" y="5251443"/>
            <a:ext cx="2896654" cy="1030494"/>
            <a:chOff x="8733722" y="5251443"/>
            <a:chExt cx="2896654" cy="1030494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D0EE3AC7-1166-4CF8-94EE-9976875DB3DC}"/>
                </a:ext>
              </a:extLst>
            </p:cNvPr>
            <p:cNvSpPr txBox="1"/>
            <p:nvPr/>
          </p:nvSpPr>
          <p:spPr>
            <a:xfrm>
              <a:off x="9564883" y="5251443"/>
              <a:ext cx="1567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latin typeface="Century Gothic" panose="020B0502020202020204" pitchFamily="34" charset="0"/>
                </a:rPr>
                <a:t>التواصل</a:t>
              </a:r>
              <a:r>
                <a:rPr lang="ar-SY" sz="2000" b="1" dirty="0">
                  <a:latin typeface="Century Gothic" panose="020B0502020202020204" pitchFamily="34" charset="0"/>
                </a:rPr>
                <a:t> الكتابي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1E07EFF8-6AED-4547-8635-F0D14451B0A0}"/>
                </a:ext>
              </a:extLst>
            </p:cNvPr>
            <p:cNvSpPr txBox="1"/>
            <p:nvPr/>
          </p:nvSpPr>
          <p:spPr>
            <a:xfrm>
              <a:off x="8733722" y="5635606"/>
              <a:ext cx="28966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كتابة بطاقة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لأغراض  متنوعة</a:t>
              </a:r>
            </a:p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كتابة 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رسائل لأغراض  </a:t>
              </a:r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متنوعة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0687B8D2-74B7-4304-9227-983D84DBF996}"/>
              </a:ext>
            </a:extLst>
          </p:cNvPr>
          <p:cNvGrpSpPr/>
          <p:nvPr/>
        </p:nvGrpSpPr>
        <p:grpSpPr>
          <a:xfrm>
            <a:off x="9050020" y="3998244"/>
            <a:ext cx="3045460" cy="1284637"/>
            <a:chOff x="9050020" y="3936308"/>
            <a:chExt cx="3045460" cy="1284637"/>
          </a:xfrm>
        </p:grpSpPr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3F1D1D0B-826C-4A2A-A243-3A88454116ED}"/>
                </a:ext>
              </a:extLst>
            </p:cNvPr>
            <p:cNvSpPr txBox="1"/>
            <p:nvPr/>
          </p:nvSpPr>
          <p:spPr>
            <a:xfrm>
              <a:off x="9376679" y="3936308"/>
              <a:ext cx="16578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latin typeface="Century Gothic" panose="020B0502020202020204" pitchFamily="34" charset="0"/>
                </a:rPr>
                <a:t>التواصل</a:t>
              </a:r>
              <a:r>
                <a:rPr lang="ar-SY" sz="2000" b="1" dirty="0">
                  <a:latin typeface="Century Gothic" panose="020B0502020202020204" pitchFamily="34" charset="0"/>
                </a:rPr>
                <a:t> الشفهي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9215521E-18BB-4E15-B613-7637973B04D7}"/>
                </a:ext>
              </a:extLst>
            </p:cNvPr>
            <p:cNvSpPr txBox="1"/>
            <p:nvPr/>
          </p:nvSpPr>
          <p:spPr>
            <a:xfrm>
              <a:off x="9050020" y="4297615"/>
              <a:ext cx="30454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التعبير عما  تَقْتَضيهِ مواقف</a:t>
              </a:r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مختلفة </a:t>
              </a:r>
            </a:p>
            <a:p>
              <a:pPr algn="ctr"/>
              <a:r>
                <a:rPr lang="ar-SY" b="1" dirty="0" smtClean="0">
                  <a:solidFill>
                    <a:schemeClr val="bg1"/>
                  </a:solidFill>
                </a:rPr>
                <a:t>صياغة أسئلة</a:t>
              </a:r>
            </a:p>
            <a:p>
              <a:pPr algn="ctr"/>
              <a:r>
                <a:rPr lang="ar-SY" b="1" dirty="0" smtClean="0">
                  <a:solidFill>
                    <a:schemeClr val="bg1"/>
                  </a:solidFill>
                </a:rPr>
                <a:t>إكمال محادثة هاتفياً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6666481-2F5E-41E5-8906-8037FF1A4BDE}"/>
              </a:ext>
            </a:extLst>
          </p:cNvPr>
          <p:cNvGrpSpPr/>
          <p:nvPr/>
        </p:nvGrpSpPr>
        <p:grpSpPr>
          <a:xfrm>
            <a:off x="9332322" y="3281315"/>
            <a:ext cx="2032246" cy="716929"/>
            <a:chOff x="9332322" y="3067576"/>
            <a:chExt cx="2032246" cy="716929"/>
          </a:xfrm>
        </p:grpSpPr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1E798B48-C546-4740-903B-9FE6949592D8}"/>
                </a:ext>
              </a:extLst>
            </p:cNvPr>
            <p:cNvSpPr txBox="1"/>
            <p:nvPr/>
          </p:nvSpPr>
          <p:spPr>
            <a:xfrm>
              <a:off x="9593702" y="3067576"/>
              <a:ext cx="1343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latin typeface="Century Gothic" panose="020B0502020202020204" pitchFamily="34" charset="0"/>
                </a:rPr>
                <a:t>النص الشعري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BF2DD72F-DB6B-4E9A-91B9-50A085600F4E}"/>
                </a:ext>
              </a:extLst>
            </p:cNvPr>
            <p:cNvSpPr txBox="1"/>
            <p:nvPr/>
          </p:nvSpPr>
          <p:spPr>
            <a:xfrm>
              <a:off x="9332322" y="3415173"/>
              <a:ext cx="2032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زيارة ض</a:t>
              </a:r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احية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FAC6ABDD-BAF0-49E6-BD00-C6F939C8BFF7}"/>
              </a:ext>
            </a:extLst>
          </p:cNvPr>
          <p:cNvGrpSpPr/>
          <p:nvPr/>
        </p:nvGrpSpPr>
        <p:grpSpPr>
          <a:xfrm>
            <a:off x="8671382" y="1775569"/>
            <a:ext cx="3308558" cy="1486517"/>
            <a:chOff x="8671382" y="1775569"/>
            <a:chExt cx="3308558" cy="1486517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5DE1C71B-43C0-4E29-929D-902D65F318BA}"/>
                </a:ext>
              </a:extLst>
            </p:cNvPr>
            <p:cNvSpPr txBox="1"/>
            <p:nvPr/>
          </p:nvSpPr>
          <p:spPr>
            <a:xfrm>
              <a:off x="9250832" y="1775569"/>
              <a:ext cx="1343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latin typeface="Century Gothic" panose="020B0502020202020204" pitchFamily="34" charset="0"/>
                </a:rPr>
                <a:t>الرسم </a:t>
              </a:r>
              <a:r>
                <a:rPr lang="ar-SY" sz="2000" b="1" dirty="0">
                  <a:latin typeface="Century Gothic" panose="020B0502020202020204" pitchFamily="34" charset="0"/>
                </a:rPr>
                <a:t>الكتابي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AA41D9EB-62CC-49F3-BF0F-5F5601F7BBD4}"/>
                </a:ext>
              </a:extLst>
            </p:cNvPr>
            <p:cNvSpPr txBox="1"/>
            <p:nvPr/>
          </p:nvSpPr>
          <p:spPr>
            <a:xfrm>
              <a:off x="8671382" y="2061757"/>
              <a:ext cx="33085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الحروف المرتكزة على السطر</a:t>
              </a:r>
            </a:p>
            <a:p>
              <a:pPr algn="ctr"/>
              <a:r>
                <a:rPr lang="ar-SY" dirty="0" smtClean="0">
                  <a:solidFill>
                    <a:schemeClr val="bg1"/>
                  </a:solidFill>
                </a:rPr>
                <a:t>[</a:t>
              </a:r>
              <a:r>
                <a:rPr lang="ar-SY" dirty="0">
                  <a:solidFill>
                    <a:schemeClr val="bg1"/>
                  </a:solidFill>
                </a:rPr>
                <a:t> </a:t>
              </a:r>
              <a:r>
                <a:rPr lang="ar-SY" dirty="0" smtClean="0">
                  <a:solidFill>
                    <a:schemeClr val="bg1"/>
                  </a:solidFill>
                </a:rPr>
                <a:t>أ  ك  هـ ]</a:t>
              </a:r>
            </a:p>
            <a:p>
              <a:pPr algn="ctr"/>
              <a:r>
                <a:rPr lang="ar-SY" b="1" dirty="0" smtClean="0">
                  <a:solidFill>
                    <a:schemeClr val="bg1"/>
                  </a:solidFill>
                </a:rPr>
                <a:t>والحروف </a:t>
              </a:r>
              <a:r>
                <a:rPr lang="ar-SY" b="1" dirty="0">
                  <a:solidFill>
                    <a:schemeClr val="bg1"/>
                  </a:solidFill>
                </a:rPr>
                <a:t>التي ينزل جزء منها عن</a:t>
              </a:r>
            </a:p>
            <a:p>
              <a:pPr algn="ctr"/>
              <a:r>
                <a:rPr lang="ar-SY" b="1" dirty="0" smtClean="0">
                  <a:solidFill>
                    <a:schemeClr val="bg1"/>
                  </a:solidFill>
                </a:rPr>
                <a:t>السطر </a:t>
              </a:r>
              <a:r>
                <a:rPr lang="ar-SY" dirty="0" smtClean="0">
                  <a:solidFill>
                    <a:schemeClr val="bg1"/>
                  </a:solidFill>
                </a:rPr>
                <a:t>[</a:t>
              </a:r>
              <a:r>
                <a:rPr lang="ar-SY" b="1" dirty="0">
                  <a:solidFill>
                    <a:schemeClr val="bg1"/>
                  </a:solidFill>
                </a:rPr>
                <a:t>م  ل</a:t>
              </a:r>
              <a:r>
                <a:rPr lang="ar-SY" dirty="0">
                  <a:solidFill>
                    <a:schemeClr val="bg1"/>
                  </a:solidFill>
                </a:rPr>
                <a:t>]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0CED76C2-F94A-45BD-B596-08E93EA33A26}"/>
              </a:ext>
            </a:extLst>
          </p:cNvPr>
          <p:cNvGrpSpPr/>
          <p:nvPr/>
        </p:nvGrpSpPr>
        <p:grpSpPr>
          <a:xfrm>
            <a:off x="8671382" y="659693"/>
            <a:ext cx="2158706" cy="1015679"/>
            <a:chOff x="9153073" y="958334"/>
            <a:chExt cx="2158706" cy="1015679"/>
          </a:xfrm>
        </p:grpSpPr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76F5A9E3-84F6-4295-B0FF-6E4314EED273}"/>
                </a:ext>
              </a:extLst>
            </p:cNvPr>
            <p:cNvSpPr txBox="1"/>
            <p:nvPr/>
          </p:nvSpPr>
          <p:spPr>
            <a:xfrm>
              <a:off x="9153073" y="958334"/>
              <a:ext cx="17902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latin typeface="Century Gothic" panose="020B0502020202020204" pitchFamily="34" charset="0"/>
                </a:rPr>
                <a:t>الوظيفة</a:t>
              </a:r>
              <a:r>
                <a:rPr lang="ar-SY" sz="2000" b="1" dirty="0">
                  <a:latin typeface="Century Gothic" panose="020B0502020202020204" pitchFamily="34" charset="0"/>
                </a:rPr>
                <a:t> النحوية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04003622-D990-4175-A5A3-24FA2BA5F32C}"/>
                </a:ext>
              </a:extLst>
            </p:cNvPr>
            <p:cNvSpPr txBox="1"/>
            <p:nvPr/>
          </p:nvSpPr>
          <p:spPr>
            <a:xfrm>
              <a:off x="9279533" y="1327682"/>
              <a:ext cx="2032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أنواع الفعل</a:t>
              </a:r>
            </a:p>
            <a:p>
              <a:pPr algn="ctr"/>
              <a:r>
                <a:rPr lang="ar-SY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الفاعل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8" name="Rectangle: Rounded Corners 57">
            <a:extLst>
              <a:ext uri="{FF2B5EF4-FFF2-40B4-BE49-F238E27FC236}">
                <a16:creationId xmlns="" xmlns:a16="http://schemas.microsoft.com/office/drawing/2014/main" id="{61AC4F01-6A3C-491F-A4C7-891A6B46686A}"/>
              </a:ext>
            </a:extLst>
          </p:cNvPr>
          <p:cNvSpPr/>
          <p:nvPr/>
        </p:nvSpPr>
        <p:spPr>
          <a:xfrm rot="20257163">
            <a:off x="4147312" y="4533280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="" xmlns:a16="http://schemas.microsoft.com/office/drawing/2014/main" id="{D4825A81-CEB1-41A4-A4AA-74D5D98DEED6}"/>
              </a:ext>
            </a:extLst>
          </p:cNvPr>
          <p:cNvSpPr/>
          <p:nvPr/>
        </p:nvSpPr>
        <p:spPr>
          <a:xfrm rot="20257163">
            <a:off x="3802578" y="3302071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="" xmlns:a16="http://schemas.microsoft.com/office/drawing/2014/main" id="{DA9875F3-5543-48BB-8005-2AB372F192C1}"/>
              </a:ext>
            </a:extLst>
          </p:cNvPr>
          <p:cNvSpPr/>
          <p:nvPr/>
        </p:nvSpPr>
        <p:spPr>
          <a:xfrm rot="20257163">
            <a:off x="4056154" y="2146379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Rounded Corners 66">
            <a:extLst>
              <a:ext uri="{FF2B5EF4-FFF2-40B4-BE49-F238E27FC236}">
                <a16:creationId xmlns="" xmlns:a16="http://schemas.microsoft.com/office/drawing/2014/main" id="{A671EC0C-4617-4856-8237-7D0E7EBD6879}"/>
              </a:ext>
            </a:extLst>
          </p:cNvPr>
          <p:cNvSpPr/>
          <p:nvPr/>
        </p:nvSpPr>
        <p:spPr>
          <a:xfrm rot="20257163">
            <a:off x="4934857" y="1310359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: Rounded Corners 67">
            <a:extLst>
              <a:ext uri="{FF2B5EF4-FFF2-40B4-BE49-F238E27FC236}">
                <a16:creationId xmlns="" xmlns:a16="http://schemas.microsoft.com/office/drawing/2014/main" id="{682F6EBC-A56C-4835-81AB-81AAD676BE18}"/>
              </a:ext>
            </a:extLst>
          </p:cNvPr>
          <p:cNvSpPr/>
          <p:nvPr/>
        </p:nvSpPr>
        <p:spPr>
          <a:xfrm rot="20257163">
            <a:off x="7157159" y="1216641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Rounded Corners 68">
            <a:extLst>
              <a:ext uri="{FF2B5EF4-FFF2-40B4-BE49-F238E27FC236}">
                <a16:creationId xmlns="" xmlns:a16="http://schemas.microsoft.com/office/drawing/2014/main" id="{B3C82B20-3DF3-47C5-9482-CAA043B0CFB7}"/>
              </a:ext>
            </a:extLst>
          </p:cNvPr>
          <p:cNvSpPr/>
          <p:nvPr/>
        </p:nvSpPr>
        <p:spPr>
          <a:xfrm rot="20257163">
            <a:off x="8057315" y="2153486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: Rounded Corners 69">
            <a:extLst>
              <a:ext uri="{FF2B5EF4-FFF2-40B4-BE49-F238E27FC236}">
                <a16:creationId xmlns="" xmlns:a16="http://schemas.microsoft.com/office/drawing/2014/main" id="{7CC8C3AA-02C9-4770-BC73-EA17F260B9AF}"/>
              </a:ext>
            </a:extLst>
          </p:cNvPr>
          <p:cNvSpPr/>
          <p:nvPr/>
        </p:nvSpPr>
        <p:spPr>
          <a:xfrm rot="20257163">
            <a:off x="8364686" y="3276532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="" xmlns:a16="http://schemas.microsoft.com/office/drawing/2014/main" id="{9C032F6E-1CA8-4A33-9CEE-39EB950A1A05}"/>
              </a:ext>
            </a:extLst>
          </p:cNvPr>
          <p:cNvSpPr/>
          <p:nvPr/>
        </p:nvSpPr>
        <p:spPr>
          <a:xfrm rot="20257163">
            <a:off x="7203880" y="5242276"/>
            <a:ext cx="333828" cy="105090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tx1">
                  <a:alpha val="49000"/>
                </a:schemeClr>
              </a:gs>
              <a:gs pos="100000">
                <a:srgbClr val="F2F2F2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6A45E0E5-04CD-474E-826B-4784975D0D6E}"/>
              </a:ext>
            </a:extLst>
          </p:cNvPr>
          <p:cNvSpPr/>
          <p:nvPr/>
        </p:nvSpPr>
        <p:spPr>
          <a:xfrm flipH="1">
            <a:off x="7043059" y="5284584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1018BDAE-A2F2-49A5-B773-AC9FB8FDA8C4}"/>
              </a:ext>
            </a:extLst>
          </p:cNvPr>
          <p:cNvSpPr/>
          <p:nvPr/>
        </p:nvSpPr>
        <p:spPr>
          <a:xfrm flipH="1">
            <a:off x="8215784" y="3266011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0A287BA4-FC3D-4C4D-80BD-3648266BB674}"/>
              </a:ext>
            </a:extLst>
          </p:cNvPr>
          <p:cNvSpPr/>
          <p:nvPr/>
        </p:nvSpPr>
        <p:spPr>
          <a:xfrm flipH="1">
            <a:off x="7928430" y="2142143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EC87A3A2-EA03-4E97-B902-FC6E06FBC7D8}"/>
              </a:ext>
            </a:extLst>
          </p:cNvPr>
          <p:cNvSpPr/>
          <p:nvPr/>
        </p:nvSpPr>
        <p:spPr>
          <a:xfrm flipH="1">
            <a:off x="7043059" y="1209013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192033CC-8649-4399-8EF9-0D597C621398}"/>
              </a:ext>
            </a:extLst>
          </p:cNvPr>
          <p:cNvSpPr/>
          <p:nvPr/>
        </p:nvSpPr>
        <p:spPr>
          <a:xfrm>
            <a:off x="4767944" y="1311302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91D9F66C-8A53-4110-B56F-26F8DEB5D44A}"/>
              </a:ext>
            </a:extLst>
          </p:cNvPr>
          <p:cNvSpPr/>
          <p:nvPr/>
        </p:nvSpPr>
        <p:spPr>
          <a:xfrm>
            <a:off x="3924085" y="2142143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87A5301F-55FA-4863-AA9E-68837FF24BA4}"/>
              </a:ext>
            </a:extLst>
          </p:cNvPr>
          <p:cNvSpPr/>
          <p:nvPr/>
        </p:nvSpPr>
        <p:spPr>
          <a:xfrm>
            <a:off x="3652561" y="3262086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2DD1AE2-87FC-4676-A0D5-7A42E420C9B7}"/>
              </a:ext>
            </a:extLst>
          </p:cNvPr>
          <p:cNvSpPr/>
          <p:nvPr/>
        </p:nvSpPr>
        <p:spPr>
          <a:xfrm>
            <a:off x="3988085" y="4518164"/>
            <a:ext cx="333828" cy="33382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71" grpId="0" animBg="1"/>
      <p:bldP spid="19" grpId="0" animBg="1"/>
      <p:bldP spid="58" grpId="0" animBg="1"/>
      <p:bldP spid="59" grpId="0" animBg="1"/>
      <p:bldP spid="60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18" grpId="0" animBg="1"/>
      <p:bldP spid="20" grpId="0" animBg="1"/>
      <p:bldP spid="21" grpId="0" animBg="1"/>
      <p:bldP spid="22" grpId="0" animBg="1"/>
      <p:bldP spid="17" grpId="0" animBg="1"/>
      <p:bldP spid="16" grpId="0" animBg="1"/>
      <p:bldP spid="15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5" y="657621"/>
            <a:ext cx="3088188" cy="2316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" y="3112511"/>
            <a:ext cx="3004017" cy="260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390138" y="1131255"/>
            <a:ext cx="3454400" cy="640328"/>
            <a:chOff x="676027" y="3890007"/>
            <a:chExt cx="3454400" cy="640328"/>
          </a:xfrm>
        </p:grpSpPr>
        <p:sp>
          <p:nvSpPr>
            <p:cNvPr id="21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03902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4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09713" y="4013153"/>
              <a:ext cx="31207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تَرى في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المَشهَدِ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26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567684" y="2333432"/>
            <a:ext cx="3314700" cy="640328"/>
            <a:chOff x="676027" y="3890007"/>
            <a:chExt cx="3314700" cy="640328"/>
          </a:xfrm>
        </p:grpSpPr>
        <p:sp>
          <p:nvSpPr>
            <p:cNvPr id="27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03902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0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33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37794" y="3974914"/>
              <a:ext cx="238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اشتَرَى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الرَّجُلُ</a:t>
              </a:r>
            </a:p>
          </p:txBody>
        </p:sp>
      </p:grpSp>
      <p:grpSp>
        <p:nvGrpSpPr>
          <p:cNvPr id="32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451225" y="1131255"/>
            <a:ext cx="2720711" cy="622764"/>
            <a:chOff x="454665" y="2583328"/>
            <a:chExt cx="3392426" cy="622764"/>
          </a:xfrm>
        </p:grpSpPr>
        <p:sp>
          <p:nvSpPr>
            <p:cNvPr id="33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518005" y="2583328"/>
              <a:ext cx="3198772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454665" y="2677812"/>
              <a:ext cx="3392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متجر لبيع حلوى الكعك </a:t>
              </a:r>
            </a:p>
          </p:txBody>
        </p:sp>
      </p:grpSp>
      <p:grpSp>
        <p:nvGrpSpPr>
          <p:cNvPr id="35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382473" y="2350996"/>
            <a:ext cx="2684951" cy="622764"/>
            <a:chOff x="1287342" y="2583328"/>
            <a:chExt cx="3347838" cy="622764"/>
          </a:xfrm>
        </p:grpSpPr>
        <p:sp>
          <p:nvSpPr>
            <p:cNvPr id="36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1445696" y="2583328"/>
              <a:ext cx="318948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287342" y="2677812"/>
              <a:ext cx="3283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حلوى الكعك </a:t>
              </a:r>
            </a:p>
          </p:txBody>
        </p:sp>
      </p:grpSp>
      <p:grpSp>
        <p:nvGrpSpPr>
          <p:cNvPr id="38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259902" y="4723154"/>
            <a:ext cx="3853188" cy="640328"/>
            <a:chOff x="676027" y="3890007"/>
            <a:chExt cx="3853188" cy="640328"/>
          </a:xfrm>
        </p:grpSpPr>
        <p:sp>
          <p:nvSpPr>
            <p:cNvPr id="39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577509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42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D600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09713" y="4013153"/>
              <a:ext cx="35195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يَفْعَلُ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النَّاسُ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في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هَذَا المكان ؟</a:t>
              </a:r>
              <a:endParaRPr lang="ar-SY" sz="24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53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244844" y="4709940"/>
            <a:ext cx="2770672" cy="622764"/>
            <a:chOff x="1180457" y="2583328"/>
            <a:chExt cx="3454723" cy="622764"/>
          </a:xfrm>
        </p:grpSpPr>
        <p:sp>
          <p:nvSpPr>
            <p:cNvPr id="54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1180457" y="2583328"/>
              <a:ext cx="345472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D60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180457" y="2677812"/>
              <a:ext cx="3283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يستمعون لخطبة الجمعة</a:t>
              </a:r>
            </a:p>
          </p:txBody>
        </p:sp>
      </p:grpSp>
      <p:grpSp>
        <p:nvGrpSpPr>
          <p:cNvPr id="56" name="Group 86">
            <a:extLst>
              <a:ext uri="{FF2B5EF4-FFF2-40B4-BE49-F238E27FC236}">
                <a16:creationId xmlns:a16="http://schemas.microsoft.com/office/drawing/2014/main" xmlns="" id="{9B78D6AC-BB74-413A-8F7E-44513CF30CA0}"/>
              </a:ext>
            </a:extLst>
          </p:cNvPr>
          <p:cNvGrpSpPr/>
          <p:nvPr/>
        </p:nvGrpSpPr>
        <p:grpSpPr>
          <a:xfrm>
            <a:off x="5518289" y="179145"/>
            <a:ext cx="3817347" cy="637191"/>
            <a:chOff x="676027" y="5063739"/>
            <a:chExt cx="3817347" cy="637191"/>
          </a:xfrm>
        </p:grpSpPr>
        <p:sp>
          <p:nvSpPr>
            <p:cNvPr id="57" name="Rectangle 41">
              <a:extLst>
                <a:ext uri="{FF2B5EF4-FFF2-40B4-BE49-F238E27FC236}">
                  <a16:creationId xmlns:a16="http://schemas.microsoft.com/office/drawing/2014/main" xmlns="" id="{EDD39EDE-1214-4C0F-BE8A-61B4170D5322}"/>
                </a:ext>
              </a:extLst>
            </p:cNvPr>
            <p:cNvSpPr/>
            <p:nvPr/>
          </p:nvSpPr>
          <p:spPr>
            <a:xfrm flipH="1">
              <a:off x="951703" y="5078166"/>
              <a:ext cx="354167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1">
              <a:extLst>
                <a:ext uri="{FF2B5EF4-FFF2-40B4-BE49-F238E27FC236}">
                  <a16:creationId xmlns:a16="http://schemas.microsoft.com/office/drawing/2014/main" xmlns="" id="{285533A6-F03C-46CF-865E-54837BAC2305}"/>
                </a:ext>
              </a:extLst>
            </p:cNvPr>
            <p:cNvGrpSpPr/>
            <p:nvPr/>
          </p:nvGrpSpPr>
          <p:grpSpPr>
            <a:xfrm>
              <a:off x="676027" y="5063739"/>
              <a:ext cx="537103" cy="534197"/>
              <a:chOff x="11049987" y="1270856"/>
              <a:chExt cx="537103" cy="534197"/>
            </a:xfrm>
          </p:grpSpPr>
          <p:sp>
            <p:nvSpPr>
              <p:cNvPr id="60" name="Teardrop 52">
                <a:extLst>
                  <a:ext uri="{FF2B5EF4-FFF2-40B4-BE49-F238E27FC236}">
                    <a16:creationId xmlns:a16="http://schemas.microsoft.com/office/drawing/2014/main" xmlns="" id="{9E3E7311-763B-41F4-A3DF-BE24F7DEF333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53">
                <a:extLst>
                  <a:ext uri="{FF2B5EF4-FFF2-40B4-BE49-F238E27FC236}">
                    <a16:creationId xmlns:a16="http://schemas.microsoft.com/office/drawing/2014/main" xmlns="" id="{1C2F196A-F332-4795-A419-A8868FA620BB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9" name="TextBox 77">
              <a:extLst>
                <a:ext uri="{FF2B5EF4-FFF2-40B4-BE49-F238E27FC236}">
                  <a16:creationId xmlns:a16="http://schemas.microsoft.com/office/drawing/2014/main" xmlns="" id="{257F20A4-C4EF-4DAC-9500-98B097296CB7}"/>
                </a:ext>
              </a:extLst>
            </p:cNvPr>
            <p:cNvSpPr txBox="1"/>
            <p:nvPr/>
          </p:nvSpPr>
          <p:spPr>
            <a:xfrm>
              <a:off x="1107981" y="5174484"/>
              <a:ext cx="3170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1.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أَتأَمَّلُ المَشاهِدَ ، ثُمَّ اُجِيبُ :</a:t>
              </a:r>
            </a:p>
          </p:txBody>
        </p:sp>
      </p:grpSp>
      <p:grpSp>
        <p:nvGrpSpPr>
          <p:cNvPr id="62" name="Group 17">
            <a:extLst>
              <a:ext uri="{FF2B5EF4-FFF2-40B4-BE49-F238E27FC236}">
                <a16:creationId xmlns:a16="http://schemas.microsoft.com/office/drawing/2014/main" xmlns="" id="{F53F6F05-5148-4FC6-99BB-4ED34035D78F}"/>
              </a:ext>
            </a:extLst>
          </p:cNvPr>
          <p:cNvGrpSpPr/>
          <p:nvPr/>
        </p:nvGrpSpPr>
        <p:grpSpPr>
          <a:xfrm>
            <a:off x="9048309" y="135439"/>
            <a:ext cx="770565" cy="770565"/>
            <a:chOff x="3608900" y="1227358"/>
            <a:chExt cx="822423" cy="822423"/>
          </a:xfrm>
        </p:grpSpPr>
        <p:sp>
          <p:nvSpPr>
            <p:cNvPr id="63" name="Oval 18">
              <a:extLst>
                <a:ext uri="{FF2B5EF4-FFF2-40B4-BE49-F238E27FC236}">
                  <a16:creationId xmlns:a16="http://schemas.microsoft.com/office/drawing/2014/main" xmlns="" id="{72888031-EF61-4A17-96BC-89261CCC1770}"/>
                </a:ext>
              </a:extLst>
            </p:cNvPr>
            <p:cNvSpPr/>
            <p:nvPr/>
          </p:nvSpPr>
          <p:spPr>
            <a:xfrm>
              <a:off x="3608900" y="1227358"/>
              <a:ext cx="822423" cy="822423"/>
            </a:xfrm>
            <a:prstGeom prst="ellipse">
              <a:avLst/>
            </a:prstGeom>
            <a:solidFill>
              <a:srgbClr val="FFFF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19">
              <a:extLst>
                <a:ext uri="{FF2B5EF4-FFF2-40B4-BE49-F238E27FC236}">
                  <a16:creationId xmlns:a16="http://schemas.microsoft.com/office/drawing/2014/main" xmlns="" id="{68167DE7-43C4-4940-8D75-AFD905160357}"/>
                </a:ext>
              </a:extLst>
            </p:cNvPr>
            <p:cNvSpPr/>
            <p:nvPr/>
          </p:nvSpPr>
          <p:spPr>
            <a:xfrm>
              <a:off x="3675453" y="1293911"/>
              <a:ext cx="689317" cy="689317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5" name="Graphic 67" descr="Hourglass">
            <a:extLst>
              <a:ext uri="{FF2B5EF4-FFF2-40B4-BE49-F238E27FC236}">
                <a16:creationId xmlns:a16="http://schemas.microsoft.com/office/drawing/2014/main" xmlns="" id="{3E3295AC-E987-4C73-A40D-8D3617428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241190" y="372831"/>
            <a:ext cx="342697" cy="34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3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920" y="82195"/>
            <a:ext cx="2944033" cy="19583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6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022292" y="2152126"/>
            <a:ext cx="3896524" cy="640328"/>
            <a:chOff x="676027" y="3890007"/>
            <a:chExt cx="3896524" cy="640328"/>
          </a:xfrm>
        </p:grpSpPr>
        <p:sp>
          <p:nvSpPr>
            <p:cNvPr id="17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62084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0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09714" y="4013153"/>
              <a:ext cx="356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مَنِ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الأَشخَاص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الَّذِينَ في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الصورَةِ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22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022293" y="3354303"/>
            <a:ext cx="3934369" cy="640328"/>
            <a:chOff x="676027" y="3890007"/>
            <a:chExt cx="3934369" cy="640328"/>
          </a:xfrm>
        </p:grpSpPr>
        <p:sp>
          <p:nvSpPr>
            <p:cNvPr id="23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3658690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0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33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1" y="3974914"/>
              <a:ext cx="35024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يَفْعَلُ الوَلَدُ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المُمْسكُ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بيدِ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أَبِيهِ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32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022292" y="4618144"/>
            <a:ext cx="4008652" cy="640328"/>
            <a:chOff x="676027" y="3890007"/>
            <a:chExt cx="4008652" cy="640328"/>
          </a:xfrm>
        </p:grpSpPr>
        <p:sp>
          <p:nvSpPr>
            <p:cNvPr id="33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73297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6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D600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64357" y="4013153"/>
              <a:ext cx="3131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وَمَا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رَأْيك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فِي هَذا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السلُوكِ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38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005206" y="5834046"/>
            <a:ext cx="4023286" cy="640328"/>
            <a:chOff x="676027" y="3890007"/>
            <a:chExt cx="4023286" cy="640328"/>
          </a:xfrm>
        </p:grpSpPr>
        <p:sp>
          <p:nvSpPr>
            <p:cNvPr id="39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730519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42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00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79811" y="3988120"/>
              <a:ext cx="35195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لِمَاذَا يَظْهَرُ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السرُورُ عَلَى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الأَطْفَالِ؟</a:t>
              </a:r>
            </a:p>
          </p:txBody>
        </p:sp>
      </p:grpSp>
      <p:grpSp>
        <p:nvGrpSpPr>
          <p:cNvPr id="46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010247" y="2158455"/>
            <a:ext cx="2647672" cy="622764"/>
            <a:chOff x="61916" y="2583328"/>
            <a:chExt cx="3301355" cy="622764"/>
          </a:xfrm>
        </p:grpSpPr>
        <p:sp>
          <p:nvSpPr>
            <p:cNvPr id="47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61916" y="2583328"/>
              <a:ext cx="330135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217442" y="2677812"/>
              <a:ext cx="2983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الأب و الأم مع أطفالهم</a:t>
              </a:r>
            </a:p>
          </p:txBody>
        </p:sp>
      </p:grpSp>
      <p:grpSp>
        <p:nvGrpSpPr>
          <p:cNvPr id="49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010247" y="3349348"/>
            <a:ext cx="2711693" cy="622764"/>
            <a:chOff x="-17914" y="2583328"/>
            <a:chExt cx="3381182" cy="622764"/>
          </a:xfrm>
        </p:grpSpPr>
        <p:sp>
          <p:nvSpPr>
            <p:cNvPr id="50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17914" y="2583328"/>
              <a:ext cx="3381182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33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43134" y="2677812"/>
              <a:ext cx="30665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يُقبِّل الطفل يد والده</a:t>
              </a:r>
            </a:p>
          </p:txBody>
        </p:sp>
      </p:grpSp>
      <p:grpSp>
        <p:nvGrpSpPr>
          <p:cNvPr id="52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010247" y="4660740"/>
            <a:ext cx="2711696" cy="622764"/>
            <a:chOff x="-17912" y="2583328"/>
            <a:chExt cx="3381186" cy="622764"/>
          </a:xfrm>
        </p:grpSpPr>
        <p:sp>
          <p:nvSpPr>
            <p:cNvPr id="53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17912" y="2583328"/>
              <a:ext cx="338118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D60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712677" y="2677812"/>
              <a:ext cx="21698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سلوك جيد</a:t>
              </a:r>
            </a:p>
          </p:txBody>
        </p:sp>
      </p:grpSp>
      <p:grpSp>
        <p:nvGrpSpPr>
          <p:cNvPr id="55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010247" y="5885162"/>
            <a:ext cx="2717716" cy="622764"/>
            <a:chOff x="230763" y="2583328"/>
            <a:chExt cx="3388694" cy="622764"/>
          </a:xfrm>
        </p:grpSpPr>
        <p:sp>
          <p:nvSpPr>
            <p:cNvPr id="56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230763" y="2583328"/>
              <a:ext cx="338869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961352" y="2677812"/>
              <a:ext cx="2419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لأنَّه يوم العيد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618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3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43" y="268045"/>
            <a:ext cx="2735437" cy="2554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5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2701335" y="3117591"/>
            <a:ext cx="2522941" cy="622764"/>
            <a:chOff x="217442" y="2583328"/>
            <a:chExt cx="3145829" cy="622764"/>
          </a:xfrm>
        </p:grpSpPr>
        <p:sp>
          <p:nvSpPr>
            <p:cNvPr id="16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296675" y="2583328"/>
              <a:ext cx="306659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217442" y="2677812"/>
              <a:ext cx="2983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يلعبون</a:t>
              </a:r>
            </a:p>
          </p:txBody>
        </p:sp>
      </p:grpSp>
      <p:grpSp>
        <p:nvGrpSpPr>
          <p:cNvPr id="18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2764880" y="4294175"/>
            <a:ext cx="2485362" cy="622764"/>
            <a:chOff x="264296" y="2583328"/>
            <a:chExt cx="3098972" cy="622764"/>
          </a:xfrm>
        </p:grpSpPr>
        <p:sp>
          <p:nvSpPr>
            <p:cNvPr id="19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264296" y="2583328"/>
              <a:ext cx="3098972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33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264296" y="2677812"/>
              <a:ext cx="30665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مدينة الملاهي</a:t>
              </a:r>
            </a:p>
          </p:txBody>
        </p:sp>
      </p:grpSp>
      <p:grpSp>
        <p:nvGrpSpPr>
          <p:cNvPr id="21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30503" y="5535712"/>
            <a:ext cx="5119740" cy="622764"/>
            <a:chOff x="-2770047" y="2583328"/>
            <a:chExt cx="6383752" cy="622764"/>
          </a:xfrm>
        </p:grpSpPr>
        <p:sp>
          <p:nvSpPr>
            <p:cNvPr id="22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2770047" y="2583328"/>
              <a:ext cx="638375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D60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-2770047" y="2677812"/>
              <a:ext cx="6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دولاب الهواء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-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أرجوحة دوارة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-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سيارة اصطدامية</a:t>
              </a:r>
            </a:p>
          </p:txBody>
        </p:sp>
      </p:grpSp>
      <p:grpSp>
        <p:nvGrpSpPr>
          <p:cNvPr id="27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057550" y="3055933"/>
            <a:ext cx="3896524" cy="640328"/>
            <a:chOff x="676027" y="3890007"/>
            <a:chExt cx="3896524" cy="640328"/>
          </a:xfrm>
        </p:grpSpPr>
        <p:sp>
          <p:nvSpPr>
            <p:cNvPr id="28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62084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1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09714" y="4013153"/>
              <a:ext cx="356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يَفْعَلُ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الَأوْلادُ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فِي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المَشهَدِ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33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129901" y="4258110"/>
            <a:ext cx="3934368" cy="640328"/>
            <a:chOff x="676027" y="3890007"/>
            <a:chExt cx="3934368" cy="640328"/>
          </a:xfrm>
        </p:grpSpPr>
        <p:sp>
          <p:nvSpPr>
            <p:cNvPr id="34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3658690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7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33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80432" y="3999238"/>
              <a:ext cx="27349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يُسَمَّى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هَذَا المَكَانُ؟</a:t>
              </a:r>
            </a:p>
          </p:txBody>
        </p:sp>
      </p:grpSp>
      <p:grpSp>
        <p:nvGrpSpPr>
          <p:cNvPr id="39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5881361" y="5521951"/>
            <a:ext cx="4325801" cy="640328"/>
            <a:chOff x="676027" y="3890007"/>
            <a:chExt cx="4325801" cy="640328"/>
          </a:xfrm>
        </p:grpSpPr>
        <p:sp>
          <p:nvSpPr>
            <p:cNvPr id="40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70326" y="3907571"/>
              <a:ext cx="4031502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44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D600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56707" y="3984317"/>
              <a:ext cx="3937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أذَكْرُ أَسْمَاء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ثلَاثِ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ألَعْاَبٍ مُخْتلَفِةَ أحبها</a:t>
              </a:r>
              <a:endParaRPr lang="ar-SY" sz="24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5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3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0" y="2620452"/>
            <a:ext cx="2746614" cy="23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7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639702" y="273313"/>
            <a:ext cx="3298157" cy="640328"/>
            <a:chOff x="676027" y="3890007"/>
            <a:chExt cx="3298157" cy="640328"/>
          </a:xfrm>
        </p:grpSpPr>
        <p:sp>
          <p:nvSpPr>
            <p:cNvPr id="18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022478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1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009715" y="4013153"/>
              <a:ext cx="2544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مَاذَا يَفْعَلُ هَذَا الوَلَدُ؟</a:t>
              </a:r>
            </a:p>
          </p:txBody>
        </p:sp>
      </p:grpSp>
      <p:grpSp>
        <p:nvGrpSpPr>
          <p:cNvPr id="23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6629399" y="1055133"/>
            <a:ext cx="3336005" cy="640328"/>
            <a:chOff x="676027" y="3890007"/>
            <a:chExt cx="3336005" cy="640328"/>
          </a:xfrm>
        </p:grpSpPr>
        <p:sp>
          <p:nvSpPr>
            <p:cNvPr id="28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306032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1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33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2" y="3974914"/>
              <a:ext cx="2904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لِمَنْ يُعْطِي الهَدِيَّةَ؟ وَلِمَاذَا؟</a:t>
              </a:r>
            </a:p>
          </p:txBody>
        </p:sp>
      </p:grpSp>
      <p:grpSp>
        <p:nvGrpSpPr>
          <p:cNvPr id="33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7059913" y="1863922"/>
            <a:ext cx="2899975" cy="640328"/>
            <a:chOff x="676027" y="3890007"/>
            <a:chExt cx="2899975" cy="640328"/>
          </a:xfrm>
        </p:grpSpPr>
        <p:sp>
          <p:nvSpPr>
            <p:cNvPr id="34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262429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7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D600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278903" y="4013153"/>
              <a:ext cx="2037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لِمَاذَا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يَبْتَسمُ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؟</a:t>
              </a:r>
            </a:p>
          </p:txBody>
        </p:sp>
      </p:grpSp>
      <p:grpSp>
        <p:nvGrpSpPr>
          <p:cNvPr id="39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5774792" y="5071874"/>
            <a:ext cx="4614663" cy="640328"/>
            <a:chOff x="676027" y="3890007"/>
            <a:chExt cx="4614663" cy="640328"/>
          </a:xfrm>
        </p:grpSpPr>
        <p:sp>
          <p:nvSpPr>
            <p:cNvPr id="40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420291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44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00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79811" y="3988120"/>
              <a:ext cx="4110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مَا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رَأْيُكَ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في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مُسَاعَدَةِ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الفُقَرَاءِ في العِيدِ؟</a:t>
              </a:r>
            </a:p>
          </p:txBody>
        </p:sp>
      </p:grpSp>
      <p:grpSp>
        <p:nvGrpSpPr>
          <p:cNvPr id="47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4720882" y="5909463"/>
            <a:ext cx="5700310" cy="640328"/>
            <a:chOff x="676027" y="3890007"/>
            <a:chExt cx="5700310" cy="640328"/>
          </a:xfrm>
        </p:grpSpPr>
        <p:sp>
          <p:nvSpPr>
            <p:cNvPr id="48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542463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51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993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79812" y="3988120"/>
              <a:ext cx="5196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أُقَدِّمُ نَصيحَةً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لِزُمَلَائِي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فِي </a:t>
              </a:r>
              <a:r>
                <a:rPr lang="ar-SY" sz="2400" b="1" dirty="0"/>
                <a:t>مِثْلِ هَذِهِ </a:t>
              </a:r>
              <a:r>
                <a:rPr lang="ar-SY" sz="2400" b="1" dirty="0" smtClean="0"/>
                <a:t>المُنَاسَبَةِ السعِيدَةِ</a:t>
              </a:r>
              <a:endParaRPr lang="ar-SY" sz="24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53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166141" y="302345"/>
            <a:ext cx="2647672" cy="622764"/>
            <a:chOff x="61916" y="2583328"/>
            <a:chExt cx="3301355" cy="622764"/>
          </a:xfrm>
        </p:grpSpPr>
        <p:sp>
          <p:nvSpPr>
            <p:cNvPr id="54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61916" y="2583328"/>
              <a:ext cx="330135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217442" y="2677812"/>
              <a:ext cx="2983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يُقدِّم هديَّة للطِّفل الفقير</a:t>
              </a:r>
            </a:p>
          </p:txBody>
        </p:sp>
      </p:grpSp>
      <p:grpSp>
        <p:nvGrpSpPr>
          <p:cNvPr id="56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342900" y="1120474"/>
            <a:ext cx="5430576" cy="622764"/>
            <a:chOff x="-2811395" y="2583328"/>
            <a:chExt cx="6771328" cy="622764"/>
          </a:xfrm>
        </p:grpSpPr>
        <p:sp>
          <p:nvSpPr>
            <p:cNvPr id="57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2811395" y="2583328"/>
              <a:ext cx="6771328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33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-2577714" y="2677812"/>
              <a:ext cx="65052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للمحتاج ,لأنَّه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يوم العيد لكي يدخل السعادة إلى قلبه</a:t>
              </a:r>
            </a:p>
          </p:txBody>
        </p:sp>
      </p:grpSp>
      <p:grpSp>
        <p:nvGrpSpPr>
          <p:cNvPr id="59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2484176" y="1892443"/>
            <a:ext cx="3289300" cy="622764"/>
            <a:chOff x="-537371" y="2583328"/>
            <a:chExt cx="4101394" cy="622764"/>
          </a:xfrm>
        </p:grpSpPr>
        <p:sp>
          <p:nvSpPr>
            <p:cNvPr id="60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537371" y="2583328"/>
              <a:ext cx="410139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D60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-525078" y="2677812"/>
              <a:ext cx="3907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لأنَّه سعيد لمساعدته للمحتاج</a:t>
              </a:r>
            </a:p>
          </p:txBody>
        </p:sp>
      </p:grpSp>
      <p:grpSp>
        <p:nvGrpSpPr>
          <p:cNvPr id="62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99658" y="5835396"/>
            <a:ext cx="4254499" cy="622764"/>
            <a:chOff x="-1230016" y="2583328"/>
            <a:chExt cx="5015714" cy="622764"/>
          </a:xfrm>
        </p:grpSpPr>
        <p:sp>
          <p:nvSpPr>
            <p:cNvPr id="63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474537" y="2583328"/>
              <a:ext cx="426023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-1230016" y="2677812"/>
              <a:ext cx="48494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أن نساعد المحتاجين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و نسعدهم</a:t>
              </a:r>
              <a:endParaRPr lang="ar-SY" sz="24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65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530311" y="5072055"/>
            <a:ext cx="3957111" cy="622764"/>
            <a:chOff x="-1314626" y="2583328"/>
            <a:chExt cx="4934084" cy="622764"/>
          </a:xfrm>
        </p:grpSpPr>
        <p:sp>
          <p:nvSpPr>
            <p:cNvPr id="66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-1314626" y="2583328"/>
              <a:ext cx="4934082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-1314626" y="2677812"/>
              <a:ext cx="4934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فعلٌ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حسن لكي يشاركونا بفرحة العيد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3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399" y="971579"/>
            <a:ext cx="4854537" cy="54493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7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4305299" y="112961"/>
            <a:ext cx="5433736" cy="626829"/>
            <a:chOff x="676027" y="3890007"/>
            <a:chExt cx="5550755" cy="640328"/>
          </a:xfrm>
        </p:grpSpPr>
        <p:sp>
          <p:nvSpPr>
            <p:cNvPr id="18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5275077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2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00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79812" y="3988120"/>
              <a:ext cx="50469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2. أَقْراُ النَّشيدَ الآتِيَ مَعَ مَجمُوعتِي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بِلَحنٍ 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جَميلٍ</a:t>
              </a:r>
            </a:p>
          </p:txBody>
        </p:sp>
      </p:grpSp>
      <p:grpSp>
        <p:nvGrpSpPr>
          <p:cNvPr id="25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323536" y="1822808"/>
            <a:ext cx="1911730" cy="622764"/>
            <a:chOff x="756739" y="2583328"/>
            <a:chExt cx="2606530" cy="622764"/>
          </a:xfrm>
        </p:grpSpPr>
        <p:sp>
          <p:nvSpPr>
            <p:cNvPr id="26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4" y="2583328"/>
              <a:ext cx="241156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756739" y="2677812"/>
              <a:ext cx="2529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تَبَاشير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 : أَوَائل</a:t>
              </a:r>
            </a:p>
          </p:txBody>
        </p:sp>
      </p:grpSp>
      <p:grpSp>
        <p:nvGrpSpPr>
          <p:cNvPr id="28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495807" y="3020816"/>
            <a:ext cx="1840416" cy="622764"/>
            <a:chOff x="951702" y="2583328"/>
            <a:chExt cx="2509298" cy="622764"/>
          </a:xfrm>
        </p:grpSpPr>
        <p:sp>
          <p:nvSpPr>
            <p:cNvPr id="29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2" y="2583328"/>
              <a:ext cx="241156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33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959213" y="2677812"/>
              <a:ext cx="2501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السعُود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: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الأَفراح</a:t>
              </a:r>
            </a:p>
          </p:txBody>
        </p:sp>
      </p:grpSp>
      <p:grpSp>
        <p:nvGrpSpPr>
          <p:cNvPr id="31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534403" y="4211185"/>
            <a:ext cx="1768735" cy="622764"/>
            <a:chOff x="951708" y="2583328"/>
            <a:chExt cx="2411566" cy="622764"/>
          </a:xfrm>
        </p:grpSpPr>
        <p:sp>
          <p:nvSpPr>
            <p:cNvPr id="32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8" y="2583328"/>
              <a:ext cx="241156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D60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31537" y="2677812"/>
              <a:ext cx="21698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حَبَانا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: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منحنا</a:t>
              </a:r>
            </a:p>
          </p:txBody>
        </p:sp>
      </p:grpSp>
      <p:grpSp>
        <p:nvGrpSpPr>
          <p:cNvPr id="34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1528895" y="5320950"/>
            <a:ext cx="1774243" cy="622764"/>
            <a:chOff x="1200381" y="2583328"/>
            <a:chExt cx="2419077" cy="622764"/>
          </a:xfrm>
        </p:grpSpPr>
        <p:sp>
          <p:nvSpPr>
            <p:cNvPr id="35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1200382" y="2583328"/>
              <a:ext cx="2419075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200381" y="2677812"/>
              <a:ext cx="2419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اليُمْن </a:t>
              </a:r>
              <a:r>
                <a:rPr lang="ar-SY" sz="2400" b="1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: </a:t>
              </a:r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البرَكة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1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84" y="1136665"/>
            <a:ext cx="2960534" cy="2128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مربع نص 51"/>
          <p:cNvSpPr txBox="1"/>
          <p:nvPr/>
        </p:nvSpPr>
        <p:spPr>
          <a:xfrm>
            <a:off x="7959211" y="3206167"/>
            <a:ext cx="4042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800" b="1" dirty="0" smtClean="0">
                <a:solidFill>
                  <a:srgbClr val="FFFF00"/>
                </a:solidFill>
              </a:rPr>
              <a:t>1</a:t>
            </a:r>
            <a:endParaRPr lang="ar-SY" sz="2000" b="1" dirty="0">
              <a:solidFill>
                <a:srgbClr val="FFFF00"/>
              </a:solidFill>
            </a:endParaRPr>
          </a:p>
        </p:txBody>
      </p:sp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57" y="1075285"/>
            <a:ext cx="3070747" cy="2251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184" y="3828537"/>
            <a:ext cx="2960534" cy="213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3" y="3774727"/>
            <a:ext cx="2896575" cy="2103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مربع نص 22"/>
          <p:cNvSpPr txBox="1"/>
          <p:nvPr/>
        </p:nvSpPr>
        <p:spPr>
          <a:xfrm>
            <a:off x="2142904" y="3264945"/>
            <a:ext cx="4042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800" b="1" dirty="0" smtClean="0">
                <a:solidFill>
                  <a:srgbClr val="FFFF00"/>
                </a:solidFill>
              </a:rPr>
              <a:t>2</a:t>
            </a:r>
            <a:endParaRPr lang="ar-SY" sz="2000" b="1" dirty="0">
              <a:solidFill>
                <a:srgbClr val="FFFF00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8095392" y="5878490"/>
            <a:ext cx="4042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800" b="1" dirty="0" smtClean="0">
                <a:solidFill>
                  <a:srgbClr val="FFFF00"/>
                </a:solidFill>
              </a:rPr>
              <a:t>3</a:t>
            </a:r>
            <a:endParaRPr lang="ar-SY" sz="2000" b="1" dirty="0">
              <a:solidFill>
                <a:srgbClr val="FFFF00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2102504" y="5795798"/>
            <a:ext cx="4042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800" b="1" dirty="0" smtClean="0">
                <a:solidFill>
                  <a:srgbClr val="FFFF00"/>
                </a:solidFill>
              </a:rPr>
              <a:t>4</a:t>
            </a:r>
            <a:endParaRPr lang="ar-SY" sz="2000" b="1" dirty="0">
              <a:solidFill>
                <a:srgbClr val="FFFF00"/>
              </a:solidFill>
            </a:endParaRPr>
          </a:p>
        </p:txBody>
      </p:sp>
      <p:grpSp>
        <p:nvGrpSpPr>
          <p:cNvPr id="19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5908834" y="273313"/>
            <a:ext cx="4029025" cy="640328"/>
            <a:chOff x="676027" y="3890007"/>
            <a:chExt cx="4029025" cy="640328"/>
          </a:xfrm>
        </p:grpSpPr>
        <p:sp>
          <p:nvSpPr>
            <p:cNvPr id="20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655080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6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1" y="4013153"/>
              <a:ext cx="3597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3- أَتَأمَّلُّ الصورَ الآتِيةَ، ثُمَّ اُجِيبُ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3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29" y="930630"/>
            <a:ext cx="3001643" cy="2104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29" y="3634811"/>
            <a:ext cx="3181114" cy="2260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85" y="1059243"/>
            <a:ext cx="2946071" cy="2096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9" y="3694317"/>
            <a:ext cx="3092311" cy="218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مربع نص 22"/>
          <p:cNvSpPr txBox="1"/>
          <p:nvPr/>
        </p:nvSpPr>
        <p:spPr>
          <a:xfrm>
            <a:off x="8305391" y="3172377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5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2061193" y="3216520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6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8305391" y="6026631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7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2102504" y="5878490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8</a:t>
            </a:r>
            <a:endParaRPr lang="ar-SY" sz="2000" b="1" dirty="0">
              <a:solidFill>
                <a:srgbClr val="FF0000"/>
              </a:solidFill>
            </a:endParaRPr>
          </a:p>
        </p:txBody>
      </p:sp>
      <p:grpSp>
        <p:nvGrpSpPr>
          <p:cNvPr id="19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5908834" y="273313"/>
            <a:ext cx="4029025" cy="640328"/>
            <a:chOff x="676027" y="3890007"/>
            <a:chExt cx="4029025" cy="640328"/>
          </a:xfrm>
        </p:grpSpPr>
        <p:sp>
          <p:nvSpPr>
            <p:cNvPr id="20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3655080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7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1" y="4013153"/>
              <a:ext cx="3597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3- أَتَأمَّلُّ الصورَ الآتِيةَ، ثُمَّ اُجِيبُ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94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165" y="1201737"/>
            <a:ext cx="8259088" cy="44872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مربع نص 19"/>
          <p:cNvSpPr txBox="1"/>
          <p:nvPr/>
        </p:nvSpPr>
        <p:spPr>
          <a:xfrm>
            <a:off x="3692181" y="2868628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1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7901324" y="2877133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2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7901324" y="1679275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3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3654188" y="1681427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4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4" name="مربع نص 23"/>
          <p:cNvSpPr txBox="1"/>
          <p:nvPr/>
        </p:nvSpPr>
        <p:spPr>
          <a:xfrm>
            <a:off x="7901324" y="5176505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5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7904992" y="4006768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6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3736795" y="5176506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7</a:t>
            </a:r>
            <a:endParaRPr lang="ar-SY" sz="2000" b="1" dirty="0">
              <a:solidFill>
                <a:srgbClr val="FF0000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3736795" y="3944758"/>
            <a:ext cx="4042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0000"/>
                </a:solidFill>
              </a:rPr>
              <a:t>8</a:t>
            </a:r>
            <a:endParaRPr lang="ar-SY" sz="2000" b="1" dirty="0">
              <a:solidFill>
                <a:srgbClr val="FF0000"/>
              </a:solidFill>
            </a:endParaRPr>
          </a:p>
        </p:txBody>
      </p:sp>
      <p:grpSp>
        <p:nvGrpSpPr>
          <p:cNvPr id="28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4899753" y="133969"/>
            <a:ext cx="5025066" cy="640328"/>
            <a:chOff x="676027" y="3890007"/>
            <a:chExt cx="5025066" cy="640328"/>
          </a:xfrm>
        </p:grpSpPr>
        <p:sp>
          <p:nvSpPr>
            <p:cNvPr id="29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4749387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32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1" y="4013153"/>
              <a:ext cx="4593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أَكْتُبُ رَقْمَ الصورَةِ تَحْتَ الجُمْلَةِ الدَّالَّةِ عَلَيهَا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42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4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6" y="1104569"/>
            <a:ext cx="3001643" cy="1920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5" y="3885845"/>
            <a:ext cx="3001643" cy="1805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190748"/>
            <a:ext cx="2946071" cy="18338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3885845"/>
            <a:ext cx="3092311" cy="1805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مربع نص 22"/>
          <p:cNvSpPr txBox="1"/>
          <p:nvPr/>
        </p:nvSpPr>
        <p:spPr>
          <a:xfrm>
            <a:off x="7429371" y="3216519"/>
            <a:ext cx="11186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Y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Y" dirty="0">
                <a:solidFill>
                  <a:srgbClr val="FFFF00"/>
                </a:solidFill>
              </a:rPr>
              <a:t>دعوة</a:t>
            </a:r>
          </a:p>
        </p:txBody>
      </p:sp>
      <p:sp>
        <p:nvSpPr>
          <p:cNvPr id="24" name="مربع نص 23"/>
          <p:cNvSpPr txBox="1"/>
          <p:nvPr/>
        </p:nvSpPr>
        <p:spPr>
          <a:xfrm>
            <a:off x="1364015" y="3216520"/>
            <a:ext cx="22497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2400" b="1" dirty="0" smtClean="0">
                <a:solidFill>
                  <a:srgbClr val="FFFF00"/>
                </a:solidFill>
              </a:rPr>
              <a:t>الشفاء من الأمراض</a:t>
            </a:r>
            <a:endParaRPr lang="ar-SY" sz="2000" b="1" dirty="0">
              <a:solidFill>
                <a:srgbClr val="FFFF00"/>
              </a:solidFill>
            </a:endParaRPr>
          </a:p>
        </p:txBody>
      </p:sp>
      <p:sp>
        <p:nvSpPr>
          <p:cNvPr id="25" name="مربع نص 24"/>
          <p:cNvSpPr txBox="1"/>
          <p:nvPr/>
        </p:nvSpPr>
        <p:spPr>
          <a:xfrm>
            <a:off x="7519107" y="5895974"/>
            <a:ext cx="11186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Y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Y" dirty="0">
                <a:solidFill>
                  <a:srgbClr val="FFFF00"/>
                </a:solidFill>
              </a:rPr>
              <a:t>العيد</a:t>
            </a:r>
          </a:p>
        </p:txBody>
      </p:sp>
      <p:sp>
        <p:nvSpPr>
          <p:cNvPr id="26" name="مربع نص 25"/>
          <p:cNvSpPr txBox="1"/>
          <p:nvPr/>
        </p:nvSpPr>
        <p:spPr>
          <a:xfrm>
            <a:off x="2089729" y="5795798"/>
            <a:ext cx="1016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Y"/>
            </a:defPPr>
            <a:lvl1pPr algn="ctr"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ar-SY" dirty="0">
                <a:solidFill>
                  <a:srgbClr val="FFFF00"/>
                </a:solidFill>
              </a:rPr>
              <a:t>النجاح</a:t>
            </a:r>
          </a:p>
        </p:txBody>
      </p:sp>
      <p:grpSp>
        <p:nvGrpSpPr>
          <p:cNvPr id="19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3771901" y="133969"/>
            <a:ext cx="6152918" cy="640328"/>
            <a:chOff x="676027" y="3890007"/>
            <a:chExt cx="6152918" cy="640328"/>
          </a:xfrm>
        </p:grpSpPr>
        <p:sp>
          <p:nvSpPr>
            <p:cNvPr id="20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531844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7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1" y="4013153"/>
              <a:ext cx="5720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4. أَقْرأُ البِطَاقَاتِ الآتِيةَ ثُمَّ أَكْتُبُ مُنَاسَبةَ كُلَّ بِطَاقَةٍ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1" y="791960"/>
            <a:ext cx="6042384" cy="6003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2" name="Group 22">
            <a:extLst>
              <a:ext uri="{FF2B5EF4-FFF2-40B4-BE49-F238E27FC236}">
                <a16:creationId xmlns:a16="http://schemas.microsoft.com/office/drawing/2014/main" xmlns="" id="{62F9BDBA-631F-4E4B-A038-8BB275602A5B}"/>
              </a:ext>
            </a:extLst>
          </p:cNvPr>
          <p:cNvGrpSpPr/>
          <p:nvPr/>
        </p:nvGrpSpPr>
        <p:grpSpPr>
          <a:xfrm>
            <a:off x="7773494" y="1233054"/>
            <a:ext cx="353412" cy="343605"/>
            <a:chOff x="8498339" y="2099136"/>
            <a:chExt cx="384292" cy="384292"/>
          </a:xfrm>
        </p:grpSpPr>
        <p:sp>
          <p:nvSpPr>
            <p:cNvPr id="27" name="Oval 20">
              <a:extLst>
                <a:ext uri="{FF2B5EF4-FFF2-40B4-BE49-F238E27FC236}">
                  <a16:creationId xmlns:a16="http://schemas.microsoft.com/office/drawing/2014/main" xmlns="" id="{301E624D-C06C-4E55-9515-E9D3C32D9E05}"/>
                </a:ext>
              </a:extLst>
            </p:cNvPr>
            <p:cNvSpPr/>
            <p:nvPr/>
          </p:nvSpPr>
          <p:spPr>
            <a:xfrm>
              <a:off x="8498339" y="2099136"/>
              <a:ext cx="384292" cy="3842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16" descr="Close">
              <a:extLst>
                <a:ext uri="{FF2B5EF4-FFF2-40B4-BE49-F238E27FC236}">
                  <a16:creationId xmlns:a16="http://schemas.microsoft.com/office/drawing/2014/main" xmlns="" id="{8024CD10-B935-4EC8-9982-A533CA2D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67041" y="2167838"/>
              <a:ext cx="246888" cy="246888"/>
            </a:xfrm>
            <a:prstGeom prst="rect">
              <a:avLst/>
            </a:prstGeom>
          </p:spPr>
        </p:pic>
      </p:grpSp>
      <p:grpSp>
        <p:nvGrpSpPr>
          <p:cNvPr id="29" name="Group 22">
            <a:extLst>
              <a:ext uri="{FF2B5EF4-FFF2-40B4-BE49-F238E27FC236}">
                <a16:creationId xmlns:a16="http://schemas.microsoft.com/office/drawing/2014/main" xmlns="" id="{62F9BDBA-631F-4E4B-A038-8BB275602A5B}"/>
              </a:ext>
            </a:extLst>
          </p:cNvPr>
          <p:cNvGrpSpPr/>
          <p:nvPr/>
        </p:nvGrpSpPr>
        <p:grpSpPr>
          <a:xfrm>
            <a:off x="4880082" y="1233053"/>
            <a:ext cx="353412" cy="343605"/>
            <a:chOff x="8498339" y="2099136"/>
            <a:chExt cx="384292" cy="384292"/>
          </a:xfrm>
        </p:grpSpPr>
        <p:sp>
          <p:nvSpPr>
            <p:cNvPr id="30" name="Oval 20">
              <a:extLst>
                <a:ext uri="{FF2B5EF4-FFF2-40B4-BE49-F238E27FC236}">
                  <a16:creationId xmlns:a16="http://schemas.microsoft.com/office/drawing/2014/main" xmlns="" id="{301E624D-C06C-4E55-9515-E9D3C32D9E05}"/>
                </a:ext>
              </a:extLst>
            </p:cNvPr>
            <p:cNvSpPr/>
            <p:nvPr/>
          </p:nvSpPr>
          <p:spPr>
            <a:xfrm>
              <a:off x="8498339" y="2099136"/>
              <a:ext cx="384292" cy="3842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phic 16" descr="Close">
              <a:extLst>
                <a:ext uri="{FF2B5EF4-FFF2-40B4-BE49-F238E27FC236}">
                  <a16:creationId xmlns:a16="http://schemas.microsoft.com/office/drawing/2014/main" xmlns="" id="{8024CD10-B935-4EC8-9982-A533CA2D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67041" y="2167838"/>
              <a:ext cx="246888" cy="246888"/>
            </a:xfrm>
            <a:prstGeom prst="rect">
              <a:avLst/>
            </a:prstGeom>
          </p:spPr>
        </p:pic>
      </p:grpSp>
      <p:grpSp>
        <p:nvGrpSpPr>
          <p:cNvPr id="32" name="Group 22">
            <a:extLst>
              <a:ext uri="{FF2B5EF4-FFF2-40B4-BE49-F238E27FC236}">
                <a16:creationId xmlns:a16="http://schemas.microsoft.com/office/drawing/2014/main" xmlns="" id="{62F9BDBA-631F-4E4B-A038-8BB275602A5B}"/>
              </a:ext>
            </a:extLst>
          </p:cNvPr>
          <p:cNvGrpSpPr/>
          <p:nvPr/>
        </p:nvGrpSpPr>
        <p:grpSpPr>
          <a:xfrm>
            <a:off x="7887794" y="4224689"/>
            <a:ext cx="353412" cy="343605"/>
            <a:chOff x="8498339" y="2099136"/>
            <a:chExt cx="384292" cy="384292"/>
          </a:xfrm>
        </p:grpSpPr>
        <p:sp>
          <p:nvSpPr>
            <p:cNvPr id="33" name="Oval 20">
              <a:extLst>
                <a:ext uri="{FF2B5EF4-FFF2-40B4-BE49-F238E27FC236}">
                  <a16:creationId xmlns:a16="http://schemas.microsoft.com/office/drawing/2014/main" xmlns="" id="{301E624D-C06C-4E55-9515-E9D3C32D9E05}"/>
                </a:ext>
              </a:extLst>
            </p:cNvPr>
            <p:cNvSpPr/>
            <p:nvPr/>
          </p:nvSpPr>
          <p:spPr>
            <a:xfrm>
              <a:off x="8498339" y="2099136"/>
              <a:ext cx="384292" cy="3842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Graphic 16" descr="Close">
              <a:extLst>
                <a:ext uri="{FF2B5EF4-FFF2-40B4-BE49-F238E27FC236}">
                  <a16:creationId xmlns:a16="http://schemas.microsoft.com/office/drawing/2014/main" xmlns="" id="{8024CD10-B935-4EC8-9982-A533CA2D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67041" y="2167838"/>
              <a:ext cx="246888" cy="246888"/>
            </a:xfrm>
            <a:prstGeom prst="rect">
              <a:avLst/>
            </a:prstGeom>
          </p:spPr>
        </p:pic>
      </p:grpSp>
      <p:grpSp>
        <p:nvGrpSpPr>
          <p:cNvPr id="35" name="Group 22">
            <a:extLst>
              <a:ext uri="{FF2B5EF4-FFF2-40B4-BE49-F238E27FC236}">
                <a16:creationId xmlns:a16="http://schemas.microsoft.com/office/drawing/2014/main" xmlns="" id="{62F9BDBA-631F-4E4B-A038-8BB275602A5B}"/>
              </a:ext>
            </a:extLst>
          </p:cNvPr>
          <p:cNvGrpSpPr/>
          <p:nvPr/>
        </p:nvGrpSpPr>
        <p:grpSpPr>
          <a:xfrm>
            <a:off x="5664974" y="5412716"/>
            <a:ext cx="353412" cy="343605"/>
            <a:chOff x="8498339" y="2099136"/>
            <a:chExt cx="384292" cy="384292"/>
          </a:xfrm>
        </p:grpSpPr>
        <p:sp>
          <p:nvSpPr>
            <p:cNvPr id="36" name="Oval 20">
              <a:extLst>
                <a:ext uri="{FF2B5EF4-FFF2-40B4-BE49-F238E27FC236}">
                  <a16:creationId xmlns:a16="http://schemas.microsoft.com/office/drawing/2014/main" xmlns="" id="{301E624D-C06C-4E55-9515-E9D3C32D9E05}"/>
                </a:ext>
              </a:extLst>
            </p:cNvPr>
            <p:cNvSpPr/>
            <p:nvPr/>
          </p:nvSpPr>
          <p:spPr>
            <a:xfrm>
              <a:off x="8498339" y="2099136"/>
              <a:ext cx="384292" cy="3842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16" descr="Close">
              <a:extLst>
                <a:ext uri="{FF2B5EF4-FFF2-40B4-BE49-F238E27FC236}">
                  <a16:creationId xmlns:a16="http://schemas.microsoft.com/office/drawing/2014/main" xmlns="" id="{8024CD10-B935-4EC8-9982-A533CA2D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67041" y="2167838"/>
              <a:ext cx="246888" cy="246888"/>
            </a:xfrm>
            <a:prstGeom prst="rect">
              <a:avLst/>
            </a:prstGeom>
          </p:spPr>
        </p:pic>
      </p:grpSp>
      <p:grpSp>
        <p:nvGrpSpPr>
          <p:cNvPr id="38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2877266" y="69730"/>
            <a:ext cx="6889520" cy="607834"/>
            <a:chOff x="676027" y="3890007"/>
            <a:chExt cx="7257820" cy="640328"/>
          </a:xfrm>
        </p:grpSpPr>
        <p:sp>
          <p:nvSpPr>
            <p:cNvPr id="39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681704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42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2" y="4013153"/>
              <a:ext cx="68258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5. أَضعُ عَلَامةَ    فَوقَ العِبَارةِ التي تُمثِّلُ الُّسلُوكَ غَيرَ الصحِيحِ :</a:t>
              </a:r>
            </a:p>
          </p:txBody>
        </p:sp>
      </p:grpSp>
      <p:grpSp>
        <p:nvGrpSpPr>
          <p:cNvPr id="19" name="Group 22">
            <a:extLst>
              <a:ext uri="{FF2B5EF4-FFF2-40B4-BE49-F238E27FC236}">
                <a16:creationId xmlns:a16="http://schemas.microsoft.com/office/drawing/2014/main" xmlns="" id="{62F9BDBA-631F-4E4B-A038-8BB275602A5B}"/>
              </a:ext>
            </a:extLst>
          </p:cNvPr>
          <p:cNvGrpSpPr/>
          <p:nvPr/>
        </p:nvGrpSpPr>
        <p:grpSpPr>
          <a:xfrm>
            <a:off x="7567982" y="332779"/>
            <a:ext cx="228600" cy="228600"/>
            <a:chOff x="8498339" y="2099136"/>
            <a:chExt cx="384292" cy="384292"/>
          </a:xfrm>
        </p:grpSpPr>
        <p:sp>
          <p:nvSpPr>
            <p:cNvPr id="20" name="Oval 20">
              <a:extLst>
                <a:ext uri="{FF2B5EF4-FFF2-40B4-BE49-F238E27FC236}">
                  <a16:creationId xmlns:a16="http://schemas.microsoft.com/office/drawing/2014/main" xmlns="" id="{301E624D-C06C-4E55-9515-E9D3C32D9E05}"/>
                </a:ext>
              </a:extLst>
            </p:cNvPr>
            <p:cNvSpPr/>
            <p:nvPr/>
          </p:nvSpPr>
          <p:spPr>
            <a:xfrm>
              <a:off x="8498339" y="2099136"/>
              <a:ext cx="384292" cy="38429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16" descr="Close">
              <a:extLst>
                <a:ext uri="{FF2B5EF4-FFF2-40B4-BE49-F238E27FC236}">
                  <a16:creationId xmlns:a16="http://schemas.microsoft.com/office/drawing/2014/main" xmlns="" id="{8024CD10-B935-4EC8-9982-A533CA2D3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567041" y="2167838"/>
              <a:ext cx="246888" cy="246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094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grpSp>
        <p:nvGrpSpPr>
          <p:cNvPr id="17" name="Group 39">
            <a:extLst>
              <a:ext uri="{FF2B5EF4-FFF2-40B4-BE49-F238E27FC236}">
                <a16:creationId xmlns="" xmlns:a16="http://schemas.microsoft.com/office/drawing/2014/main" id="{47C63F17-FBE4-40E7-991D-DA80A6BF2D92}"/>
              </a:ext>
            </a:extLst>
          </p:cNvPr>
          <p:cNvGrpSpPr/>
          <p:nvPr/>
        </p:nvGrpSpPr>
        <p:grpSpPr>
          <a:xfrm>
            <a:off x="2845999" y="-218229"/>
            <a:ext cx="7737109" cy="3265420"/>
            <a:chOff x="6189207" y="274040"/>
            <a:chExt cx="3064786" cy="3058720"/>
          </a:xfrm>
        </p:grpSpPr>
        <p:grpSp>
          <p:nvGrpSpPr>
            <p:cNvPr id="18" name="Group 11">
              <a:extLst>
                <a:ext uri="{FF2B5EF4-FFF2-40B4-BE49-F238E27FC236}">
                  <a16:creationId xmlns="" xmlns:a16="http://schemas.microsoft.com/office/drawing/2014/main" id="{4C6412AD-0ECE-48EB-81D1-60B54382BB70}"/>
                </a:ext>
              </a:extLst>
            </p:cNvPr>
            <p:cNvGrpSpPr/>
            <p:nvPr/>
          </p:nvGrpSpPr>
          <p:grpSpPr>
            <a:xfrm flipH="1">
              <a:off x="6189207" y="274040"/>
              <a:ext cx="3064786" cy="3058720"/>
              <a:chOff x="3089270" y="457477"/>
              <a:chExt cx="3064786" cy="3058720"/>
            </a:xfrm>
          </p:grpSpPr>
          <p:sp>
            <p:nvSpPr>
              <p:cNvPr id="27" name="Freeform: Shape 12">
                <a:extLst>
                  <a:ext uri="{FF2B5EF4-FFF2-40B4-BE49-F238E27FC236}">
                    <a16:creationId xmlns="" xmlns:a16="http://schemas.microsoft.com/office/drawing/2014/main" id="{A09F64A8-21F8-457E-9B35-6A5A385C299D}"/>
                  </a:ext>
                </a:extLst>
              </p:cNvPr>
              <p:cNvSpPr/>
              <p:nvPr/>
            </p:nvSpPr>
            <p:spPr>
              <a:xfrm>
                <a:off x="3089270" y="457477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bg1">
                  <a:alpha val="22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13">
                <a:extLst>
                  <a:ext uri="{FF2B5EF4-FFF2-40B4-BE49-F238E27FC236}">
                    <a16:creationId xmlns="" xmlns:a16="http://schemas.microsoft.com/office/drawing/2014/main" id="{079B6834-10F2-47D5-A023-59178BEDD1B6}"/>
                  </a:ext>
                </a:extLst>
              </p:cNvPr>
              <p:cNvSpPr/>
              <p:nvPr/>
            </p:nvSpPr>
            <p:spPr>
              <a:xfrm>
                <a:off x="3553727" y="968215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tx1">
                  <a:alpha val="55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14">
                <a:extLst>
                  <a:ext uri="{FF2B5EF4-FFF2-40B4-BE49-F238E27FC236}">
                    <a16:creationId xmlns="" xmlns:a16="http://schemas.microsoft.com/office/drawing/2014/main" id="{A88C8B5E-5848-4138-8C38-897BB6D62B25}"/>
                  </a:ext>
                </a:extLst>
              </p:cNvPr>
              <p:cNvSpPr/>
              <p:nvPr/>
            </p:nvSpPr>
            <p:spPr>
              <a:xfrm>
                <a:off x="3415602" y="784049"/>
                <a:ext cx="2634214" cy="1708120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rgbClr val="1E1A31"/>
              </a:solidFill>
              <a:ln>
                <a:gradFill>
                  <a:gsLst>
                    <a:gs pos="0">
                      <a:srgbClr val="009999"/>
                    </a:gs>
                    <a:gs pos="100000">
                      <a:srgbClr val="00CC6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32">
              <a:extLst>
                <a:ext uri="{FF2B5EF4-FFF2-40B4-BE49-F238E27FC236}">
                  <a16:creationId xmlns="" xmlns:a16="http://schemas.microsoft.com/office/drawing/2014/main" id="{BDEF09CC-4A9C-4D3E-B5FE-94A2181008F1}"/>
                </a:ext>
              </a:extLst>
            </p:cNvPr>
            <p:cNvSpPr txBox="1"/>
            <p:nvPr/>
          </p:nvSpPr>
          <p:spPr>
            <a:xfrm>
              <a:off x="6751863" y="630228"/>
              <a:ext cx="1776864" cy="259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3" name="TextBox 35">
              <a:extLst>
                <a:ext uri="{FF2B5EF4-FFF2-40B4-BE49-F238E27FC236}">
                  <a16:creationId xmlns="" xmlns:a16="http://schemas.microsoft.com/office/drawing/2014/main" id="{15D093E9-6BC1-40BF-9FF4-B1FB0AE74DF1}"/>
                </a:ext>
              </a:extLst>
            </p:cNvPr>
            <p:cNvSpPr txBox="1"/>
            <p:nvPr/>
          </p:nvSpPr>
          <p:spPr>
            <a:xfrm>
              <a:off x="6293447" y="839562"/>
              <a:ext cx="2634215" cy="1239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dirty="0" smtClean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يضمُّ </a:t>
              </a:r>
              <a:r>
                <a:rPr lang="ar-SY" sz="2000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وَطَنِي العَدِيدَ مِنَ المُدُنِ والقُرَى مِثْلِ</a:t>
              </a:r>
              <a:r>
                <a:rPr lang="ar-SY" sz="2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: </a:t>
              </a:r>
              <a:r>
                <a:rPr lang="ar-SY" sz="2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الدَّمَّام -  رُويْغِب  -  سَاجِر- </a:t>
              </a:r>
              <a:r>
                <a:rPr lang="ar-SY" sz="2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الزُّلْفِي </a:t>
              </a:r>
            </a:p>
            <a:p>
              <a:pPr algn="ctr"/>
              <a:r>
                <a:rPr lang="ar-SY" sz="2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الحَوْمِيَّات-  الخُبَر- النَّبْهَانِيَّة-  </a:t>
              </a:r>
              <a:r>
                <a:rPr lang="ar-SY" sz="2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الفَوَّارَة </a:t>
              </a:r>
              <a:r>
                <a:rPr lang="ar-SY" sz="2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– عُنَيزَة-  المجْمَعَة-  نَجْرَان-  </a:t>
              </a:r>
              <a:r>
                <a:rPr lang="ar-SY" sz="2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الهَدَّار  </a:t>
              </a:r>
              <a:r>
                <a:rPr lang="ar-SY" sz="20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عَرْعَر- </a:t>
              </a:r>
              <a:r>
                <a:rPr lang="ar-SY" sz="2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القَصب-  أَبْها – الجُحْفَة-  تَبُوك-  يَنْبُع-  المرَاح - لُوقَة</a:t>
              </a:r>
              <a:endParaRPr lang="en-US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endParaRPr lang="ar-SY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0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137" y="2776556"/>
            <a:ext cx="5201839" cy="3690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8408132" y="3496206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الدَّمَّام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3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7290460" y="3496206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سَاجِر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4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8515447" y="4145218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الخُبَر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5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7290460" y="4175138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عُنَيزَة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6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8318500" y="4791354"/>
            <a:ext cx="918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المجْمَعَة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7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7290460" y="4776024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نَجْرَان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8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8515447" y="5383437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عَرْعَر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9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7290460" y="5383437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أَبْها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0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8431744" y="5935947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تَبُوك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1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7290460" y="5961347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يَنْبُع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2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893460" y="3523991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يَنْبُع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496460" y="3496206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الزُّلْفِي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4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638236" y="4152949"/>
            <a:ext cx="123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الحَوْمِيَّات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5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497120" y="4152949"/>
            <a:ext cx="938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النَّبْهَانِيَّة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765800" y="4734743"/>
            <a:ext cx="849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الفَوَّارَة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8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509820" y="4776024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الهَدَّار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9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638236" y="5365271"/>
            <a:ext cx="97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الجُحْفَة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0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256076" y="5365271"/>
            <a:ext cx="975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القَصب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1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893460" y="5935528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المرَاح 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2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510480" y="5961347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لُوقَة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pSp>
        <p:nvGrpSpPr>
          <p:cNvPr id="47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2835641" y="2056281"/>
            <a:ext cx="6889520" cy="607834"/>
            <a:chOff x="676027" y="3890007"/>
            <a:chExt cx="7257820" cy="640328"/>
          </a:xfrm>
        </p:grpSpPr>
        <p:sp>
          <p:nvSpPr>
            <p:cNvPr id="53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681704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56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2" y="4013153"/>
              <a:ext cx="6825865" cy="486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أ. اُصنِّفُ المُدُنَ والقُرَى السابِقَ ذِكْرُها في الجَدْوَلِ الآتِي: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91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30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1" y="1525788"/>
            <a:ext cx="7831332" cy="4562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256076" y="2431638"/>
            <a:ext cx="2103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مباني عالية و كثيرة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3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256076" y="3096096"/>
            <a:ext cx="2103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مُعبَّدة و واسعة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4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132896" y="4421566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كثير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2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5109369" y="3724046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ملوَّث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4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4082747" y="5126088"/>
            <a:ext cx="282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متعدِّدة منها: التجارة و الصناعة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47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1830376" y="2409031"/>
            <a:ext cx="2103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مباني منخفضة و قليلة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3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1843736" y="3123881"/>
            <a:ext cx="2103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غير مُعبَّدة و متعرِّجة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4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2521456" y="3775028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نقي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5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2551583" y="4479751"/>
            <a:ext cx="72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قليل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56" name="TextBox 59">
            <a:extLst>
              <a:ext uri="{FF2B5EF4-FFF2-40B4-BE49-F238E27FC236}">
                <a16:creationId xmlns:a16="http://schemas.microsoft.com/office/drawing/2014/main" xmlns="" id="{D641E5B2-6EBA-4B0F-9280-86826A8A15D8}"/>
              </a:ext>
            </a:extLst>
          </p:cNvPr>
          <p:cNvSpPr txBox="1"/>
          <p:nvPr/>
        </p:nvSpPr>
        <p:spPr>
          <a:xfrm>
            <a:off x="1434325" y="5141712"/>
            <a:ext cx="2821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 smtClean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sym typeface="Wingdings 2" panose="05020102010507070707" pitchFamily="18" charset="2"/>
              </a:rPr>
              <a:t>محدودة منها: الزراعة و الرعي</a:t>
            </a:r>
            <a:endParaRPr lang="en-US" sz="3200" b="1" dirty="0">
              <a:solidFill>
                <a:srgbClr val="C0000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pSp>
        <p:nvGrpSpPr>
          <p:cNvPr id="22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1473756" y="376217"/>
            <a:ext cx="8451063" cy="640328"/>
            <a:chOff x="676027" y="3890007"/>
            <a:chExt cx="8451063" cy="640328"/>
          </a:xfrm>
        </p:grpSpPr>
        <p:sp>
          <p:nvSpPr>
            <p:cNvPr id="23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8074340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6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323325" y="4006123"/>
              <a:ext cx="7803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ب. أُقَارِنُ بَيْنَ المَدِينَةِ والقَرْيَةِ مِنْ حيثُ العَنَاصرُ المُدَوَّنةُ في العَمُودِ الأَوَّلِ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07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42" grpId="0"/>
      <p:bldP spid="44" grpId="0"/>
      <p:bldP spid="47" grpId="0"/>
      <p:bldP spid="53" grpId="0"/>
      <p:bldP spid="54" grpId="0"/>
      <p:bldP spid="5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xmlns="" id="{8C8F9E2C-CEDB-4E13-8883-B6D5A986CF28}"/>
              </a:ext>
            </a:extLst>
          </p:cNvPr>
          <p:cNvSpPr/>
          <p:nvPr/>
        </p:nvSpPr>
        <p:spPr>
          <a:xfrm>
            <a:off x="9837872" y="3696261"/>
            <a:ext cx="2084771" cy="3099229"/>
          </a:xfrm>
          <a:prstGeom prst="ellipse">
            <a:avLst/>
          </a:prstGeom>
          <a:solidFill>
            <a:schemeClr val="tx1">
              <a:lumMod val="85000"/>
              <a:lumOff val="15000"/>
              <a:alpha val="54000"/>
            </a:schemeClr>
          </a:solidFill>
          <a:ln>
            <a:noFill/>
          </a:ln>
          <a:effectLst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xmlns="" id="{FEDB2E88-2286-4E43-8847-6EDD80A1E625}"/>
              </a:ext>
            </a:extLst>
          </p:cNvPr>
          <p:cNvSpPr/>
          <p:nvPr/>
        </p:nvSpPr>
        <p:spPr>
          <a:xfrm rot="8037153">
            <a:off x="9264248" y="750601"/>
            <a:ext cx="3016323" cy="3362074"/>
          </a:xfrm>
          <a:custGeom>
            <a:avLst/>
            <a:gdLst>
              <a:gd name="connsiteX0" fmla="*/ 479118 w 3007111"/>
              <a:gd name="connsiteY0" fmla="*/ 3100942 h 3210454"/>
              <a:gd name="connsiteX1" fmla="*/ 529597 w 3007111"/>
              <a:gd name="connsiteY1" fmla="*/ 2842397 h 3210454"/>
              <a:gd name="connsiteX2" fmla="*/ 192497 w 3007111"/>
              <a:gd name="connsiteY2" fmla="*/ 2776582 h 3210454"/>
              <a:gd name="connsiteX3" fmla="*/ 246712 w 3007111"/>
              <a:gd name="connsiteY3" fmla="*/ 2498901 h 3210454"/>
              <a:gd name="connsiteX4" fmla="*/ 0 w 3007111"/>
              <a:gd name="connsiteY4" fmla="*/ 2450733 h 3210454"/>
              <a:gd name="connsiteX5" fmla="*/ 69834 w 3007111"/>
              <a:gd name="connsiteY5" fmla="*/ 2093048 h 3210454"/>
              <a:gd name="connsiteX6" fmla="*/ 304470 w 3007111"/>
              <a:gd name="connsiteY6" fmla="*/ 2138859 h 3210454"/>
              <a:gd name="connsiteX7" fmla="*/ 380179 w 3007111"/>
              <a:gd name="connsiteY7" fmla="*/ 1751081 h 3210454"/>
              <a:gd name="connsiteX8" fmla="*/ 645309 w 3007111"/>
              <a:gd name="connsiteY8" fmla="*/ 1802845 h 3210454"/>
              <a:gd name="connsiteX9" fmla="*/ 721793 w 3007111"/>
              <a:gd name="connsiteY9" fmla="*/ 1411097 h 3210454"/>
              <a:gd name="connsiteX10" fmla="*/ 986923 w 3007111"/>
              <a:gd name="connsiteY10" fmla="*/ 1462861 h 3210454"/>
              <a:gd name="connsiteX11" fmla="*/ 1063407 w 3007111"/>
              <a:gd name="connsiteY11" fmla="*/ 1071114 h 3210454"/>
              <a:gd name="connsiteX12" fmla="*/ 1328537 w 3007111"/>
              <a:gd name="connsiteY12" fmla="*/ 1122878 h 3210454"/>
              <a:gd name="connsiteX13" fmla="*/ 1397147 w 3007111"/>
              <a:gd name="connsiteY13" fmla="*/ 771464 h 3210454"/>
              <a:gd name="connsiteX14" fmla="*/ 1463202 w 3007111"/>
              <a:gd name="connsiteY14" fmla="*/ 784360 h 3210454"/>
              <a:gd name="connsiteX15" fmla="*/ 1467543 w 3007111"/>
              <a:gd name="connsiteY15" fmla="*/ 626746 h 3210454"/>
              <a:gd name="connsiteX16" fmla="*/ 2336791 w 3007111"/>
              <a:gd name="connsiteY16" fmla="*/ 650689 h 3210454"/>
              <a:gd name="connsiteX17" fmla="*/ 1963146 w 3007111"/>
              <a:gd name="connsiteY17" fmla="*/ 199263 h 3210454"/>
              <a:gd name="connsiteX18" fmla="*/ 2197281 w 3007111"/>
              <a:gd name="connsiteY18" fmla="*/ 5469 h 3210454"/>
              <a:gd name="connsiteX19" fmla="*/ 2197281 w 3007111"/>
              <a:gd name="connsiteY19" fmla="*/ 1439 h 3210454"/>
              <a:gd name="connsiteX20" fmla="*/ 2202151 w 3007111"/>
              <a:gd name="connsiteY20" fmla="*/ 1439 h 3210454"/>
              <a:gd name="connsiteX21" fmla="*/ 2203889 w 3007111"/>
              <a:gd name="connsiteY21" fmla="*/ 0 h 3210454"/>
              <a:gd name="connsiteX22" fmla="*/ 2205079 w 3007111"/>
              <a:gd name="connsiteY22" fmla="*/ 1439 h 3210454"/>
              <a:gd name="connsiteX23" fmla="*/ 3007111 w 3007111"/>
              <a:gd name="connsiteY23" fmla="*/ 1439 h 3210454"/>
              <a:gd name="connsiteX24" fmla="*/ 3007111 w 3007111"/>
              <a:gd name="connsiteY24" fmla="*/ 266529 h 3210454"/>
              <a:gd name="connsiteX25" fmla="*/ 2424494 w 3007111"/>
              <a:gd name="connsiteY25" fmla="*/ 266529 h 3210454"/>
              <a:gd name="connsiteX26" fmla="*/ 2751927 w 3007111"/>
              <a:gd name="connsiteY26" fmla="*/ 662123 h 3210454"/>
              <a:gd name="connsiteX27" fmla="*/ 2754699 w 3007111"/>
              <a:gd name="connsiteY27" fmla="*/ 662199 h 3210454"/>
              <a:gd name="connsiteX28" fmla="*/ 2754611 w 3007111"/>
              <a:gd name="connsiteY28" fmla="*/ 665367 h 3210454"/>
              <a:gd name="connsiteX29" fmla="*/ 2755763 w 3007111"/>
              <a:gd name="connsiteY29" fmla="*/ 666757 h 3210454"/>
              <a:gd name="connsiteX30" fmla="*/ 2754545 w 3007111"/>
              <a:gd name="connsiteY30" fmla="*/ 667765 h 3210454"/>
              <a:gd name="connsiteX31" fmla="*/ 2746824 w 3007111"/>
              <a:gd name="connsiteY31" fmla="*/ 948072 h 3210454"/>
              <a:gd name="connsiteX32" fmla="*/ 2228607 w 3007111"/>
              <a:gd name="connsiteY32" fmla="*/ 933798 h 3210454"/>
              <a:gd name="connsiteX33" fmla="*/ 2871273 w 3007111"/>
              <a:gd name="connsiteY33" fmla="*/ 1059272 h 3210454"/>
              <a:gd name="connsiteX34" fmla="*/ 2799028 w 3007111"/>
              <a:gd name="connsiteY34" fmla="*/ 1429303 h 3210454"/>
              <a:gd name="connsiteX35" fmla="*/ 2533898 w 3007111"/>
              <a:gd name="connsiteY35" fmla="*/ 1377539 h 3210454"/>
              <a:gd name="connsiteX36" fmla="*/ 2457414 w 3007111"/>
              <a:gd name="connsiteY36" fmla="*/ 1769287 h 3210454"/>
              <a:gd name="connsiteX37" fmla="*/ 2192284 w 3007111"/>
              <a:gd name="connsiteY37" fmla="*/ 1717523 h 3210454"/>
              <a:gd name="connsiteX38" fmla="*/ 2115800 w 3007111"/>
              <a:gd name="connsiteY38" fmla="*/ 2109271 h 3210454"/>
              <a:gd name="connsiteX39" fmla="*/ 1850670 w 3007111"/>
              <a:gd name="connsiteY39" fmla="*/ 2057507 h 3210454"/>
              <a:gd name="connsiteX40" fmla="*/ 1774186 w 3007111"/>
              <a:gd name="connsiteY40" fmla="*/ 2449255 h 3210454"/>
              <a:gd name="connsiteX41" fmla="*/ 1539551 w 3007111"/>
              <a:gd name="connsiteY41" fmla="*/ 2403444 h 3210454"/>
              <a:gd name="connsiteX42" fmla="*/ 1474126 w 3007111"/>
              <a:gd name="connsiteY42" fmla="*/ 2738541 h 3210454"/>
              <a:gd name="connsiteX43" fmla="*/ 1325757 w 3007111"/>
              <a:gd name="connsiteY43" fmla="*/ 2709573 h 3210454"/>
              <a:gd name="connsiteX44" fmla="*/ 1271542 w 3007111"/>
              <a:gd name="connsiteY44" fmla="*/ 2987254 h 3210454"/>
              <a:gd name="connsiteX45" fmla="*/ 1090506 w 3007111"/>
              <a:gd name="connsiteY45" fmla="*/ 2951909 h 3210454"/>
              <a:gd name="connsiteX46" fmla="*/ 1040028 w 3007111"/>
              <a:gd name="connsiteY46" fmla="*/ 3210454 h 3210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007111" h="3210454">
                <a:moveTo>
                  <a:pt x="479118" y="3100942"/>
                </a:moveTo>
                <a:lnTo>
                  <a:pt x="529597" y="2842397"/>
                </a:lnTo>
                <a:lnTo>
                  <a:pt x="192497" y="2776582"/>
                </a:lnTo>
                <a:lnTo>
                  <a:pt x="246712" y="2498901"/>
                </a:lnTo>
                <a:lnTo>
                  <a:pt x="0" y="2450733"/>
                </a:lnTo>
                <a:lnTo>
                  <a:pt x="69834" y="2093048"/>
                </a:lnTo>
                <a:lnTo>
                  <a:pt x="304470" y="2138859"/>
                </a:lnTo>
                <a:lnTo>
                  <a:pt x="380179" y="1751081"/>
                </a:lnTo>
                <a:lnTo>
                  <a:pt x="645309" y="1802845"/>
                </a:lnTo>
                <a:lnTo>
                  <a:pt x="721793" y="1411097"/>
                </a:lnTo>
                <a:lnTo>
                  <a:pt x="986923" y="1462861"/>
                </a:lnTo>
                <a:lnTo>
                  <a:pt x="1063407" y="1071114"/>
                </a:lnTo>
                <a:lnTo>
                  <a:pt x="1328537" y="1122878"/>
                </a:lnTo>
                <a:lnTo>
                  <a:pt x="1397147" y="771464"/>
                </a:lnTo>
                <a:lnTo>
                  <a:pt x="1463202" y="784360"/>
                </a:lnTo>
                <a:lnTo>
                  <a:pt x="1467543" y="626746"/>
                </a:lnTo>
                <a:lnTo>
                  <a:pt x="2336791" y="650689"/>
                </a:lnTo>
                <a:lnTo>
                  <a:pt x="1963146" y="199263"/>
                </a:lnTo>
                <a:lnTo>
                  <a:pt x="2197281" y="5469"/>
                </a:lnTo>
                <a:lnTo>
                  <a:pt x="2197281" y="1439"/>
                </a:lnTo>
                <a:lnTo>
                  <a:pt x="2202151" y="1439"/>
                </a:lnTo>
                <a:lnTo>
                  <a:pt x="2203889" y="0"/>
                </a:lnTo>
                <a:lnTo>
                  <a:pt x="2205079" y="1439"/>
                </a:lnTo>
                <a:lnTo>
                  <a:pt x="3007111" y="1439"/>
                </a:lnTo>
                <a:lnTo>
                  <a:pt x="3007111" y="266529"/>
                </a:lnTo>
                <a:lnTo>
                  <a:pt x="2424494" y="266529"/>
                </a:lnTo>
                <a:lnTo>
                  <a:pt x="2751927" y="662123"/>
                </a:lnTo>
                <a:lnTo>
                  <a:pt x="2754699" y="662199"/>
                </a:lnTo>
                <a:lnTo>
                  <a:pt x="2754611" y="665367"/>
                </a:lnTo>
                <a:lnTo>
                  <a:pt x="2755763" y="666757"/>
                </a:lnTo>
                <a:lnTo>
                  <a:pt x="2754545" y="667765"/>
                </a:lnTo>
                <a:lnTo>
                  <a:pt x="2746824" y="948072"/>
                </a:lnTo>
                <a:lnTo>
                  <a:pt x="2228607" y="933798"/>
                </a:lnTo>
                <a:lnTo>
                  <a:pt x="2871273" y="1059272"/>
                </a:lnTo>
                <a:lnTo>
                  <a:pt x="2799028" y="1429303"/>
                </a:lnTo>
                <a:lnTo>
                  <a:pt x="2533898" y="1377539"/>
                </a:lnTo>
                <a:lnTo>
                  <a:pt x="2457414" y="1769287"/>
                </a:lnTo>
                <a:lnTo>
                  <a:pt x="2192284" y="1717523"/>
                </a:lnTo>
                <a:lnTo>
                  <a:pt x="2115800" y="2109271"/>
                </a:lnTo>
                <a:lnTo>
                  <a:pt x="1850670" y="2057507"/>
                </a:lnTo>
                <a:lnTo>
                  <a:pt x="1774186" y="2449255"/>
                </a:lnTo>
                <a:lnTo>
                  <a:pt x="1539551" y="2403444"/>
                </a:lnTo>
                <a:lnTo>
                  <a:pt x="1474126" y="2738541"/>
                </a:lnTo>
                <a:lnTo>
                  <a:pt x="1325757" y="2709573"/>
                </a:lnTo>
                <a:lnTo>
                  <a:pt x="1271542" y="2987254"/>
                </a:lnTo>
                <a:lnTo>
                  <a:pt x="1090506" y="2951909"/>
                </a:lnTo>
                <a:lnTo>
                  <a:pt x="1040028" y="3210454"/>
                </a:lnTo>
                <a:close/>
              </a:path>
            </a:pathLst>
          </a:custGeom>
          <a:solidFill>
            <a:srgbClr val="65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xmlns="" id="{3579DB3D-8265-4806-8B0F-6D64218EBCEC}"/>
              </a:ext>
            </a:extLst>
          </p:cNvPr>
          <p:cNvSpPr/>
          <p:nvPr/>
        </p:nvSpPr>
        <p:spPr>
          <a:xfrm>
            <a:off x="10421179" y="4679806"/>
            <a:ext cx="1104027" cy="623206"/>
          </a:xfrm>
          <a:custGeom>
            <a:avLst/>
            <a:gdLst>
              <a:gd name="connsiteX0" fmla="*/ 410168 w 1114511"/>
              <a:gd name="connsiteY0" fmla="*/ 0 h 656823"/>
              <a:gd name="connsiteX1" fmla="*/ 706577 w 1114511"/>
              <a:gd name="connsiteY1" fmla="*/ 0 h 656823"/>
              <a:gd name="connsiteX2" fmla="*/ 710924 w 1114511"/>
              <a:gd name="connsiteY2" fmla="*/ 43123 h 656823"/>
              <a:gd name="connsiteX3" fmla="*/ 983535 w 1114511"/>
              <a:gd name="connsiteY3" fmla="*/ 548758 h 656823"/>
              <a:gd name="connsiteX4" fmla="*/ 1114511 w 1114511"/>
              <a:gd name="connsiteY4" fmla="*/ 656823 h 656823"/>
              <a:gd name="connsiteX5" fmla="*/ 0 w 1114511"/>
              <a:gd name="connsiteY5" fmla="*/ 656823 h 656823"/>
              <a:gd name="connsiteX6" fmla="*/ 130976 w 1114511"/>
              <a:gd name="connsiteY6" fmla="*/ 548758 h 656823"/>
              <a:gd name="connsiteX7" fmla="*/ 403586 w 1114511"/>
              <a:gd name="connsiteY7" fmla="*/ 43123 h 65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511" h="656823">
                <a:moveTo>
                  <a:pt x="410168" y="0"/>
                </a:moveTo>
                <a:lnTo>
                  <a:pt x="706577" y="0"/>
                </a:lnTo>
                <a:lnTo>
                  <a:pt x="710924" y="43123"/>
                </a:lnTo>
                <a:cubicBezTo>
                  <a:pt x="750892" y="238441"/>
                  <a:pt x="847795" y="413018"/>
                  <a:pt x="983535" y="548758"/>
                </a:cubicBezTo>
                <a:lnTo>
                  <a:pt x="1114511" y="656823"/>
                </a:lnTo>
                <a:lnTo>
                  <a:pt x="0" y="656823"/>
                </a:lnTo>
                <a:lnTo>
                  <a:pt x="130976" y="548758"/>
                </a:lnTo>
                <a:cubicBezTo>
                  <a:pt x="266716" y="413018"/>
                  <a:pt x="363619" y="238441"/>
                  <a:pt x="403586" y="4312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143465A6-1ACB-4CC6-9595-C36CA657744A}"/>
              </a:ext>
            </a:extLst>
          </p:cNvPr>
          <p:cNvSpPr/>
          <p:nvPr/>
        </p:nvSpPr>
        <p:spPr>
          <a:xfrm>
            <a:off x="10421192" y="5247875"/>
            <a:ext cx="1103941" cy="27112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CF40DF49-1F58-4541-9FF6-91BCDBF54570}"/>
              </a:ext>
            </a:extLst>
          </p:cNvPr>
          <p:cNvSpPr/>
          <p:nvPr/>
        </p:nvSpPr>
        <p:spPr>
          <a:xfrm>
            <a:off x="10879949" y="4545328"/>
            <a:ext cx="294855" cy="15258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31864">
                <a:schemeClr val="tx1">
                  <a:lumMod val="85000"/>
                  <a:lumOff val="15000"/>
                </a:schemeClr>
              </a:gs>
              <a:gs pos="19000">
                <a:schemeClr val="tx1">
                  <a:lumMod val="65000"/>
                  <a:lumOff val="35000"/>
                </a:schemeClr>
              </a:gs>
              <a:gs pos="69909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xmlns="" id="{90BF7ED5-5379-4AE2-ACF1-84A557328275}"/>
              </a:ext>
            </a:extLst>
          </p:cNvPr>
          <p:cNvSpPr/>
          <p:nvPr/>
        </p:nvSpPr>
        <p:spPr>
          <a:xfrm>
            <a:off x="10912282" y="4237601"/>
            <a:ext cx="235885" cy="337647"/>
          </a:xfrm>
          <a:custGeom>
            <a:avLst/>
            <a:gdLst>
              <a:gd name="connsiteX0" fmla="*/ 238125 w 238125"/>
              <a:gd name="connsiteY0" fmla="*/ 0 h 355861"/>
              <a:gd name="connsiteX1" fmla="*/ 238125 w 238125"/>
              <a:gd name="connsiteY1" fmla="*/ 355861 h 355861"/>
              <a:gd name="connsiteX2" fmla="*/ 0 w 238125"/>
              <a:gd name="connsiteY2" fmla="*/ 355861 h 355861"/>
              <a:gd name="connsiteX3" fmla="*/ 0 w 238125"/>
              <a:gd name="connsiteY3" fmla="*/ 98707 h 35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355861">
                <a:moveTo>
                  <a:pt x="238125" y="0"/>
                </a:moveTo>
                <a:lnTo>
                  <a:pt x="238125" y="355861"/>
                </a:lnTo>
                <a:lnTo>
                  <a:pt x="0" y="355861"/>
                </a:lnTo>
                <a:lnTo>
                  <a:pt x="0" y="98707"/>
                </a:lnTo>
                <a:close/>
              </a:path>
            </a:pathLst>
          </a:custGeom>
          <a:solidFill>
            <a:srgbClr val="35A2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xmlns="" id="{D5EED04B-B57A-4A2D-990F-82C7DDEF76B2}"/>
              </a:ext>
            </a:extLst>
          </p:cNvPr>
          <p:cNvSpPr/>
          <p:nvPr/>
        </p:nvSpPr>
        <p:spPr>
          <a:xfrm>
            <a:off x="10421118" y="5487055"/>
            <a:ext cx="1103941" cy="1079152"/>
          </a:xfrm>
          <a:prstGeom prst="rect">
            <a:avLst/>
          </a:prstGeom>
          <a:gradFill flip="none" rotWithShape="1">
            <a:gsLst>
              <a:gs pos="0">
                <a:srgbClr val="35A2AD"/>
              </a:gs>
              <a:gs pos="19000">
                <a:srgbClr val="65C7D0"/>
              </a:gs>
              <a:gs pos="83000">
                <a:srgbClr val="65C7D0"/>
              </a:gs>
              <a:gs pos="100000">
                <a:srgbClr val="35A2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2CD37CFF-B73E-4F6A-91E2-AE4D7F74997A}"/>
              </a:ext>
            </a:extLst>
          </p:cNvPr>
          <p:cNvSpPr txBox="1"/>
          <p:nvPr/>
        </p:nvSpPr>
        <p:spPr>
          <a:xfrm>
            <a:off x="9924819" y="1108199"/>
            <a:ext cx="1601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latin typeface="Bahnschrift SemiBold SemiConden" panose="020B0502040204020203" pitchFamily="34" charset="0"/>
                <a:ea typeface="Adobe Gothic Std B" panose="020B0800000000000000" pitchFamily="34" charset="-128"/>
              </a:rPr>
              <a:t>1</a:t>
            </a:r>
            <a:endParaRPr lang="en-US" sz="2000" spc="300" dirty="0">
              <a:latin typeface="Bahnschrift SemiBold SemiConden" panose="020B0502040204020203" pitchFamily="34" charset="0"/>
              <a:ea typeface="Adobe Gothic Std B" panose="020B0800000000000000" pitchFamily="34" charset="-128"/>
            </a:endParaRP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مدخل الوحدة</a:t>
            </a:r>
          </a:p>
          <a:p>
            <a:pPr algn="ctr"/>
            <a:endParaRPr lang="ar-SY" sz="2000" b="1" dirty="0" smtClean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  <a:p>
            <a:pPr algn="ctr"/>
            <a:r>
              <a:rPr lang="ar-SY" sz="2000" b="1" dirty="0" smtClean="0">
                <a:latin typeface="Economica" panose="02000506040000020004" pitchFamily="2" charset="0"/>
                <a:ea typeface="Adobe Fan Heiti Std B" panose="020B0700000000000000" pitchFamily="34" charset="-128"/>
              </a:rPr>
              <a:t>أنشطة </a:t>
            </a:r>
            <a:r>
              <a:rPr lang="ar-SY" sz="2000" b="1" dirty="0">
                <a:latin typeface="Economica" panose="02000506040000020004" pitchFamily="2" charset="0"/>
                <a:ea typeface="Adobe Fan Heiti Std B" panose="020B0700000000000000" pitchFamily="34" charset="-128"/>
              </a:rPr>
              <a:t>تمهيدية</a:t>
            </a:r>
          </a:p>
          <a:p>
            <a:pPr algn="ctr"/>
            <a:endParaRPr lang="ar-SY" sz="2000" b="1" dirty="0">
              <a:latin typeface="Economica" panose="02000506040000020004" pitchFamily="2" charset="0"/>
              <a:ea typeface="Adobe Fan Heiti Std B" panose="020B0700000000000000" pitchFamily="34" charset="-128"/>
            </a:endParaRPr>
          </a:p>
        </p:txBody>
      </p:sp>
      <p:pic>
        <p:nvPicPr>
          <p:cNvPr id="13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66" y="2486551"/>
            <a:ext cx="4630181" cy="4117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07">
            <a:extLst>
              <a:ext uri="{FF2B5EF4-FFF2-40B4-BE49-F238E27FC236}">
                <a16:creationId xmlns:a16="http://schemas.microsoft.com/office/drawing/2014/main" xmlns="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6" y="2614573"/>
            <a:ext cx="2071314" cy="268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72753" y="643315"/>
            <a:ext cx="9996529" cy="640328"/>
            <a:chOff x="676027" y="3890007"/>
            <a:chExt cx="9996529" cy="640328"/>
          </a:xfrm>
        </p:grpSpPr>
        <p:sp>
          <p:nvSpPr>
            <p:cNvPr id="16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5" y="3907571"/>
              <a:ext cx="9720851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19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2" y="4006123"/>
              <a:ext cx="95645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Verdana" panose="020B0604030504040204" pitchFamily="34" charset="0"/>
                  <a:ea typeface="Verdana" panose="020B0604030504040204" pitchFamily="34" charset="0"/>
                </a:rPr>
                <a:t>ج. أَيُّمَا أُفَضلُ أَنْ تَكُونَ زِيَارتِي فِي الإِجَازَةِ الصيفِيَّةِ إِلى مَدِينَةٍ مِنْ مُدُنِ وَطَنِي أَمْ إِلَى قَرْيَةٍ مِنْ قُرَاهَا؟ مَعَ بَيَانِ السبَبِ </a:t>
              </a:r>
            </a:p>
          </p:txBody>
        </p:sp>
      </p:grpSp>
      <p:grpSp>
        <p:nvGrpSpPr>
          <p:cNvPr id="23" name="Group 85">
            <a:extLst>
              <a:ext uri="{FF2B5EF4-FFF2-40B4-BE49-F238E27FC236}">
                <a16:creationId xmlns="" xmlns:a16="http://schemas.microsoft.com/office/drawing/2014/main" id="{B1FB5BF1-24E5-4339-9152-844FA5BECE25}"/>
              </a:ext>
            </a:extLst>
          </p:cNvPr>
          <p:cNvGrpSpPr/>
          <p:nvPr/>
        </p:nvGrpSpPr>
        <p:grpSpPr>
          <a:xfrm flipH="1">
            <a:off x="877537" y="1623863"/>
            <a:ext cx="8937130" cy="607834"/>
            <a:chOff x="676027" y="3890007"/>
            <a:chExt cx="9414891" cy="640328"/>
          </a:xfrm>
        </p:grpSpPr>
        <p:sp>
          <p:nvSpPr>
            <p:cNvPr id="24" name="Rectangle 40">
              <a:extLst>
                <a:ext uri="{FF2B5EF4-FFF2-40B4-BE49-F238E27FC236}">
                  <a16:creationId xmlns="" xmlns:a16="http://schemas.microsoft.com/office/drawing/2014/main" id="{FBC1A429-7844-4121-AAC3-9BB8D4BFA20C}"/>
                </a:ext>
              </a:extLst>
            </p:cNvPr>
            <p:cNvSpPr/>
            <p:nvPr/>
          </p:nvSpPr>
          <p:spPr>
            <a:xfrm flipH="1">
              <a:off x="951706" y="3907571"/>
              <a:ext cx="8376613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54">
              <a:extLst>
                <a:ext uri="{FF2B5EF4-FFF2-40B4-BE49-F238E27FC236}">
                  <a16:creationId xmlns="" xmlns:a16="http://schemas.microsoft.com/office/drawing/2014/main" id="{B3B5D88D-AB1F-4A72-A1DB-AC948698DBA5}"/>
                </a:ext>
              </a:extLst>
            </p:cNvPr>
            <p:cNvGrpSpPr/>
            <p:nvPr/>
          </p:nvGrpSpPr>
          <p:grpSpPr>
            <a:xfrm>
              <a:off x="676027" y="3890007"/>
              <a:ext cx="537103" cy="534197"/>
              <a:chOff x="11049987" y="1270856"/>
              <a:chExt cx="537103" cy="534197"/>
            </a:xfrm>
          </p:grpSpPr>
          <p:sp>
            <p:nvSpPr>
              <p:cNvPr id="27" name="Teardrop 55">
                <a:extLst>
                  <a:ext uri="{FF2B5EF4-FFF2-40B4-BE49-F238E27FC236}">
                    <a16:creationId xmlns="" xmlns:a16="http://schemas.microsoft.com/office/drawing/2014/main" id="{707C3E0D-9741-4146-B8A7-5F2364A27CC4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56">
                <a:extLst>
                  <a:ext uri="{FF2B5EF4-FFF2-40B4-BE49-F238E27FC236}">
                    <a16:creationId xmlns="" xmlns:a16="http://schemas.microsoft.com/office/drawing/2014/main" id="{B5B5AB39-D481-4AF7-A28E-DAEF9CD8BA04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76">
              <a:extLst>
                <a:ext uri="{FF2B5EF4-FFF2-40B4-BE49-F238E27FC236}">
                  <a16:creationId xmlns="" xmlns:a16="http://schemas.microsoft.com/office/drawing/2014/main" id="{506BF21A-E698-409F-A354-C3FE858D1177}"/>
                </a:ext>
              </a:extLst>
            </p:cNvPr>
            <p:cNvSpPr txBox="1"/>
            <p:nvPr/>
          </p:nvSpPr>
          <p:spPr>
            <a:xfrm>
              <a:off x="1107983" y="4013153"/>
              <a:ext cx="8982935" cy="486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إلى مدينة من مدن وطني , حتى أتعرف على مدن وطني و معالمها التاريخية</a:t>
              </a:r>
            </a:p>
          </p:txBody>
        </p:sp>
      </p:grpSp>
      <p:grpSp>
        <p:nvGrpSpPr>
          <p:cNvPr id="29" name="Group 84">
            <a:extLst>
              <a:ext uri="{FF2B5EF4-FFF2-40B4-BE49-F238E27FC236}">
                <a16:creationId xmlns=""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7784442" y="49092"/>
            <a:ext cx="2140377" cy="482600"/>
            <a:chOff x="217442" y="2583328"/>
            <a:chExt cx="3145829" cy="622764"/>
          </a:xfrm>
        </p:grpSpPr>
        <p:sp>
          <p:nvSpPr>
            <p:cNvPr id="30" name="Rectangle 39">
              <a:extLst>
                <a:ext uri="{FF2B5EF4-FFF2-40B4-BE49-F238E27FC236}">
                  <a16:creationId xmlns=""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296675" y="2583328"/>
              <a:ext cx="3066596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75">
              <a:extLst>
                <a:ext uri="{FF2B5EF4-FFF2-40B4-BE49-F238E27FC236}">
                  <a16:creationId xmlns=""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217442" y="2677812"/>
              <a:ext cx="2983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تفكير ناقد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00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=""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 flipH="1">
            <a:off x="-4987587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=""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=""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=""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=""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=""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=""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=""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=""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=""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=""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=""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=""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=""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=""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=""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=""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=""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=""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=""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=""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=""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=""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=""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=""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=""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=""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=""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=""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=""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=""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=""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=""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=""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=""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=""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=""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=""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=""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=""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=""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=""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=""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=""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=""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=""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=""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=""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=""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=""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=""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=""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=""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=""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=""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=""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=""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=""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=""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=""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=""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=""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=""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=""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=""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=""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=""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=""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=""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=""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=""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=""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=""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=""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=""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=""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=""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=""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=""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=""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=""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=""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=""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=""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=""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=""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=""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=""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=""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=""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=""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=""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=""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=""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=""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=""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=""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=""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=""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=""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=""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=""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=""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=""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=""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=""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=""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=""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=""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=""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=""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=""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=""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=""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=""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=""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=""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=""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=""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=""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=""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=""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=""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=""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=""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=""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=""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=""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=""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=""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=""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=""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=""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=""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=""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=""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=""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=""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=""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=""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=""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=""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=""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=""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=""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=""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=""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=""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=""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=""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=""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=""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=""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=""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=""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=""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=""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=""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=""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=""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=""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=""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=""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=""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=""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=""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=""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=""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=""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=""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=""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=""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=""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=""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=""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=""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=""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=""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=""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=""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=""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=""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=""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=""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=""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=""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=""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=""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=""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=""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=""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=""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=""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=""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=""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=""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=""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=""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=""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=""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=""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=""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=""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=""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=""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=""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=""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=""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=""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=""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=""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=""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=""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=""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=""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=""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=""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=""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=""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=""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=""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=""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=""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=""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=""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=""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=""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=""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=""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=""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=""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=""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=""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=""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=""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=""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266492" y="3119515"/>
              <a:ext cx="2220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270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-1.48148E-6 L 1.23737 -0.002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1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7352</TotalTime>
  <Words>545</Words>
  <Application>Microsoft Office PowerPoint</Application>
  <PresentationFormat>مخصص</PresentationFormat>
  <Paragraphs>193</Paragraphs>
  <Slides>16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Win7</cp:lastModifiedBy>
  <cp:revision>5285</cp:revision>
  <dcterms:created xsi:type="dcterms:W3CDTF">2020-10-10T04:32:51Z</dcterms:created>
  <dcterms:modified xsi:type="dcterms:W3CDTF">2021-05-28T22:09:19Z</dcterms:modified>
</cp:coreProperties>
</file>