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4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387" autoAdjust="0"/>
    <p:restoredTop sz="91103" autoAdjust="0"/>
  </p:normalViewPr>
  <p:slideViewPr>
    <p:cSldViewPr>
      <p:cViewPr varScale="1">
        <p:scale>
          <a:sx n="95" d="100"/>
          <a:sy n="95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1DBE250-EBC8-4FF7-81AB-0EA693E88063}" type="datetimeFigureOut">
              <a:rPr lang="ar-EG" smtClean="0"/>
              <a:pPr/>
              <a:t>11/07/1440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26BDBA-3E88-4B35-AA02-961CF36B3C3A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20230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8605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61423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2817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54694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1308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0661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1360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55706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61920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65973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C558-B72B-4644-871B-E134285A5763}" type="datetimeFigureOut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11/07/40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CE29-F2A9-44F8-858B-C22879C84A96}" type="slidenum">
              <a:rPr lang="ar-SA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ar-SA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4030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3/17/2019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3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audio" Target="../media/audio2.wav"/><Relationship Id="rId9" Type="http://schemas.openxmlformats.org/officeDocument/2006/relationships/audio" Target="../media/audio5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audio" Target="../media/audio2.wav"/><Relationship Id="rId9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audio" Target="../media/audio2.wav"/><Relationship Id="rId9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audio" Target="../media/audio2.wav"/><Relationship Id="rId9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audio" Target="../media/audio2.wav"/><Relationship Id="rId9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14"/>
          <p:cNvSpPr>
            <a:spLocks noChangeArrowheads="1"/>
          </p:cNvSpPr>
          <p:nvPr/>
        </p:nvSpPr>
        <p:spPr bwMode="auto">
          <a:xfrm>
            <a:off x="7512894" y="1295400"/>
            <a:ext cx="1289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Arial Black" pitchFamily="34" charset="0"/>
              </a:rPr>
              <a:t>صفة سائدة</a:t>
            </a:r>
            <a:endParaRPr lang="ar-SA" sz="2400" b="1" dirty="0">
              <a:latin typeface="Arial Black" pitchFamily="34" charset="0"/>
            </a:endParaRPr>
          </a:p>
        </p:txBody>
      </p:sp>
      <p:sp>
        <p:nvSpPr>
          <p:cNvPr id="15" name="مستطيل 15"/>
          <p:cNvSpPr>
            <a:spLocks noChangeArrowheads="1"/>
          </p:cNvSpPr>
          <p:nvPr/>
        </p:nvSpPr>
        <p:spPr bwMode="auto">
          <a:xfrm>
            <a:off x="6774149" y="1290935"/>
            <a:ext cx="736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Arial Black" pitchFamily="34" charset="0"/>
              </a:rPr>
              <a:t>الجين</a:t>
            </a:r>
            <a:endParaRPr lang="ar-SA" sz="2400" b="1" dirty="0">
              <a:latin typeface="Arial Black" pitchFamily="34" charset="0"/>
            </a:endParaRPr>
          </a:p>
        </p:txBody>
      </p:sp>
      <p:sp>
        <p:nvSpPr>
          <p:cNvPr id="16" name="مستطيل 16"/>
          <p:cNvSpPr>
            <a:spLocks noChangeArrowheads="1"/>
          </p:cNvSpPr>
          <p:nvPr/>
        </p:nvSpPr>
        <p:spPr bwMode="auto">
          <a:xfrm>
            <a:off x="4976088" y="1290935"/>
            <a:ext cx="17331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Arial Black" pitchFamily="34" charset="0"/>
              </a:rPr>
              <a:t>الخلية المخصبة</a:t>
            </a:r>
            <a:endParaRPr lang="ar-SA" sz="2400" b="1" dirty="0">
              <a:latin typeface="Arial Black" pitchFamily="34" charset="0"/>
            </a:endParaRPr>
          </a:p>
        </p:txBody>
      </p:sp>
      <p:sp>
        <p:nvSpPr>
          <p:cNvPr id="17" name="مستطيل 17"/>
          <p:cNvSpPr>
            <a:spLocks noChangeArrowheads="1"/>
          </p:cNvSpPr>
          <p:nvPr/>
        </p:nvSpPr>
        <p:spPr bwMode="auto">
          <a:xfrm>
            <a:off x="3080716" y="1295400"/>
            <a:ext cx="1946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Arial Black" pitchFamily="34" charset="0"/>
              </a:rPr>
              <a:t>الانقسام المنصف </a:t>
            </a:r>
            <a:endParaRPr lang="ar-SA" sz="2400" b="1" dirty="0">
              <a:latin typeface="Arial Black" pitchFamily="34" charset="0"/>
            </a:endParaRPr>
          </a:p>
        </p:txBody>
      </p:sp>
      <p:sp>
        <p:nvSpPr>
          <p:cNvPr id="19" name="مستطيل 14"/>
          <p:cNvSpPr>
            <a:spLocks noChangeArrowheads="1"/>
          </p:cNvSpPr>
          <p:nvPr/>
        </p:nvSpPr>
        <p:spPr bwMode="auto">
          <a:xfrm>
            <a:off x="1752600" y="1290935"/>
            <a:ext cx="13388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Arial Black" pitchFamily="34" charset="0"/>
              </a:rPr>
              <a:t>دورة الخلية</a:t>
            </a:r>
            <a:endParaRPr lang="ar-SA" sz="2400" b="1" dirty="0">
              <a:latin typeface="Arial Black" pitchFamily="34" charset="0"/>
            </a:endParaRPr>
          </a:p>
        </p:txBody>
      </p:sp>
      <p:sp>
        <p:nvSpPr>
          <p:cNvPr id="20" name="مستطيل 14"/>
          <p:cNvSpPr>
            <a:spLocks noChangeArrowheads="1"/>
          </p:cNvSpPr>
          <p:nvPr/>
        </p:nvSpPr>
        <p:spPr bwMode="auto">
          <a:xfrm>
            <a:off x="685800" y="1268914"/>
            <a:ext cx="8755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Arial Black" pitchFamily="34" charset="0"/>
              </a:rPr>
              <a:t>الوراثة</a:t>
            </a:r>
            <a:endParaRPr lang="ar-SA" sz="2400" b="1" dirty="0">
              <a:latin typeface="Arial Black" pitchFamily="34" charset="0"/>
            </a:endParaRPr>
          </a:p>
        </p:txBody>
      </p:sp>
      <p:sp>
        <p:nvSpPr>
          <p:cNvPr id="21" name="مستطيل 14"/>
          <p:cNvSpPr>
            <a:spLocks noChangeArrowheads="1"/>
          </p:cNvSpPr>
          <p:nvPr/>
        </p:nvSpPr>
        <p:spPr bwMode="auto">
          <a:xfrm>
            <a:off x="323528" y="1834884"/>
            <a:ext cx="8496944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ar-SA" sz="2800" b="1" dirty="0">
                <a:cs typeface="+mj-cs"/>
              </a:rPr>
              <a:t>1- انتقال الصفات من جيل </a:t>
            </a:r>
            <a:r>
              <a:rPr lang="ar-SA" sz="2800" b="1" dirty="0" smtClean="0">
                <a:cs typeface="+mj-cs"/>
              </a:rPr>
              <a:t>إل</a:t>
            </a:r>
            <a:r>
              <a:rPr lang="ar-EG" sz="2800" b="1" dirty="0" smtClean="0">
                <a:cs typeface="+mj-cs"/>
              </a:rPr>
              <a:t>ى</a:t>
            </a:r>
            <a:r>
              <a:rPr lang="ar-SA" sz="2800" b="1" dirty="0" smtClean="0">
                <a:cs typeface="+mj-cs"/>
              </a:rPr>
              <a:t> </a:t>
            </a:r>
            <a:r>
              <a:rPr lang="ar-SA" sz="2800" b="1" dirty="0">
                <a:cs typeface="+mj-cs"/>
              </a:rPr>
              <a:t>آخر يسمي </a:t>
            </a:r>
            <a:r>
              <a:rPr lang="ar-SA" sz="2800" b="1" dirty="0" smtClean="0"/>
              <a:t>..........  .</a:t>
            </a:r>
            <a:endParaRPr lang="ar-SA" sz="2800" b="1" dirty="0">
              <a:cs typeface="+mj-cs"/>
            </a:endParaRPr>
          </a:p>
          <a:p>
            <a:pPr>
              <a:lnSpc>
                <a:spcPct val="120000"/>
              </a:lnSpc>
              <a:defRPr/>
            </a:pPr>
            <a:r>
              <a:rPr lang="ar-SA" sz="2800" b="1" dirty="0">
                <a:cs typeface="+mj-cs"/>
              </a:rPr>
              <a:t>2- ينتج عن .......................... أربع خلايا جديدة </a:t>
            </a:r>
            <a:r>
              <a:rPr lang="ar-SA" sz="2800" b="1" dirty="0" smtClean="0">
                <a:cs typeface="+mj-cs"/>
              </a:rPr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ar-SA" sz="2800" b="1" dirty="0" smtClean="0">
                <a:cs typeface="+mj-cs"/>
              </a:rPr>
              <a:t>3- </a:t>
            </a:r>
            <a:r>
              <a:rPr lang="ar-SA" sz="2800" b="1" dirty="0">
                <a:cs typeface="+mj-cs"/>
              </a:rPr>
              <a:t>تحمل المعلومات الكيميائية للصفة الموروثة </a:t>
            </a:r>
            <a:r>
              <a:rPr lang="ar-SA" sz="2800" b="1" dirty="0" smtClean="0">
                <a:cs typeface="+mj-cs"/>
              </a:rPr>
              <a:t>عل</a:t>
            </a:r>
            <a:r>
              <a:rPr lang="ar-EG" sz="2800" b="1" dirty="0" smtClean="0">
                <a:cs typeface="+mj-cs"/>
              </a:rPr>
              <a:t>ى</a:t>
            </a:r>
            <a:r>
              <a:rPr lang="ar-SA" sz="2800" b="1" dirty="0" smtClean="0">
                <a:cs typeface="+mj-cs"/>
              </a:rPr>
              <a:t> ........  .</a:t>
            </a:r>
            <a:endParaRPr lang="ar-SA" sz="2800" b="1" dirty="0">
              <a:cs typeface="+mj-cs"/>
            </a:endParaRPr>
          </a:p>
          <a:p>
            <a:pPr>
              <a:lnSpc>
                <a:spcPct val="120000"/>
              </a:lnSpc>
              <a:defRPr/>
            </a:pPr>
            <a:r>
              <a:rPr lang="ar-SA" sz="2800" b="1" dirty="0">
                <a:cs typeface="+mj-cs"/>
              </a:rPr>
              <a:t>4- الصفة الوراثية التي تمنع صفة </a:t>
            </a:r>
            <a:r>
              <a:rPr lang="ar-SA" sz="2800" b="1" dirty="0" smtClean="0">
                <a:cs typeface="+mj-cs"/>
              </a:rPr>
              <a:t>أخر</a:t>
            </a:r>
            <a:r>
              <a:rPr lang="ar-EG" sz="2800" b="1" dirty="0" smtClean="0">
                <a:cs typeface="+mj-cs"/>
              </a:rPr>
              <a:t>ى</a:t>
            </a:r>
            <a:r>
              <a:rPr lang="ar-SA" sz="2800" b="1" dirty="0" smtClean="0">
                <a:cs typeface="+mj-cs"/>
              </a:rPr>
              <a:t> </a:t>
            </a:r>
            <a:r>
              <a:rPr lang="ar-SA" sz="2800" b="1" dirty="0">
                <a:cs typeface="+mj-cs"/>
              </a:rPr>
              <a:t>من الظهور </a:t>
            </a:r>
            <a:r>
              <a:rPr lang="ar-SA" sz="2800" b="1" dirty="0" smtClean="0">
                <a:cs typeface="+mj-cs"/>
              </a:rPr>
              <a:t>تسمي ............... . </a:t>
            </a:r>
            <a:endParaRPr lang="ar-SA" sz="2800" b="1" dirty="0">
              <a:cs typeface="+mj-cs"/>
            </a:endParaRPr>
          </a:p>
          <a:p>
            <a:pPr>
              <a:lnSpc>
                <a:spcPct val="120000"/>
              </a:lnSpc>
              <a:defRPr/>
            </a:pPr>
            <a:r>
              <a:rPr lang="ar-SA" sz="2800" b="1" dirty="0">
                <a:cs typeface="+mj-cs"/>
              </a:rPr>
              <a:t>5- ................ عملية مستمرة من النمو والانقسام لإنتاج خلايا جديدة وتعويض الخلايا الميتة </a:t>
            </a:r>
          </a:p>
          <a:p>
            <a:pPr>
              <a:lnSpc>
                <a:spcPct val="120000"/>
              </a:lnSpc>
              <a:defRPr/>
            </a:pPr>
            <a:r>
              <a:rPr lang="ar-SA" sz="2800" b="1" dirty="0">
                <a:cs typeface="+mj-cs"/>
              </a:rPr>
              <a:t>6- </a:t>
            </a:r>
            <a:r>
              <a:rPr lang="ar-SA" sz="2800" b="1" dirty="0" smtClean="0">
                <a:cs typeface="+mj-cs"/>
              </a:rPr>
              <a:t>....................... تنتج </a:t>
            </a:r>
            <a:r>
              <a:rPr lang="ar-SA" sz="2800" b="1" dirty="0">
                <a:cs typeface="+mj-cs"/>
              </a:rPr>
              <a:t>عن اتحاد مشيج مذكر مع مشيج مؤنث   </a:t>
            </a:r>
          </a:p>
        </p:txBody>
      </p:sp>
      <p:sp>
        <p:nvSpPr>
          <p:cNvPr id="22" name="مستطيل 16"/>
          <p:cNvSpPr>
            <a:spLocks noChangeArrowheads="1"/>
          </p:cNvSpPr>
          <p:nvPr/>
        </p:nvSpPr>
        <p:spPr bwMode="auto">
          <a:xfrm>
            <a:off x="2843808" y="1838980"/>
            <a:ext cx="990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الوراثة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3" name="مستطيل 14"/>
          <p:cNvSpPr>
            <a:spLocks noChangeArrowheads="1"/>
          </p:cNvSpPr>
          <p:nvPr/>
        </p:nvSpPr>
        <p:spPr bwMode="auto">
          <a:xfrm>
            <a:off x="5148064" y="2372380"/>
            <a:ext cx="21451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الانقسام المنصف</a:t>
            </a:r>
            <a:endParaRPr lang="ar-SA" sz="2800" dirty="0"/>
          </a:p>
        </p:txBody>
      </p:sp>
      <p:sp>
        <p:nvSpPr>
          <p:cNvPr id="24" name="مستطيل 17"/>
          <p:cNvSpPr>
            <a:spLocks noChangeArrowheads="1"/>
          </p:cNvSpPr>
          <p:nvPr/>
        </p:nvSpPr>
        <p:spPr bwMode="auto">
          <a:xfrm>
            <a:off x="1907704" y="2768025"/>
            <a:ext cx="1148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 الجين </a:t>
            </a:r>
            <a:endParaRPr lang="ar-SA" sz="3200" dirty="0"/>
          </a:p>
        </p:txBody>
      </p:sp>
      <p:sp>
        <p:nvSpPr>
          <p:cNvPr id="25" name="مستطيل 14"/>
          <p:cNvSpPr>
            <a:spLocks noChangeArrowheads="1"/>
          </p:cNvSpPr>
          <p:nvPr/>
        </p:nvSpPr>
        <p:spPr bwMode="auto">
          <a:xfrm>
            <a:off x="504628" y="3362980"/>
            <a:ext cx="14750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صفة </a:t>
            </a:r>
            <a:r>
              <a:rPr lang="ar-SA" sz="2800" b="1" dirty="0" smtClean="0">
                <a:solidFill>
                  <a:srgbClr val="FF0000"/>
                </a:solidFill>
              </a:rPr>
              <a:t>سائدة</a:t>
            </a:r>
            <a:endParaRPr lang="ar-SA" sz="2800" dirty="0"/>
          </a:p>
        </p:txBody>
      </p:sp>
      <p:sp>
        <p:nvSpPr>
          <p:cNvPr id="26" name="مستطيل 14"/>
          <p:cNvSpPr>
            <a:spLocks noChangeArrowheads="1"/>
          </p:cNvSpPr>
          <p:nvPr/>
        </p:nvSpPr>
        <p:spPr bwMode="auto">
          <a:xfrm>
            <a:off x="6876256" y="3810000"/>
            <a:ext cx="1531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دورة الخلية</a:t>
            </a:r>
            <a:endParaRPr lang="ar-SA" sz="2800" dirty="0"/>
          </a:p>
        </p:txBody>
      </p:sp>
      <p:sp>
        <p:nvSpPr>
          <p:cNvPr id="27" name="مستطيل 15"/>
          <p:cNvSpPr>
            <a:spLocks noChangeArrowheads="1"/>
          </p:cNvSpPr>
          <p:nvPr/>
        </p:nvSpPr>
        <p:spPr bwMode="auto">
          <a:xfrm>
            <a:off x="6372200" y="4922004"/>
            <a:ext cx="1991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الخلية </a:t>
            </a:r>
            <a:r>
              <a:rPr lang="ar-SA" sz="2800" b="1" dirty="0" smtClean="0">
                <a:solidFill>
                  <a:srgbClr val="FF0000"/>
                </a:solidFill>
              </a:rPr>
              <a:t>المخصبة</a:t>
            </a:r>
            <a:endParaRPr lang="ar-SA" sz="2800" dirty="0"/>
          </a:p>
        </p:txBody>
      </p:sp>
      <p:sp>
        <p:nvSpPr>
          <p:cNvPr id="28" name="Round Diagonal Corner Rectangle 27"/>
          <p:cNvSpPr/>
          <p:nvPr/>
        </p:nvSpPr>
        <p:spPr>
          <a:xfrm>
            <a:off x="2667000" y="0"/>
            <a:ext cx="3627228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مراجعة الفصل الثاني </a:t>
            </a:r>
            <a:endParaRPr lang="ar-SA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39585" y="609600"/>
            <a:ext cx="792833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أكمل كلا من الُجِمل التالية بالمفردة  المناسبة </a:t>
            </a:r>
            <a:r>
              <a:rPr lang="ar-SA" sz="2800" b="1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0" name="دبوس زينة 29"/>
          <p:cNvSpPr/>
          <p:nvPr/>
        </p:nvSpPr>
        <p:spPr>
          <a:xfrm>
            <a:off x="-36270" y="-27384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صـ</a:t>
            </a:r>
            <a:r>
              <a:rPr lang="ar-E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63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65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" grpId="0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7"/>
          <p:cNvSpPr txBox="1">
            <a:spLocks noChangeArrowheads="1"/>
          </p:cNvSpPr>
          <p:nvPr/>
        </p:nvSpPr>
        <p:spPr bwMode="auto">
          <a:xfrm>
            <a:off x="107504" y="1277064"/>
            <a:ext cx="8856984" cy="2962513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400" b="1" u="sng" dirty="0" smtClean="0">
                <a:solidFill>
                  <a:srgbClr val="FF0000"/>
                </a:solidFill>
              </a:rPr>
              <a:t>الإجابة </a:t>
            </a:r>
            <a:endParaRPr lang="en-US" sz="2400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defRPr/>
            </a:pPr>
            <a:r>
              <a:rPr lang="ar-SA" sz="2400" b="1" dirty="0" smtClean="0">
                <a:solidFill>
                  <a:srgbClr val="0000FF"/>
                </a:solidFill>
              </a:rPr>
              <a:t>1- </a:t>
            </a:r>
            <a:r>
              <a:rPr lang="ar-SA" sz="2400" b="1" dirty="0">
                <a:solidFill>
                  <a:srgbClr val="0000FF"/>
                </a:solidFill>
              </a:rPr>
              <a:t>يتم تضاعف </a:t>
            </a:r>
            <a:r>
              <a:rPr lang="ar-SA" sz="2400" b="1" dirty="0" smtClean="0">
                <a:solidFill>
                  <a:srgbClr val="0000FF"/>
                </a:solidFill>
              </a:rPr>
              <a:t>الكروموسومات </a:t>
            </a:r>
            <a:r>
              <a:rPr lang="ar-EG" sz="2400" b="1" dirty="0" smtClean="0">
                <a:solidFill>
                  <a:srgbClr val="0000FF"/>
                </a:solidFill>
              </a:rPr>
              <a:t>                                     </a:t>
            </a:r>
            <a:r>
              <a:rPr lang="ar-SA" sz="2400" b="1" dirty="0" smtClean="0">
                <a:solidFill>
                  <a:srgbClr val="0000FF"/>
                </a:solidFill>
              </a:rPr>
              <a:t> 2- </a:t>
            </a:r>
            <a:r>
              <a:rPr lang="ar-SA" sz="2400" b="1" dirty="0">
                <a:solidFill>
                  <a:srgbClr val="0000FF"/>
                </a:solidFill>
              </a:rPr>
              <a:t>تصطف الكروموسومات قي أزواج</a:t>
            </a:r>
          </a:p>
          <a:p>
            <a:pPr>
              <a:defRPr/>
            </a:pPr>
            <a:r>
              <a:rPr lang="ar-SA" sz="2400" b="1" dirty="0">
                <a:solidFill>
                  <a:srgbClr val="0000FF"/>
                </a:solidFill>
              </a:rPr>
              <a:t>3- تبتعد أزواج الكروموسومات عن بعضها </a:t>
            </a:r>
            <a:r>
              <a:rPr lang="ar-SA" sz="2400" b="1" dirty="0" smtClean="0">
                <a:solidFill>
                  <a:srgbClr val="0000FF"/>
                </a:solidFill>
              </a:rPr>
              <a:t>البعض  4- </a:t>
            </a:r>
            <a:r>
              <a:rPr lang="ar-SA" sz="2400" b="1" dirty="0">
                <a:solidFill>
                  <a:srgbClr val="0000FF"/>
                </a:solidFill>
              </a:rPr>
              <a:t>تنقسم الخلية الانقسام الأول  </a:t>
            </a:r>
          </a:p>
          <a:p>
            <a:pPr>
              <a:defRPr/>
            </a:pPr>
            <a:r>
              <a:rPr lang="ar-SA" sz="2400" b="1" dirty="0">
                <a:solidFill>
                  <a:srgbClr val="0000FF"/>
                </a:solidFill>
              </a:rPr>
              <a:t>5- تصطف أزواج الكروموسومات </a:t>
            </a:r>
            <a:r>
              <a:rPr lang="ar-SA" sz="2400" b="1" dirty="0" smtClean="0">
                <a:solidFill>
                  <a:srgbClr val="0000FF"/>
                </a:solidFill>
              </a:rPr>
              <a:t>المزدوجة </a:t>
            </a:r>
            <a:r>
              <a:rPr lang="ar-EG" sz="2400" b="1" dirty="0" smtClean="0">
                <a:solidFill>
                  <a:srgbClr val="0000FF"/>
                </a:solidFill>
              </a:rPr>
              <a:t>       </a:t>
            </a:r>
            <a:endParaRPr lang="ar-SA" sz="2400" b="1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ar-EG" sz="2400" b="1" dirty="0" smtClean="0">
                <a:solidFill>
                  <a:srgbClr val="0000FF"/>
                </a:solidFill>
              </a:rPr>
              <a:t> </a:t>
            </a:r>
            <a:r>
              <a:rPr lang="ar-SA" sz="2400" b="1" dirty="0" smtClean="0">
                <a:solidFill>
                  <a:srgbClr val="0000FF"/>
                </a:solidFill>
              </a:rPr>
              <a:t>6- </a:t>
            </a:r>
            <a:r>
              <a:rPr lang="ar-SA" sz="2400" b="1" dirty="0">
                <a:solidFill>
                  <a:srgbClr val="0000FF"/>
                </a:solidFill>
              </a:rPr>
              <a:t>تبتعد الكروموسومات بعضها عن بعض </a:t>
            </a:r>
          </a:p>
          <a:p>
            <a:pPr>
              <a:defRPr/>
            </a:pPr>
            <a:r>
              <a:rPr lang="ar-SA" sz="2400" b="1" dirty="0">
                <a:solidFill>
                  <a:srgbClr val="0000FF"/>
                </a:solidFill>
              </a:rPr>
              <a:t>7- تنقسم الخلية الانقسام الثاني </a:t>
            </a:r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3163518" y="672204"/>
            <a:ext cx="56252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 b="1" dirty="0">
                <a:solidFill>
                  <a:srgbClr val="0070C0"/>
                </a:solidFill>
              </a:rPr>
              <a:t>7- التتابع . </a:t>
            </a:r>
            <a:r>
              <a:rPr lang="ar-EG" sz="2800" b="1" dirty="0" smtClean="0">
                <a:solidFill>
                  <a:srgbClr val="FF0000"/>
                </a:solidFill>
              </a:rPr>
              <a:t>أ</a:t>
            </a:r>
            <a:r>
              <a:rPr lang="ar-SA" sz="2800" b="1" dirty="0" smtClean="0">
                <a:solidFill>
                  <a:srgbClr val="FF0000"/>
                </a:solidFill>
              </a:rPr>
              <a:t>صف </a:t>
            </a:r>
            <a:r>
              <a:rPr lang="ar-SA" sz="2800" b="1" dirty="0">
                <a:solidFill>
                  <a:srgbClr val="FF0000"/>
                </a:solidFill>
              </a:rPr>
              <a:t>بالترتيب أطوار الانقسام المنصف  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2667000" y="0"/>
            <a:ext cx="3627228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مراجعة الفصل الثاني </a:t>
            </a:r>
            <a:endParaRPr lang="ar-SA" sz="3200" b="1" dirty="0"/>
          </a:p>
        </p:txBody>
      </p:sp>
      <p:sp>
        <p:nvSpPr>
          <p:cNvPr id="13" name="دبوس زينة 12"/>
          <p:cNvSpPr/>
          <p:nvPr/>
        </p:nvSpPr>
        <p:spPr>
          <a:xfrm>
            <a:off x="-36270" y="-27384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  <a:r>
              <a:rPr lang="ar-E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64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792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نور المعلم\My Documents\My Pictures\Arrow-right[1].png">
            <a:hlinkClick r:id="" action="ppaction://hlinkshowjump?jump=nextslide"/>
            <a:hlinkHover r:id="" action="ppaction://noaction" highlightClick="1">
              <a:snd r:embed="rId2" name="الترجمة من Google#en-ar-ط§ظ„طھظ„.wav"/>
            </a:hlinkHover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305" y="6183318"/>
            <a:ext cx="863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نور المعلم\My Documents\My Pictures\Arrow-Left[1].png">
            <a:hlinkClick r:id="" action="ppaction://hlinkshowjump?jump=previousslide"/>
            <a:hlinkHover r:id="" action="ppaction://noaction" highlightClick="1">
              <a:snd r:embed="rId4" name="الترجمة من Google#en-ar-ط§ظ„طھظ„_2.wav"/>
            </a:hlinkHover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02022">
            <a:off x="5564906" y="6032116"/>
            <a:ext cx="828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gp4arab.com/jm/modules/fisheye_menu/images/exit.png">
            <a:hlinkClick r:id="" action="ppaction://hlinkshowjump?jump=endshow" highlightClick="1">
              <a:snd r:embed="rId6" name="الترجمة من Google#en-ar-lu hgsgh.wav"/>
            </a:hlinkClick>
            <a:hlinkHover r:id="" action="ppaction://noaction" highlightClick="1">
              <a:snd r:embed="rId7" name="الترجمة من Google#en-ar-ط§ظ„طھظ„_4.wav"/>
            </a:hlinkHover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738" y="5949280"/>
            <a:ext cx="885825" cy="7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117987" y="908720"/>
            <a:ext cx="770248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sz="2800" b="1" dirty="0">
                <a:solidFill>
                  <a:srgbClr val="0070C0"/>
                </a:solidFill>
              </a:rPr>
              <a:t> 8- الكتابة التوضيحية . </a:t>
            </a:r>
            <a:r>
              <a:rPr lang="ar-SA" sz="2800" b="1" dirty="0">
                <a:solidFill>
                  <a:srgbClr val="FF0000"/>
                </a:solidFill>
              </a:rPr>
              <a:t>أوضح كيف ينتج عن الانقسام المتساوي خليتان متماثلتان وراثيا ؟ 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>
            <a:spLocks noChangeArrowheads="1"/>
          </p:cNvSpPr>
          <p:nvPr/>
        </p:nvSpPr>
        <p:spPr bwMode="auto">
          <a:xfrm>
            <a:off x="395536" y="1916832"/>
            <a:ext cx="8612255" cy="2009061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الإجابة </a:t>
            </a:r>
            <a:r>
              <a:rPr lang="ar-SA" sz="2800" b="1" dirty="0" smtClean="0">
                <a:solidFill>
                  <a:srgbClr val="FF0000"/>
                </a:solidFill>
              </a:rPr>
              <a:t>:</a:t>
            </a:r>
          </a:p>
          <a:p>
            <a:pPr>
              <a:defRPr/>
            </a:pPr>
            <a:r>
              <a:rPr lang="ar-SA" sz="2800" b="1" dirty="0" smtClean="0">
                <a:solidFill>
                  <a:srgbClr val="0000FF"/>
                </a:solidFill>
              </a:rPr>
              <a:t>تضاعف </a:t>
            </a:r>
            <a:r>
              <a:rPr lang="ar-SA" sz="2800" b="1" dirty="0">
                <a:solidFill>
                  <a:srgbClr val="0000FF"/>
                </a:solidFill>
              </a:rPr>
              <a:t>الخلية كروموسوماتها فيتكون لديها مجموعة ثانية مماثلة ثم تنقسم الخلية فتنتج خليتان متماثلتان في نواة كل منهما مجموعة كاملة من الكروموسومات    </a:t>
            </a:r>
          </a:p>
        </p:txBody>
      </p:sp>
      <p:sp>
        <p:nvSpPr>
          <p:cNvPr id="15" name="شكل بيضاوي 6">
            <a:hlinkClick r:id="" action="ppaction://hlinkshowjump?jump=firstslide"/>
            <a:hlinkHover r:id="" action="ppaction://noaction" highlightClick="1">
              <a:snd r:embed="rId9" name="الترجمة من Google#en-ar-ط§ظ„طھظ„_3.wav"/>
            </a:hlinkHover>
          </p:cNvPr>
          <p:cNvSpPr/>
          <p:nvPr/>
        </p:nvSpPr>
        <p:spPr>
          <a:xfrm rot="16200000" flipV="1">
            <a:off x="3586514" y="5557486"/>
            <a:ext cx="562388" cy="19442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الرئيسية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2667000" y="0"/>
            <a:ext cx="3627228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مراجعة الفصل الثاني </a:t>
            </a:r>
            <a:endParaRPr lang="ar-SA" sz="3200" b="1" dirty="0"/>
          </a:p>
        </p:txBody>
      </p:sp>
      <p:sp>
        <p:nvSpPr>
          <p:cNvPr id="13" name="دبوس زينة 12"/>
          <p:cNvSpPr/>
          <p:nvPr/>
        </p:nvSpPr>
        <p:spPr>
          <a:xfrm>
            <a:off x="-36270" y="-27384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  <a:r>
              <a:rPr lang="ar-E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64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703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6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نور المعلم\My Documents\My Pictures\Arrow-right[1].png">
            <a:hlinkClick r:id="" action="ppaction://hlinkshowjump?jump=nextslide"/>
            <a:hlinkHover r:id="" action="ppaction://noaction" highlightClick="1">
              <a:snd r:embed="rId2" name="الترجمة من Google#en-ar-ط§ظ„طھظ„.wav"/>
            </a:hlinkHover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305" y="6183318"/>
            <a:ext cx="863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نور المعلم\My Documents\My Pictures\Arrow-Left[1].png">
            <a:hlinkClick r:id="" action="ppaction://hlinkshowjump?jump=previousslide"/>
            <a:hlinkHover r:id="" action="ppaction://noaction" highlightClick="1">
              <a:snd r:embed="rId4" name="الترجمة من Google#en-ar-ط§ظ„طھظ„_2.wav"/>
            </a:hlinkHover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02022">
            <a:off x="5564906" y="6032116"/>
            <a:ext cx="828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gp4arab.com/jm/modules/fisheye_menu/images/exit.png">
            <a:hlinkClick r:id="" action="ppaction://hlinkshowjump?jump=endshow" highlightClick="1">
              <a:snd r:embed="rId6" name="الترجمة من Google#en-ar-lu hgsgh.wav"/>
            </a:hlinkClick>
            <a:hlinkHover r:id="" action="ppaction://noaction" highlightClick="1">
              <a:snd r:embed="rId7" name="الترجمة من Google#en-ar-ط§ظ„طھظ„_4.wav"/>
            </a:hlinkHover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738" y="5949280"/>
            <a:ext cx="885825" cy="7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ربع نص 1"/>
          <p:cNvSpPr txBox="1">
            <a:spLocks noChangeArrowheads="1"/>
          </p:cNvSpPr>
          <p:nvPr/>
        </p:nvSpPr>
        <p:spPr bwMode="auto">
          <a:xfrm>
            <a:off x="1763688" y="882962"/>
            <a:ext cx="7031111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3200" b="1" dirty="0">
                <a:solidFill>
                  <a:srgbClr val="0070C0"/>
                </a:solidFill>
              </a:rPr>
              <a:t>س 9: ألاحظ . </a:t>
            </a:r>
            <a:r>
              <a:rPr lang="ar-SA" sz="3200" b="1" dirty="0">
                <a:solidFill>
                  <a:srgbClr val="FF0000"/>
                </a:solidFill>
              </a:rPr>
              <a:t>كيف </a:t>
            </a:r>
            <a:r>
              <a:rPr lang="ar-SA" sz="3200" b="1" dirty="0" smtClean="0">
                <a:solidFill>
                  <a:srgbClr val="FF0000"/>
                </a:solidFill>
              </a:rPr>
              <a:t>أر</a:t>
            </a:r>
            <a:r>
              <a:rPr lang="ar-EG" sz="3200" b="1" dirty="0" smtClean="0">
                <a:solidFill>
                  <a:srgbClr val="FF0000"/>
                </a:solidFill>
              </a:rPr>
              <a:t>ى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>
                <a:solidFill>
                  <a:srgbClr val="FF0000"/>
                </a:solidFill>
              </a:rPr>
              <a:t>الخلية </a:t>
            </a:r>
            <a:r>
              <a:rPr lang="ar-SA" sz="3200" b="1" dirty="0" smtClean="0">
                <a:solidFill>
                  <a:srgbClr val="FF0000"/>
                </a:solidFill>
              </a:rPr>
              <a:t>و</a:t>
            </a:r>
            <a:r>
              <a:rPr lang="ar-EG" sz="3200" b="1" dirty="0" smtClean="0">
                <a:solidFill>
                  <a:srgbClr val="FF0000"/>
                </a:solidFill>
              </a:rPr>
              <a:t>أ</a:t>
            </a:r>
            <a:r>
              <a:rPr lang="ar-SA" sz="3200" b="1" dirty="0" smtClean="0">
                <a:solidFill>
                  <a:srgbClr val="FF0000"/>
                </a:solidFill>
              </a:rPr>
              <a:t>درس </a:t>
            </a:r>
            <a:r>
              <a:rPr lang="ar-SA" sz="3200" b="1" dirty="0">
                <a:solidFill>
                  <a:srgbClr val="FF0000"/>
                </a:solidFill>
              </a:rPr>
              <a:t>مكوناتها ؟   </a:t>
            </a:r>
          </a:p>
        </p:txBody>
      </p:sp>
      <p:sp>
        <p:nvSpPr>
          <p:cNvPr id="10" name="مربع نص 1"/>
          <p:cNvSpPr txBox="1">
            <a:spLocks noChangeArrowheads="1"/>
          </p:cNvSpPr>
          <p:nvPr/>
        </p:nvSpPr>
        <p:spPr bwMode="auto">
          <a:xfrm>
            <a:off x="395536" y="3004726"/>
            <a:ext cx="8445822" cy="954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>
                <a:solidFill>
                  <a:srgbClr val="0070C0"/>
                </a:solidFill>
              </a:rPr>
              <a:t>س 10 – التفكير الناقد .  </a:t>
            </a:r>
            <a:r>
              <a:rPr lang="ar-SA" sz="2800" b="1" dirty="0">
                <a:solidFill>
                  <a:srgbClr val="FF0000"/>
                </a:solidFill>
              </a:rPr>
              <a:t>إذا كان للطفل أبوان يحملان الجين السائد لعيون بنية اللون فهل يكون للطفل عيون بنية؟ أفسر إجابتي . </a:t>
            </a:r>
            <a:endParaRPr lang="en-US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مربع نص 3"/>
          <p:cNvSpPr txBox="1">
            <a:spLocks noChangeArrowheads="1"/>
          </p:cNvSpPr>
          <p:nvPr/>
        </p:nvSpPr>
        <p:spPr bwMode="auto">
          <a:xfrm>
            <a:off x="291716" y="4183021"/>
            <a:ext cx="8653461" cy="1532334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الإجابة  </a:t>
            </a:r>
            <a:r>
              <a:rPr lang="ar-SA" sz="2800" b="1" dirty="0" smtClean="0">
                <a:solidFill>
                  <a:srgbClr val="FF0000"/>
                </a:solidFill>
              </a:rPr>
              <a:t>: </a:t>
            </a:r>
          </a:p>
          <a:p>
            <a:pPr>
              <a:defRPr/>
            </a:pPr>
            <a:r>
              <a:rPr lang="ar-SA" sz="2800" b="1" dirty="0" smtClean="0">
                <a:solidFill>
                  <a:srgbClr val="0000FF"/>
                </a:solidFill>
              </a:rPr>
              <a:t>نعم </a:t>
            </a:r>
            <a:r>
              <a:rPr lang="ar-SA" sz="2800" b="1" dirty="0">
                <a:solidFill>
                  <a:srgbClr val="0000FF"/>
                </a:solidFill>
              </a:rPr>
              <a:t>يكون للطفل عيون بنية . لأن جين اللون البني سائد وهو موجود لدي الأبوين فيعمل </a:t>
            </a:r>
            <a:r>
              <a:rPr lang="ar-SA" sz="2800" b="1" dirty="0" smtClean="0">
                <a:solidFill>
                  <a:srgbClr val="0000FF"/>
                </a:solidFill>
              </a:rPr>
              <a:t>عل</a:t>
            </a:r>
            <a:r>
              <a:rPr lang="ar-EG" sz="2800" b="1" dirty="0" smtClean="0">
                <a:solidFill>
                  <a:srgbClr val="0000FF"/>
                </a:solidFill>
              </a:rPr>
              <a:t>ى</a:t>
            </a:r>
            <a:r>
              <a:rPr lang="ar-SA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rgbClr val="0000FF"/>
                </a:solidFill>
              </a:rPr>
              <a:t>إظهار الصفة </a:t>
            </a:r>
          </a:p>
        </p:txBody>
      </p:sp>
      <p:sp>
        <p:nvSpPr>
          <p:cNvPr id="12" name="مربع نص 3"/>
          <p:cNvSpPr txBox="1">
            <a:spLocks noChangeArrowheads="1"/>
          </p:cNvSpPr>
          <p:nvPr/>
        </p:nvSpPr>
        <p:spPr bwMode="auto">
          <a:xfrm>
            <a:off x="2336322" y="1651150"/>
            <a:ext cx="5771480" cy="1055608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الإجابة </a:t>
            </a:r>
            <a:r>
              <a:rPr lang="ar-SA" sz="2800" b="1" dirty="0" smtClean="0">
                <a:solidFill>
                  <a:srgbClr val="FF0000"/>
                </a:solidFill>
              </a:rPr>
              <a:t> : </a:t>
            </a:r>
          </a:p>
          <a:p>
            <a:pPr>
              <a:defRPr/>
            </a:pPr>
            <a:r>
              <a:rPr lang="ar-SA" sz="2800" b="1" dirty="0" smtClean="0">
                <a:solidFill>
                  <a:srgbClr val="0000FF"/>
                </a:solidFill>
              </a:rPr>
              <a:t>باستخدام </a:t>
            </a:r>
            <a:r>
              <a:rPr lang="ar-SA" sz="2800" b="1" dirty="0">
                <a:solidFill>
                  <a:srgbClr val="0000FF"/>
                </a:solidFill>
              </a:rPr>
              <a:t>المجهر المركب أو المجهر </a:t>
            </a:r>
            <a:r>
              <a:rPr lang="ar-SA" sz="2800" b="1" dirty="0" smtClean="0">
                <a:solidFill>
                  <a:srgbClr val="0000FF"/>
                </a:solidFill>
              </a:rPr>
              <a:t>ال</a:t>
            </a:r>
            <a:r>
              <a:rPr lang="ar-EG" sz="2800" b="1" dirty="0">
                <a:solidFill>
                  <a:srgbClr val="0000FF"/>
                </a:solidFill>
              </a:rPr>
              <a:t>إ</a:t>
            </a:r>
            <a:r>
              <a:rPr lang="ar-SA" sz="2800" b="1" dirty="0" smtClean="0">
                <a:solidFill>
                  <a:srgbClr val="0000FF"/>
                </a:solidFill>
              </a:rPr>
              <a:t>لكتروني 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4" name="شكل بيضاوي 6">
            <a:hlinkClick r:id="" action="ppaction://hlinkshowjump?jump=firstslide"/>
            <a:hlinkHover r:id="" action="ppaction://noaction" highlightClick="1">
              <a:snd r:embed="rId9" name="الترجمة من Google#en-ar-ط§ظ„طھظ„_3.wav"/>
            </a:hlinkHover>
          </p:cNvPr>
          <p:cNvSpPr/>
          <p:nvPr/>
        </p:nvSpPr>
        <p:spPr>
          <a:xfrm rot="16200000" flipV="1">
            <a:off x="3510314" y="5557486"/>
            <a:ext cx="562388" cy="19442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الرئيسية</a:t>
            </a:r>
          </a:p>
        </p:txBody>
      </p:sp>
      <p:sp>
        <p:nvSpPr>
          <p:cNvPr id="15" name="Round Diagonal Corner Rectangle 14"/>
          <p:cNvSpPr/>
          <p:nvPr/>
        </p:nvSpPr>
        <p:spPr>
          <a:xfrm>
            <a:off x="2667000" y="0"/>
            <a:ext cx="3627228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مراجعة الفصل الثاني </a:t>
            </a:r>
            <a:endParaRPr lang="ar-SA" sz="3200" b="1" dirty="0"/>
          </a:p>
        </p:txBody>
      </p:sp>
      <p:sp>
        <p:nvSpPr>
          <p:cNvPr id="13" name="دبوس زينة 12"/>
          <p:cNvSpPr/>
          <p:nvPr/>
        </p:nvSpPr>
        <p:spPr>
          <a:xfrm>
            <a:off x="-36270" y="-27384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  <a:r>
              <a:rPr lang="ar-EG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64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700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5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نور المعلم\My Documents\My Pictures\Arrow-right[1].png">
            <a:hlinkClick r:id="" action="ppaction://hlinkshowjump?jump=nextslide"/>
            <a:hlinkHover r:id="" action="ppaction://noaction" highlightClick="1">
              <a:snd r:embed="rId2" name="الترجمة من Google#en-ar-ط§ظ„طھظ„.wav"/>
            </a:hlinkHover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305" y="6183318"/>
            <a:ext cx="863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نور المعلم\My Documents\My Pictures\Arrow-Left[1].png">
            <a:hlinkClick r:id="" action="ppaction://hlinkshowjump?jump=previousslide"/>
            <a:hlinkHover r:id="" action="ppaction://noaction" highlightClick="1">
              <a:snd r:embed="rId4" name="الترجمة من Google#en-ar-ط§ظ„طھظ„_2.wav"/>
            </a:hlinkHover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02022">
            <a:off x="6159364" y="6124731"/>
            <a:ext cx="828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gp4arab.com/jm/modules/fisheye_menu/images/exit.png">
            <a:hlinkClick r:id="" action="ppaction://hlinkshowjump?jump=endshow" highlightClick="1">
              <a:snd r:embed="rId6" name="الترجمة من Google#en-ar-lu hgsgh.wav"/>
            </a:hlinkClick>
            <a:hlinkHover r:id="" action="ppaction://noaction" highlightClick="1">
              <a:snd r:embed="rId7" name="الترجمة من Google#en-ar-ط§ظ„طھظ„_4.wav"/>
            </a:hlinkHover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738" y="5949280"/>
            <a:ext cx="885825" cy="7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ربع نص 1"/>
          <p:cNvSpPr txBox="1">
            <a:spLocks noChangeArrowheads="1"/>
          </p:cNvSpPr>
          <p:nvPr/>
        </p:nvSpPr>
        <p:spPr bwMode="auto">
          <a:xfrm>
            <a:off x="304800" y="890717"/>
            <a:ext cx="8741147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 smtClean="0">
                <a:solidFill>
                  <a:srgbClr val="0070C0"/>
                </a:solidFill>
              </a:rPr>
              <a:t>س 11: استعمل الارقام </a:t>
            </a:r>
            <a:r>
              <a:rPr lang="ar-SA" sz="2800" b="1" dirty="0" smtClean="0">
                <a:solidFill>
                  <a:srgbClr val="FF0000"/>
                </a:solidFill>
              </a:rPr>
              <a:t>. ما عدد </a:t>
            </a:r>
            <a:r>
              <a:rPr lang="ar-SA" sz="2800" b="1" dirty="0">
                <a:solidFill>
                  <a:srgbClr val="FF0000"/>
                </a:solidFill>
              </a:rPr>
              <a:t>خلايا البكتريا التي تنتج عن 4 خلايا بعد انقسامها </a:t>
            </a:r>
            <a:r>
              <a:rPr lang="ar-SA" sz="2800" b="1" dirty="0" smtClean="0">
                <a:solidFill>
                  <a:srgbClr val="FF0000"/>
                </a:solidFill>
              </a:rPr>
              <a:t>انقساما</a:t>
            </a:r>
            <a:r>
              <a:rPr lang="ar-EG" sz="2800" b="1" dirty="0" smtClean="0">
                <a:solidFill>
                  <a:srgbClr val="FF0000"/>
                </a:solidFill>
              </a:rPr>
              <a:t>ً</a:t>
            </a:r>
            <a:r>
              <a:rPr lang="ar-SA" sz="2800" b="1" dirty="0" smtClean="0">
                <a:solidFill>
                  <a:srgbClr val="FF0000"/>
                </a:solidFill>
              </a:rPr>
              <a:t> متساويا</a:t>
            </a:r>
            <a:r>
              <a:rPr lang="ar-EG" sz="2800" b="1" dirty="0" smtClean="0">
                <a:solidFill>
                  <a:srgbClr val="FF0000"/>
                </a:solidFill>
              </a:rPr>
              <a:t>ً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مرة واحدة فقط ؟    </a:t>
            </a:r>
          </a:p>
        </p:txBody>
      </p:sp>
      <p:sp>
        <p:nvSpPr>
          <p:cNvPr id="10" name="مربع نص 3"/>
          <p:cNvSpPr txBox="1">
            <a:spLocks noChangeArrowheads="1"/>
          </p:cNvSpPr>
          <p:nvPr/>
        </p:nvSpPr>
        <p:spPr bwMode="auto">
          <a:xfrm>
            <a:off x="245690" y="2229376"/>
            <a:ext cx="8800257" cy="1055608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الإجابة </a:t>
            </a:r>
            <a:r>
              <a:rPr lang="ar-SA" sz="2800" b="1" dirty="0" smtClean="0">
                <a:solidFill>
                  <a:srgbClr val="FF0000"/>
                </a:solidFill>
              </a:rPr>
              <a:t> : </a:t>
            </a:r>
            <a:r>
              <a:rPr lang="ar-SA" sz="2800" b="1" dirty="0" smtClean="0">
                <a:solidFill>
                  <a:srgbClr val="0000FF"/>
                </a:solidFill>
              </a:rPr>
              <a:t>في </a:t>
            </a:r>
            <a:r>
              <a:rPr lang="ar-SA" sz="2800" b="1" dirty="0">
                <a:solidFill>
                  <a:srgbClr val="0000FF"/>
                </a:solidFill>
              </a:rPr>
              <a:t>الانقسام المتساوي كل خلية تنقسم </a:t>
            </a:r>
            <a:r>
              <a:rPr lang="ar-EG" sz="2800" b="1" dirty="0" smtClean="0">
                <a:solidFill>
                  <a:srgbClr val="0000FF"/>
                </a:solidFill>
              </a:rPr>
              <a:t>إلى</a:t>
            </a:r>
            <a:r>
              <a:rPr lang="ar-SA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rgbClr val="0000FF"/>
                </a:solidFill>
              </a:rPr>
              <a:t>خليتين وبالتالي 4 </a:t>
            </a:r>
            <a:r>
              <a:rPr lang="ar-SA" sz="2800" b="1" dirty="0" smtClean="0">
                <a:solidFill>
                  <a:srgbClr val="0000FF"/>
                </a:solidFill>
              </a:rPr>
              <a:t>خلايا </a:t>
            </a:r>
            <a:r>
              <a:rPr lang="ar-SA" sz="2800" b="1" dirty="0">
                <a:solidFill>
                  <a:srgbClr val="0000FF"/>
                </a:solidFill>
              </a:rPr>
              <a:t>تنقسم مرة واحدة فتنتج 8 خلايا ( 4 </a:t>
            </a:r>
            <a:r>
              <a:rPr lang="en-US" sz="2800" b="1" dirty="0">
                <a:solidFill>
                  <a:srgbClr val="0000FF"/>
                </a:solidFill>
              </a:rPr>
              <a:t>x</a:t>
            </a:r>
            <a:r>
              <a:rPr lang="ar-SA" sz="2800" b="1" dirty="0">
                <a:solidFill>
                  <a:srgbClr val="0000FF"/>
                </a:solidFill>
              </a:rPr>
              <a:t> 2 = 8 )   </a:t>
            </a:r>
          </a:p>
        </p:txBody>
      </p:sp>
      <p:sp>
        <p:nvSpPr>
          <p:cNvPr id="14" name="شكل بيضاوي 6">
            <a:hlinkClick r:id="" action="ppaction://hlinkshowjump?jump=firstslide"/>
            <a:hlinkHover r:id="" action="ppaction://noaction" highlightClick="1">
              <a:snd r:embed="rId9" name="الترجمة من Google#en-ar-ط§ظ„طھظ„_3.wav"/>
            </a:hlinkHover>
          </p:cNvPr>
          <p:cNvSpPr/>
          <p:nvPr/>
        </p:nvSpPr>
        <p:spPr>
          <a:xfrm rot="16200000" flipV="1">
            <a:off x="4385498" y="5557486"/>
            <a:ext cx="562388" cy="19442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الرئيسية</a:t>
            </a:r>
          </a:p>
        </p:txBody>
      </p:sp>
      <p:sp>
        <p:nvSpPr>
          <p:cNvPr id="15" name="Round Diagonal Corner Rectangle 14"/>
          <p:cNvSpPr/>
          <p:nvPr/>
        </p:nvSpPr>
        <p:spPr>
          <a:xfrm>
            <a:off x="2667000" y="0"/>
            <a:ext cx="3627228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مراجعة الفصل الثاني </a:t>
            </a:r>
            <a:endParaRPr lang="ar-SA" sz="3200" b="1" dirty="0"/>
          </a:p>
        </p:txBody>
      </p:sp>
      <p:sp>
        <p:nvSpPr>
          <p:cNvPr id="13" name="دبوس زينة 12"/>
          <p:cNvSpPr/>
          <p:nvPr/>
        </p:nvSpPr>
        <p:spPr>
          <a:xfrm>
            <a:off x="-36270" y="-27384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ص72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357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5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Diagonal Corner Rectangle 14"/>
          <p:cNvSpPr/>
          <p:nvPr/>
        </p:nvSpPr>
        <p:spPr>
          <a:xfrm>
            <a:off x="2667000" y="0"/>
            <a:ext cx="3627228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مراجعة الفصل الثاني </a:t>
            </a:r>
            <a:endParaRPr lang="ar-SA" sz="3200" b="1" dirty="0"/>
          </a:p>
        </p:txBody>
      </p:sp>
      <p:sp>
        <p:nvSpPr>
          <p:cNvPr id="13" name="دبوس زينة 12"/>
          <p:cNvSpPr/>
          <p:nvPr/>
        </p:nvSpPr>
        <p:spPr>
          <a:xfrm>
            <a:off x="-36270" y="-27384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ص72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2080" y="692696"/>
            <a:ext cx="3635891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12. اختار الإجابة الصحيحة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716016" y="1268760"/>
            <a:ext cx="3637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ما العملي</a:t>
            </a:r>
            <a:r>
              <a:rPr lang="ar-EG" sz="2400" b="1" dirty="0" smtClean="0">
                <a:solidFill>
                  <a:srgbClr val="FF0000"/>
                </a:solidFill>
              </a:rPr>
              <a:t>تان</a:t>
            </a:r>
            <a:r>
              <a:rPr lang="ar-SA" sz="2400" b="1" dirty="0" smtClean="0">
                <a:solidFill>
                  <a:srgbClr val="FF0000"/>
                </a:solidFill>
              </a:rPr>
              <a:t> ال</a:t>
            </a:r>
            <a:r>
              <a:rPr lang="ar-EG" sz="2400" b="1" dirty="0" smtClean="0">
                <a:solidFill>
                  <a:srgbClr val="FF0000"/>
                </a:solidFill>
              </a:rPr>
              <a:t>ل</a:t>
            </a:r>
            <a:r>
              <a:rPr lang="ar-SA" sz="2400" b="1" dirty="0" smtClean="0">
                <a:solidFill>
                  <a:srgbClr val="FF0000"/>
                </a:solidFill>
              </a:rPr>
              <a:t>ت</a:t>
            </a:r>
            <a:r>
              <a:rPr lang="ar-EG" sz="2400" b="1" dirty="0" smtClean="0">
                <a:solidFill>
                  <a:srgbClr val="FF0000"/>
                </a:solidFill>
              </a:rPr>
              <a:t>ان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ي</a:t>
            </a:r>
            <a:r>
              <a:rPr lang="ar-SA" sz="2400" b="1" dirty="0" smtClean="0">
                <a:solidFill>
                  <a:srgbClr val="FF0000"/>
                </a:solidFill>
              </a:rPr>
              <a:t>ظهر</a:t>
            </a:r>
            <a:r>
              <a:rPr lang="ar-EG" sz="2400" b="1" dirty="0" smtClean="0">
                <a:solidFill>
                  <a:srgbClr val="FF0000"/>
                </a:solidFill>
              </a:rPr>
              <a:t>هما</a:t>
            </a:r>
            <a:r>
              <a:rPr lang="ar-SA" sz="2400" b="1" dirty="0" smtClean="0">
                <a:solidFill>
                  <a:srgbClr val="FF0000"/>
                </a:solidFill>
              </a:rPr>
              <a:t> الشكل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75503" y="3743675"/>
            <a:ext cx="3450335" cy="5227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 ) الإخصاب والإنقسام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90100" y="3743675"/>
            <a:ext cx="3450335" cy="5227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ب) الانتشار والبناء الضوئي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91400" y="4442315"/>
            <a:ext cx="3450335" cy="5227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 ) النمو والانقسام المتساوي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05641" y="4452255"/>
            <a:ext cx="3450335" cy="5227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 ) الإخصاب والانقسام المنصف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23" y="836712"/>
            <a:ext cx="2677554" cy="2736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50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6" grpId="0" animBg="1"/>
      <p:bldP spid="17" grpId="0"/>
      <p:bldP spid="18" grpId="0" animBg="1"/>
      <p:bldP spid="19" grpId="0" animBg="1"/>
      <p:bldP spid="19" grpId="1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نور المعلم\My Documents\My Pictures\Arrow-right[1].png">
            <a:hlinkClick r:id="" action="ppaction://hlinkshowjump?jump=nextslide"/>
            <a:hlinkHover r:id="" action="ppaction://noaction" highlightClick="1">
              <a:snd r:embed="rId2" name="الترجمة من Google#en-ar-ط§ظ„طھظ„.wav"/>
            </a:hlinkHover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305" y="6183318"/>
            <a:ext cx="863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نور المعلم\My Documents\My Pictures\Arrow-Left[1].png">
            <a:hlinkClick r:id="" action="ppaction://hlinkshowjump?jump=previousslide"/>
            <a:hlinkHover r:id="" action="ppaction://noaction" highlightClick="1">
              <a:snd r:embed="rId4" name="الترجمة من Google#en-ar-ط§ظ„طھظ„_2.wav"/>
            </a:hlinkHover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02022">
            <a:off x="6159364" y="6124731"/>
            <a:ext cx="828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gp4arab.com/jm/modules/fisheye_menu/images/exit.png">
            <a:hlinkClick r:id="" action="ppaction://hlinkshowjump?jump=endshow" highlightClick="1">
              <a:snd r:embed="rId6" name="الترجمة من Google#en-ar-lu hgsgh.wav"/>
            </a:hlinkClick>
            <a:hlinkHover r:id="" action="ppaction://noaction" highlightClick="1">
              <a:snd r:embed="rId7" name="الترجمة من Google#en-ar-ط§ظ„طھظ„_4.wav"/>
            </a:hlinkHover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738" y="5949280"/>
            <a:ext cx="885825" cy="7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شكل بيضاوي 6">
            <a:hlinkClick r:id="" action="ppaction://hlinkshowjump?jump=firstslide"/>
            <a:hlinkHover r:id="" action="ppaction://noaction" highlightClick="1">
              <a:snd r:embed="rId9" name="الترجمة من Google#en-ar-ط§ظ„طھظ„_3.wav"/>
            </a:hlinkHover>
          </p:cNvPr>
          <p:cNvSpPr/>
          <p:nvPr/>
        </p:nvSpPr>
        <p:spPr>
          <a:xfrm rot="16200000" flipV="1">
            <a:off x="4385498" y="5557486"/>
            <a:ext cx="562388" cy="19442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الرئيسية</a:t>
            </a:r>
          </a:p>
        </p:txBody>
      </p:sp>
      <p:sp>
        <p:nvSpPr>
          <p:cNvPr id="15" name="Round Diagonal Corner Rectangle 14"/>
          <p:cNvSpPr/>
          <p:nvPr/>
        </p:nvSpPr>
        <p:spPr>
          <a:xfrm>
            <a:off x="2667000" y="0"/>
            <a:ext cx="3627228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مراجعة الفصل الثاني </a:t>
            </a:r>
            <a:endParaRPr lang="ar-SA" sz="3200" b="1" dirty="0"/>
          </a:p>
        </p:txBody>
      </p:sp>
      <p:sp>
        <p:nvSpPr>
          <p:cNvPr id="13" name="دبوس زينة 12"/>
          <p:cNvSpPr/>
          <p:nvPr/>
        </p:nvSpPr>
        <p:spPr>
          <a:xfrm>
            <a:off x="-36270" y="-27384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ص72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مربع نص 1"/>
          <p:cNvSpPr txBox="1">
            <a:spLocks noChangeArrowheads="1"/>
          </p:cNvSpPr>
          <p:nvPr/>
        </p:nvSpPr>
        <p:spPr bwMode="auto">
          <a:xfrm>
            <a:off x="304800" y="1109132"/>
            <a:ext cx="8741147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 smtClean="0">
                <a:solidFill>
                  <a:srgbClr val="0070C0"/>
                </a:solidFill>
              </a:rPr>
              <a:t>س13– صواب أم خطأ </a:t>
            </a:r>
            <a:r>
              <a:rPr lang="ar-SA" sz="2800" b="1" dirty="0" smtClean="0">
                <a:solidFill>
                  <a:srgbClr val="FF0000"/>
                </a:solidFill>
              </a:rPr>
              <a:t>. اكتشف مندل وجود الجينات في خلايا المخلوقات الحية ، هل هذه العبارة الصحيحة أم خاطئة ؟ أفسر إجابتي .  </a:t>
            </a:r>
            <a:endParaRPr lang="en-US" sz="2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مربع نص 3"/>
          <p:cNvSpPr txBox="1">
            <a:spLocks noChangeArrowheads="1"/>
          </p:cNvSpPr>
          <p:nvPr/>
        </p:nvSpPr>
        <p:spPr bwMode="auto">
          <a:xfrm>
            <a:off x="304799" y="2301384"/>
            <a:ext cx="8741147" cy="1055608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العبارة صحيحة ؛ توصل مندل إلي أن الصفات الموروثة تنتقل من الآباء إلي الأبناء خلال عملية التكاثر. 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6" name="مربع نص 1"/>
          <p:cNvSpPr txBox="1">
            <a:spLocks noChangeArrowheads="1"/>
          </p:cNvSpPr>
          <p:nvPr/>
        </p:nvSpPr>
        <p:spPr bwMode="auto">
          <a:xfrm>
            <a:off x="279837" y="3429000"/>
            <a:ext cx="8741147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 smtClean="0">
                <a:solidFill>
                  <a:srgbClr val="0070C0"/>
                </a:solidFill>
              </a:rPr>
              <a:t>س14– صواب أم خطأ </a:t>
            </a:r>
            <a:r>
              <a:rPr lang="ar-SA" sz="2800" b="1" dirty="0" smtClean="0">
                <a:solidFill>
                  <a:srgbClr val="FF0000"/>
                </a:solidFill>
              </a:rPr>
              <a:t>. تنوع الصفات الوراثية يساعد افراد النوع الواحد علي البقاء و التكاثر ، هل هذه العبارة صحيحة أم خاطئة ؟ فسر إجابتي .  </a:t>
            </a:r>
            <a:endParaRPr lang="en-US" sz="2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" name="مربع نص 3"/>
          <p:cNvSpPr txBox="1">
            <a:spLocks noChangeArrowheads="1"/>
          </p:cNvSpPr>
          <p:nvPr/>
        </p:nvSpPr>
        <p:spPr bwMode="auto">
          <a:xfrm>
            <a:off x="279836" y="4621252"/>
            <a:ext cx="8741147" cy="1055608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العبارة خاطئة  ؛ تساعد القدرة علي تعلم المهارات المختلفة ، و هي صفة مكتسبة. </a:t>
            </a:r>
            <a:endParaRPr lang="ar-SA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8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نور المعلم\My Documents\My Pictures\Arrow-right[1].png">
            <a:hlinkClick r:id="" action="ppaction://hlinkshowjump?jump=nextslide"/>
            <a:hlinkHover r:id="" action="ppaction://noaction" highlightClick="1">
              <a:snd r:embed="rId2" name="الترجمة من Google#en-ar-ط§ظ„طھظ„.wav"/>
            </a:hlinkHover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7305" y="6183318"/>
            <a:ext cx="8636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نور المعلم\My Documents\My Pictures\Arrow-Left[1].png">
            <a:hlinkClick r:id="" action="ppaction://hlinkshowjump?jump=previousslide"/>
            <a:hlinkHover r:id="" action="ppaction://noaction" highlightClick="1">
              <a:snd r:embed="rId4" name="الترجمة من Google#en-ar-ط§ظ„طھظ„_2.wav"/>
            </a:hlinkHover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02022">
            <a:off x="6159364" y="6124731"/>
            <a:ext cx="8286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gp4arab.com/jm/modules/fisheye_menu/images/exit.png">
            <a:hlinkClick r:id="" action="ppaction://hlinkshowjump?jump=endshow" highlightClick="1">
              <a:snd r:embed="rId6" name="الترجمة من Google#en-ar-lu hgsgh.wav"/>
            </a:hlinkClick>
            <a:hlinkHover r:id="" action="ppaction://noaction" highlightClick="1">
              <a:snd r:embed="rId7" name="الترجمة من Google#en-ar-ط§ظ„طھظ„_4.wav"/>
            </a:hlinkHover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5738" y="5949280"/>
            <a:ext cx="885825" cy="7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شكل بيضاوي 6">
            <a:hlinkClick r:id="" action="ppaction://hlinkshowjump?jump=firstslide"/>
            <a:hlinkHover r:id="" action="ppaction://noaction" highlightClick="1">
              <a:snd r:embed="rId9" name="الترجمة من Google#en-ar-ط§ظ„طھظ„_3.wav"/>
            </a:hlinkHover>
          </p:cNvPr>
          <p:cNvSpPr/>
          <p:nvPr/>
        </p:nvSpPr>
        <p:spPr>
          <a:xfrm rot="16200000" flipV="1">
            <a:off x="4385498" y="5557486"/>
            <a:ext cx="562388" cy="19442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الرئيسية</a:t>
            </a:r>
          </a:p>
        </p:txBody>
      </p:sp>
      <p:sp>
        <p:nvSpPr>
          <p:cNvPr id="15" name="Round Diagonal Corner Rectangle 14"/>
          <p:cNvSpPr/>
          <p:nvPr/>
        </p:nvSpPr>
        <p:spPr>
          <a:xfrm>
            <a:off x="2667000" y="0"/>
            <a:ext cx="3627228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مراجعة الفصل الثاني </a:t>
            </a:r>
            <a:endParaRPr lang="ar-SA" sz="3200" b="1" dirty="0"/>
          </a:p>
        </p:txBody>
      </p:sp>
      <p:sp>
        <p:nvSpPr>
          <p:cNvPr id="13" name="دبوس زينة 12"/>
          <p:cNvSpPr/>
          <p:nvPr/>
        </p:nvSpPr>
        <p:spPr>
          <a:xfrm>
            <a:off x="-36270" y="-27384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ص72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مربع نص 1"/>
          <p:cNvSpPr txBox="1">
            <a:spLocks noChangeArrowheads="1"/>
          </p:cNvSpPr>
          <p:nvPr/>
        </p:nvSpPr>
        <p:spPr bwMode="auto">
          <a:xfrm>
            <a:off x="304800" y="1109132"/>
            <a:ext cx="874114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 smtClean="0">
                <a:solidFill>
                  <a:srgbClr val="0070C0"/>
                </a:solidFill>
              </a:rPr>
              <a:t>س15– الفكرة العامة </a:t>
            </a:r>
            <a:r>
              <a:rPr lang="ar-SA" sz="2800" b="1" dirty="0" smtClean="0">
                <a:solidFill>
                  <a:srgbClr val="FF0000"/>
                </a:solidFill>
              </a:rPr>
              <a:t>. كيف </a:t>
            </a:r>
            <a:r>
              <a:rPr lang="ar-SA" sz="2800" b="1" dirty="0">
                <a:solidFill>
                  <a:srgbClr val="FF0000"/>
                </a:solidFill>
              </a:rPr>
              <a:t>تنقل المخلوقات الحية الصفات </a:t>
            </a:r>
            <a:r>
              <a:rPr lang="ar-EG" sz="2800" b="1" dirty="0" smtClean="0">
                <a:solidFill>
                  <a:srgbClr val="FF0000"/>
                </a:solidFill>
              </a:rPr>
              <a:t>إلى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EG" sz="2800" b="1" dirty="0" smtClean="0">
                <a:solidFill>
                  <a:srgbClr val="FF0000"/>
                </a:solidFill>
              </a:rPr>
              <a:t>أ</a:t>
            </a:r>
            <a:r>
              <a:rPr lang="ar-SA" sz="2800" b="1" dirty="0" smtClean="0">
                <a:solidFill>
                  <a:srgbClr val="FF0000"/>
                </a:solidFill>
              </a:rPr>
              <a:t>بنائها  </a:t>
            </a:r>
            <a:r>
              <a:rPr lang="ar-SA" sz="2800" b="1" dirty="0">
                <a:solidFill>
                  <a:srgbClr val="FF0000"/>
                </a:solidFill>
              </a:rPr>
              <a:t>؟ </a:t>
            </a:r>
            <a:endParaRPr lang="en-US" sz="2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مربع نص 3"/>
          <p:cNvSpPr txBox="1">
            <a:spLocks noChangeArrowheads="1"/>
          </p:cNvSpPr>
          <p:nvPr/>
        </p:nvSpPr>
        <p:spPr bwMode="auto">
          <a:xfrm>
            <a:off x="304799" y="2013352"/>
            <a:ext cx="8741147" cy="1055608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>
                <a:solidFill>
                  <a:srgbClr val="FF0000"/>
                </a:solidFill>
              </a:rPr>
              <a:t>الإجابة </a:t>
            </a:r>
            <a:r>
              <a:rPr lang="ar-SA" sz="2800" b="1" dirty="0" smtClean="0">
                <a:solidFill>
                  <a:srgbClr val="FF0000"/>
                </a:solidFill>
              </a:rPr>
              <a:t> : </a:t>
            </a:r>
            <a:r>
              <a:rPr lang="ar-SA" sz="2800" b="1" dirty="0" smtClean="0">
                <a:solidFill>
                  <a:srgbClr val="0000FF"/>
                </a:solidFill>
              </a:rPr>
              <a:t>تنتقل </a:t>
            </a:r>
            <a:r>
              <a:rPr lang="ar-SA" sz="2800" b="1" dirty="0">
                <a:solidFill>
                  <a:srgbClr val="0000FF"/>
                </a:solidFill>
              </a:rPr>
              <a:t>الصفات من جيل </a:t>
            </a:r>
            <a:r>
              <a:rPr lang="ar-SA" sz="2800" b="1" dirty="0" smtClean="0">
                <a:solidFill>
                  <a:srgbClr val="0000FF"/>
                </a:solidFill>
              </a:rPr>
              <a:t>إل</a:t>
            </a:r>
            <a:r>
              <a:rPr lang="ar-EG" sz="2800" b="1" dirty="0" smtClean="0">
                <a:solidFill>
                  <a:srgbClr val="0000FF"/>
                </a:solidFill>
              </a:rPr>
              <a:t>ى</a:t>
            </a:r>
            <a:r>
              <a:rPr lang="ar-SA" sz="2800" b="1" dirty="0" smtClean="0">
                <a:solidFill>
                  <a:srgbClr val="0000FF"/>
                </a:solidFill>
              </a:rPr>
              <a:t> </a:t>
            </a:r>
            <a:r>
              <a:rPr lang="ar-SA" sz="2800" b="1" dirty="0">
                <a:solidFill>
                  <a:srgbClr val="0000FF"/>
                </a:solidFill>
              </a:rPr>
              <a:t>جيل في المخلوقات الحية عن طريق العوامل الوراثية ( الجينات ) التي تحملها الكروموسومات  </a:t>
            </a:r>
          </a:p>
        </p:txBody>
      </p:sp>
    </p:spTree>
    <p:extLst>
      <p:ext uri="{BB962C8B-B14F-4D97-AF65-F5344CB8AC3E}">
        <p14:creationId xmlns:p14="http://schemas.microsoft.com/office/powerpoint/2010/main" val="133293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THUMBNAIL_REFRESH" val="1"/>
  <p:tag name="ARTICULATE_SLIDE_COUNT" val="18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4117</TotalTime>
  <Words>516</Words>
  <Application>Microsoft Office PowerPoint</Application>
  <PresentationFormat>عرض على الشاشة (3:4)‏</PresentationFormat>
  <Paragraphs>70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عمرو و محمد نور عيني</dc:creator>
  <cp:lastModifiedBy>Ninja</cp:lastModifiedBy>
  <cp:revision>328</cp:revision>
  <dcterms:created xsi:type="dcterms:W3CDTF">2011-03-17T07:07:04Z</dcterms:created>
  <dcterms:modified xsi:type="dcterms:W3CDTF">2019-03-17T17:46:06Z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C89ED302-8AE5-4756-8AAD-B36EBC6E1DAB</vt:lpwstr>
  </property>
  <property fmtid="{D5CDD505-2E9C-101B-9397-08002B2CF9AE}" pid="3" name="ArticulatePath">
    <vt:lpwstr>1</vt:lpwstr>
  </property>
</Properties>
</file>