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56" r:id="rId3"/>
    <p:sldId id="257" r:id="rId4"/>
    <p:sldId id="258"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42" r:id="rId19"/>
    <p:sldId id="481" r:id="rId20"/>
    <p:sldId id="480" r:id="rId21"/>
    <p:sldId id="482" r:id="rId22"/>
    <p:sldId id="483" r:id="rId23"/>
    <p:sldId id="484" r:id="rId24"/>
    <p:sldId id="486" r:id="rId25"/>
    <p:sldId id="485" r:id="rId26"/>
    <p:sldId id="487" r:id="rId27"/>
    <p:sldId id="488" r:id="rId28"/>
    <p:sldId id="489" r:id="rId29"/>
    <p:sldId id="490" r:id="rId30"/>
    <p:sldId id="491" r:id="rId31"/>
    <p:sldId id="492" r:id="rId32"/>
    <p:sldId id="493" r:id="rId33"/>
    <p:sldId id="494" r:id="rId34"/>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8F9"/>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27/12/1442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27/12/1442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ime.is/ar/"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kukuklok.co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time.is/a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time.is/ar/"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0641ABC-65FE-438E-96C7-F6841711DF3E}"/>
              </a:ext>
            </a:extLst>
          </p:cNvPr>
          <p:cNvSpPr txBox="1"/>
          <p:nvPr/>
        </p:nvSpPr>
        <p:spPr>
          <a:xfrm>
            <a:off x="1831427" y="1621657"/>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t>قم الآن بتغيير وقت حاسبك ليكون مطابقًا للتوقيت في صفحة الويب </a:t>
            </a:r>
            <a:endParaRPr lang="ar-EG" sz="4400" b="1" dirty="0">
              <a:solidFill>
                <a:srgbClr val="7030A0"/>
              </a:solidFill>
            </a:endParaRPr>
          </a:p>
        </p:txBody>
      </p:sp>
      <p:sp>
        <p:nvSpPr>
          <p:cNvPr id="5" name="مربع نص 4">
            <a:hlinkClick r:id="rId2"/>
            <a:extLst>
              <a:ext uri="{FF2B5EF4-FFF2-40B4-BE49-F238E27FC236}">
                <a16:creationId xmlns:a16="http://schemas.microsoft.com/office/drawing/2014/main" id="{4BDD6753-0352-4119-94B2-D3A5AB3791EC}"/>
              </a:ext>
            </a:extLst>
          </p:cNvPr>
          <p:cNvSpPr txBox="1"/>
          <p:nvPr/>
        </p:nvSpPr>
        <p:spPr>
          <a:xfrm>
            <a:off x="2547257" y="5431657"/>
            <a:ext cx="6096000" cy="707886"/>
          </a:xfrm>
          <a:prstGeom prst="rect">
            <a:avLst/>
          </a:prstGeom>
          <a:noFill/>
        </p:spPr>
        <p:txBody>
          <a:bodyPr wrap="square">
            <a:spAutoFit/>
          </a:bodyPr>
          <a:lstStyle/>
          <a:p>
            <a:r>
              <a:rPr lang="ar-EG" sz="4000" b="1" dirty="0">
                <a:hlinkClick r:id="rId2"/>
              </a:rPr>
              <a:t>https://time.is/ar/</a:t>
            </a:r>
            <a:endParaRPr lang="ar-EG" sz="4000" b="1" dirty="0"/>
          </a:p>
        </p:txBody>
      </p:sp>
    </p:spTree>
    <p:extLst>
      <p:ext uri="{BB962C8B-B14F-4D97-AF65-F5344CB8AC3E}">
        <p14:creationId xmlns:p14="http://schemas.microsoft.com/office/powerpoint/2010/main" val="4131356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2</a:t>
            </a:r>
            <a:endParaRPr lang="ar-EG" sz="3200" b="1" dirty="0"/>
          </a:p>
        </p:txBody>
      </p:sp>
    </p:spTree>
    <p:extLst>
      <p:ext uri="{BB962C8B-B14F-4D97-AF65-F5344CB8AC3E}">
        <p14:creationId xmlns:p14="http://schemas.microsoft.com/office/powerpoint/2010/main" val="32569561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0" y="572125"/>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err="1">
                <a:solidFill>
                  <a:schemeClr val="tx1"/>
                </a:solidFill>
              </a:rPr>
              <a:t>إعدادتي</a:t>
            </a:r>
            <a:r>
              <a:rPr lang="ar-EG" sz="4400" b="1" dirty="0">
                <a:solidFill>
                  <a:schemeClr val="tx1"/>
                </a:solidFill>
              </a:rPr>
              <a:t> – الأصوات وسمة سطح المكتب</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5" y="3292305"/>
            <a:ext cx="8529145" cy="1446550"/>
          </a:xfrm>
          <a:prstGeom prst="rect">
            <a:avLst/>
          </a:prstGeom>
          <a:solidFill>
            <a:schemeClr val="tx2">
              <a:lumMod val="20000"/>
              <a:lumOff val="80000"/>
            </a:schemeClr>
          </a:solidFill>
        </p:spPr>
        <p:txBody>
          <a:bodyPr wrap="square" rtlCol="1">
            <a:spAutoFit/>
          </a:bodyPr>
          <a:lstStyle/>
          <a:p>
            <a:pPr marL="571500" indent="-571500" algn="ctr">
              <a:buFont typeface="Wingdings" panose="05000000000000000000" pitchFamily="2" charset="2"/>
              <a:buChar char="§"/>
            </a:pPr>
            <a:r>
              <a:rPr lang="ar-EG" sz="4400" b="1" dirty="0"/>
              <a:t>لنقم بإضافة منبه من الإنترنت على أجهزة الحاسب الخاصة بنا. </a:t>
            </a:r>
            <a:endParaRPr lang="ar-EG" sz="4400" b="1" dirty="0">
              <a:solidFill>
                <a:srgbClr val="7030A0"/>
              </a:solidFill>
            </a:endParaRPr>
          </a:p>
        </p:txBody>
      </p:sp>
    </p:spTree>
    <p:extLst>
      <p:ext uri="{BB962C8B-B14F-4D97-AF65-F5344CB8AC3E}">
        <p14:creationId xmlns:p14="http://schemas.microsoft.com/office/powerpoint/2010/main" val="1509942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0641ABC-65FE-438E-96C7-F6841711DF3E}"/>
              </a:ext>
            </a:extLst>
          </p:cNvPr>
          <p:cNvSpPr txBox="1"/>
          <p:nvPr/>
        </p:nvSpPr>
        <p:spPr>
          <a:xfrm>
            <a:off x="2072789" y="624306"/>
            <a:ext cx="8529145" cy="1446550"/>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1">
            <a:spAutoFit/>
          </a:bodyPr>
          <a:lstStyle/>
          <a:p>
            <a:pPr marL="571500" indent="-571500" algn="ctr">
              <a:buFont typeface="Wingdings" panose="05000000000000000000" pitchFamily="2" charset="2"/>
              <a:buChar char="§"/>
            </a:pPr>
            <a:r>
              <a:rPr lang="ar-EG" sz="4400" b="1" dirty="0"/>
              <a:t>انتقل إلى صفحة الويب</a:t>
            </a:r>
          </a:p>
          <a:p>
            <a:pPr marL="571500" indent="-571500" algn="ctr">
              <a:buFont typeface="Wingdings" panose="05000000000000000000" pitchFamily="2" charset="2"/>
              <a:buChar char="§"/>
            </a:pPr>
            <a:r>
              <a:rPr lang="en-US" sz="4400" b="1" dirty="0">
                <a:solidFill>
                  <a:srgbClr val="7030A0"/>
                </a:solidFill>
                <a:hlinkClick r:id="rId2"/>
              </a:rPr>
              <a:t>https://kukuklok.com/</a:t>
            </a:r>
            <a:endParaRPr lang="ar-EG" sz="4400" b="1" dirty="0">
              <a:solidFill>
                <a:srgbClr val="7030A0"/>
              </a:solidFill>
            </a:endParaRPr>
          </a:p>
        </p:txBody>
      </p:sp>
      <p:sp>
        <p:nvSpPr>
          <p:cNvPr id="4" name="مربع نص 3">
            <a:extLst>
              <a:ext uri="{FF2B5EF4-FFF2-40B4-BE49-F238E27FC236}">
                <a16:creationId xmlns:a16="http://schemas.microsoft.com/office/drawing/2014/main" id="{FA126AEC-5121-4502-B0AA-97F2931B0717}"/>
              </a:ext>
            </a:extLst>
          </p:cNvPr>
          <p:cNvSpPr txBox="1"/>
          <p:nvPr/>
        </p:nvSpPr>
        <p:spPr>
          <a:xfrm>
            <a:off x="1831427" y="2551078"/>
            <a:ext cx="8529145" cy="1446550"/>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1">
            <a:spAutoFit/>
          </a:bodyPr>
          <a:lstStyle/>
          <a:p>
            <a:pPr marL="571500" indent="-571500" algn="ctr">
              <a:buFont typeface="Wingdings" panose="05000000000000000000" pitchFamily="2" charset="2"/>
              <a:buChar char="§"/>
            </a:pPr>
            <a:r>
              <a:rPr lang="ar-EG" sz="4400" b="1" dirty="0"/>
              <a:t>اختر الصوت الذي تريد سماعه بجوار عبارة مع صوت </a:t>
            </a:r>
            <a:r>
              <a:rPr lang="en-US" sz="4400" dirty="0"/>
              <a:t>: sound the with of</a:t>
            </a:r>
            <a:endParaRPr lang="ar-EG" sz="4400" b="1" dirty="0">
              <a:solidFill>
                <a:srgbClr val="7030A0"/>
              </a:solidFill>
            </a:endParaRPr>
          </a:p>
        </p:txBody>
      </p:sp>
      <p:sp>
        <p:nvSpPr>
          <p:cNvPr id="5" name="مربع نص 4">
            <a:extLst>
              <a:ext uri="{FF2B5EF4-FFF2-40B4-BE49-F238E27FC236}">
                <a16:creationId xmlns:a16="http://schemas.microsoft.com/office/drawing/2014/main" id="{47FF0683-3E42-443F-B338-C18989FDAC06}"/>
              </a:ext>
            </a:extLst>
          </p:cNvPr>
          <p:cNvSpPr txBox="1"/>
          <p:nvPr/>
        </p:nvSpPr>
        <p:spPr>
          <a:xfrm>
            <a:off x="1831427" y="4292792"/>
            <a:ext cx="8529145" cy="769441"/>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1">
            <a:spAutoFit/>
          </a:bodyPr>
          <a:lstStyle/>
          <a:p>
            <a:pPr marL="571500" indent="-571500" algn="ctr">
              <a:buFont typeface="Wingdings" panose="05000000000000000000" pitchFamily="2" charset="2"/>
              <a:buChar char="§"/>
            </a:pPr>
            <a:r>
              <a:rPr lang="ar-EG" sz="4400" dirty="0"/>
              <a:t>اضغط معاينة الصوت  </a:t>
            </a:r>
            <a:r>
              <a:rPr lang="en-US" sz="4400" dirty="0"/>
              <a:t> preview sound</a:t>
            </a:r>
            <a:endParaRPr lang="ar-EG" sz="4400" b="1" dirty="0">
              <a:solidFill>
                <a:srgbClr val="7030A0"/>
              </a:solidFill>
            </a:endParaRPr>
          </a:p>
        </p:txBody>
      </p:sp>
      <p:sp>
        <p:nvSpPr>
          <p:cNvPr id="6" name="مربع نص 5">
            <a:extLst>
              <a:ext uri="{FF2B5EF4-FFF2-40B4-BE49-F238E27FC236}">
                <a16:creationId xmlns:a16="http://schemas.microsoft.com/office/drawing/2014/main" id="{1D6F1DE5-6D10-4DA2-8407-682DCC75BDDF}"/>
              </a:ext>
            </a:extLst>
          </p:cNvPr>
          <p:cNvSpPr txBox="1"/>
          <p:nvPr/>
        </p:nvSpPr>
        <p:spPr>
          <a:xfrm>
            <a:off x="1831427" y="5357397"/>
            <a:ext cx="8529145" cy="769441"/>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1">
            <a:spAutoFit/>
          </a:bodyPr>
          <a:lstStyle/>
          <a:p>
            <a:pPr algn="ctr"/>
            <a:r>
              <a:rPr lang="ar-EG" sz="4400" b="1" dirty="0">
                <a:solidFill>
                  <a:srgbClr val="7030A0"/>
                </a:solidFill>
              </a:rPr>
              <a:t>لمعاينة الصوت الذي اخترته.</a:t>
            </a:r>
          </a:p>
        </p:txBody>
      </p:sp>
    </p:spTree>
    <p:extLst>
      <p:ext uri="{BB962C8B-B14F-4D97-AF65-F5344CB8AC3E}">
        <p14:creationId xmlns:p14="http://schemas.microsoft.com/office/powerpoint/2010/main" val="57017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3436AFF-D44B-4CE5-89B0-C420A913E1D7}"/>
              </a:ext>
            </a:extLst>
          </p:cNvPr>
          <p:cNvPicPr>
            <a:picLocks noChangeAspect="1"/>
          </p:cNvPicPr>
          <p:nvPr/>
        </p:nvPicPr>
        <p:blipFill>
          <a:blip r:embed="rId2"/>
          <a:stretch>
            <a:fillRect/>
          </a:stretch>
        </p:blipFill>
        <p:spPr>
          <a:xfrm>
            <a:off x="1758694" y="1585233"/>
            <a:ext cx="8243916" cy="3378654"/>
          </a:xfrm>
          <a:prstGeom prst="rect">
            <a:avLst/>
          </a:prstGeom>
        </p:spPr>
      </p:pic>
    </p:spTree>
    <p:extLst>
      <p:ext uri="{BB962C8B-B14F-4D97-AF65-F5344CB8AC3E}">
        <p14:creationId xmlns:p14="http://schemas.microsoft.com/office/powerpoint/2010/main" val="276581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2FA81AE-C504-416F-9901-3DD9F7073DE9}"/>
              </a:ext>
            </a:extLst>
          </p:cNvPr>
          <p:cNvSpPr txBox="1"/>
          <p:nvPr/>
        </p:nvSpPr>
        <p:spPr>
          <a:xfrm>
            <a:off x="2329542" y="784162"/>
            <a:ext cx="7532915" cy="1200329"/>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50000"/>
                  </a:schemeClr>
                </a:solidFill>
              </a:rPr>
              <a:t>ذا لم تستطع سماع أي </a:t>
            </a:r>
            <a:r>
              <a:rPr lang="ar-EG" sz="3600" b="1" dirty="0" err="1">
                <a:solidFill>
                  <a:schemeClr val="accent6">
                    <a:lumMod val="50000"/>
                  </a:schemeClr>
                </a:solidFill>
              </a:rPr>
              <a:t>شئ</a:t>
            </a:r>
            <a:r>
              <a:rPr lang="ar-EG" sz="3600" b="1" dirty="0">
                <a:solidFill>
                  <a:schemeClr val="accent6">
                    <a:lumMod val="50000"/>
                  </a:schemeClr>
                </a:solidFill>
              </a:rPr>
              <a:t>  فقم بالتأكد من إعدادات مكبر الصوت في حاسبك</a:t>
            </a:r>
          </a:p>
        </p:txBody>
      </p:sp>
      <p:sp>
        <p:nvSpPr>
          <p:cNvPr id="4" name="مربع نص 3">
            <a:extLst>
              <a:ext uri="{FF2B5EF4-FFF2-40B4-BE49-F238E27FC236}">
                <a16:creationId xmlns:a16="http://schemas.microsoft.com/office/drawing/2014/main" id="{EB24CDE8-6452-4ADA-8D6E-4AC4DA858E6B}"/>
              </a:ext>
            </a:extLst>
          </p:cNvPr>
          <p:cNvSpPr txBox="1"/>
          <p:nvPr/>
        </p:nvSpPr>
        <p:spPr>
          <a:xfrm>
            <a:off x="2329540" y="2477225"/>
            <a:ext cx="7532915" cy="646331"/>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50000"/>
                  </a:schemeClr>
                </a:solidFill>
              </a:rPr>
              <a:t>هل مازلت لا تسمع شيئًا؟</a:t>
            </a:r>
          </a:p>
        </p:txBody>
      </p:sp>
      <p:sp>
        <p:nvSpPr>
          <p:cNvPr id="5" name="مربع نص 4">
            <a:extLst>
              <a:ext uri="{FF2B5EF4-FFF2-40B4-BE49-F238E27FC236}">
                <a16:creationId xmlns:a16="http://schemas.microsoft.com/office/drawing/2014/main" id="{EFC1DFE1-7775-4D9B-A00C-49B3D591D725}"/>
              </a:ext>
            </a:extLst>
          </p:cNvPr>
          <p:cNvSpPr txBox="1"/>
          <p:nvPr/>
        </p:nvSpPr>
        <p:spPr>
          <a:xfrm>
            <a:off x="2329541" y="3616290"/>
            <a:ext cx="7532915" cy="2308324"/>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50000"/>
                  </a:schemeClr>
                </a:solidFill>
              </a:rPr>
              <a:t>بحث عن رمز مكبر الصوت وقم بإصلاح الصوت. استعن بالخطوات التي تعلمتها في الدرس. إذا لم تتمكن من استعادة الصوت، فتذكر أن تطلب المساعدة من معلمك. </a:t>
            </a:r>
          </a:p>
        </p:txBody>
      </p:sp>
    </p:spTree>
    <p:extLst>
      <p:ext uri="{BB962C8B-B14F-4D97-AF65-F5344CB8AC3E}">
        <p14:creationId xmlns:p14="http://schemas.microsoft.com/office/powerpoint/2010/main" val="31130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2FA81AE-C504-416F-9901-3DD9F7073DE9}"/>
              </a:ext>
            </a:extLst>
          </p:cNvPr>
          <p:cNvSpPr txBox="1"/>
          <p:nvPr/>
        </p:nvSpPr>
        <p:spPr>
          <a:xfrm>
            <a:off x="2111828" y="1120676"/>
            <a:ext cx="7532915" cy="4524315"/>
          </a:xfrm>
          <a:prstGeom prst="rect">
            <a:avLst/>
          </a:prstGeom>
          <a:noFill/>
        </p:spPr>
        <p:txBody>
          <a:bodyPr wrap="square">
            <a:spAutoFit/>
          </a:bodyPr>
          <a:lstStyle/>
          <a:p>
            <a:pPr marL="571500" indent="-571500">
              <a:buFont typeface="Wingdings" panose="05000000000000000000" pitchFamily="2" charset="2"/>
              <a:buChar char="Ø"/>
            </a:pPr>
            <a:r>
              <a:rPr lang="ar-EG" sz="3600" b="1" dirty="0">
                <a:solidFill>
                  <a:schemeClr val="accent6">
                    <a:lumMod val="50000"/>
                  </a:schemeClr>
                </a:solidFill>
              </a:rPr>
              <a:t>عندما تنتهي من إصلاح جميع المشاكل قم بضبط وقت المنبه حسب ما يطلبه منك معلمك بما يتطابق مع موقع الويب الذي قمت للتو بزيارته بجانب العبارة أيقظني في الساعة: </a:t>
            </a:r>
            <a:r>
              <a:rPr lang="en-US" sz="3600" b="1" dirty="0">
                <a:solidFill>
                  <a:schemeClr val="accent6">
                    <a:lumMod val="50000"/>
                  </a:schemeClr>
                </a:solidFill>
              </a:rPr>
              <a:t>(Wake me up at)</a:t>
            </a:r>
          </a:p>
          <a:p>
            <a:pPr marL="571500" indent="-571500">
              <a:buFont typeface="Wingdings" panose="05000000000000000000" pitchFamily="2" charset="2"/>
              <a:buChar char="Ø"/>
            </a:pPr>
            <a:r>
              <a:rPr lang="en-US" sz="3600" b="1" dirty="0">
                <a:solidFill>
                  <a:schemeClr val="accent6">
                    <a:lumMod val="50000"/>
                  </a:schemeClr>
                </a:solidFill>
              </a:rPr>
              <a:t> </a:t>
            </a:r>
            <a:r>
              <a:rPr lang="ar-EG" sz="3600" b="1" dirty="0">
                <a:solidFill>
                  <a:schemeClr val="accent6">
                    <a:lumMod val="50000"/>
                  </a:schemeClr>
                </a:solidFill>
              </a:rPr>
              <a:t>يمكنك ضبط الوقت بالضغط على الأزرار +،-،. والضغط على زر ضغط المنبه </a:t>
            </a:r>
            <a:r>
              <a:rPr lang="en-US" sz="3600" b="1" dirty="0">
                <a:solidFill>
                  <a:schemeClr val="accent6">
                    <a:lumMod val="50000"/>
                  </a:schemeClr>
                </a:solidFill>
              </a:rPr>
              <a:t>set alarm</a:t>
            </a:r>
          </a:p>
          <a:p>
            <a:r>
              <a:rPr lang="ar-EG" sz="3600" b="1" dirty="0">
                <a:solidFill>
                  <a:schemeClr val="accent6">
                    <a:lumMod val="50000"/>
                  </a:schemeClr>
                </a:solidFill>
              </a:rPr>
              <a:t>والانتظار.</a:t>
            </a:r>
          </a:p>
        </p:txBody>
      </p:sp>
    </p:spTree>
    <p:extLst>
      <p:ext uri="{BB962C8B-B14F-4D97-AF65-F5344CB8AC3E}">
        <p14:creationId xmlns:p14="http://schemas.microsoft.com/office/powerpoint/2010/main" val="22037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2FA81AE-C504-416F-9901-3DD9F7073DE9}"/>
              </a:ext>
            </a:extLst>
          </p:cNvPr>
          <p:cNvSpPr txBox="1"/>
          <p:nvPr/>
        </p:nvSpPr>
        <p:spPr>
          <a:xfrm>
            <a:off x="2133599" y="1527873"/>
            <a:ext cx="7532915" cy="2800767"/>
          </a:xfrm>
          <a:prstGeom prst="rect">
            <a:avLst/>
          </a:prstGeom>
          <a:noFill/>
        </p:spPr>
        <p:txBody>
          <a:bodyPr wrap="square">
            <a:spAutoFit/>
          </a:bodyPr>
          <a:lstStyle/>
          <a:p>
            <a:pPr marL="571500" indent="-571500">
              <a:buFont typeface="Wingdings" panose="05000000000000000000" pitchFamily="2" charset="2"/>
              <a:buChar char="Ø"/>
            </a:pPr>
            <a:r>
              <a:rPr lang="ar-EG" sz="4400" b="1" dirty="0">
                <a:solidFill>
                  <a:schemeClr val="accent6">
                    <a:lumMod val="50000"/>
                  </a:schemeClr>
                </a:solidFill>
              </a:rPr>
              <a:t>بعد أن يرن المنبه، قم باختيار سمة جديدة لسطح المكتب. وإذا لم تكن تتذكر كيفية القيام بذلك فاستعن بالخطوات التي تعلمتها في الدرس </a:t>
            </a:r>
          </a:p>
        </p:txBody>
      </p:sp>
    </p:spTree>
    <p:extLst>
      <p:ext uri="{BB962C8B-B14F-4D97-AF65-F5344CB8AC3E}">
        <p14:creationId xmlns:p14="http://schemas.microsoft.com/office/powerpoint/2010/main" val="4914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3</a:t>
            </a:r>
            <a:endParaRPr lang="ar-EG" sz="3200" b="1" dirty="0"/>
          </a:p>
        </p:txBody>
      </p:sp>
    </p:spTree>
    <p:extLst>
      <p:ext uri="{BB962C8B-B14F-4D97-AF65-F5344CB8AC3E}">
        <p14:creationId xmlns:p14="http://schemas.microsoft.com/office/powerpoint/2010/main" val="25595002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0FC8889-0539-43EC-91A6-8AF415E5DA94}"/>
              </a:ext>
            </a:extLst>
          </p:cNvPr>
          <p:cNvPicPr>
            <a:picLocks noChangeAspect="1"/>
          </p:cNvPicPr>
          <p:nvPr/>
        </p:nvPicPr>
        <p:blipFill>
          <a:blip r:embed="rId2"/>
          <a:stretch>
            <a:fillRect/>
          </a:stretch>
        </p:blipFill>
        <p:spPr>
          <a:xfrm>
            <a:off x="936171" y="1342974"/>
            <a:ext cx="3750129" cy="38195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فقاعة التفكير: على شكل سحابة 3">
            <a:extLst>
              <a:ext uri="{FF2B5EF4-FFF2-40B4-BE49-F238E27FC236}">
                <a16:creationId xmlns:a16="http://schemas.microsoft.com/office/drawing/2014/main" id="{B8DC0FE5-9701-4693-A3E4-6CEAD0253E5F}"/>
              </a:ext>
            </a:extLst>
          </p:cNvPr>
          <p:cNvSpPr/>
          <p:nvPr/>
        </p:nvSpPr>
        <p:spPr>
          <a:xfrm>
            <a:off x="5573485" y="326571"/>
            <a:ext cx="4702629" cy="2373086"/>
          </a:xfrm>
          <a:prstGeom prst="cloudCallout">
            <a:avLst>
              <a:gd name="adj1" fmla="val -68055"/>
              <a:gd name="adj2" fmla="val 39564"/>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افتح التاريــخ والوقت وحدد يوم ميلادك هذا العام.</a:t>
            </a:r>
          </a:p>
        </p:txBody>
      </p:sp>
      <p:sp>
        <p:nvSpPr>
          <p:cNvPr id="5" name="فقاعة التفكير: على شكل سحابة 4">
            <a:extLst>
              <a:ext uri="{FF2B5EF4-FFF2-40B4-BE49-F238E27FC236}">
                <a16:creationId xmlns:a16="http://schemas.microsoft.com/office/drawing/2014/main" id="{1521AC9F-EC69-415B-9D3E-A8F9064A60EA}"/>
              </a:ext>
            </a:extLst>
          </p:cNvPr>
          <p:cNvSpPr/>
          <p:nvPr/>
        </p:nvSpPr>
        <p:spPr>
          <a:xfrm>
            <a:off x="6096000" y="2547257"/>
            <a:ext cx="4702629" cy="2373086"/>
          </a:xfrm>
          <a:prstGeom prst="cloudCallout">
            <a:avLst>
              <a:gd name="adj1" fmla="val -78240"/>
              <a:gd name="adj2" fmla="val 5619"/>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 ما دقة الشاشة التي يستخدمها حاسبك؟</a:t>
            </a:r>
          </a:p>
          <a:p>
            <a:pPr algn="ctr"/>
            <a:r>
              <a:rPr lang="ar-EG" sz="3200" b="1" dirty="0"/>
              <a:t>اكتبها</a:t>
            </a:r>
          </a:p>
        </p:txBody>
      </p:sp>
      <p:sp>
        <p:nvSpPr>
          <p:cNvPr id="6" name="مستطيل: زوايا مستديرة 5">
            <a:extLst>
              <a:ext uri="{FF2B5EF4-FFF2-40B4-BE49-F238E27FC236}">
                <a16:creationId xmlns:a16="http://schemas.microsoft.com/office/drawing/2014/main" id="{58A183E5-BDD9-4797-AB1A-559985DB4486}"/>
              </a:ext>
            </a:extLst>
          </p:cNvPr>
          <p:cNvSpPr/>
          <p:nvPr/>
        </p:nvSpPr>
        <p:spPr>
          <a:xfrm>
            <a:off x="6096000" y="5162550"/>
            <a:ext cx="4528457" cy="84636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41074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4256691" y="1674673"/>
            <a:ext cx="4228912" cy="1754326"/>
          </a:xfrm>
          <a:prstGeom prst="rect">
            <a:avLst/>
          </a:prstGeom>
          <a:noFill/>
        </p:spPr>
        <p:txBody>
          <a:bodyPr wrap="square" rtlCol="1">
            <a:spAutoFit/>
          </a:bodyPr>
          <a:lstStyle/>
          <a:p>
            <a:pPr algn="ctr"/>
            <a:r>
              <a:rPr lang="ar-EG" sz="5400" b="1" dirty="0"/>
              <a:t>الدرس الرابع:</a:t>
            </a:r>
          </a:p>
          <a:p>
            <a:pPr algn="ctr"/>
            <a:r>
              <a:rPr lang="ar-EG" sz="5400" b="1" dirty="0"/>
              <a:t>لوحة التحكم</a:t>
            </a:r>
          </a:p>
        </p:txBody>
      </p:sp>
    </p:spTree>
    <p:extLst>
      <p:ext uri="{BB962C8B-B14F-4D97-AF65-F5344CB8AC3E}">
        <p14:creationId xmlns:p14="http://schemas.microsoft.com/office/powerpoint/2010/main" val="859673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68106CC-C925-4865-BBAF-82F9674374D6}"/>
              </a:ext>
            </a:extLst>
          </p:cNvPr>
          <p:cNvPicPr>
            <a:picLocks noChangeAspect="1"/>
          </p:cNvPicPr>
          <p:nvPr/>
        </p:nvPicPr>
        <p:blipFill>
          <a:blip r:embed="rId2"/>
          <a:stretch>
            <a:fillRect/>
          </a:stretch>
        </p:blipFill>
        <p:spPr>
          <a:xfrm>
            <a:off x="7964261" y="1855333"/>
            <a:ext cx="2533650" cy="34956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فقاعة التفكير: على شكل سحابة 3">
            <a:extLst>
              <a:ext uri="{FF2B5EF4-FFF2-40B4-BE49-F238E27FC236}">
                <a16:creationId xmlns:a16="http://schemas.microsoft.com/office/drawing/2014/main" id="{78F6744E-8F5C-474F-A6FF-7D88CE2DD3D1}"/>
              </a:ext>
            </a:extLst>
          </p:cNvPr>
          <p:cNvSpPr/>
          <p:nvPr/>
        </p:nvSpPr>
        <p:spPr>
          <a:xfrm>
            <a:off x="2090057" y="1436914"/>
            <a:ext cx="4702629" cy="2373086"/>
          </a:xfrm>
          <a:prstGeom prst="cloudCallout">
            <a:avLst>
              <a:gd name="adj1" fmla="val 68982"/>
              <a:gd name="adj2" fmla="val 31307"/>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dirty="0"/>
              <a:t> قم بتغيير دقة الشاشة إلى 600×800 </a:t>
            </a:r>
            <a:endParaRPr lang="ar-EG" sz="3200" b="1" dirty="0"/>
          </a:p>
        </p:txBody>
      </p:sp>
    </p:spTree>
    <p:extLst>
      <p:ext uri="{BB962C8B-B14F-4D97-AF65-F5344CB8AC3E}">
        <p14:creationId xmlns:p14="http://schemas.microsoft.com/office/powerpoint/2010/main" val="22567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46A56DF-962A-439D-A44E-92655044661D}"/>
              </a:ext>
            </a:extLst>
          </p:cNvPr>
          <p:cNvSpPr txBox="1"/>
          <p:nvPr/>
        </p:nvSpPr>
        <p:spPr>
          <a:xfrm>
            <a:off x="2852057" y="1263134"/>
            <a:ext cx="6096000" cy="646331"/>
          </a:xfrm>
          <a:prstGeom prst="rect">
            <a:avLst/>
          </a:prstGeom>
          <a:solidFill>
            <a:schemeClr val="accent3">
              <a:lumMod val="20000"/>
              <a:lumOff val="80000"/>
            </a:schemeClr>
          </a:solidFill>
        </p:spPr>
        <p:txBody>
          <a:bodyPr wrap="square">
            <a:spAutoFit/>
          </a:bodyPr>
          <a:lstStyle/>
          <a:p>
            <a:r>
              <a:rPr lang="ar-EG" sz="3600" b="1" dirty="0"/>
              <a:t>كيف تبدو الأيقونات على الشاشة؟ </a:t>
            </a:r>
          </a:p>
        </p:txBody>
      </p:sp>
      <p:sp>
        <p:nvSpPr>
          <p:cNvPr id="4" name="مربع نص 3">
            <a:extLst>
              <a:ext uri="{FF2B5EF4-FFF2-40B4-BE49-F238E27FC236}">
                <a16:creationId xmlns:a16="http://schemas.microsoft.com/office/drawing/2014/main" id="{99BE76D9-9A6A-4D7F-8E3F-33C2FEB5601C}"/>
              </a:ext>
            </a:extLst>
          </p:cNvPr>
          <p:cNvSpPr txBox="1"/>
          <p:nvPr/>
        </p:nvSpPr>
        <p:spPr>
          <a:xfrm>
            <a:off x="1436914" y="2830286"/>
            <a:ext cx="8904515" cy="3046988"/>
          </a:xfrm>
          <a:prstGeom prst="rect">
            <a:avLst/>
          </a:prstGeom>
          <a:noFill/>
        </p:spPr>
        <p:txBody>
          <a:bodyPr wrap="square" rtlCol="1">
            <a:spAutoFit/>
          </a:bodyPr>
          <a:lstStyle/>
          <a:p>
            <a:pPr marL="285750" indent="-285750">
              <a:buFont typeface="Wingdings" panose="05000000000000000000" pitchFamily="2" charset="2"/>
              <a:buChar char="q"/>
            </a:pPr>
            <a:r>
              <a:rPr lang="ar-EG" sz="4800" b="1" dirty="0"/>
              <a:t> صغيرة.</a:t>
            </a:r>
          </a:p>
          <a:p>
            <a:pPr marL="285750" indent="-285750">
              <a:buFont typeface="Wingdings" panose="05000000000000000000" pitchFamily="2" charset="2"/>
              <a:buChar char="q"/>
            </a:pPr>
            <a:r>
              <a:rPr lang="ar-EG" sz="4800" b="1" dirty="0"/>
              <a:t>متوسطة.</a:t>
            </a:r>
          </a:p>
          <a:p>
            <a:pPr marL="285750" indent="-285750">
              <a:buFont typeface="Wingdings" panose="05000000000000000000" pitchFamily="2" charset="2"/>
              <a:buChar char="q"/>
            </a:pPr>
            <a:r>
              <a:rPr lang="ar-EG" sz="4800" b="1" dirty="0"/>
              <a:t>كبيرة.</a:t>
            </a:r>
          </a:p>
          <a:p>
            <a:pPr marL="285750" indent="-285750">
              <a:buFont typeface="Wingdings" panose="05000000000000000000" pitchFamily="2" charset="2"/>
              <a:buChar char="q"/>
            </a:pPr>
            <a:r>
              <a:rPr lang="ar-EG" sz="4800" b="1" dirty="0"/>
              <a:t>كبيرة جدًا</a:t>
            </a:r>
          </a:p>
        </p:txBody>
      </p:sp>
      <p:sp>
        <p:nvSpPr>
          <p:cNvPr id="5" name="مربع نص 4">
            <a:extLst>
              <a:ext uri="{FF2B5EF4-FFF2-40B4-BE49-F238E27FC236}">
                <a16:creationId xmlns:a16="http://schemas.microsoft.com/office/drawing/2014/main" id="{94D07816-2588-4E3B-A9EF-87DA8F2C4CDB}"/>
              </a:ext>
            </a:extLst>
          </p:cNvPr>
          <p:cNvSpPr txBox="1"/>
          <p:nvPr/>
        </p:nvSpPr>
        <p:spPr>
          <a:xfrm>
            <a:off x="9710057" y="3810276"/>
            <a:ext cx="457200" cy="369332"/>
          </a:xfrm>
          <a:prstGeom prst="rect">
            <a:avLst/>
          </a:prstGeom>
          <a:solidFill>
            <a:srgbClr val="7030A0"/>
          </a:solidFill>
        </p:spPr>
        <p:txBody>
          <a:bodyPr wrap="square" rtlCol="1">
            <a:spAutoFit/>
          </a:bodyPr>
          <a:lstStyle/>
          <a:p>
            <a:endParaRPr lang="ar-EG" dirty="0">
              <a:solidFill>
                <a:schemeClr val="accent6">
                  <a:lumMod val="50000"/>
                </a:schemeClr>
              </a:solidFill>
            </a:endParaRPr>
          </a:p>
        </p:txBody>
      </p:sp>
    </p:spTree>
    <p:extLst>
      <p:ext uri="{BB962C8B-B14F-4D97-AF65-F5344CB8AC3E}">
        <p14:creationId xmlns:p14="http://schemas.microsoft.com/office/powerpoint/2010/main" val="271955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766416F-EAA5-40C1-91F1-CEC1BCAB1264}"/>
              </a:ext>
            </a:extLst>
          </p:cNvPr>
          <p:cNvSpPr txBox="1"/>
          <p:nvPr/>
        </p:nvSpPr>
        <p:spPr>
          <a:xfrm>
            <a:off x="3374572" y="827706"/>
            <a:ext cx="60960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r>
              <a:rPr lang="ar-EG" sz="3600" b="1"/>
              <a:t>قم الآن باستعادة دقة الشاشة السابقة.</a:t>
            </a:r>
            <a:endParaRPr lang="ar-EG" sz="3600" b="1" dirty="0"/>
          </a:p>
        </p:txBody>
      </p:sp>
      <p:sp>
        <p:nvSpPr>
          <p:cNvPr id="5" name="مربع نص 4">
            <a:extLst>
              <a:ext uri="{FF2B5EF4-FFF2-40B4-BE49-F238E27FC236}">
                <a16:creationId xmlns:a16="http://schemas.microsoft.com/office/drawing/2014/main" id="{3663B1DF-DAE9-4506-9750-BF72F547A0A0}"/>
              </a:ext>
            </a:extLst>
          </p:cNvPr>
          <p:cNvSpPr txBox="1"/>
          <p:nvPr/>
        </p:nvSpPr>
        <p:spPr>
          <a:xfrm>
            <a:off x="3048000" y="2105561"/>
            <a:ext cx="6096000" cy="1323439"/>
          </a:xfrm>
          <a:prstGeom prst="rect">
            <a:avLst/>
          </a:prstGeom>
          <a:noFill/>
        </p:spPr>
        <p:txBody>
          <a:bodyPr wrap="square">
            <a:spAutoFit/>
          </a:bodyPr>
          <a:lstStyle/>
          <a:p>
            <a:r>
              <a:rPr lang="ar-EG" sz="4000" b="1" dirty="0">
                <a:solidFill>
                  <a:srgbClr val="C00000"/>
                </a:solidFill>
              </a:rPr>
              <a:t>اختر خلفية جديدة لسطح المكتب الخاص بك. </a:t>
            </a:r>
          </a:p>
        </p:txBody>
      </p:sp>
      <p:pic>
        <p:nvPicPr>
          <p:cNvPr id="7" name="صورة 6">
            <a:extLst>
              <a:ext uri="{FF2B5EF4-FFF2-40B4-BE49-F238E27FC236}">
                <a16:creationId xmlns:a16="http://schemas.microsoft.com/office/drawing/2014/main" id="{3E2437D8-7B57-49B2-859A-3CBFBE0429D8}"/>
              </a:ext>
            </a:extLst>
          </p:cNvPr>
          <p:cNvPicPr>
            <a:picLocks noChangeAspect="1"/>
          </p:cNvPicPr>
          <p:nvPr/>
        </p:nvPicPr>
        <p:blipFill>
          <a:blip r:embed="rId2"/>
          <a:stretch>
            <a:fillRect/>
          </a:stretch>
        </p:blipFill>
        <p:spPr>
          <a:xfrm>
            <a:off x="1415131" y="3976976"/>
            <a:ext cx="9361738" cy="2053318"/>
          </a:xfrm>
          <a:prstGeom prst="rect">
            <a:avLst/>
          </a:prstGeom>
        </p:spPr>
      </p:pic>
    </p:spTree>
    <p:extLst>
      <p:ext uri="{BB962C8B-B14F-4D97-AF65-F5344CB8AC3E}">
        <p14:creationId xmlns:p14="http://schemas.microsoft.com/office/powerpoint/2010/main" val="153037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4</a:t>
            </a:r>
            <a:endParaRPr lang="ar-EG" sz="3200" b="1" dirty="0"/>
          </a:p>
        </p:txBody>
      </p:sp>
    </p:spTree>
    <p:extLst>
      <p:ext uri="{BB962C8B-B14F-4D97-AF65-F5344CB8AC3E}">
        <p14:creationId xmlns:p14="http://schemas.microsoft.com/office/powerpoint/2010/main" val="1856040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0" y="572125"/>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ما البرمجيات الضارة؟</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5" y="3292305"/>
            <a:ext cx="8529145" cy="2123658"/>
          </a:xfrm>
          <a:prstGeom prst="rect">
            <a:avLst/>
          </a:prstGeom>
          <a:solidFill>
            <a:schemeClr val="tx2">
              <a:lumMod val="20000"/>
              <a:lumOff val="80000"/>
            </a:schemeClr>
          </a:solidFill>
        </p:spPr>
        <p:txBody>
          <a:bodyPr wrap="square" rtlCol="1">
            <a:spAutoFit/>
          </a:bodyPr>
          <a:lstStyle/>
          <a:p>
            <a:pPr marL="571500" indent="-571500" algn="ctr">
              <a:buFont typeface="Wingdings" panose="05000000000000000000" pitchFamily="2" charset="2"/>
              <a:buChar char="§"/>
            </a:pPr>
            <a:r>
              <a:rPr lang="ar-EG" sz="4400" b="1" dirty="0"/>
              <a:t> لنستعرض ما تعرفه عن فيروسات الحاسب.  حدد الجمل التي تعتقد أنها صحيحة دون العودة إلى الدرس. </a:t>
            </a:r>
            <a:endParaRPr lang="ar-EG" sz="4400" b="1" dirty="0">
              <a:solidFill>
                <a:srgbClr val="7030A0"/>
              </a:solidFill>
            </a:endParaRPr>
          </a:p>
        </p:txBody>
      </p:sp>
    </p:spTree>
    <p:extLst>
      <p:ext uri="{BB962C8B-B14F-4D97-AF65-F5344CB8AC3E}">
        <p14:creationId xmlns:p14="http://schemas.microsoft.com/office/powerpoint/2010/main" val="3452584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68106CC-C925-4865-BBAF-82F9674374D6}"/>
              </a:ext>
            </a:extLst>
          </p:cNvPr>
          <p:cNvPicPr>
            <a:picLocks noChangeAspect="1"/>
          </p:cNvPicPr>
          <p:nvPr/>
        </p:nvPicPr>
        <p:blipFill>
          <a:blip r:embed="rId2"/>
          <a:stretch>
            <a:fillRect/>
          </a:stretch>
        </p:blipFill>
        <p:spPr>
          <a:xfrm>
            <a:off x="7964261" y="1855333"/>
            <a:ext cx="2533650" cy="34956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فقاعة التفكير: على شكل سحابة 3">
            <a:extLst>
              <a:ext uri="{FF2B5EF4-FFF2-40B4-BE49-F238E27FC236}">
                <a16:creationId xmlns:a16="http://schemas.microsoft.com/office/drawing/2014/main" id="{78F6744E-8F5C-474F-A6FF-7D88CE2DD3D1}"/>
              </a:ext>
            </a:extLst>
          </p:cNvPr>
          <p:cNvSpPr/>
          <p:nvPr/>
        </p:nvSpPr>
        <p:spPr>
          <a:xfrm>
            <a:off x="2090057" y="1436914"/>
            <a:ext cx="4702629" cy="2373086"/>
          </a:xfrm>
          <a:prstGeom prst="cloudCallout">
            <a:avLst>
              <a:gd name="adj1" fmla="val 68982"/>
              <a:gd name="adj2" fmla="val 31307"/>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حدد إذا كانت الجمل التالية صحيحة أم خاطئة: </a:t>
            </a:r>
          </a:p>
        </p:txBody>
      </p:sp>
    </p:spTree>
    <p:extLst>
      <p:ext uri="{BB962C8B-B14F-4D97-AF65-F5344CB8AC3E}">
        <p14:creationId xmlns:p14="http://schemas.microsoft.com/office/powerpoint/2010/main" val="20906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63E5596-77CC-4D55-8864-9C5E9D447881}"/>
              </a:ext>
            </a:extLst>
          </p:cNvPr>
          <p:cNvGraphicFramePr>
            <a:graphicFrameLocks noGrp="1"/>
          </p:cNvGraphicFramePr>
          <p:nvPr>
            <p:extLst>
              <p:ext uri="{D42A27DB-BD31-4B8C-83A1-F6EECF244321}">
                <p14:modId xmlns:p14="http://schemas.microsoft.com/office/powerpoint/2010/main" val="3401738052"/>
              </p:ext>
            </p:extLst>
          </p:nvPr>
        </p:nvGraphicFramePr>
        <p:xfrm>
          <a:off x="914400" y="1066800"/>
          <a:ext cx="10747829" cy="4963281"/>
        </p:xfrm>
        <a:graphic>
          <a:graphicData uri="http://schemas.openxmlformats.org/drawingml/2006/table">
            <a:tbl>
              <a:tblPr rtl="1" firstRow="1" bandRow="1">
                <a:tableStyleId>{21E4AEA4-8DFA-4A89-87EB-49C32662AFE0}</a:tableStyleId>
              </a:tblPr>
              <a:tblGrid>
                <a:gridCol w="1843315">
                  <a:extLst>
                    <a:ext uri="{9D8B030D-6E8A-4147-A177-3AD203B41FA5}">
                      <a16:colId xmlns:a16="http://schemas.microsoft.com/office/drawing/2014/main" val="2652962180"/>
                    </a:ext>
                  </a:extLst>
                </a:gridCol>
                <a:gridCol w="5538095">
                  <a:extLst>
                    <a:ext uri="{9D8B030D-6E8A-4147-A177-3AD203B41FA5}">
                      <a16:colId xmlns:a16="http://schemas.microsoft.com/office/drawing/2014/main" val="3533165505"/>
                    </a:ext>
                  </a:extLst>
                </a:gridCol>
                <a:gridCol w="1760421">
                  <a:extLst>
                    <a:ext uri="{9D8B030D-6E8A-4147-A177-3AD203B41FA5}">
                      <a16:colId xmlns:a16="http://schemas.microsoft.com/office/drawing/2014/main" val="1093419831"/>
                    </a:ext>
                  </a:extLst>
                </a:gridCol>
                <a:gridCol w="1605998">
                  <a:extLst>
                    <a:ext uri="{9D8B030D-6E8A-4147-A177-3AD203B41FA5}">
                      <a16:colId xmlns:a16="http://schemas.microsoft.com/office/drawing/2014/main" val="2180389822"/>
                    </a:ext>
                  </a:extLst>
                </a:gridCol>
              </a:tblGrid>
              <a:tr h="1495173">
                <a:tc rowSpan="3">
                  <a:txBody>
                    <a:bodyPr/>
                    <a:lstStyle/>
                    <a:p>
                      <a:pPr algn="ctr" rtl="1"/>
                      <a:r>
                        <a:rPr lang="ar-EG" sz="4400" dirty="0"/>
                        <a:t>فيروس الحاسب هو</a:t>
                      </a:r>
                    </a:p>
                  </a:txBody>
                  <a:tcPr>
                    <a:solidFill>
                      <a:schemeClr val="accent5">
                        <a:lumMod val="5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extLst>
                  <a:ext uri="{0D108BD9-81ED-4DB2-BD59-A6C34878D82A}">
                    <a16:rowId xmlns:a16="http://schemas.microsoft.com/office/drawing/2014/main" val="669861434"/>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2657577221"/>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2605777915"/>
                  </a:ext>
                </a:extLst>
              </a:tr>
            </a:tbl>
          </a:graphicData>
        </a:graphic>
      </p:graphicFrame>
      <p:sp>
        <p:nvSpPr>
          <p:cNvPr id="3" name="مستطيل: زوايا مستديرة 2">
            <a:extLst>
              <a:ext uri="{FF2B5EF4-FFF2-40B4-BE49-F238E27FC236}">
                <a16:creationId xmlns:a16="http://schemas.microsoft.com/office/drawing/2014/main" id="{B7DE08E2-AE41-483A-8187-941D5DEC86FB}"/>
              </a:ext>
            </a:extLst>
          </p:cNvPr>
          <p:cNvSpPr/>
          <p:nvPr/>
        </p:nvSpPr>
        <p:spPr>
          <a:xfrm>
            <a:off x="1001486" y="707571"/>
            <a:ext cx="1371600" cy="43542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خاطئة</a:t>
            </a:r>
          </a:p>
        </p:txBody>
      </p:sp>
      <p:sp>
        <p:nvSpPr>
          <p:cNvPr id="4" name="مستطيل: زوايا مستديرة 3">
            <a:extLst>
              <a:ext uri="{FF2B5EF4-FFF2-40B4-BE49-F238E27FC236}">
                <a16:creationId xmlns:a16="http://schemas.microsoft.com/office/drawing/2014/main" id="{51A04087-11A9-4E01-ABEA-AC9F4E6D6643}"/>
              </a:ext>
            </a:extLst>
          </p:cNvPr>
          <p:cNvSpPr/>
          <p:nvPr/>
        </p:nvSpPr>
        <p:spPr>
          <a:xfrm>
            <a:off x="2656114" y="669471"/>
            <a:ext cx="1371600" cy="435429"/>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صحيحة</a:t>
            </a:r>
          </a:p>
        </p:txBody>
      </p:sp>
      <p:sp>
        <p:nvSpPr>
          <p:cNvPr id="5" name="مربع نص 4">
            <a:extLst>
              <a:ext uri="{FF2B5EF4-FFF2-40B4-BE49-F238E27FC236}">
                <a16:creationId xmlns:a16="http://schemas.microsoft.com/office/drawing/2014/main" id="{F368C80B-5AB7-41DC-BB2E-C4426E279061}"/>
              </a:ext>
            </a:extLst>
          </p:cNvPr>
          <p:cNvSpPr txBox="1"/>
          <p:nvPr/>
        </p:nvSpPr>
        <p:spPr>
          <a:xfrm>
            <a:off x="5007430" y="1415143"/>
            <a:ext cx="4267200" cy="707886"/>
          </a:xfrm>
          <a:prstGeom prst="rect">
            <a:avLst/>
          </a:prstGeom>
          <a:noFill/>
        </p:spPr>
        <p:txBody>
          <a:bodyPr wrap="square" rtlCol="1">
            <a:spAutoFit/>
          </a:bodyPr>
          <a:lstStyle/>
          <a:p>
            <a:r>
              <a:rPr lang="ar-EG" sz="4000" b="1" dirty="0">
                <a:solidFill>
                  <a:schemeClr val="accent6">
                    <a:lumMod val="50000"/>
                  </a:schemeClr>
                </a:solidFill>
              </a:rPr>
              <a:t>أحد مكونات الحاسب</a:t>
            </a:r>
          </a:p>
        </p:txBody>
      </p:sp>
      <p:sp>
        <p:nvSpPr>
          <p:cNvPr id="6" name="مربع نص 5">
            <a:extLst>
              <a:ext uri="{FF2B5EF4-FFF2-40B4-BE49-F238E27FC236}">
                <a16:creationId xmlns:a16="http://schemas.microsoft.com/office/drawing/2014/main" id="{841C3190-929F-4C31-BEB2-8EAB3E8BF8E3}"/>
              </a:ext>
            </a:extLst>
          </p:cNvPr>
          <p:cNvSpPr txBox="1"/>
          <p:nvPr/>
        </p:nvSpPr>
        <p:spPr>
          <a:xfrm>
            <a:off x="5007430" y="3014726"/>
            <a:ext cx="4267200" cy="707886"/>
          </a:xfrm>
          <a:prstGeom prst="rect">
            <a:avLst/>
          </a:prstGeom>
          <a:noFill/>
        </p:spPr>
        <p:txBody>
          <a:bodyPr wrap="square" rtlCol="1">
            <a:spAutoFit/>
          </a:bodyPr>
          <a:lstStyle/>
          <a:p>
            <a:r>
              <a:rPr lang="ar-EG" sz="4000" b="1" dirty="0">
                <a:solidFill>
                  <a:schemeClr val="accent6">
                    <a:lumMod val="50000"/>
                  </a:schemeClr>
                </a:solidFill>
              </a:rPr>
              <a:t>برنامج أو ملف</a:t>
            </a:r>
          </a:p>
        </p:txBody>
      </p:sp>
      <p:sp>
        <p:nvSpPr>
          <p:cNvPr id="7" name="مربع نص 6">
            <a:extLst>
              <a:ext uri="{FF2B5EF4-FFF2-40B4-BE49-F238E27FC236}">
                <a16:creationId xmlns:a16="http://schemas.microsoft.com/office/drawing/2014/main" id="{F62219A3-4A48-4AB7-8AE9-9C25CCD7E923}"/>
              </a:ext>
            </a:extLst>
          </p:cNvPr>
          <p:cNvSpPr txBox="1"/>
          <p:nvPr/>
        </p:nvSpPr>
        <p:spPr>
          <a:xfrm>
            <a:off x="5007430" y="4614309"/>
            <a:ext cx="4267200" cy="707886"/>
          </a:xfrm>
          <a:prstGeom prst="rect">
            <a:avLst/>
          </a:prstGeom>
          <a:noFill/>
        </p:spPr>
        <p:txBody>
          <a:bodyPr wrap="square" rtlCol="1">
            <a:spAutoFit/>
          </a:bodyPr>
          <a:lstStyle/>
          <a:p>
            <a:r>
              <a:rPr lang="ar-EG" sz="4000" b="1" dirty="0">
                <a:solidFill>
                  <a:schemeClr val="accent6">
                    <a:lumMod val="50000"/>
                  </a:schemeClr>
                </a:solidFill>
              </a:rPr>
              <a:t>نوع البكتيريا الضارة</a:t>
            </a:r>
          </a:p>
        </p:txBody>
      </p:sp>
      <p:sp>
        <p:nvSpPr>
          <p:cNvPr id="8" name="مربع نص 7">
            <a:extLst>
              <a:ext uri="{FF2B5EF4-FFF2-40B4-BE49-F238E27FC236}">
                <a16:creationId xmlns:a16="http://schemas.microsoft.com/office/drawing/2014/main" id="{1B0F0075-4EC2-428E-A458-FDCEC721B3E1}"/>
              </a:ext>
            </a:extLst>
          </p:cNvPr>
          <p:cNvSpPr txBox="1"/>
          <p:nvPr/>
        </p:nvSpPr>
        <p:spPr>
          <a:xfrm>
            <a:off x="2619831" y="3132941"/>
            <a:ext cx="957944" cy="830997"/>
          </a:xfrm>
          <a:prstGeom prst="rect">
            <a:avLst/>
          </a:prstGeom>
          <a:noFill/>
        </p:spPr>
        <p:txBody>
          <a:bodyPr wrap="square" rtlCol="1">
            <a:spAutoFit/>
          </a:bodyPr>
          <a:lstStyle/>
          <a:p>
            <a:r>
              <a:rPr lang="ar-EG" sz="4800" b="1" dirty="0"/>
              <a:t>√</a:t>
            </a:r>
          </a:p>
        </p:txBody>
      </p:sp>
      <p:sp>
        <p:nvSpPr>
          <p:cNvPr id="9" name="مربع نص 8">
            <a:extLst>
              <a:ext uri="{FF2B5EF4-FFF2-40B4-BE49-F238E27FC236}">
                <a16:creationId xmlns:a16="http://schemas.microsoft.com/office/drawing/2014/main" id="{A1C23BA8-D41D-4B9E-910A-37077DBE0B07}"/>
              </a:ext>
            </a:extLst>
          </p:cNvPr>
          <p:cNvSpPr txBox="1"/>
          <p:nvPr/>
        </p:nvSpPr>
        <p:spPr>
          <a:xfrm>
            <a:off x="1001486" y="1353587"/>
            <a:ext cx="957944" cy="830997"/>
          </a:xfrm>
          <a:prstGeom prst="rect">
            <a:avLst/>
          </a:prstGeom>
          <a:noFill/>
        </p:spPr>
        <p:txBody>
          <a:bodyPr wrap="square" rtlCol="1">
            <a:spAutoFit/>
          </a:bodyPr>
          <a:lstStyle/>
          <a:p>
            <a:r>
              <a:rPr lang="ar-EG" sz="4800" b="1" dirty="0"/>
              <a:t>×</a:t>
            </a:r>
          </a:p>
        </p:txBody>
      </p:sp>
      <p:sp>
        <p:nvSpPr>
          <p:cNvPr id="11" name="مربع نص 10">
            <a:extLst>
              <a:ext uri="{FF2B5EF4-FFF2-40B4-BE49-F238E27FC236}">
                <a16:creationId xmlns:a16="http://schemas.microsoft.com/office/drawing/2014/main" id="{96E2019B-E09D-4755-B409-B5FED1D6E8E8}"/>
              </a:ext>
            </a:extLst>
          </p:cNvPr>
          <p:cNvSpPr txBox="1"/>
          <p:nvPr/>
        </p:nvSpPr>
        <p:spPr>
          <a:xfrm>
            <a:off x="914400" y="4695502"/>
            <a:ext cx="957944" cy="830997"/>
          </a:xfrm>
          <a:prstGeom prst="rect">
            <a:avLst/>
          </a:prstGeom>
          <a:noFill/>
        </p:spPr>
        <p:txBody>
          <a:bodyPr wrap="square" rtlCol="1">
            <a:spAutoFit/>
          </a:bodyPr>
          <a:lstStyle/>
          <a:p>
            <a:r>
              <a:rPr lang="ar-EG" sz="4800" b="1" dirty="0"/>
              <a:t>×</a:t>
            </a:r>
          </a:p>
        </p:txBody>
      </p:sp>
    </p:spTree>
    <p:extLst>
      <p:ext uri="{BB962C8B-B14F-4D97-AF65-F5344CB8AC3E}">
        <p14:creationId xmlns:p14="http://schemas.microsoft.com/office/powerpoint/2010/main" val="33682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par>
                          <p:cTn id="58" fill="hold">
                            <p:stCondLst>
                              <p:cond delay="2000"/>
                            </p:stCondLst>
                            <p:childTnLst>
                              <p:par>
                                <p:cTn id="59" presetID="3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63E5596-77CC-4D55-8864-9C5E9D447881}"/>
              </a:ext>
            </a:extLst>
          </p:cNvPr>
          <p:cNvGraphicFramePr>
            <a:graphicFrameLocks noGrp="1"/>
          </p:cNvGraphicFramePr>
          <p:nvPr>
            <p:extLst>
              <p:ext uri="{D42A27DB-BD31-4B8C-83A1-F6EECF244321}">
                <p14:modId xmlns:p14="http://schemas.microsoft.com/office/powerpoint/2010/main" val="2000705053"/>
              </p:ext>
            </p:extLst>
          </p:nvPr>
        </p:nvGraphicFramePr>
        <p:xfrm>
          <a:off x="722085" y="964210"/>
          <a:ext cx="10747829" cy="4963281"/>
        </p:xfrm>
        <a:graphic>
          <a:graphicData uri="http://schemas.openxmlformats.org/drawingml/2006/table">
            <a:tbl>
              <a:tblPr rtl="1" firstRow="1" bandRow="1">
                <a:tableStyleId>{21E4AEA4-8DFA-4A89-87EB-49C32662AFE0}</a:tableStyleId>
              </a:tblPr>
              <a:tblGrid>
                <a:gridCol w="1843315">
                  <a:extLst>
                    <a:ext uri="{9D8B030D-6E8A-4147-A177-3AD203B41FA5}">
                      <a16:colId xmlns:a16="http://schemas.microsoft.com/office/drawing/2014/main" val="2652962180"/>
                    </a:ext>
                  </a:extLst>
                </a:gridCol>
                <a:gridCol w="5538095">
                  <a:extLst>
                    <a:ext uri="{9D8B030D-6E8A-4147-A177-3AD203B41FA5}">
                      <a16:colId xmlns:a16="http://schemas.microsoft.com/office/drawing/2014/main" val="3533165505"/>
                    </a:ext>
                  </a:extLst>
                </a:gridCol>
                <a:gridCol w="1760421">
                  <a:extLst>
                    <a:ext uri="{9D8B030D-6E8A-4147-A177-3AD203B41FA5}">
                      <a16:colId xmlns:a16="http://schemas.microsoft.com/office/drawing/2014/main" val="1093419831"/>
                    </a:ext>
                  </a:extLst>
                </a:gridCol>
                <a:gridCol w="1605998">
                  <a:extLst>
                    <a:ext uri="{9D8B030D-6E8A-4147-A177-3AD203B41FA5}">
                      <a16:colId xmlns:a16="http://schemas.microsoft.com/office/drawing/2014/main" val="2180389822"/>
                    </a:ext>
                  </a:extLst>
                </a:gridCol>
              </a:tblGrid>
              <a:tr h="1495173">
                <a:tc rowSpan="3">
                  <a:txBody>
                    <a:bodyPr/>
                    <a:lstStyle/>
                    <a:p>
                      <a:pPr algn="ctr" rtl="1"/>
                      <a:r>
                        <a:rPr lang="ar-EG" sz="4400" dirty="0"/>
                        <a:t>فيروس الحاسب</a:t>
                      </a:r>
                    </a:p>
                  </a:txBody>
                  <a:tcPr>
                    <a:solidFill>
                      <a:schemeClr val="accent5">
                        <a:lumMod val="5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extLst>
                  <a:ext uri="{0D108BD9-81ED-4DB2-BD59-A6C34878D82A}">
                    <a16:rowId xmlns:a16="http://schemas.microsoft.com/office/drawing/2014/main" val="669861434"/>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2657577221"/>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2605777915"/>
                  </a:ext>
                </a:extLst>
              </a:tr>
            </a:tbl>
          </a:graphicData>
        </a:graphic>
      </p:graphicFrame>
      <p:sp>
        <p:nvSpPr>
          <p:cNvPr id="3" name="مستطيل: زوايا مستديرة 2">
            <a:extLst>
              <a:ext uri="{FF2B5EF4-FFF2-40B4-BE49-F238E27FC236}">
                <a16:creationId xmlns:a16="http://schemas.microsoft.com/office/drawing/2014/main" id="{B7DE08E2-AE41-483A-8187-941D5DEC86FB}"/>
              </a:ext>
            </a:extLst>
          </p:cNvPr>
          <p:cNvSpPr/>
          <p:nvPr/>
        </p:nvSpPr>
        <p:spPr>
          <a:xfrm>
            <a:off x="1001486" y="707571"/>
            <a:ext cx="1371600" cy="43542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خاطئة</a:t>
            </a:r>
          </a:p>
        </p:txBody>
      </p:sp>
      <p:sp>
        <p:nvSpPr>
          <p:cNvPr id="4" name="مستطيل: زوايا مستديرة 3">
            <a:extLst>
              <a:ext uri="{FF2B5EF4-FFF2-40B4-BE49-F238E27FC236}">
                <a16:creationId xmlns:a16="http://schemas.microsoft.com/office/drawing/2014/main" id="{51A04087-11A9-4E01-ABEA-AC9F4E6D6643}"/>
              </a:ext>
            </a:extLst>
          </p:cNvPr>
          <p:cNvSpPr/>
          <p:nvPr/>
        </p:nvSpPr>
        <p:spPr>
          <a:xfrm>
            <a:off x="2656114" y="669471"/>
            <a:ext cx="1371600" cy="435429"/>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صحيحة</a:t>
            </a:r>
          </a:p>
        </p:txBody>
      </p:sp>
      <p:sp>
        <p:nvSpPr>
          <p:cNvPr id="5" name="مربع نص 4">
            <a:extLst>
              <a:ext uri="{FF2B5EF4-FFF2-40B4-BE49-F238E27FC236}">
                <a16:creationId xmlns:a16="http://schemas.microsoft.com/office/drawing/2014/main" id="{F368C80B-5AB7-41DC-BB2E-C4426E279061}"/>
              </a:ext>
            </a:extLst>
          </p:cNvPr>
          <p:cNvSpPr txBox="1"/>
          <p:nvPr/>
        </p:nvSpPr>
        <p:spPr>
          <a:xfrm>
            <a:off x="4310742" y="1104900"/>
            <a:ext cx="5246916" cy="1323439"/>
          </a:xfrm>
          <a:prstGeom prst="rect">
            <a:avLst/>
          </a:prstGeom>
          <a:noFill/>
        </p:spPr>
        <p:txBody>
          <a:bodyPr wrap="square" rtlCol="1">
            <a:spAutoFit/>
          </a:bodyPr>
          <a:lstStyle/>
          <a:p>
            <a:r>
              <a:rPr lang="ar-EG" sz="4000" b="1" dirty="0">
                <a:solidFill>
                  <a:schemeClr val="accent6">
                    <a:lumMod val="50000"/>
                  </a:schemeClr>
                </a:solidFill>
              </a:rPr>
              <a:t>لا يمكنه تدمير الملفات المخزنة على القرص الصلب</a:t>
            </a:r>
          </a:p>
        </p:txBody>
      </p:sp>
      <p:sp>
        <p:nvSpPr>
          <p:cNvPr id="6" name="مربع نص 5">
            <a:extLst>
              <a:ext uri="{FF2B5EF4-FFF2-40B4-BE49-F238E27FC236}">
                <a16:creationId xmlns:a16="http://schemas.microsoft.com/office/drawing/2014/main" id="{841C3190-929F-4C31-BEB2-8EAB3E8BF8E3}"/>
              </a:ext>
            </a:extLst>
          </p:cNvPr>
          <p:cNvSpPr txBox="1"/>
          <p:nvPr/>
        </p:nvSpPr>
        <p:spPr>
          <a:xfrm>
            <a:off x="5007430" y="2684978"/>
            <a:ext cx="4267200" cy="1323439"/>
          </a:xfrm>
          <a:prstGeom prst="rect">
            <a:avLst/>
          </a:prstGeom>
          <a:noFill/>
        </p:spPr>
        <p:txBody>
          <a:bodyPr wrap="square" rtlCol="1">
            <a:spAutoFit/>
          </a:bodyPr>
          <a:lstStyle/>
          <a:p>
            <a:r>
              <a:rPr lang="ar-EG" sz="4000" b="1" dirty="0">
                <a:solidFill>
                  <a:schemeClr val="accent6">
                    <a:lumMod val="50000"/>
                  </a:schemeClr>
                </a:solidFill>
              </a:rPr>
              <a:t>يمكنه أن يجعل الحاسب أبطأ</a:t>
            </a:r>
          </a:p>
        </p:txBody>
      </p:sp>
      <p:sp>
        <p:nvSpPr>
          <p:cNvPr id="7" name="مربع نص 6">
            <a:extLst>
              <a:ext uri="{FF2B5EF4-FFF2-40B4-BE49-F238E27FC236}">
                <a16:creationId xmlns:a16="http://schemas.microsoft.com/office/drawing/2014/main" id="{F62219A3-4A48-4AB7-8AE9-9C25CCD7E923}"/>
              </a:ext>
            </a:extLst>
          </p:cNvPr>
          <p:cNvSpPr txBox="1"/>
          <p:nvPr/>
        </p:nvSpPr>
        <p:spPr>
          <a:xfrm>
            <a:off x="5007430" y="4614309"/>
            <a:ext cx="4267200" cy="1323439"/>
          </a:xfrm>
          <a:prstGeom prst="rect">
            <a:avLst/>
          </a:prstGeom>
          <a:noFill/>
        </p:spPr>
        <p:txBody>
          <a:bodyPr wrap="square" rtlCol="1">
            <a:spAutoFit/>
          </a:bodyPr>
          <a:lstStyle/>
          <a:p>
            <a:r>
              <a:rPr lang="ar-EG" sz="4000" b="1" dirty="0">
                <a:solidFill>
                  <a:schemeClr val="accent6">
                    <a:lumMod val="50000"/>
                  </a:schemeClr>
                </a:solidFill>
              </a:rPr>
              <a:t>يمكنه أن يظهر رسائل مزعجة على الشاشة</a:t>
            </a:r>
          </a:p>
        </p:txBody>
      </p:sp>
      <p:sp>
        <p:nvSpPr>
          <p:cNvPr id="8" name="مربع نص 7">
            <a:extLst>
              <a:ext uri="{FF2B5EF4-FFF2-40B4-BE49-F238E27FC236}">
                <a16:creationId xmlns:a16="http://schemas.microsoft.com/office/drawing/2014/main" id="{1B0F0075-4EC2-428E-A458-FDCEC721B3E1}"/>
              </a:ext>
            </a:extLst>
          </p:cNvPr>
          <p:cNvSpPr txBox="1"/>
          <p:nvPr/>
        </p:nvSpPr>
        <p:spPr>
          <a:xfrm>
            <a:off x="2619831" y="3132941"/>
            <a:ext cx="957944" cy="830997"/>
          </a:xfrm>
          <a:prstGeom prst="rect">
            <a:avLst/>
          </a:prstGeom>
          <a:noFill/>
        </p:spPr>
        <p:txBody>
          <a:bodyPr wrap="square" rtlCol="1">
            <a:spAutoFit/>
          </a:bodyPr>
          <a:lstStyle/>
          <a:p>
            <a:r>
              <a:rPr lang="ar-EG" sz="4800" b="1" dirty="0"/>
              <a:t>√</a:t>
            </a:r>
          </a:p>
        </p:txBody>
      </p:sp>
      <p:sp>
        <p:nvSpPr>
          <p:cNvPr id="9" name="مربع نص 8">
            <a:extLst>
              <a:ext uri="{FF2B5EF4-FFF2-40B4-BE49-F238E27FC236}">
                <a16:creationId xmlns:a16="http://schemas.microsoft.com/office/drawing/2014/main" id="{A1C23BA8-D41D-4B9E-910A-37077DBE0B07}"/>
              </a:ext>
            </a:extLst>
          </p:cNvPr>
          <p:cNvSpPr txBox="1"/>
          <p:nvPr/>
        </p:nvSpPr>
        <p:spPr>
          <a:xfrm>
            <a:off x="1001486" y="1353587"/>
            <a:ext cx="957944" cy="830997"/>
          </a:xfrm>
          <a:prstGeom prst="rect">
            <a:avLst/>
          </a:prstGeom>
          <a:noFill/>
        </p:spPr>
        <p:txBody>
          <a:bodyPr wrap="square" rtlCol="1">
            <a:spAutoFit/>
          </a:bodyPr>
          <a:lstStyle/>
          <a:p>
            <a:r>
              <a:rPr lang="ar-EG" sz="4800" b="1" dirty="0"/>
              <a:t>×</a:t>
            </a:r>
          </a:p>
        </p:txBody>
      </p:sp>
      <p:sp>
        <p:nvSpPr>
          <p:cNvPr id="12" name="مربع نص 11">
            <a:extLst>
              <a:ext uri="{FF2B5EF4-FFF2-40B4-BE49-F238E27FC236}">
                <a16:creationId xmlns:a16="http://schemas.microsoft.com/office/drawing/2014/main" id="{332BA267-01C6-44A6-9AE8-31BC7BA810DF}"/>
              </a:ext>
            </a:extLst>
          </p:cNvPr>
          <p:cNvSpPr txBox="1"/>
          <p:nvPr/>
        </p:nvSpPr>
        <p:spPr>
          <a:xfrm>
            <a:off x="2619831" y="4536198"/>
            <a:ext cx="957944" cy="830997"/>
          </a:xfrm>
          <a:prstGeom prst="rect">
            <a:avLst/>
          </a:prstGeom>
          <a:noFill/>
        </p:spPr>
        <p:txBody>
          <a:bodyPr wrap="square" rtlCol="1">
            <a:spAutoFit/>
          </a:bodyPr>
          <a:lstStyle/>
          <a:p>
            <a:r>
              <a:rPr lang="ar-EG" sz="4800" b="1" dirty="0"/>
              <a:t>√</a:t>
            </a:r>
          </a:p>
        </p:txBody>
      </p:sp>
    </p:spTree>
    <p:extLst>
      <p:ext uri="{BB962C8B-B14F-4D97-AF65-F5344CB8AC3E}">
        <p14:creationId xmlns:p14="http://schemas.microsoft.com/office/powerpoint/2010/main" val="412972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par>
                          <p:cTn id="58" fill="hold">
                            <p:stCondLst>
                              <p:cond delay="2000"/>
                            </p:stCondLst>
                            <p:childTnLst>
                              <p:par>
                                <p:cTn id="59" presetID="3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down)">
                                      <p:cBhvr>
                                        <p:cTn id="69" dur="580">
                                          <p:stCondLst>
                                            <p:cond delay="0"/>
                                          </p:stCondLst>
                                        </p:cTn>
                                        <p:tgtEl>
                                          <p:spTgt spid="12"/>
                                        </p:tgtEl>
                                      </p:cBhvr>
                                    </p:animEffect>
                                    <p:anim calcmode="lin" valueType="num">
                                      <p:cBhvr>
                                        <p:cTn id="7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5" dur="26">
                                          <p:stCondLst>
                                            <p:cond delay="650"/>
                                          </p:stCondLst>
                                        </p:cTn>
                                        <p:tgtEl>
                                          <p:spTgt spid="12"/>
                                        </p:tgtEl>
                                      </p:cBhvr>
                                      <p:to x="100000" y="60000"/>
                                    </p:animScale>
                                    <p:animScale>
                                      <p:cBhvr>
                                        <p:cTn id="76" dur="166" decel="50000">
                                          <p:stCondLst>
                                            <p:cond delay="676"/>
                                          </p:stCondLst>
                                        </p:cTn>
                                        <p:tgtEl>
                                          <p:spTgt spid="12"/>
                                        </p:tgtEl>
                                      </p:cBhvr>
                                      <p:to x="100000" y="100000"/>
                                    </p:animScale>
                                    <p:animScale>
                                      <p:cBhvr>
                                        <p:cTn id="77" dur="26">
                                          <p:stCondLst>
                                            <p:cond delay="1312"/>
                                          </p:stCondLst>
                                        </p:cTn>
                                        <p:tgtEl>
                                          <p:spTgt spid="12"/>
                                        </p:tgtEl>
                                      </p:cBhvr>
                                      <p:to x="100000" y="80000"/>
                                    </p:animScale>
                                    <p:animScale>
                                      <p:cBhvr>
                                        <p:cTn id="78" dur="166" decel="50000">
                                          <p:stCondLst>
                                            <p:cond delay="1338"/>
                                          </p:stCondLst>
                                        </p:cTn>
                                        <p:tgtEl>
                                          <p:spTgt spid="12"/>
                                        </p:tgtEl>
                                      </p:cBhvr>
                                      <p:to x="100000" y="100000"/>
                                    </p:animScale>
                                    <p:animScale>
                                      <p:cBhvr>
                                        <p:cTn id="79" dur="26">
                                          <p:stCondLst>
                                            <p:cond delay="1642"/>
                                          </p:stCondLst>
                                        </p:cTn>
                                        <p:tgtEl>
                                          <p:spTgt spid="12"/>
                                        </p:tgtEl>
                                      </p:cBhvr>
                                      <p:to x="100000" y="90000"/>
                                    </p:animScale>
                                    <p:animScale>
                                      <p:cBhvr>
                                        <p:cTn id="80" dur="166" decel="50000">
                                          <p:stCondLst>
                                            <p:cond delay="1668"/>
                                          </p:stCondLst>
                                        </p:cTn>
                                        <p:tgtEl>
                                          <p:spTgt spid="12"/>
                                        </p:tgtEl>
                                      </p:cBhvr>
                                      <p:to x="100000" y="100000"/>
                                    </p:animScale>
                                    <p:animScale>
                                      <p:cBhvr>
                                        <p:cTn id="81" dur="26">
                                          <p:stCondLst>
                                            <p:cond delay="1808"/>
                                          </p:stCondLst>
                                        </p:cTn>
                                        <p:tgtEl>
                                          <p:spTgt spid="12"/>
                                        </p:tgtEl>
                                      </p:cBhvr>
                                      <p:to x="100000" y="95000"/>
                                    </p:animScale>
                                    <p:animScale>
                                      <p:cBhvr>
                                        <p:cTn id="8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63E5596-77CC-4D55-8864-9C5E9D447881}"/>
              </a:ext>
            </a:extLst>
          </p:cNvPr>
          <p:cNvGraphicFramePr>
            <a:graphicFrameLocks noGrp="1"/>
          </p:cNvGraphicFramePr>
          <p:nvPr>
            <p:extLst>
              <p:ext uri="{D42A27DB-BD31-4B8C-83A1-F6EECF244321}">
                <p14:modId xmlns:p14="http://schemas.microsoft.com/office/powerpoint/2010/main" val="2612968987"/>
              </p:ext>
            </p:extLst>
          </p:nvPr>
        </p:nvGraphicFramePr>
        <p:xfrm>
          <a:off x="722085" y="1495551"/>
          <a:ext cx="10747829" cy="3229227"/>
        </p:xfrm>
        <a:graphic>
          <a:graphicData uri="http://schemas.openxmlformats.org/drawingml/2006/table">
            <a:tbl>
              <a:tblPr rtl="1" firstRow="1" bandRow="1">
                <a:tableStyleId>{21E4AEA4-8DFA-4A89-87EB-49C32662AFE0}</a:tableStyleId>
              </a:tblPr>
              <a:tblGrid>
                <a:gridCol w="1843315">
                  <a:extLst>
                    <a:ext uri="{9D8B030D-6E8A-4147-A177-3AD203B41FA5}">
                      <a16:colId xmlns:a16="http://schemas.microsoft.com/office/drawing/2014/main" val="2652962180"/>
                    </a:ext>
                  </a:extLst>
                </a:gridCol>
                <a:gridCol w="5538095">
                  <a:extLst>
                    <a:ext uri="{9D8B030D-6E8A-4147-A177-3AD203B41FA5}">
                      <a16:colId xmlns:a16="http://schemas.microsoft.com/office/drawing/2014/main" val="3533165505"/>
                    </a:ext>
                  </a:extLst>
                </a:gridCol>
                <a:gridCol w="1760421">
                  <a:extLst>
                    <a:ext uri="{9D8B030D-6E8A-4147-A177-3AD203B41FA5}">
                      <a16:colId xmlns:a16="http://schemas.microsoft.com/office/drawing/2014/main" val="1093419831"/>
                    </a:ext>
                  </a:extLst>
                </a:gridCol>
                <a:gridCol w="1605998">
                  <a:extLst>
                    <a:ext uri="{9D8B030D-6E8A-4147-A177-3AD203B41FA5}">
                      <a16:colId xmlns:a16="http://schemas.microsoft.com/office/drawing/2014/main" val="2180389822"/>
                    </a:ext>
                  </a:extLst>
                </a:gridCol>
              </a:tblGrid>
              <a:tr h="1495173">
                <a:tc rowSpan="2">
                  <a:txBody>
                    <a:bodyPr/>
                    <a:lstStyle/>
                    <a:p>
                      <a:pPr algn="ctr" rtl="1"/>
                      <a:r>
                        <a:rPr lang="ar-EG" sz="4400" dirty="0"/>
                        <a:t>فيروس الحاسب</a:t>
                      </a:r>
                    </a:p>
                  </a:txBody>
                  <a:tcPr>
                    <a:solidFill>
                      <a:schemeClr val="accent5">
                        <a:lumMod val="5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extLst>
                  <a:ext uri="{0D108BD9-81ED-4DB2-BD59-A6C34878D82A}">
                    <a16:rowId xmlns:a16="http://schemas.microsoft.com/office/drawing/2014/main" val="669861434"/>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2657577221"/>
                  </a:ext>
                </a:extLst>
              </a:tr>
            </a:tbl>
          </a:graphicData>
        </a:graphic>
      </p:graphicFrame>
      <p:sp>
        <p:nvSpPr>
          <p:cNvPr id="3" name="مستطيل: زوايا مستديرة 2">
            <a:extLst>
              <a:ext uri="{FF2B5EF4-FFF2-40B4-BE49-F238E27FC236}">
                <a16:creationId xmlns:a16="http://schemas.microsoft.com/office/drawing/2014/main" id="{B7DE08E2-AE41-483A-8187-941D5DEC86FB}"/>
              </a:ext>
            </a:extLst>
          </p:cNvPr>
          <p:cNvSpPr/>
          <p:nvPr/>
        </p:nvSpPr>
        <p:spPr>
          <a:xfrm>
            <a:off x="1001486" y="1295399"/>
            <a:ext cx="1371600" cy="43542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خاطئة</a:t>
            </a:r>
          </a:p>
        </p:txBody>
      </p:sp>
      <p:sp>
        <p:nvSpPr>
          <p:cNvPr id="4" name="مستطيل: زوايا مستديرة 3">
            <a:extLst>
              <a:ext uri="{FF2B5EF4-FFF2-40B4-BE49-F238E27FC236}">
                <a16:creationId xmlns:a16="http://schemas.microsoft.com/office/drawing/2014/main" id="{51A04087-11A9-4E01-ABEA-AC9F4E6D6643}"/>
              </a:ext>
            </a:extLst>
          </p:cNvPr>
          <p:cNvSpPr/>
          <p:nvPr/>
        </p:nvSpPr>
        <p:spPr>
          <a:xfrm>
            <a:off x="2656114" y="1257299"/>
            <a:ext cx="1371600" cy="435429"/>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صحيحة</a:t>
            </a:r>
          </a:p>
        </p:txBody>
      </p:sp>
      <p:sp>
        <p:nvSpPr>
          <p:cNvPr id="5" name="مربع نص 4">
            <a:extLst>
              <a:ext uri="{FF2B5EF4-FFF2-40B4-BE49-F238E27FC236}">
                <a16:creationId xmlns:a16="http://schemas.microsoft.com/office/drawing/2014/main" id="{F368C80B-5AB7-41DC-BB2E-C4426E279061}"/>
              </a:ext>
            </a:extLst>
          </p:cNvPr>
          <p:cNvSpPr txBox="1"/>
          <p:nvPr/>
        </p:nvSpPr>
        <p:spPr>
          <a:xfrm>
            <a:off x="4310742" y="1692728"/>
            <a:ext cx="5246916" cy="1323439"/>
          </a:xfrm>
          <a:prstGeom prst="rect">
            <a:avLst/>
          </a:prstGeom>
          <a:noFill/>
        </p:spPr>
        <p:txBody>
          <a:bodyPr wrap="square" rtlCol="1">
            <a:spAutoFit/>
          </a:bodyPr>
          <a:lstStyle/>
          <a:p>
            <a:r>
              <a:rPr lang="ar-EG" sz="4000" b="1" dirty="0">
                <a:solidFill>
                  <a:schemeClr val="accent6">
                    <a:lumMod val="50000"/>
                  </a:schemeClr>
                </a:solidFill>
              </a:rPr>
              <a:t>يمكنه سرقة كلمات المرور والملفات</a:t>
            </a:r>
          </a:p>
        </p:txBody>
      </p:sp>
      <p:sp>
        <p:nvSpPr>
          <p:cNvPr id="6" name="مربع نص 5">
            <a:extLst>
              <a:ext uri="{FF2B5EF4-FFF2-40B4-BE49-F238E27FC236}">
                <a16:creationId xmlns:a16="http://schemas.microsoft.com/office/drawing/2014/main" id="{841C3190-929F-4C31-BEB2-8EAB3E8BF8E3}"/>
              </a:ext>
            </a:extLst>
          </p:cNvPr>
          <p:cNvSpPr txBox="1"/>
          <p:nvPr/>
        </p:nvSpPr>
        <p:spPr>
          <a:xfrm>
            <a:off x="5007430" y="3272806"/>
            <a:ext cx="4267200" cy="1323439"/>
          </a:xfrm>
          <a:prstGeom prst="rect">
            <a:avLst/>
          </a:prstGeom>
          <a:noFill/>
        </p:spPr>
        <p:txBody>
          <a:bodyPr wrap="square" rtlCol="1">
            <a:spAutoFit/>
          </a:bodyPr>
          <a:lstStyle/>
          <a:p>
            <a:r>
              <a:rPr lang="ar-EG" sz="4000" b="1" dirty="0">
                <a:solidFill>
                  <a:schemeClr val="accent6">
                    <a:lumMod val="50000"/>
                  </a:schemeClr>
                </a:solidFill>
              </a:rPr>
              <a:t>لا يمكنه أن يؤذي حواسيبنا</a:t>
            </a:r>
          </a:p>
        </p:txBody>
      </p:sp>
      <p:sp>
        <p:nvSpPr>
          <p:cNvPr id="9" name="مربع نص 8">
            <a:extLst>
              <a:ext uri="{FF2B5EF4-FFF2-40B4-BE49-F238E27FC236}">
                <a16:creationId xmlns:a16="http://schemas.microsoft.com/office/drawing/2014/main" id="{A1C23BA8-D41D-4B9E-910A-37077DBE0B07}"/>
              </a:ext>
            </a:extLst>
          </p:cNvPr>
          <p:cNvSpPr txBox="1"/>
          <p:nvPr/>
        </p:nvSpPr>
        <p:spPr>
          <a:xfrm>
            <a:off x="1001486" y="1941415"/>
            <a:ext cx="957944" cy="830997"/>
          </a:xfrm>
          <a:prstGeom prst="rect">
            <a:avLst/>
          </a:prstGeom>
          <a:noFill/>
        </p:spPr>
        <p:txBody>
          <a:bodyPr wrap="square" rtlCol="1">
            <a:spAutoFit/>
          </a:bodyPr>
          <a:lstStyle/>
          <a:p>
            <a:r>
              <a:rPr lang="ar-EG" sz="4800" b="1" dirty="0"/>
              <a:t>×</a:t>
            </a:r>
          </a:p>
        </p:txBody>
      </p:sp>
      <p:sp>
        <p:nvSpPr>
          <p:cNvPr id="12" name="مربع نص 11">
            <a:extLst>
              <a:ext uri="{FF2B5EF4-FFF2-40B4-BE49-F238E27FC236}">
                <a16:creationId xmlns:a16="http://schemas.microsoft.com/office/drawing/2014/main" id="{21C6B5EE-7B5D-4491-A01D-9E6C2B52D70F}"/>
              </a:ext>
            </a:extLst>
          </p:cNvPr>
          <p:cNvSpPr txBox="1"/>
          <p:nvPr/>
        </p:nvSpPr>
        <p:spPr>
          <a:xfrm>
            <a:off x="1001486" y="3519026"/>
            <a:ext cx="957944" cy="830997"/>
          </a:xfrm>
          <a:prstGeom prst="rect">
            <a:avLst/>
          </a:prstGeom>
          <a:noFill/>
        </p:spPr>
        <p:txBody>
          <a:bodyPr wrap="square" rtlCol="1">
            <a:spAutoFit/>
          </a:bodyPr>
          <a:lstStyle/>
          <a:p>
            <a:r>
              <a:rPr lang="ar-EG" sz="4800" b="1" dirty="0"/>
              <a:t>×</a:t>
            </a:r>
          </a:p>
        </p:txBody>
      </p:sp>
    </p:spTree>
    <p:extLst>
      <p:ext uri="{BB962C8B-B14F-4D97-AF65-F5344CB8AC3E}">
        <p14:creationId xmlns:p14="http://schemas.microsoft.com/office/powerpoint/2010/main" val="1737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63E5596-77CC-4D55-8864-9C5E9D447881}"/>
              </a:ext>
            </a:extLst>
          </p:cNvPr>
          <p:cNvGraphicFramePr>
            <a:graphicFrameLocks noGrp="1"/>
          </p:cNvGraphicFramePr>
          <p:nvPr>
            <p:extLst>
              <p:ext uri="{D42A27DB-BD31-4B8C-83A1-F6EECF244321}">
                <p14:modId xmlns:p14="http://schemas.microsoft.com/office/powerpoint/2010/main" val="2857192200"/>
              </p:ext>
            </p:extLst>
          </p:nvPr>
        </p:nvGraphicFramePr>
        <p:xfrm>
          <a:off x="914400" y="1066800"/>
          <a:ext cx="10747829" cy="4963281"/>
        </p:xfrm>
        <a:graphic>
          <a:graphicData uri="http://schemas.openxmlformats.org/drawingml/2006/table">
            <a:tbl>
              <a:tblPr rtl="1" firstRow="1" bandRow="1">
                <a:tableStyleId>{21E4AEA4-8DFA-4A89-87EB-49C32662AFE0}</a:tableStyleId>
              </a:tblPr>
              <a:tblGrid>
                <a:gridCol w="1843315">
                  <a:extLst>
                    <a:ext uri="{9D8B030D-6E8A-4147-A177-3AD203B41FA5}">
                      <a16:colId xmlns:a16="http://schemas.microsoft.com/office/drawing/2014/main" val="2652962180"/>
                    </a:ext>
                  </a:extLst>
                </a:gridCol>
                <a:gridCol w="5538095">
                  <a:extLst>
                    <a:ext uri="{9D8B030D-6E8A-4147-A177-3AD203B41FA5}">
                      <a16:colId xmlns:a16="http://schemas.microsoft.com/office/drawing/2014/main" val="3533165505"/>
                    </a:ext>
                  </a:extLst>
                </a:gridCol>
                <a:gridCol w="1760421">
                  <a:extLst>
                    <a:ext uri="{9D8B030D-6E8A-4147-A177-3AD203B41FA5}">
                      <a16:colId xmlns:a16="http://schemas.microsoft.com/office/drawing/2014/main" val="1093419831"/>
                    </a:ext>
                  </a:extLst>
                </a:gridCol>
                <a:gridCol w="1605998">
                  <a:extLst>
                    <a:ext uri="{9D8B030D-6E8A-4147-A177-3AD203B41FA5}">
                      <a16:colId xmlns:a16="http://schemas.microsoft.com/office/drawing/2014/main" val="2180389822"/>
                    </a:ext>
                  </a:extLst>
                </a:gridCol>
              </a:tblGrid>
              <a:tr h="1495173">
                <a:tc rowSpan="3">
                  <a:txBody>
                    <a:bodyPr/>
                    <a:lstStyle/>
                    <a:p>
                      <a:pPr algn="ctr" rtl="1"/>
                      <a:r>
                        <a:rPr lang="ar-EG" sz="4400" dirty="0"/>
                        <a:t>يمكن أن يصاب الحاسب بفيروس</a:t>
                      </a:r>
                    </a:p>
                  </a:txBody>
                  <a:tcPr>
                    <a:solidFill>
                      <a:schemeClr val="accent5">
                        <a:lumMod val="5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extLst>
                  <a:ext uri="{0D108BD9-81ED-4DB2-BD59-A6C34878D82A}">
                    <a16:rowId xmlns:a16="http://schemas.microsoft.com/office/drawing/2014/main" val="669861434"/>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2657577221"/>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2605777915"/>
                  </a:ext>
                </a:extLst>
              </a:tr>
            </a:tbl>
          </a:graphicData>
        </a:graphic>
      </p:graphicFrame>
      <p:sp>
        <p:nvSpPr>
          <p:cNvPr id="3" name="مستطيل: زوايا مستديرة 2">
            <a:extLst>
              <a:ext uri="{FF2B5EF4-FFF2-40B4-BE49-F238E27FC236}">
                <a16:creationId xmlns:a16="http://schemas.microsoft.com/office/drawing/2014/main" id="{B7DE08E2-AE41-483A-8187-941D5DEC86FB}"/>
              </a:ext>
            </a:extLst>
          </p:cNvPr>
          <p:cNvSpPr/>
          <p:nvPr/>
        </p:nvSpPr>
        <p:spPr>
          <a:xfrm>
            <a:off x="1001486" y="707571"/>
            <a:ext cx="1371600" cy="43542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خاطئة</a:t>
            </a:r>
          </a:p>
        </p:txBody>
      </p:sp>
      <p:sp>
        <p:nvSpPr>
          <p:cNvPr id="4" name="مستطيل: زوايا مستديرة 3">
            <a:extLst>
              <a:ext uri="{FF2B5EF4-FFF2-40B4-BE49-F238E27FC236}">
                <a16:creationId xmlns:a16="http://schemas.microsoft.com/office/drawing/2014/main" id="{51A04087-11A9-4E01-ABEA-AC9F4E6D6643}"/>
              </a:ext>
            </a:extLst>
          </p:cNvPr>
          <p:cNvSpPr/>
          <p:nvPr/>
        </p:nvSpPr>
        <p:spPr>
          <a:xfrm>
            <a:off x="2656114" y="669471"/>
            <a:ext cx="1371600" cy="435429"/>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صحيحة</a:t>
            </a:r>
          </a:p>
        </p:txBody>
      </p:sp>
      <p:sp>
        <p:nvSpPr>
          <p:cNvPr id="5" name="مربع نص 4">
            <a:extLst>
              <a:ext uri="{FF2B5EF4-FFF2-40B4-BE49-F238E27FC236}">
                <a16:creationId xmlns:a16="http://schemas.microsoft.com/office/drawing/2014/main" id="{F368C80B-5AB7-41DC-BB2E-C4426E279061}"/>
              </a:ext>
            </a:extLst>
          </p:cNvPr>
          <p:cNvSpPr txBox="1"/>
          <p:nvPr/>
        </p:nvSpPr>
        <p:spPr>
          <a:xfrm>
            <a:off x="4405086" y="1143000"/>
            <a:ext cx="4811487" cy="1323439"/>
          </a:xfrm>
          <a:prstGeom prst="rect">
            <a:avLst/>
          </a:prstGeom>
          <a:noFill/>
        </p:spPr>
        <p:txBody>
          <a:bodyPr wrap="square" rtlCol="1">
            <a:spAutoFit/>
          </a:bodyPr>
          <a:lstStyle/>
          <a:p>
            <a:r>
              <a:rPr lang="ar-EG" sz="4000" b="1" dirty="0">
                <a:solidFill>
                  <a:schemeClr val="accent6">
                    <a:lumMod val="50000"/>
                  </a:schemeClr>
                </a:solidFill>
              </a:rPr>
              <a:t>من خلال وحدة الذاكرة </a:t>
            </a:r>
            <a:r>
              <a:rPr lang="ar-EG" sz="4000" b="1" dirty="0" err="1">
                <a:solidFill>
                  <a:schemeClr val="accent6">
                    <a:lumMod val="50000"/>
                  </a:schemeClr>
                </a:solidFill>
              </a:rPr>
              <a:t>الفلاشية</a:t>
            </a:r>
            <a:r>
              <a:rPr lang="ar-EG" sz="4000" b="1" dirty="0">
                <a:solidFill>
                  <a:schemeClr val="accent6">
                    <a:lumMod val="50000"/>
                  </a:schemeClr>
                </a:solidFill>
              </a:rPr>
              <a:t> أو قرص مضغوط</a:t>
            </a:r>
          </a:p>
        </p:txBody>
      </p:sp>
      <p:sp>
        <p:nvSpPr>
          <p:cNvPr id="6" name="مربع نص 5">
            <a:extLst>
              <a:ext uri="{FF2B5EF4-FFF2-40B4-BE49-F238E27FC236}">
                <a16:creationId xmlns:a16="http://schemas.microsoft.com/office/drawing/2014/main" id="{841C3190-929F-4C31-BEB2-8EAB3E8BF8E3}"/>
              </a:ext>
            </a:extLst>
          </p:cNvPr>
          <p:cNvSpPr txBox="1"/>
          <p:nvPr/>
        </p:nvSpPr>
        <p:spPr>
          <a:xfrm>
            <a:off x="5007430" y="3014726"/>
            <a:ext cx="4267200" cy="1323439"/>
          </a:xfrm>
          <a:prstGeom prst="rect">
            <a:avLst/>
          </a:prstGeom>
          <a:noFill/>
        </p:spPr>
        <p:txBody>
          <a:bodyPr wrap="square" rtlCol="1">
            <a:spAutoFit/>
          </a:bodyPr>
          <a:lstStyle/>
          <a:p>
            <a:r>
              <a:rPr lang="ar-EG" sz="4000" b="1" dirty="0">
                <a:solidFill>
                  <a:schemeClr val="accent6">
                    <a:lumMod val="50000"/>
                  </a:schemeClr>
                </a:solidFill>
              </a:rPr>
              <a:t>دون وجود اتصال بالإنترنت</a:t>
            </a:r>
          </a:p>
        </p:txBody>
      </p:sp>
      <p:sp>
        <p:nvSpPr>
          <p:cNvPr id="7" name="مربع نص 6">
            <a:extLst>
              <a:ext uri="{FF2B5EF4-FFF2-40B4-BE49-F238E27FC236}">
                <a16:creationId xmlns:a16="http://schemas.microsoft.com/office/drawing/2014/main" id="{F62219A3-4A48-4AB7-8AE9-9C25CCD7E923}"/>
              </a:ext>
            </a:extLst>
          </p:cNvPr>
          <p:cNvSpPr txBox="1"/>
          <p:nvPr/>
        </p:nvSpPr>
        <p:spPr>
          <a:xfrm>
            <a:off x="5007430" y="4614309"/>
            <a:ext cx="4267200" cy="1323439"/>
          </a:xfrm>
          <a:prstGeom prst="rect">
            <a:avLst/>
          </a:prstGeom>
          <a:noFill/>
        </p:spPr>
        <p:txBody>
          <a:bodyPr wrap="square" rtlCol="1">
            <a:spAutoFit/>
          </a:bodyPr>
          <a:lstStyle/>
          <a:p>
            <a:r>
              <a:rPr lang="ar-EG" sz="4000" b="1" dirty="0">
                <a:solidFill>
                  <a:schemeClr val="accent6">
                    <a:lumMod val="50000"/>
                  </a:schemeClr>
                </a:solidFill>
              </a:rPr>
              <a:t>من خلال البرامج المجانية من الإنترنت</a:t>
            </a:r>
          </a:p>
        </p:txBody>
      </p:sp>
      <p:sp>
        <p:nvSpPr>
          <p:cNvPr id="8" name="مربع نص 7">
            <a:extLst>
              <a:ext uri="{FF2B5EF4-FFF2-40B4-BE49-F238E27FC236}">
                <a16:creationId xmlns:a16="http://schemas.microsoft.com/office/drawing/2014/main" id="{1B0F0075-4EC2-428E-A458-FDCEC721B3E1}"/>
              </a:ext>
            </a:extLst>
          </p:cNvPr>
          <p:cNvSpPr txBox="1"/>
          <p:nvPr/>
        </p:nvSpPr>
        <p:spPr>
          <a:xfrm>
            <a:off x="2619831" y="3132941"/>
            <a:ext cx="957944" cy="830997"/>
          </a:xfrm>
          <a:prstGeom prst="rect">
            <a:avLst/>
          </a:prstGeom>
          <a:noFill/>
        </p:spPr>
        <p:txBody>
          <a:bodyPr wrap="square" rtlCol="1">
            <a:spAutoFit/>
          </a:bodyPr>
          <a:lstStyle/>
          <a:p>
            <a:r>
              <a:rPr lang="ar-EG" sz="4800" b="1" dirty="0"/>
              <a:t>√</a:t>
            </a:r>
          </a:p>
        </p:txBody>
      </p:sp>
      <p:sp>
        <p:nvSpPr>
          <p:cNvPr id="9" name="مربع نص 8">
            <a:extLst>
              <a:ext uri="{FF2B5EF4-FFF2-40B4-BE49-F238E27FC236}">
                <a16:creationId xmlns:a16="http://schemas.microsoft.com/office/drawing/2014/main" id="{A1C23BA8-D41D-4B9E-910A-37077DBE0B07}"/>
              </a:ext>
            </a:extLst>
          </p:cNvPr>
          <p:cNvSpPr txBox="1"/>
          <p:nvPr/>
        </p:nvSpPr>
        <p:spPr>
          <a:xfrm>
            <a:off x="2619831" y="1551434"/>
            <a:ext cx="957944" cy="830997"/>
          </a:xfrm>
          <a:prstGeom prst="rect">
            <a:avLst/>
          </a:prstGeom>
          <a:noFill/>
        </p:spPr>
        <p:txBody>
          <a:bodyPr wrap="square" rtlCol="1">
            <a:spAutoFit/>
          </a:bodyPr>
          <a:lstStyle/>
          <a:p>
            <a:r>
              <a:rPr lang="ar-EG" sz="4800" b="1" dirty="0"/>
              <a:t>√</a:t>
            </a:r>
          </a:p>
        </p:txBody>
      </p:sp>
      <p:sp>
        <p:nvSpPr>
          <p:cNvPr id="11" name="مربع نص 10">
            <a:extLst>
              <a:ext uri="{FF2B5EF4-FFF2-40B4-BE49-F238E27FC236}">
                <a16:creationId xmlns:a16="http://schemas.microsoft.com/office/drawing/2014/main" id="{96E2019B-E09D-4755-B409-B5FED1D6E8E8}"/>
              </a:ext>
            </a:extLst>
          </p:cNvPr>
          <p:cNvSpPr txBox="1"/>
          <p:nvPr/>
        </p:nvSpPr>
        <p:spPr>
          <a:xfrm>
            <a:off x="2674260" y="4860529"/>
            <a:ext cx="957944" cy="830997"/>
          </a:xfrm>
          <a:prstGeom prst="rect">
            <a:avLst/>
          </a:prstGeom>
          <a:noFill/>
        </p:spPr>
        <p:txBody>
          <a:bodyPr wrap="square" rtlCol="1">
            <a:spAutoFit/>
          </a:bodyPr>
          <a:lstStyle/>
          <a:p>
            <a:r>
              <a:rPr lang="ar-EG" sz="4800" b="1" dirty="0"/>
              <a:t>√</a:t>
            </a:r>
          </a:p>
        </p:txBody>
      </p:sp>
    </p:spTree>
    <p:extLst>
      <p:ext uri="{BB962C8B-B14F-4D97-AF65-F5344CB8AC3E}">
        <p14:creationId xmlns:p14="http://schemas.microsoft.com/office/powerpoint/2010/main" val="20751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par>
                          <p:cTn id="58" fill="hold">
                            <p:stCondLst>
                              <p:cond delay="2000"/>
                            </p:stCondLst>
                            <p:childTnLst>
                              <p:par>
                                <p:cTn id="59" presetID="3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1</a:t>
            </a:r>
            <a:endParaRPr lang="ar-EG" sz="3200" b="1" dirty="0"/>
          </a:p>
        </p:txBody>
      </p:sp>
    </p:spTree>
    <p:extLst>
      <p:ext uri="{BB962C8B-B14F-4D97-AF65-F5344CB8AC3E}">
        <p14:creationId xmlns:p14="http://schemas.microsoft.com/office/powerpoint/2010/main" val="474375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B63E5596-77CC-4D55-8864-9C5E9D447881}"/>
              </a:ext>
            </a:extLst>
          </p:cNvPr>
          <p:cNvGraphicFramePr>
            <a:graphicFrameLocks noGrp="1"/>
          </p:cNvGraphicFramePr>
          <p:nvPr>
            <p:extLst>
              <p:ext uri="{D42A27DB-BD31-4B8C-83A1-F6EECF244321}">
                <p14:modId xmlns:p14="http://schemas.microsoft.com/office/powerpoint/2010/main" val="1347569137"/>
              </p:ext>
            </p:extLst>
          </p:nvPr>
        </p:nvGraphicFramePr>
        <p:xfrm>
          <a:off x="914400" y="1066800"/>
          <a:ext cx="10747829" cy="4968240"/>
        </p:xfrm>
        <a:graphic>
          <a:graphicData uri="http://schemas.openxmlformats.org/drawingml/2006/table">
            <a:tbl>
              <a:tblPr rtl="1" firstRow="1" bandRow="1">
                <a:tableStyleId>{21E4AEA4-8DFA-4A89-87EB-49C32662AFE0}</a:tableStyleId>
              </a:tblPr>
              <a:tblGrid>
                <a:gridCol w="1843315">
                  <a:extLst>
                    <a:ext uri="{9D8B030D-6E8A-4147-A177-3AD203B41FA5}">
                      <a16:colId xmlns:a16="http://schemas.microsoft.com/office/drawing/2014/main" val="2652962180"/>
                    </a:ext>
                  </a:extLst>
                </a:gridCol>
                <a:gridCol w="5538095">
                  <a:extLst>
                    <a:ext uri="{9D8B030D-6E8A-4147-A177-3AD203B41FA5}">
                      <a16:colId xmlns:a16="http://schemas.microsoft.com/office/drawing/2014/main" val="3533165505"/>
                    </a:ext>
                  </a:extLst>
                </a:gridCol>
                <a:gridCol w="1760421">
                  <a:extLst>
                    <a:ext uri="{9D8B030D-6E8A-4147-A177-3AD203B41FA5}">
                      <a16:colId xmlns:a16="http://schemas.microsoft.com/office/drawing/2014/main" val="1093419831"/>
                    </a:ext>
                  </a:extLst>
                </a:gridCol>
                <a:gridCol w="1605998">
                  <a:extLst>
                    <a:ext uri="{9D8B030D-6E8A-4147-A177-3AD203B41FA5}">
                      <a16:colId xmlns:a16="http://schemas.microsoft.com/office/drawing/2014/main" val="2180389822"/>
                    </a:ext>
                  </a:extLst>
                </a:gridCol>
              </a:tblGrid>
              <a:tr h="1495173">
                <a:tc rowSpan="3">
                  <a:txBody>
                    <a:bodyPr/>
                    <a:lstStyle/>
                    <a:p>
                      <a:pPr algn="ctr" rtl="1"/>
                      <a:r>
                        <a:rPr lang="ar-EG" sz="4000" dirty="0"/>
                        <a:t>عندما يكون هناك برنامج مكافحة فيروسات مثبت على الحاسب</a:t>
                      </a:r>
                    </a:p>
                  </a:txBody>
                  <a:tcPr>
                    <a:solidFill>
                      <a:schemeClr val="accent5">
                        <a:lumMod val="5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tc>
                  <a:txBody>
                    <a:bodyPr/>
                    <a:lstStyle/>
                    <a:p>
                      <a:pPr rtl="1"/>
                      <a:endParaRPr lang="ar-EG" dirty="0"/>
                    </a:p>
                  </a:txBody>
                  <a:tcPr>
                    <a:solidFill>
                      <a:schemeClr val="accent2">
                        <a:lumMod val="20000"/>
                        <a:lumOff val="80000"/>
                      </a:schemeClr>
                    </a:solidFill>
                  </a:tcPr>
                </a:tc>
                <a:extLst>
                  <a:ext uri="{0D108BD9-81ED-4DB2-BD59-A6C34878D82A}">
                    <a16:rowId xmlns:a16="http://schemas.microsoft.com/office/drawing/2014/main" val="669861434"/>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2657577221"/>
                  </a:ext>
                </a:extLst>
              </a:tr>
              <a:tr h="1734054">
                <a:tc vMerge="1">
                  <a:txBody>
                    <a:bodyPr/>
                    <a:lstStyle/>
                    <a:p>
                      <a:pPr rtl="1"/>
                      <a:endParaRPr lang="ar-EG" dirty="0"/>
                    </a:p>
                  </a:txBody>
                  <a:tcPr/>
                </a:tc>
                <a:tc>
                  <a:txBody>
                    <a:bodyPr/>
                    <a:lstStyle/>
                    <a:p>
                      <a:pPr rtl="1"/>
                      <a:endParaRPr lang="ar-EG" dirty="0"/>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2605777915"/>
                  </a:ext>
                </a:extLst>
              </a:tr>
            </a:tbl>
          </a:graphicData>
        </a:graphic>
      </p:graphicFrame>
      <p:sp>
        <p:nvSpPr>
          <p:cNvPr id="3" name="مستطيل: زوايا مستديرة 2">
            <a:extLst>
              <a:ext uri="{FF2B5EF4-FFF2-40B4-BE49-F238E27FC236}">
                <a16:creationId xmlns:a16="http://schemas.microsoft.com/office/drawing/2014/main" id="{B7DE08E2-AE41-483A-8187-941D5DEC86FB}"/>
              </a:ext>
            </a:extLst>
          </p:cNvPr>
          <p:cNvSpPr/>
          <p:nvPr/>
        </p:nvSpPr>
        <p:spPr>
          <a:xfrm>
            <a:off x="1001486" y="707571"/>
            <a:ext cx="1371600" cy="435429"/>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bg1"/>
                </a:solidFill>
              </a:rPr>
              <a:t>خاطئة</a:t>
            </a:r>
          </a:p>
        </p:txBody>
      </p:sp>
      <p:sp>
        <p:nvSpPr>
          <p:cNvPr id="4" name="مستطيل: زوايا مستديرة 3">
            <a:extLst>
              <a:ext uri="{FF2B5EF4-FFF2-40B4-BE49-F238E27FC236}">
                <a16:creationId xmlns:a16="http://schemas.microsoft.com/office/drawing/2014/main" id="{51A04087-11A9-4E01-ABEA-AC9F4E6D6643}"/>
              </a:ext>
            </a:extLst>
          </p:cNvPr>
          <p:cNvSpPr/>
          <p:nvPr/>
        </p:nvSpPr>
        <p:spPr>
          <a:xfrm>
            <a:off x="2656114" y="669471"/>
            <a:ext cx="1371600" cy="435429"/>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chemeClr val="tx1"/>
                </a:solidFill>
              </a:rPr>
              <a:t>صحيحة</a:t>
            </a:r>
          </a:p>
        </p:txBody>
      </p:sp>
      <p:sp>
        <p:nvSpPr>
          <p:cNvPr id="5" name="مربع نص 4">
            <a:extLst>
              <a:ext uri="{FF2B5EF4-FFF2-40B4-BE49-F238E27FC236}">
                <a16:creationId xmlns:a16="http://schemas.microsoft.com/office/drawing/2014/main" id="{F368C80B-5AB7-41DC-BB2E-C4426E279061}"/>
              </a:ext>
            </a:extLst>
          </p:cNvPr>
          <p:cNvSpPr txBox="1"/>
          <p:nvPr/>
        </p:nvSpPr>
        <p:spPr>
          <a:xfrm>
            <a:off x="4405086" y="1143000"/>
            <a:ext cx="4811487" cy="1323439"/>
          </a:xfrm>
          <a:prstGeom prst="rect">
            <a:avLst/>
          </a:prstGeom>
          <a:noFill/>
        </p:spPr>
        <p:txBody>
          <a:bodyPr wrap="square" rtlCol="1">
            <a:spAutoFit/>
          </a:bodyPr>
          <a:lstStyle/>
          <a:p>
            <a:r>
              <a:rPr lang="ar-EG" sz="4000" b="1" dirty="0">
                <a:solidFill>
                  <a:schemeClr val="accent6">
                    <a:lumMod val="50000"/>
                  </a:schemeClr>
                </a:solidFill>
              </a:rPr>
              <a:t>يكون الحاسب محميًا من خطر الفيروسات</a:t>
            </a:r>
          </a:p>
        </p:txBody>
      </p:sp>
      <p:sp>
        <p:nvSpPr>
          <p:cNvPr id="6" name="مربع نص 5">
            <a:extLst>
              <a:ext uri="{FF2B5EF4-FFF2-40B4-BE49-F238E27FC236}">
                <a16:creationId xmlns:a16="http://schemas.microsoft.com/office/drawing/2014/main" id="{841C3190-929F-4C31-BEB2-8EAB3E8BF8E3}"/>
              </a:ext>
            </a:extLst>
          </p:cNvPr>
          <p:cNvSpPr txBox="1"/>
          <p:nvPr/>
        </p:nvSpPr>
        <p:spPr>
          <a:xfrm>
            <a:off x="3574147" y="2819401"/>
            <a:ext cx="5642426" cy="1323439"/>
          </a:xfrm>
          <a:prstGeom prst="rect">
            <a:avLst/>
          </a:prstGeom>
          <a:noFill/>
        </p:spPr>
        <p:txBody>
          <a:bodyPr wrap="square" rtlCol="1">
            <a:spAutoFit/>
          </a:bodyPr>
          <a:lstStyle/>
          <a:p>
            <a:r>
              <a:rPr lang="ar-EG" sz="4000" b="1" dirty="0">
                <a:solidFill>
                  <a:schemeClr val="accent6">
                    <a:lumMod val="50000"/>
                  </a:schemeClr>
                </a:solidFill>
              </a:rPr>
              <a:t>لسنا بحاجة إلى عمل نسخ احتياطية من الملفات</a:t>
            </a:r>
          </a:p>
        </p:txBody>
      </p:sp>
      <p:sp>
        <p:nvSpPr>
          <p:cNvPr id="7" name="مربع نص 6">
            <a:extLst>
              <a:ext uri="{FF2B5EF4-FFF2-40B4-BE49-F238E27FC236}">
                <a16:creationId xmlns:a16="http://schemas.microsoft.com/office/drawing/2014/main" id="{F62219A3-4A48-4AB7-8AE9-9C25CCD7E923}"/>
              </a:ext>
            </a:extLst>
          </p:cNvPr>
          <p:cNvSpPr txBox="1"/>
          <p:nvPr/>
        </p:nvSpPr>
        <p:spPr>
          <a:xfrm>
            <a:off x="5007430" y="4614309"/>
            <a:ext cx="4267200" cy="1323439"/>
          </a:xfrm>
          <a:prstGeom prst="rect">
            <a:avLst/>
          </a:prstGeom>
          <a:noFill/>
        </p:spPr>
        <p:txBody>
          <a:bodyPr wrap="square" rtlCol="1">
            <a:spAutoFit/>
          </a:bodyPr>
          <a:lstStyle/>
          <a:p>
            <a:r>
              <a:rPr lang="ar-EG" sz="4000" b="1" dirty="0">
                <a:solidFill>
                  <a:schemeClr val="accent6">
                    <a:lumMod val="50000"/>
                  </a:schemeClr>
                </a:solidFill>
              </a:rPr>
              <a:t>من المهم تحديث تلك البرامج بشكل دوري</a:t>
            </a:r>
          </a:p>
        </p:txBody>
      </p:sp>
      <p:sp>
        <p:nvSpPr>
          <p:cNvPr id="8" name="مربع نص 7">
            <a:extLst>
              <a:ext uri="{FF2B5EF4-FFF2-40B4-BE49-F238E27FC236}">
                <a16:creationId xmlns:a16="http://schemas.microsoft.com/office/drawing/2014/main" id="{1B0F0075-4EC2-428E-A458-FDCEC721B3E1}"/>
              </a:ext>
            </a:extLst>
          </p:cNvPr>
          <p:cNvSpPr txBox="1"/>
          <p:nvPr/>
        </p:nvSpPr>
        <p:spPr>
          <a:xfrm>
            <a:off x="1077686" y="3013501"/>
            <a:ext cx="957944" cy="830997"/>
          </a:xfrm>
          <a:prstGeom prst="rect">
            <a:avLst/>
          </a:prstGeom>
          <a:noFill/>
        </p:spPr>
        <p:txBody>
          <a:bodyPr wrap="square" rtlCol="1">
            <a:spAutoFit/>
          </a:bodyPr>
          <a:lstStyle/>
          <a:p>
            <a:r>
              <a:rPr lang="ar-EG" sz="4800" b="1" dirty="0"/>
              <a:t>×</a:t>
            </a:r>
          </a:p>
        </p:txBody>
      </p:sp>
      <p:sp>
        <p:nvSpPr>
          <p:cNvPr id="9" name="مربع نص 8">
            <a:extLst>
              <a:ext uri="{FF2B5EF4-FFF2-40B4-BE49-F238E27FC236}">
                <a16:creationId xmlns:a16="http://schemas.microsoft.com/office/drawing/2014/main" id="{A1C23BA8-D41D-4B9E-910A-37077DBE0B07}"/>
              </a:ext>
            </a:extLst>
          </p:cNvPr>
          <p:cNvSpPr txBox="1"/>
          <p:nvPr/>
        </p:nvSpPr>
        <p:spPr>
          <a:xfrm>
            <a:off x="2619831" y="1551434"/>
            <a:ext cx="957944" cy="830997"/>
          </a:xfrm>
          <a:prstGeom prst="rect">
            <a:avLst/>
          </a:prstGeom>
          <a:noFill/>
        </p:spPr>
        <p:txBody>
          <a:bodyPr wrap="square" rtlCol="1">
            <a:spAutoFit/>
          </a:bodyPr>
          <a:lstStyle/>
          <a:p>
            <a:r>
              <a:rPr lang="ar-EG" sz="4800" b="1" dirty="0"/>
              <a:t>√</a:t>
            </a:r>
          </a:p>
        </p:txBody>
      </p:sp>
      <p:sp>
        <p:nvSpPr>
          <p:cNvPr id="11" name="مربع نص 10">
            <a:extLst>
              <a:ext uri="{FF2B5EF4-FFF2-40B4-BE49-F238E27FC236}">
                <a16:creationId xmlns:a16="http://schemas.microsoft.com/office/drawing/2014/main" id="{96E2019B-E09D-4755-B409-B5FED1D6E8E8}"/>
              </a:ext>
            </a:extLst>
          </p:cNvPr>
          <p:cNvSpPr txBox="1"/>
          <p:nvPr/>
        </p:nvSpPr>
        <p:spPr>
          <a:xfrm>
            <a:off x="2674260" y="4860529"/>
            <a:ext cx="957944" cy="830997"/>
          </a:xfrm>
          <a:prstGeom prst="rect">
            <a:avLst/>
          </a:prstGeom>
          <a:noFill/>
        </p:spPr>
        <p:txBody>
          <a:bodyPr wrap="square" rtlCol="1">
            <a:spAutoFit/>
          </a:bodyPr>
          <a:lstStyle/>
          <a:p>
            <a:r>
              <a:rPr lang="ar-EG" sz="4800" b="1" dirty="0"/>
              <a:t>√</a:t>
            </a:r>
          </a:p>
        </p:txBody>
      </p:sp>
    </p:spTree>
    <p:extLst>
      <p:ext uri="{BB962C8B-B14F-4D97-AF65-F5344CB8AC3E}">
        <p14:creationId xmlns:p14="http://schemas.microsoft.com/office/powerpoint/2010/main" val="78189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par>
                          <p:cTn id="36" fill="hold">
                            <p:stCondLst>
                              <p:cond delay="2000"/>
                            </p:stCondLst>
                            <p:childTnLst>
                              <p:par>
                                <p:cTn id="37" presetID="14" presetClass="entr" presetSubtype="1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80">
                                          <p:stCondLst>
                                            <p:cond delay="0"/>
                                          </p:stCondLst>
                                        </p:cTn>
                                        <p:tgtEl>
                                          <p:spTgt spid="8"/>
                                        </p:tgtEl>
                                      </p:cBhvr>
                                    </p:animEffect>
                                    <p:anim calcmode="lin" valueType="num">
                                      <p:cBhvr>
                                        <p:cTn id="4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0" dur="26">
                                          <p:stCondLst>
                                            <p:cond delay="650"/>
                                          </p:stCondLst>
                                        </p:cTn>
                                        <p:tgtEl>
                                          <p:spTgt spid="8"/>
                                        </p:tgtEl>
                                      </p:cBhvr>
                                      <p:to x="100000" y="60000"/>
                                    </p:animScale>
                                    <p:animScale>
                                      <p:cBhvr>
                                        <p:cTn id="51" dur="166" decel="50000">
                                          <p:stCondLst>
                                            <p:cond delay="676"/>
                                          </p:stCondLst>
                                        </p:cTn>
                                        <p:tgtEl>
                                          <p:spTgt spid="8"/>
                                        </p:tgtEl>
                                      </p:cBhvr>
                                      <p:to x="100000" y="100000"/>
                                    </p:animScale>
                                    <p:animScale>
                                      <p:cBhvr>
                                        <p:cTn id="52" dur="26">
                                          <p:stCondLst>
                                            <p:cond delay="1312"/>
                                          </p:stCondLst>
                                        </p:cTn>
                                        <p:tgtEl>
                                          <p:spTgt spid="8"/>
                                        </p:tgtEl>
                                      </p:cBhvr>
                                      <p:to x="100000" y="80000"/>
                                    </p:animScale>
                                    <p:animScale>
                                      <p:cBhvr>
                                        <p:cTn id="53" dur="166" decel="50000">
                                          <p:stCondLst>
                                            <p:cond delay="1338"/>
                                          </p:stCondLst>
                                        </p:cTn>
                                        <p:tgtEl>
                                          <p:spTgt spid="8"/>
                                        </p:tgtEl>
                                      </p:cBhvr>
                                      <p:to x="100000" y="100000"/>
                                    </p:animScale>
                                    <p:animScale>
                                      <p:cBhvr>
                                        <p:cTn id="54" dur="26">
                                          <p:stCondLst>
                                            <p:cond delay="1642"/>
                                          </p:stCondLst>
                                        </p:cTn>
                                        <p:tgtEl>
                                          <p:spTgt spid="8"/>
                                        </p:tgtEl>
                                      </p:cBhvr>
                                      <p:to x="100000" y="90000"/>
                                    </p:animScale>
                                    <p:animScale>
                                      <p:cBhvr>
                                        <p:cTn id="55" dur="166" decel="50000">
                                          <p:stCondLst>
                                            <p:cond delay="1668"/>
                                          </p:stCondLst>
                                        </p:cTn>
                                        <p:tgtEl>
                                          <p:spTgt spid="8"/>
                                        </p:tgtEl>
                                      </p:cBhvr>
                                      <p:to x="100000" y="100000"/>
                                    </p:animScale>
                                    <p:animScale>
                                      <p:cBhvr>
                                        <p:cTn id="56" dur="26">
                                          <p:stCondLst>
                                            <p:cond delay="1808"/>
                                          </p:stCondLst>
                                        </p:cTn>
                                        <p:tgtEl>
                                          <p:spTgt spid="8"/>
                                        </p:tgtEl>
                                      </p:cBhvr>
                                      <p:to x="100000" y="95000"/>
                                    </p:animScale>
                                    <p:animScale>
                                      <p:cBhvr>
                                        <p:cTn id="57" dur="166" decel="50000">
                                          <p:stCondLst>
                                            <p:cond delay="1834"/>
                                          </p:stCondLst>
                                        </p:cTn>
                                        <p:tgtEl>
                                          <p:spTgt spid="8"/>
                                        </p:tgtEl>
                                      </p:cBhvr>
                                      <p:to x="100000" y="100000"/>
                                    </p:animScale>
                                  </p:childTnLst>
                                </p:cTn>
                              </p:par>
                            </p:childTnLst>
                          </p:cTn>
                        </p:par>
                        <p:par>
                          <p:cTn id="58" fill="hold">
                            <p:stCondLst>
                              <p:cond delay="2000"/>
                            </p:stCondLst>
                            <p:childTnLst>
                              <p:par>
                                <p:cTn id="59" presetID="31" presetClass="entr" presetSubtype="0"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3896055" y="2084705"/>
            <a:ext cx="5360275" cy="2123658"/>
          </a:xfrm>
          <a:prstGeom prst="rect">
            <a:avLst/>
          </a:prstGeom>
          <a:noFill/>
        </p:spPr>
        <p:txBody>
          <a:bodyPr wrap="square" rtlCol="1">
            <a:spAutoFit/>
          </a:bodyPr>
          <a:lstStyle/>
          <a:p>
            <a:pPr algn="ctr"/>
            <a:r>
              <a:rPr lang="ar-EG" sz="4400" b="1" dirty="0">
                <a:solidFill>
                  <a:srgbClr val="C00000"/>
                </a:solidFill>
              </a:rPr>
              <a:t>لنطبق معًا </a:t>
            </a:r>
          </a:p>
          <a:p>
            <a:pPr algn="ctr"/>
            <a:endParaRPr lang="ar-EG" sz="4400" b="1" dirty="0">
              <a:solidFill>
                <a:srgbClr val="C00000"/>
              </a:solidFill>
            </a:endParaRPr>
          </a:p>
          <a:p>
            <a:pPr algn="ctr"/>
            <a:r>
              <a:rPr lang="ar-EG" sz="4400" b="1" dirty="0">
                <a:solidFill>
                  <a:srgbClr val="C00000"/>
                </a:solidFill>
              </a:rPr>
              <a:t>تدريب 5</a:t>
            </a:r>
            <a:endParaRPr lang="ar-EG" sz="3200" b="1" dirty="0"/>
          </a:p>
        </p:txBody>
      </p:sp>
    </p:spTree>
    <p:extLst>
      <p:ext uri="{BB962C8B-B14F-4D97-AF65-F5344CB8AC3E}">
        <p14:creationId xmlns:p14="http://schemas.microsoft.com/office/powerpoint/2010/main" val="3816930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3526970" y="572125"/>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a:solidFill>
                  <a:schemeClr val="tx1"/>
                </a:solidFill>
              </a:rPr>
              <a:t>البرمجيات الضارة- الفيروسات</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1831425" y="3292305"/>
            <a:ext cx="8529145" cy="2123658"/>
          </a:xfrm>
          <a:prstGeom prst="rect">
            <a:avLst/>
          </a:prstGeom>
          <a:solidFill>
            <a:schemeClr val="tx2">
              <a:lumMod val="20000"/>
              <a:lumOff val="80000"/>
            </a:schemeClr>
          </a:solidFill>
        </p:spPr>
        <p:txBody>
          <a:bodyPr wrap="square" rtlCol="1">
            <a:spAutoFit/>
          </a:bodyPr>
          <a:lstStyle/>
          <a:p>
            <a:pPr marL="571500" indent="-571500" algn="ctr">
              <a:buFont typeface="Wingdings" panose="05000000000000000000" pitchFamily="2" charset="2"/>
              <a:buChar char="§"/>
            </a:pPr>
            <a:r>
              <a:rPr lang="ar-EG" sz="4400" b="1" dirty="0"/>
              <a:t>على سطح المكتب باسم صورة_ اليوم </a:t>
            </a:r>
            <a:r>
              <a:rPr lang="en-US" sz="4400" b="1" dirty="0"/>
              <a:t>G4.S1.1.4</a:t>
            </a:r>
            <a:endParaRPr lang="ar-EG" sz="4400" b="1" dirty="0"/>
          </a:p>
          <a:p>
            <a:pPr marL="571500" indent="-571500" algn="ctr">
              <a:buFont typeface="Wingdings" panose="05000000000000000000" pitchFamily="2" charset="2"/>
              <a:buChar char="§"/>
            </a:pPr>
            <a:r>
              <a:rPr lang="ar-EG" sz="4400" b="1" dirty="0">
                <a:solidFill>
                  <a:srgbClr val="7030A0"/>
                </a:solidFill>
              </a:rPr>
              <a:t>قم بفتحه، ماذا وجدت؟</a:t>
            </a:r>
          </a:p>
        </p:txBody>
      </p:sp>
    </p:spTree>
    <p:extLst>
      <p:ext uri="{BB962C8B-B14F-4D97-AF65-F5344CB8AC3E}">
        <p14:creationId xmlns:p14="http://schemas.microsoft.com/office/powerpoint/2010/main" val="341227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668106CC-C925-4865-BBAF-82F9674374D6}"/>
              </a:ext>
            </a:extLst>
          </p:cNvPr>
          <p:cNvPicPr>
            <a:picLocks noChangeAspect="1"/>
          </p:cNvPicPr>
          <p:nvPr/>
        </p:nvPicPr>
        <p:blipFill>
          <a:blip r:embed="rId2"/>
          <a:stretch>
            <a:fillRect/>
          </a:stretch>
        </p:blipFill>
        <p:spPr>
          <a:xfrm>
            <a:off x="7964261" y="1855333"/>
            <a:ext cx="2533650" cy="34956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فقاعة التفكير: على شكل سحابة 3">
            <a:extLst>
              <a:ext uri="{FF2B5EF4-FFF2-40B4-BE49-F238E27FC236}">
                <a16:creationId xmlns:a16="http://schemas.microsoft.com/office/drawing/2014/main" id="{78F6744E-8F5C-474F-A6FF-7D88CE2DD3D1}"/>
              </a:ext>
            </a:extLst>
          </p:cNvPr>
          <p:cNvSpPr/>
          <p:nvPr/>
        </p:nvSpPr>
        <p:spPr>
          <a:xfrm>
            <a:off x="1876425" y="668790"/>
            <a:ext cx="4702629" cy="2373086"/>
          </a:xfrm>
          <a:prstGeom prst="cloudCallout">
            <a:avLst>
              <a:gd name="adj1" fmla="val 68982"/>
              <a:gd name="adj2" fmla="val 31307"/>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صف شعورك واكتب أفكارك.</a:t>
            </a:r>
          </a:p>
        </p:txBody>
      </p:sp>
      <p:sp>
        <p:nvSpPr>
          <p:cNvPr id="2" name="مربع نص 1">
            <a:extLst>
              <a:ext uri="{FF2B5EF4-FFF2-40B4-BE49-F238E27FC236}">
                <a16:creationId xmlns:a16="http://schemas.microsoft.com/office/drawing/2014/main" id="{0F2660ED-7F31-4C3B-892F-F26CED9915BD}"/>
              </a:ext>
            </a:extLst>
          </p:cNvPr>
          <p:cNvSpPr txBox="1"/>
          <p:nvPr/>
        </p:nvSpPr>
        <p:spPr>
          <a:xfrm>
            <a:off x="1175657" y="3041876"/>
            <a:ext cx="6291943" cy="3139321"/>
          </a:xfrm>
          <a:prstGeom prst="rect">
            <a:avLst/>
          </a:prstGeom>
          <a:noFill/>
        </p:spPr>
        <p:txBody>
          <a:bodyPr wrap="square" rtlCol="1">
            <a:spAutoFit/>
          </a:bodyPr>
          <a:lstStyle/>
          <a:p>
            <a:r>
              <a:rPr lang="ar-EG" dirty="0"/>
              <a:t>..................................................................................................................................................</a:t>
            </a:r>
          </a:p>
          <a:p>
            <a:r>
              <a:rPr lang="ar-EG" dirty="0"/>
              <a:t>..................................................................................................................................................</a:t>
            </a:r>
          </a:p>
          <a:p>
            <a:r>
              <a:rPr lang="ar-EG" dirty="0"/>
              <a:t>..................................................................................................................................................</a:t>
            </a:r>
          </a:p>
          <a:p>
            <a:r>
              <a:rPr lang="ar-EG" dirty="0"/>
              <a:t>..................................................................................................................................................</a:t>
            </a:r>
          </a:p>
          <a:p>
            <a:r>
              <a:rPr lang="ar-EG" dirty="0"/>
              <a:t>..................................................................................................................................................</a:t>
            </a:r>
          </a:p>
          <a:p>
            <a:endParaRPr lang="ar-EG" dirty="0"/>
          </a:p>
        </p:txBody>
      </p:sp>
    </p:spTree>
    <p:extLst>
      <p:ext uri="{BB962C8B-B14F-4D97-AF65-F5344CB8AC3E}">
        <p14:creationId xmlns:p14="http://schemas.microsoft.com/office/powerpoint/2010/main" val="21408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err="1">
                <a:solidFill>
                  <a:schemeClr val="tx1"/>
                </a:solidFill>
              </a:rPr>
              <a:t>إعدادتي</a:t>
            </a:r>
            <a:r>
              <a:rPr lang="ar-EG" sz="4400" b="1" dirty="0">
                <a:solidFill>
                  <a:schemeClr val="tx1"/>
                </a:solidFill>
              </a:rPr>
              <a:t> – دقة الشاشة والوقت والتاريخ</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2159875" y="2661668"/>
            <a:ext cx="8529145" cy="3477875"/>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solidFill>
                  <a:srgbClr val="7030A0"/>
                </a:solidFill>
              </a:rPr>
              <a:t>ستلاحظ عند تشغيل حاسبك أن محتويات الشاشة تظهر بنفس الشكل الذي اعتدت عليه مسبقًا. يتغير شكل وحجم محتويات الشاشة إذا قمت بتغيير دقة الشاشة. هل تتذكر كيفية القيام بذلك؟ </a:t>
            </a:r>
          </a:p>
        </p:txBody>
      </p:sp>
    </p:spTree>
    <p:extLst>
      <p:ext uri="{BB962C8B-B14F-4D97-AF65-F5344CB8AC3E}">
        <p14:creationId xmlns:p14="http://schemas.microsoft.com/office/powerpoint/2010/main" val="274654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err="1">
                <a:solidFill>
                  <a:schemeClr val="tx1"/>
                </a:solidFill>
              </a:rPr>
              <a:t>إعدادتي</a:t>
            </a:r>
            <a:r>
              <a:rPr lang="ar-EG" sz="4400" b="1" dirty="0">
                <a:solidFill>
                  <a:schemeClr val="tx1"/>
                </a:solidFill>
              </a:rPr>
              <a:t> – دقة الشاشة والوقت والتاريخ</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2159875" y="3149793"/>
            <a:ext cx="8529145" cy="769441"/>
          </a:xfrm>
          <a:prstGeom prst="rect">
            <a:avLst/>
          </a:prstGeom>
          <a:noFill/>
        </p:spPr>
        <p:txBody>
          <a:bodyPr wrap="square" rtlCol="1">
            <a:spAutoFit/>
          </a:bodyPr>
          <a:lstStyle/>
          <a:p>
            <a:pPr marL="571500" indent="-571500" algn="ctr">
              <a:buFont typeface="Wingdings" panose="05000000000000000000" pitchFamily="2" charset="2"/>
              <a:buChar char="§"/>
            </a:pPr>
            <a:r>
              <a:rPr lang="ar-EG" sz="4400" dirty="0"/>
              <a:t>حاول تغيير دقة الشاشة إلى </a:t>
            </a:r>
            <a:r>
              <a:rPr lang="en-US" sz="4400" dirty="0"/>
              <a:t>1200</a:t>
            </a:r>
            <a:r>
              <a:rPr lang="ar-EG" sz="4400" dirty="0"/>
              <a:t>×</a:t>
            </a:r>
            <a:r>
              <a:rPr lang="en-US" sz="4400" dirty="0"/>
              <a:t>1920</a:t>
            </a:r>
            <a:endParaRPr lang="ar-EG" sz="4400" b="1" dirty="0">
              <a:solidFill>
                <a:srgbClr val="7030A0"/>
              </a:solidFill>
            </a:endParaRPr>
          </a:p>
        </p:txBody>
      </p:sp>
    </p:spTree>
    <p:extLst>
      <p:ext uri="{BB962C8B-B14F-4D97-AF65-F5344CB8AC3E}">
        <p14:creationId xmlns:p14="http://schemas.microsoft.com/office/powerpoint/2010/main" val="140121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err="1">
                <a:solidFill>
                  <a:schemeClr val="tx1"/>
                </a:solidFill>
              </a:rPr>
              <a:t>إعدادتي</a:t>
            </a:r>
            <a:r>
              <a:rPr lang="ar-EG" sz="4400" b="1" dirty="0">
                <a:solidFill>
                  <a:schemeClr val="tx1"/>
                </a:solidFill>
              </a:rPr>
              <a:t> – دقة الشاشة والوقت والتاريخ</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2159875" y="3149793"/>
            <a:ext cx="8529145" cy="2123658"/>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t>هل تعرض جميع الحاسبات في الصف نفس التوقيت؟ هل تم ضبط الوقت بصورة صحيحة؟ لنتحقق من هذا الأمر.</a:t>
            </a:r>
            <a:endParaRPr lang="ar-EG" sz="4400" b="1" dirty="0">
              <a:solidFill>
                <a:srgbClr val="7030A0"/>
              </a:solidFill>
            </a:endParaRPr>
          </a:p>
        </p:txBody>
      </p:sp>
    </p:spTree>
    <p:extLst>
      <p:ext uri="{BB962C8B-B14F-4D97-AF65-F5344CB8AC3E}">
        <p14:creationId xmlns:p14="http://schemas.microsoft.com/office/powerpoint/2010/main" val="277225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الشرح: سهم لأسفل 1">
            <a:extLst>
              <a:ext uri="{FF2B5EF4-FFF2-40B4-BE49-F238E27FC236}">
                <a16:creationId xmlns:a16="http://schemas.microsoft.com/office/drawing/2014/main" id="{E5F5D7F1-16D3-43F9-BEF3-FC0D9998639B}"/>
              </a:ext>
            </a:extLst>
          </p:cNvPr>
          <p:cNvSpPr/>
          <p:nvPr/>
        </p:nvSpPr>
        <p:spPr>
          <a:xfrm>
            <a:off x="4071257" y="718457"/>
            <a:ext cx="5138057" cy="2133600"/>
          </a:xfrm>
          <a:prstGeom prst="downArrowCallou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400" b="1" dirty="0" err="1">
                <a:solidFill>
                  <a:schemeClr val="tx1"/>
                </a:solidFill>
              </a:rPr>
              <a:t>إعدادتي</a:t>
            </a:r>
            <a:r>
              <a:rPr lang="ar-EG" sz="4400" b="1" dirty="0">
                <a:solidFill>
                  <a:schemeClr val="tx1"/>
                </a:solidFill>
              </a:rPr>
              <a:t> – دقة الشاشة والوقت والتاريخ</a:t>
            </a:r>
          </a:p>
        </p:txBody>
      </p:sp>
      <p:sp>
        <p:nvSpPr>
          <p:cNvPr id="3" name="مربع نص 2">
            <a:extLst>
              <a:ext uri="{FF2B5EF4-FFF2-40B4-BE49-F238E27FC236}">
                <a16:creationId xmlns:a16="http://schemas.microsoft.com/office/drawing/2014/main" id="{70641ABC-65FE-438E-96C7-F6841711DF3E}"/>
              </a:ext>
            </a:extLst>
          </p:cNvPr>
          <p:cNvSpPr txBox="1"/>
          <p:nvPr/>
        </p:nvSpPr>
        <p:spPr>
          <a:xfrm>
            <a:off x="2159875" y="3149793"/>
            <a:ext cx="8529145" cy="1446550"/>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t>يمكنك زيارة الموقع التالي لتقوم بمزامنة التوقيت الخاص بحاسبك</a:t>
            </a:r>
            <a:endParaRPr lang="ar-EG" sz="4400" b="1" dirty="0">
              <a:solidFill>
                <a:srgbClr val="7030A0"/>
              </a:solidFill>
            </a:endParaRPr>
          </a:p>
        </p:txBody>
      </p:sp>
      <p:sp>
        <p:nvSpPr>
          <p:cNvPr id="5" name="مربع نص 4">
            <a:hlinkClick r:id="rId2"/>
            <a:extLst>
              <a:ext uri="{FF2B5EF4-FFF2-40B4-BE49-F238E27FC236}">
                <a16:creationId xmlns:a16="http://schemas.microsoft.com/office/drawing/2014/main" id="{4BDD6753-0352-4119-94B2-D3A5AB3791EC}"/>
              </a:ext>
            </a:extLst>
          </p:cNvPr>
          <p:cNvSpPr txBox="1"/>
          <p:nvPr/>
        </p:nvSpPr>
        <p:spPr>
          <a:xfrm>
            <a:off x="2547257" y="5431657"/>
            <a:ext cx="6096000" cy="707886"/>
          </a:xfrm>
          <a:prstGeom prst="rect">
            <a:avLst/>
          </a:prstGeom>
          <a:noFill/>
        </p:spPr>
        <p:txBody>
          <a:bodyPr wrap="square">
            <a:spAutoFit/>
          </a:bodyPr>
          <a:lstStyle/>
          <a:p>
            <a:r>
              <a:rPr lang="ar-EG" sz="4000" b="1" dirty="0">
                <a:hlinkClick r:id="rId2"/>
              </a:rPr>
              <a:t>https://time.is/ar/</a:t>
            </a:r>
            <a:endParaRPr lang="ar-EG" sz="4000" b="1" dirty="0"/>
          </a:p>
        </p:txBody>
      </p:sp>
    </p:spTree>
    <p:extLst>
      <p:ext uri="{BB962C8B-B14F-4D97-AF65-F5344CB8AC3E}">
        <p14:creationId xmlns:p14="http://schemas.microsoft.com/office/powerpoint/2010/main" val="86495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14077B9-D856-46DD-A260-AAFAB6CB6028}"/>
              </a:ext>
            </a:extLst>
          </p:cNvPr>
          <p:cNvPicPr>
            <a:picLocks noChangeAspect="1"/>
          </p:cNvPicPr>
          <p:nvPr/>
        </p:nvPicPr>
        <p:blipFill>
          <a:blip r:embed="rId2"/>
          <a:stretch>
            <a:fillRect/>
          </a:stretch>
        </p:blipFill>
        <p:spPr>
          <a:xfrm>
            <a:off x="1303208" y="554491"/>
            <a:ext cx="9585584" cy="2711224"/>
          </a:xfrm>
          <a:prstGeom prst="rect">
            <a:avLst/>
          </a:prstGeom>
        </p:spPr>
      </p:pic>
      <p:sp>
        <p:nvSpPr>
          <p:cNvPr id="5" name="مربع نص 4">
            <a:extLst>
              <a:ext uri="{FF2B5EF4-FFF2-40B4-BE49-F238E27FC236}">
                <a16:creationId xmlns:a16="http://schemas.microsoft.com/office/drawing/2014/main" id="{12F98CB2-F348-4CA4-A7F1-EB7779B96409}"/>
              </a:ext>
            </a:extLst>
          </p:cNvPr>
          <p:cNvSpPr txBox="1"/>
          <p:nvPr/>
        </p:nvSpPr>
        <p:spPr>
          <a:xfrm>
            <a:off x="3048000" y="3944036"/>
            <a:ext cx="6096000" cy="1077218"/>
          </a:xfrm>
          <a:prstGeom prst="rect">
            <a:avLst/>
          </a:prstGeom>
          <a:noFill/>
        </p:spPr>
        <p:txBody>
          <a:bodyPr wrap="square">
            <a:spAutoFit/>
          </a:bodyPr>
          <a:lstStyle/>
          <a:p>
            <a:r>
              <a:rPr lang="ar-EG" sz="3200" b="1" dirty="0">
                <a:solidFill>
                  <a:srgbClr val="7030A0"/>
                </a:solidFill>
              </a:rPr>
              <a:t>التوقيت الذي يظهر يعني أن الساعة الثانية وخمسة وأربعون دقيقة بعد الظهر. </a:t>
            </a:r>
          </a:p>
        </p:txBody>
      </p:sp>
    </p:spTree>
    <p:extLst>
      <p:ext uri="{BB962C8B-B14F-4D97-AF65-F5344CB8AC3E}">
        <p14:creationId xmlns:p14="http://schemas.microsoft.com/office/powerpoint/2010/main" val="428746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0641ABC-65FE-438E-96C7-F6841711DF3E}"/>
              </a:ext>
            </a:extLst>
          </p:cNvPr>
          <p:cNvSpPr txBox="1"/>
          <p:nvPr/>
        </p:nvSpPr>
        <p:spPr>
          <a:xfrm>
            <a:off x="1831427" y="816114"/>
            <a:ext cx="8529145" cy="4154984"/>
          </a:xfrm>
          <a:prstGeom prst="rect">
            <a:avLst/>
          </a:prstGeom>
          <a:noFill/>
        </p:spPr>
        <p:txBody>
          <a:bodyPr wrap="square" rtlCol="1">
            <a:spAutoFit/>
          </a:bodyPr>
          <a:lstStyle/>
          <a:p>
            <a:pPr marL="571500" indent="-571500" algn="ctr">
              <a:buFont typeface="Wingdings" panose="05000000000000000000" pitchFamily="2" charset="2"/>
              <a:buChar char="§"/>
            </a:pPr>
            <a:r>
              <a:rPr lang="ar-EG" sz="4400" b="1" dirty="0"/>
              <a:t>ستلاحظ موقعك الجغرافي فوق الساعة. سيتم عرض الوقت بدقة في هذا الموقع الجغرافي، وإذا كنت تريد معرفة وقت منطقة أخرى فاكتب اسم هذه المنطقة في محرك البحث الموجود في القسم الأعلى الأيسر من الموقع واضغط </a:t>
            </a:r>
            <a:r>
              <a:rPr lang="en-US" sz="4400" b="1" dirty="0"/>
              <a:t>Enter</a:t>
            </a:r>
            <a:endParaRPr lang="ar-EG" sz="4400" b="1" dirty="0">
              <a:solidFill>
                <a:srgbClr val="7030A0"/>
              </a:solidFill>
            </a:endParaRPr>
          </a:p>
        </p:txBody>
      </p:sp>
      <p:sp>
        <p:nvSpPr>
          <p:cNvPr id="5" name="مربع نص 4">
            <a:hlinkClick r:id="rId2"/>
            <a:extLst>
              <a:ext uri="{FF2B5EF4-FFF2-40B4-BE49-F238E27FC236}">
                <a16:creationId xmlns:a16="http://schemas.microsoft.com/office/drawing/2014/main" id="{4BDD6753-0352-4119-94B2-D3A5AB3791EC}"/>
              </a:ext>
            </a:extLst>
          </p:cNvPr>
          <p:cNvSpPr txBox="1"/>
          <p:nvPr/>
        </p:nvSpPr>
        <p:spPr>
          <a:xfrm>
            <a:off x="2547257" y="5431657"/>
            <a:ext cx="6096000" cy="707886"/>
          </a:xfrm>
          <a:prstGeom prst="rect">
            <a:avLst/>
          </a:prstGeom>
          <a:noFill/>
        </p:spPr>
        <p:txBody>
          <a:bodyPr wrap="square">
            <a:spAutoFit/>
          </a:bodyPr>
          <a:lstStyle/>
          <a:p>
            <a:r>
              <a:rPr lang="ar-EG" sz="4000" b="1" dirty="0">
                <a:hlinkClick r:id="rId2"/>
              </a:rPr>
              <a:t>https://time.is/ar/</a:t>
            </a:r>
            <a:endParaRPr lang="ar-EG" sz="4000" b="1" dirty="0"/>
          </a:p>
        </p:txBody>
      </p:sp>
    </p:spTree>
    <p:extLst>
      <p:ext uri="{BB962C8B-B14F-4D97-AF65-F5344CB8AC3E}">
        <p14:creationId xmlns:p14="http://schemas.microsoft.com/office/powerpoint/2010/main" val="814220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627</Words>
  <Application>Microsoft Office PowerPoint</Application>
  <PresentationFormat>شاشة عريضة</PresentationFormat>
  <Paragraphs>113</Paragraphs>
  <Slides>33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33</vt:i4>
      </vt:variant>
    </vt:vector>
  </HeadingPairs>
  <TitlesOfParts>
    <vt:vector size="3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18</cp:revision>
  <dcterms:created xsi:type="dcterms:W3CDTF">2021-08-03T11:02:25Z</dcterms:created>
  <dcterms:modified xsi:type="dcterms:W3CDTF">2021-08-05T11:18:37Z</dcterms:modified>
</cp:coreProperties>
</file>