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89" r:id="rId2"/>
    <p:sldId id="728" r:id="rId3"/>
    <p:sldId id="758" r:id="rId4"/>
    <p:sldId id="746" r:id="rId5"/>
    <p:sldId id="759" r:id="rId6"/>
    <p:sldId id="716" r:id="rId7"/>
    <p:sldId id="747" r:id="rId8"/>
    <p:sldId id="760" r:id="rId9"/>
    <p:sldId id="761" r:id="rId10"/>
    <p:sldId id="762" r:id="rId11"/>
    <p:sldId id="763" r:id="rId12"/>
    <p:sldId id="596" r:id="rId13"/>
    <p:sldId id="764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690" y="-270"/>
      </p:cViewPr>
      <p:guideLst>
        <p:guide orient="horz" pos="1333"/>
        <p:guide pos="6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13/09/1442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143562" y="2680769"/>
            <a:ext cx="8051286" cy="1265254"/>
            <a:chOff x="9198889" y="2670931"/>
            <a:chExt cx="8051286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950951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كَيْفَ أَتَصَرَّفُ إذا بَقِيَ مَعِي نُقُود؟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8534" y="3706662"/>
              <a:ext cx="709314" cy="7217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508739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5166055" y="1170569"/>
            <a:ext cx="5014761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140931" y="908532"/>
            <a:ext cx="6653557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776686" y="933478"/>
            <a:ext cx="5887175" cy="830997"/>
            <a:chOff x="1259730" y="1881724"/>
            <a:chExt cx="6279543" cy="830997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59730" y="1881724"/>
              <a:ext cx="6279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اِبْحَثِي عَنِ الكَلِماتِ المُتَشابِهةِ داخِلَ المُرَبَّعِ وَاشْطُبِيها</a:t>
              </a:r>
            </a:p>
            <a:p>
              <a:pPr algn="r"/>
              <a:r>
                <a:rPr lang="ar-SY" sz="2400" b="1" dirty="0"/>
                <a:t>لِتَبْقى صِفَةً يَنْبَغِي أَنْ نَتَّصِفَ بِها:</a:t>
              </a:r>
            </a:p>
          </p:txBody>
        </p:sp>
      </p:grp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910196" y="5739048"/>
            <a:ext cx="2893969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التوفير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26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45" y="2175486"/>
            <a:ext cx="3895873" cy="3225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48" y="3458809"/>
            <a:ext cx="1584341" cy="1609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8534" y="3682284"/>
              <a:ext cx="709314" cy="7217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508739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5166055" y="1392656"/>
            <a:ext cx="5014761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140931" y="1130619"/>
            <a:ext cx="6653557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140932" y="1245371"/>
            <a:ext cx="6522929" cy="565804"/>
            <a:chOff x="1259730" y="1971530"/>
            <a:chExt cx="6279543" cy="565804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59730" y="2075669"/>
              <a:ext cx="6279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ماذا يَحدُثُ لَوْ لَمْ يَدَّخِرِ الشَّخْصُ بَعْضَ </a:t>
              </a:r>
              <a:r>
                <a:rPr lang="ar-SY" sz="2400" b="1" dirty="0" smtClean="0"/>
                <a:t>المالِ </a:t>
              </a:r>
              <a:r>
                <a:rPr lang="ar-SY" sz="2400" b="1" dirty="0"/>
                <a:t>مِنْ </a:t>
              </a:r>
              <a:r>
                <a:rPr lang="ar-SY" sz="2400" b="1" dirty="0" smtClean="0"/>
                <a:t>دَخْلِهِ ؟</a:t>
              </a:r>
              <a:endParaRPr lang="ar-SY" sz="2400" b="1" dirty="0"/>
            </a:p>
          </p:txBody>
        </p:sp>
      </p:grp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5131066" y="3103015"/>
            <a:ext cx="6522928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سوف يضطّر عند حاجته إلى المال أن يقترض من الآخرين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6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FDBBD5-49CE-4BBA-8BB2-69DEA3692443}"/>
              </a:ext>
            </a:extLst>
          </p:cNvPr>
          <p:cNvSpPr/>
          <p:nvPr/>
        </p:nvSpPr>
        <p:spPr>
          <a:xfrm>
            <a:off x="-10496" y="0"/>
            <a:ext cx="12202496" cy="680173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2000" t="-6000" r="-17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658AB4E0-0DE3-4518-A85C-A8BD46813E6F}"/>
              </a:ext>
            </a:extLst>
          </p:cNvPr>
          <p:cNvSpPr/>
          <p:nvPr/>
        </p:nvSpPr>
        <p:spPr>
          <a:xfrm rot="16200000">
            <a:off x="3236583" y="639825"/>
            <a:ext cx="4367694" cy="6113887"/>
          </a:xfrm>
          <a:custGeom>
            <a:avLst/>
            <a:gdLst>
              <a:gd name="connsiteX0" fmla="*/ 4367694 w 4367694"/>
              <a:gd name="connsiteY0" fmla="*/ 436770 h 6113887"/>
              <a:gd name="connsiteX1" fmla="*/ 4367693 w 4367694"/>
              <a:gd name="connsiteY1" fmla="*/ 6113887 h 6113887"/>
              <a:gd name="connsiteX2" fmla="*/ 3494154 w 4367694"/>
              <a:gd name="connsiteY2" fmla="*/ 6113887 h 6113887"/>
              <a:gd name="connsiteX3" fmla="*/ 3494154 w 4367694"/>
              <a:gd name="connsiteY3" fmla="*/ 5445991 h 6113887"/>
              <a:gd name="connsiteX4" fmla="*/ 3494154 w 4367694"/>
              <a:gd name="connsiteY4" fmla="*/ 6113887 h 6113887"/>
              <a:gd name="connsiteX5" fmla="*/ 2620616 w 4367694"/>
              <a:gd name="connsiteY5" fmla="*/ 6113887 h 6113887"/>
              <a:gd name="connsiteX6" fmla="*/ 2620615 w 4367694"/>
              <a:gd name="connsiteY6" fmla="*/ 6113887 h 6113887"/>
              <a:gd name="connsiteX7" fmla="*/ 1747077 w 4367694"/>
              <a:gd name="connsiteY7" fmla="*/ 6113887 h 6113887"/>
              <a:gd name="connsiteX8" fmla="*/ 873539 w 4367694"/>
              <a:gd name="connsiteY8" fmla="*/ 6113887 h 6113887"/>
              <a:gd name="connsiteX9" fmla="*/ 873538 w 4367694"/>
              <a:gd name="connsiteY9" fmla="*/ 6113887 h 6113887"/>
              <a:gd name="connsiteX10" fmla="*/ 0 w 4367694"/>
              <a:gd name="connsiteY10" fmla="*/ 6113887 h 6113887"/>
              <a:gd name="connsiteX11" fmla="*/ 0 w 4367694"/>
              <a:gd name="connsiteY11" fmla="*/ 436770 h 6113887"/>
              <a:gd name="connsiteX12" fmla="*/ 436770 w 4367694"/>
              <a:gd name="connsiteY12" fmla="*/ 0 h 6113887"/>
              <a:gd name="connsiteX13" fmla="*/ 864666 w 4367694"/>
              <a:gd name="connsiteY13" fmla="*/ 348746 h 6113887"/>
              <a:gd name="connsiteX14" fmla="*/ 873539 w 4367694"/>
              <a:gd name="connsiteY14" fmla="*/ 436761 h 6113887"/>
              <a:gd name="connsiteX15" fmla="*/ 882412 w 4367694"/>
              <a:gd name="connsiteY15" fmla="*/ 348746 h 6113887"/>
              <a:gd name="connsiteX16" fmla="*/ 1310308 w 4367694"/>
              <a:gd name="connsiteY16" fmla="*/ 0 h 6113887"/>
              <a:gd name="connsiteX17" fmla="*/ 1738204 w 4367694"/>
              <a:gd name="connsiteY17" fmla="*/ 348746 h 6113887"/>
              <a:gd name="connsiteX18" fmla="*/ 1747078 w 4367694"/>
              <a:gd name="connsiteY18" fmla="*/ 436765 h 6113887"/>
              <a:gd name="connsiteX19" fmla="*/ 1755951 w 4367694"/>
              <a:gd name="connsiteY19" fmla="*/ 348746 h 6113887"/>
              <a:gd name="connsiteX20" fmla="*/ 2183847 w 4367694"/>
              <a:gd name="connsiteY20" fmla="*/ 0 h 6113887"/>
              <a:gd name="connsiteX21" fmla="*/ 2611743 w 4367694"/>
              <a:gd name="connsiteY21" fmla="*/ 348746 h 6113887"/>
              <a:gd name="connsiteX22" fmla="*/ 2620616 w 4367694"/>
              <a:gd name="connsiteY22" fmla="*/ 436760 h 6113887"/>
              <a:gd name="connsiteX23" fmla="*/ 2629489 w 4367694"/>
              <a:gd name="connsiteY23" fmla="*/ 348746 h 6113887"/>
              <a:gd name="connsiteX24" fmla="*/ 3057385 w 4367694"/>
              <a:gd name="connsiteY24" fmla="*/ 0 h 6113887"/>
              <a:gd name="connsiteX25" fmla="*/ 3485281 w 4367694"/>
              <a:gd name="connsiteY25" fmla="*/ 348746 h 6113887"/>
              <a:gd name="connsiteX26" fmla="*/ 3494154 w 4367694"/>
              <a:gd name="connsiteY26" fmla="*/ 436765 h 6113887"/>
              <a:gd name="connsiteX27" fmla="*/ 3503028 w 4367694"/>
              <a:gd name="connsiteY27" fmla="*/ 348746 h 6113887"/>
              <a:gd name="connsiteX28" fmla="*/ 3930924 w 4367694"/>
              <a:gd name="connsiteY28" fmla="*/ 0 h 6113887"/>
              <a:gd name="connsiteX29" fmla="*/ 4367694 w 4367694"/>
              <a:gd name="connsiteY29" fmla="*/ 436770 h 61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67694" h="6113887">
                <a:moveTo>
                  <a:pt x="4367694" y="436770"/>
                </a:moveTo>
                <a:cubicBezTo>
                  <a:pt x="4367694" y="2329142"/>
                  <a:pt x="4367693" y="4221515"/>
                  <a:pt x="4367693" y="6113887"/>
                </a:cubicBezTo>
                <a:lnTo>
                  <a:pt x="3494154" y="6113887"/>
                </a:lnTo>
                <a:lnTo>
                  <a:pt x="3494154" y="5445991"/>
                </a:lnTo>
                <a:lnTo>
                  <a:pt x="3494154" y="6113887"/>
                </a:lnTo>
                <a:lnTo>
                  <a:pt x="2620616" y="6113887"/>
                </a:lnTo>
                <a:lnTo>
                  <a:pt x="2620615" y="6113887"/>
                </a:lnTo>
                <a:lnTo>
                  <a:pt x="1747077" y="6113887"/>
                </a:lnTo>
                <a:lnTo>
                  <a:pt x="873539" y="6113887"/>
                </a:lnTo>
                <a:lnTo>
                  <a:pt x="873538" y="6113887"/>
                </a:lnTo>
                <a:lnTo>
                  <a:pt x="0" y="6113887"/>
                </a:lnTo>
                <a:lnTo>
                  <a:pt x="0" y="436770"/>
                </a:lnTo>
                <a:cubicBezTo>
                  <a:pt x="0" y="195549"/>
                  <a:pt x="195549" y="0"/>
                  <a:pt x="436770" y="0"/>
                </a:cubicBezTo>
                <a:cubicBezTo>
                  <a:pt x="647839" y="0"/>
                  <a:pt x="823939" y="149718"/>
                  <a:pt x="864666" y="348746"/>
                </a:cubicBezTo>
                <a:lnTo>
                  <a:pt x="873539" y="436761"/>
                </a:lnTo>
                <a:lnTo>
                  <a:pt x="882412" y="348746"/>
                </a:lnTo>
                <a:cubicBezTo>
                  <a:pt x="923139" y="149718"/>
                  <a:pt x="1099240" y="0"/>
                  <a:pt x="1310308" y="0"/>
                </a:cubicBezTo>
                <a:cubicBezTo>
                  <a:pt x="1521376" y="0"/>
                  <a:pt x="1697477" y="149718"/>
                  <a:pt x="1738204" y="348746"/>
                </a:cubicBezTo>
                <a:lnTo>
                  <a:pt x="1747078" y="436765"/>
                </a:lnTo>
                <a:lnTo>
                  <a:pt x="1755951" y="348746"/>
                </a:lnTo>
                <a:cubicBezTo>
                  <a:pt x="1796678" y="149717"/>
                  <a:pt x="1972779" y="0"/>
                  <a:pt x="2183847" y="0"/>
                </a:cubicBezTo>
                <a:cubicBezTo>
                  <a:pt x="2394915" y="0"/>
                  <a:pt x="2571016" y="149717"/>
                  <a:pt x="2611743" y="348746"/>
                </a:cubicBezTo>
                <a:lnTo>
                  <a:pt x="2620616" y="436760"/>
                </a:lnTo>
                <a:lnTo>
                  <a:pt x="2629489" y="348746"/>
                </a:lnTo>
                <a:cubicBezTo>
                  <a:pt x="2670216" y="149717"/>
                  <a:pt x="2846317" y="0"/>
                  <a:pt x="3057385" y="0"/>
                </a:cubicBezTo>
                <a:cubicBezTo>
                  <a:pt x="3268453" y="0"/>
                  <a:pt x="3444554" y="149717"/>
                  <a:pt x="3485281" y="348746"/>
                </a:cubicBezTo>
                <a:lnTo>
                  <a:pt x="3494154" y="436765"/>
                </a:lnTo>
                <a:lnTo>
                  <a:pt x="3503028" y="348746"/>
                </a:lnTo>
                <a:cubicBezTo>
                  <a:pt x="3543755" y="149717"/>
                  <a:pt x="3719856" y="0"/>
                  <a:pt x="3930924" y="0"/>
                </a:cubicBezTo>
                <a:cubicBezTo>
                  <a:pt x="4172145" y="0"/>
                  <a:pt x="4367694" y="195549"/>
                  <a:pt x="4367694" y="436770"/>
                </a:cubicBezTo>
                <a:close/>
              </a:path>
            </a:pathLst>
          </a:custGeom>
          <a:solidFill>
            <a:schemeClr val="tx1">
              <a:alpha val="98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8BE590-BD0B-4734-ADB0-A890D9074E21}"/>
              </a:ext>
            </a:extLst>
          </p:cNvPr>
          <p:cNvGrpSpPr/>
          <p:nvPr/>
        </p:nvGrpSpPr>
        <p:grpSpPr>
          <a:xfrm>
            <a:off x="2504048" y="1626363"/>
            <a:ext cx="6113887" cy="873539"/>
            <a:chOff x="2504048" y="2151013"/>
            <a:chExt cx="6113887" cy="873539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xmlns="" id="{7CFD0A8B-7B57-4533-AB87-B31167F4CC97}"/>
                </a:ext>
              </a:extLst>
            </p:cNvPr>
            <p:cNvSpPr/>
            <p:nvPr/>
          </p:nvSpPr>
          <p:spPr>
            <a:xfrm rot="16200000">
              <a:off x="5124222" y="-469161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2F8C4D9-9E6D-4328-9F76-D4918473B260}"/>
                </a:ext>
              </a:extLst>
            </p:cNvPr>
            <p:cNvSpPr txBox="1"/>
            <p:nvPr/>
          </p:nvSpPr>
          <p:spPr>
            <a:xfrm>
              <a:off x="2658794" y="2233840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6C31F70-DE17-461C-B3C4-EC599D8871FD}"/>
                </a:ext>
              </a:extLst>
            </p:cNvPr>
            <p:cNvGrpSpPr/>
            <p:nvPr/>
          </p:nvGrpSpPr>
          <p:grpSpPr>
            <a:xfrm>
              <a:off x="2891053" y="2326172"/>
              <a:ext cx="4777700" cy="594252"/>
              <a:chOff x="2891053" y="1313298"/>
              <a:chExt cx="4777700" cy="59425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D3CAD08-DEF8-488F-A5E7-E56C7A226FC2}"/>
                  </a:ext>
                </a:extLst>
              </p:cNvPr>
              <p:cNvSpPr txBox="1"/>
              <p:nvPr/>
            </p:nvSpPr>
            <p:spPr>
              <a:xfrm>
                <a:off x="2891053" y="1313298"/>
                <a:ext cx="4777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المالُ نِعْمة فاشكُري اللهَ سُبْحانَهُ عَلَيْها.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9B3A083-01D2-4CA4-AD29-7477AB5B0618}"/>
                  </a:ext>
                </a:extLst>
              </p:cNvPr>
              <p:cNvSpPr txBox="1"/>
              <p:nvPr/>
            </p:nvSpPr>
            <p:spPr>
              <a:xfrm>
                <a:off x="3370553" y="1630551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A1402F-0D5F-4B52-9CCC-6CCA44417D7C}"/>
              </a:ext>
            </a:extLst>
          </p:cNvPr>
          <p:cNvGrpSpPr/>
          <p:nvPr/>
        </p:nvGrpSpPr>
        <p:grpSpPr>
          <a:xfrm>
            <a:off x="2504048" y="2499902"/>
            <a:ext cx="6113887" cy="873539"/>
            <a:chOff x="2504048" y="3024552"/>
            <a:chExt cx="6113887" cy="873539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xmlns="" id="{54536FE0-8182-47CC-8605-BCC1F89E9970}"/>
                </a:ext>
              </a:extLst>
            </p:cNvPr>
            <p:cNvSpPr/>
            <p:nvPr/>
          </p:nvSpPr>
          <p:spPr>
            <a:xfrm rot="16200000">
              <a:off x="5124222" y="404378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B684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F7AD090-F28B-46A0-B754-6CC5906C0DE8}"/>
                </a:ext>
              </a:extLst>
            </p:cNvPr>
            <p:cNvSpPr txBox="1"/>
            <p:nvPr/>
          </p:nvSpPr>
          <p:spPr>
            <a:xfrm>
              <a:off x="2658793" y="3105557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4AEDB7A-546C-45A0-8F46-8BFAB50D9260}"/>
                </a:ext>
              </a:extLst>
            </p:cNvPr>
            <p:cNvGrpSpPr/>
            <p:nvPr/>
          </p:nvGrpSpPr>
          <p:grpSpPr>
            <a:xfrm>
              <a:off x="3146449" y="3067094"/>
              <a:ext cx="4266204" cy="830997"/>
              <a:chOff x="3146449" y="1189720"/>
              <a:chExt cx="4266204" cy="8309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685E620-3311-4B7A-831C-68664ABE7962}"/>
                  </a:ext>
                </a:extLst>
              </p:cNvPr>
              <p:cNvSpPr txBox="1"/>
              <p:nvPr/>
            </p:nvSpPr>
            <p:spPr>
              <a:xfrm>
                <a:off x="3147153" y="1189720"/>
                <a:ext cx="4265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هُناكَ فَرْق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بَيْن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الكَرَمِ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وَالإسْرافِ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،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وَبَيْن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البُخْلِ وَحُسْنِ التَّدْبِيرِ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BEE0861-AA10-4D48-B665-49363D4FDC3D}"/>
                  </a:ext>
                </a:extLst>
              </p:cNvPr>
              <p:cNvSpPr txBox="1"/>
              <p:nvPr/>
            </p:nvSpPr>
            <p:spPr>
              <a:xfrm>
                <a:off x="3146449" y="1583947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A0FEA97-F887-4B7C-A171-0D80399B1E41}"/>
              </a:ext>
            </a:extLst>
          </p:cNvPr>
          <p:cNvGrpSpPr/>
          <p:nvPr/>
        </p:nvGrpSpPr>
        <p:grpSpPr>
          <a:xfrm>
            <a:off x="2504048" y="3373440"/>
            <a:ext cx="6113887" cy="873539"/>
            <a:chOff x="2504048" y="3898090"/>
            <a:chExt cx="6113887" cy="873539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xmlns="" id="{398415C3-8F33-4784-ABEE-64E3F290188B}"/>
                </a:ext>
              </a:extLst>
            </p:cNvPr>
            <p:cNvSpPr/>
            <p:nvPr/>
          </p:nvSpPr>
          <p:spPr>
            <a:xfrm rot="16200000">
              <a:off x="5124222" y="1277916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2A3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EFAC325-DB82-4B91-BEAB-AD614FB5C8E5}"/>
                </a:ext>
              </a:extLst>
            </p:cNvPr>
            <p:cNvSpPr txBox="1"/>
            <p:nvPr/>
          </p:nvSpPr>
          <p:spPr>
            <a:xfrm>
              <a:off x="2546244" y="3977274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B2181-B779-450B-A678-8751FF3A0FBF}"/>
                </a:ext>
              </a:extLst>
            </p:cNvPr>
            <p:cNvSpPr txBox="1"/>
            <p:nvPr/>
          </p:nvSpPr>
          <p:spPr>
            <a:xfrm>
              <a:off x="2962127" y="4100384"/>
              <a:ext cx="4618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مِنَ الحِكْمةِ حُسْنُ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التَّصَّرفِ فِي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المالِ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0AF7E3-1B77-4C1D-836F-4E1ACD3D2499}"/>
              </a:ext>
            </a:extLst>
          </p:cNvPr>
          <p:cNvGrpSpPr/>
          <p:nvPr/>
        </p:nvGrpSpPr>
        <p:grpSpPr>
          <a:xfrm>
            <a:off x="2504047" y="4246979"/>
            <a:ext cx="6113888" cy="873539"/>
            <a:chOff x="2504047" y="4771629"/>
            <a:chExt cx="6113888" cy="873539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xmlns="" id="{2930A2D5-E2B1-4DCB-9DD4-8B665D716779}"/>
                </a:ext>
              </a:extLst>
            </p:cNvPr>
            <p:cNvSpPr/>
            <p:nvPr/>
          </p:nvSpPr>
          <p:spPr>
            <a:xfrm rot="16200000">
              <a:off x="5124222" y="2151455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F372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204A308-956B-4D47-9E81-4B8C0BA81F02}"/>
                </a:ext>
              </a:extLst>
            </p:cNvPr>
            <p:cNvSpPr txBox="1"/>
            <p:nvPr/>
          </p:nvSpPr>
          <p:spPr>
            <a:xfrm>
              <a:off x="2504047" y="4848991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85AED27-2E6C-4E05-A681-C8DDF76341BD}"/>
                </a:ext>
              </a:extLst>
            </p:cNvPr>
            <p:cNvSpPr txBox="1"/>
            <p:nvPr/>
          </p:nvSpPr>
          <p:spPr>
            <a:xfrm>
              <a:off x="2989382" y="4913746"/>
              <a:ext cx="48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الَصَّدَقةُ تَزِيدُ المالَ وَلا تَنْقُصُهُ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308D090-2083-47B0-83AA-9B1C09F8CBA0}"/>
              </a:ext>
            </a:extLst>
          </p:cNvPr>
          <p:cNvGrpSpPr/>
          <p:nvPr/>
        </p:nvGrpSpPr>
        <p:grpSpPr>
          <a:xfrm>
            <a:off x="2399882" y="5120517"/>
            <a:ext cx="6218053" cy="873539"/>
            <a:chOff x="2399882" y="5645167"/>
            <a:chExt cx="6218053" cy="873539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xmlns="" id="{0C9EAE70-EAD4-49C7-AB5C-85A367AC6073}"/>
                </a:ext>
              </a:extLst>
            </p:cNvPr>
            <p:cNvSpPr/>
            <p:nvPr/>
          </p:nvSpPr>
          <p:spPr>
            <a:xfrm rot="16200000">
              <a:off x="5124222" y="3024993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A0B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00D1EB5-AA39-485B-94D3-BBB05EEB19EE}"/>
                </a:ext>
              </a:extLst>
            </p:cNvPr>
            <p:cNvSpPr txBox="1"/>
            <p:nvPr/>
          </p:nvSpPr>
          <p:spPr>
            <a:xfrm>
              <a:off x="2399882" y="5720708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31AE00C-17CC-4984-B333-F6C8BBD4BB63}"/>
                </a:ext>
              </a:extLst>
            </p:cNvPr>
            <p:cNvSpPr txBox="1"/>
            <p:nvPr/>
          </p:nvSpPr>
          <p:spPr>
            <a:xfrm>
              <a:off x="2658792" y="5843818"/>
              <a:ext cx="5161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البُخْلُ صِفة ذَمِيمة يَنْبَغِي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تَجنُّبُها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5447555-DB0B-4569-B21B-C67CC73B7654}"/>
              </a:ext>
            </a:extLst>
          </p:cNvPr>
          <p:cNvSpPr/>
          <p:nvPr/>
        </p:nvSpPr>
        <p:spPr>
          <a:xfrm>
            <a:off x="7461353" y="1771902"/>
            <a:ext cx="2413567" cy="4047978"/>
          </a:xfrm>
          <a:custGeom>
            <a:avLst/>
            <a:gdLst>
              <a:gd name="connsiteX0" fmla="*/ 884022 w 1768044"/>
              <a:gd name="connsiteY0" fmla="*/ 0 h 3225528"/>
              <a:gd name="connsiteX1" fmla="*/ 1768044 w 1768044"/>
              <a:gd name="connsiteY1" fmla="*/ 884022 h 3225528"/>
              <a:gd name="connsiteX2" fmla="*/ 1378287 w 1768044"/>
              <a:gd name="connsiteY2" fmla="*/ 1617067 h 3225528"/>
              <a:gd name="connsiteX3" fmla="*/ 1230762 w 1768044"/>
              <a:gd name="connsiteY3" fmla="*/ 1697141 h 3225528"/>
              <a:gd name="connsiteX4" fmla="*/ 1438319 w 1768044"/>
              <a:gd name="connsiteY4" fmla="*/ 3225528 h 3225528"/>
              <a:gd name="connsiteX5" fmla="*/ 329725 w 1768044"/>
              <a:gd name="connsiteY5" fmla="*/ 3225528 h 3225528"/>
              <a:gd name="connsiteX6" fmla="*/ 537283 w 1768044"/>
              <a:gd name="connsiteY6" fmla="*/ 1697141 h 3225528"/>
              <a:gd name="connsiteX7" fmla="*/ 389757 w 1768044"/>
              <a:gd name="connsiteY7" fmla="*/ 1617067 h 3225528"/>
              <a:gd name="connsiteX8" fmla="*/ 0 w 1768044"/>
              <a:gd name="connsiteY8" fmla="*/ 884022 h 3225528"/>
              <a:gd name="connsiteX9" fmla="*/ 884022 w 1768044"/>
              <a:gd name="connsiteY9" fmla="*/ 0 h 32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044" h="3225528">
                <a:moveTo>
                  <a:pt x="884022" y="0"/>
                </a:moveTo>
                <a:cubicBezTo>
                  <a:pt x="1372254" y="0"/>
                  <a:pt x="1768044" y="395790"/>
                  <a:pt x="1768044" y="884022"/>
                </a:cubicBezTo>
                <a:cubicBezTo>
                  <a:pt x="1768044" y="1189167"/>
                  <a:pt x="1613439" y="1458202"/>
                  <a:pt x="1378287" y="1617067"/>
                </a:cubicBezTo>
                <a:lnTo>
                  <a:pt x="1230762" y="1697141"/>
                </a:lnTo>
                <a:lnTo>
                  <a:pt x="1438319" y="3225528"/>
                </a:lnTo>
                <a:lnTo>
                  <a:pt x="329725" y="3225528"/>
                </a:lnTo>
                <a:lnTo>
                  <a:pt x="537283" y="1697141"/>
                </a:lnTo>
                <a:lnTo>
                  <a:pt x="389757" y="1617067"/>
                </a:lnTo>
                <a:cubicBezTo>
                  <a:pt x="154605" y="1458202"/>
                  <a:pt x="0" y="1189167"/>
                  <a:pt x="0" y="884022"/>
                </a:cubicBezTo>
                <a:cubicBezTo>
                  <a:pt x="0" y="395790"/>
                  <a:pt x="395790" y="0"/>
                  <a:pt x="884022" y="0"/>
                </a:cubicBezTo>
                <a:close/>
              </a:path>
            </a:pathLst>
          </a:custGeom>
          <a:solidFill>
            <a:schemeClr val="tx1"/>
          </a:solidFill>
          <a:ln w="327025"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/>
          </a:scene3d>
          <a:sp3d extrusionH="2222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32D7DE-1CCB-4696-B3E6-2619125A89DF}"/>
              </a:ext>
            </a:extLst>
          </p:cNvPr>
          <p:cNvGrpSpPr/>
          <p:nvPr/>
        </p:nvGrpSpPr>
        <p:grpSpPr>
          <a:xfrm>
            <a:off x="8077071" y="966526"/>
            <a:ext cx="3446584" cy="3446584"/>
            <a:chOff x="8077071" y="1491176"/>
            <a:chExt cx="3446584" cy="344658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890C90F-BEC6-4538-9962-F1DE1E7ECD3C}"/>
                </a:ext>
              </a:extLst>
            </p:cNvPr>
            <p:cNvSpPr/>
            <p:nvPr/>
          </p:nvSpPr>
          <p:spPr>
            <a:xfrm>
              <a:off x="8394194" y="2785402"/>
              <a:ext cx="998806" cy="1252025"/>
            </a:xfrm>
            <a:custGeom>
              <a:avLst/>
              <a:gdLst>
                <a:gd name="connsiteX0" fmla="*/ 745588 w 998806"/>
                <a:gd name="connsiteY0" fmla="*/ 0 h 1280160"/>
                <a:gd name="connsiteX1" fmla="*/ 0 w 998806"/>
                <a:gd name="connsiteY1" fmla="*/ 576775 h 1280160"/>
                <a:gd name="connsiteX2" fmla="*/ 84406 w 998806"/>
                <a:gd name="connsiteY2" fmla="*/ 1209822 h 1280160"/>
                <a:gd name="connsiteX3" fmla="*/ 998806 w 998806"/>
                <a:gd name="connsiteY3" fmla="*/ 1280160 h 1280160"/>
                <a:gd name="connsiteX4" fmla="*/ 745588 w 998806"/>
                <a:gd name="connsiteY4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280160">
                  <a:moveTo>
                    <a:pt x="745588" y="0"/>
                  </a:moveTo>
                  <a:lnTo>
                    <a:pt x="0" y="576775"/>
                  </a:lnTo>
                  <a:lnTo>
                    <a:pt x="84406" y="1209822"/>
                  </a:lnTo>
                  <a:lnTo>
                    <a:pt x="998806" y="1280160"/>
                  </a:lnTo>
                  <a:lnTo>
                    <a:pt x="745588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349250"/>
              <a:bevelB w="19050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xmlns="" id="{51900E45-55BD-44CD-B195-D71715E426DE}"/>
                </a:ext>
              </a:extLst>
            </p:cNvPr>
            <p:cNvSpPr/>
            <p:nvPr/>
          </p:nvSpPr>
          <p:spPr>
            <a:xfrm>
              <a:off x="8077071" y="1491176"/>
              <a:ext cx="3446584" cy="3446584"/>
            </a:xfrm>
            <a:prstGeom prst="donut">
              <a:avLst>
                <a:gd name="adj" fmla="val 20655"/>
              </a:avLst>
            </a:prstGeom>
            <a:gradFill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scene3d>
              <a:camera prst="isometricOffAxis1Left"/>
              <a:lightRig rig="threePt" dir="t"/>
            </a:scene3d>
            <a:sp3d extrusionH="196850">
              <a:bevelT w="558800" h="133350"/>
              <a:bevelB w="133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979694" y="56270"/>
            <a:ext cx="1035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عَامَّة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2" cy="2322961"/>
            <a:chOff x="1770389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2226" y="3699505"/>
              <a:ext cx="782311" cy="796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89" y="3175965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635123" y="1236585"/>
            <a:ext cx="253162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80785" y="782090"/>
            <a:ext cx="4613704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180785" y="896842"/>
            <a:ext cx="4613704" cy="536623"/>
            <a:chOff x="2757409" y="1971530"/>
            <a:chExt cx="4921198" cy="536623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757409" y="2046488"/>
              <a:ext cx="4921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صفِي </a:t>
              </a:r>
              <a:r>
                <a:rPr lang="ar-SY" sz="2400" b="1" dirty="0"/>
                <a:t>ما </a:t>
              </a:r>
              <a:r>
                <a:rPr lang="ar-SY" sz="2400" b="1" dirty="0" smtClean="0"/>
                <a:t>تُشاهِدِينَهُ </a:t>
              </a:r>
              <a:r>
                <a:rPr lang="ar-SY" sz="2400" b="1" dirty="0"/>
                <a:t>في </a:t>
              </a:r>
              <a:r>
                <a:rPr lang="ar-SY" sz="2400" b="1" dirty="0" smtClean="0"/>
                <a:t>الشكْلِ الآتِي :</a:t>
              </a:r>
              <a:endParaRPr lang="ar-SY" sz="2400" b="1" dirty="0"/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32" y="3215818"/>
            <a:ext cx="9451647" cy="296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175492" y="2117310"/>
            <a:ext cx="5618997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أُشاهد العملة السعودية و لكن من فئات مختلفة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442924" y="27793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كَيْفَ أَتَصَرَّفُ إذا بَقِيَ مَعِي نُقُود؟</a:t>
            </a: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7543860" y="3468785"/>
            <a:ext cx="1357078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واحدة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2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668220" y="4197536"/>
            <a:ext cx="1486349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ثلاث ورقات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668220" y="4914679"/>
            <a:ext cx="1526396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ورقتين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8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58311" y="2260155"/>
            <a:ext cx="1817412" cy="2322961"/>
            <a:chOff x="1877335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9560" y="3721450"/>
              <a:ext cx="847263" cy="862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7335" y="3175965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635123" y="1236585"/>
            <a:ext cx="253162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386286" y="896842"/>
            <a:ext cx="5466259" cy="787888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386287" y="896842"/>
            <a:ext cx="5408202" cy="591231"/>
            <a:chOff x="2220652" y="1971530"/>
            <a:chExt cx="5457956" cy="591231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220652" y="2101096"/>
              <a:ext cx="5457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أَرْسُمُ دائرةً حَوْلَ المَصْدَرِ الَّذِي أَحْصُلُ مِنْهُ عَلى النُّقُودِ</a:t>
              </a: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27" y="2377932"/>
            <a:ext cx="7807814" cy="138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175492" y="5018391"/>
            <a:ext cx="5618997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هَلْ هُناكَ مَصادِرُ أُخْرى تَحْصُلِينَ مِنْها عَلى النُّقُودِ </a:t>
            </a:r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..</a:t>
            </a:r>
            <a:r>
              <a:rPr lang="ar-SY" sz="3600" b="1" dirty="0"/>
              <a:t> </a:t>
            </a:r>
            <a:r>
              <a:rPr lang="ar-SY" sz="2400" b="1" dirty="0"/>
              <a:t>تَحَدَّثِي مَعَ زَمِيلاتِكِ وَمُعَلِّمَتِكِ </a:t>
            </a:r>
            <a:r>
              <a:rPr lang="ar-SY" sz="2400" b="1" dirty="0" smtClean="0"/>
              <a:t>عَنْه ؟</a:t>
            </a:r>
            <a:endParaRPr lang="en-US" sz="28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4926645" y="225569"/>
            <a:ext cx="6867844" cy="523220"/>
            <a:chOff x="4926645" y="225569"/>
            <a:chExt cx="6867844" cy="523220"/>
          </a:xfrm>
        </p:grpSpPr>
        <p:sp>
          <p:nvSpPr>
            <p:cNvPr id="20" name="TextBox 62">
              <a:extLst>
                <a:ext uri="{FF2B5EF4-FFF2-40B4-BE49-F238E27FC236}">
                  <a16:creationId xmlns="" xmlns:a16="http://schemas.microsoft.com/office/drawing/2014/main" id="{35E145AC-8310-404F-B878-A8958A67D11A}"/>
                </a:ext>
              </a:extLst>
            </p:cNvPr>
            <p:cNvSpPr txBox="1"/>
            <p:nvPr/>
          </p:nvSpPr>
          <p:spPr>
            <a:xfrm>
              <a:off x="4926645" y="225569"/>
              <a:ext cx="6867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FF0000"/>
                  </a:solidFill>
                </a:rPr>
                <a:t>نشاط1 </a:t>
              </a:r>
              <a:endParaRPr lang="ar-SY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xmlns="" id="{D641E5B2-6EBA-4B0F-9280-86826A8A15D8}"/>
                </a:ext>
              </a:extLst>
            </p:cNvPr>
            <p:cNvSpPr txBox="1"/>
            <p:nvPr/>
          </p:nvSpPr>
          <p:spPr>
            <a:xfrm>
              <a:off x="8126878" y="225569"/>
              <a:ext cx="2232379" cy="46166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متروك للطالبة</a:t>
              </a:r>
              <a:endParaRPr lang="en-US" sz="3600" b="1" dirty="0">
                <a:solidFill>
                  <a:srgbClr val="FF00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6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4736" y="3682284"/>
              <a:ext cx="799235" cy="8132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508739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5166055" y="1689093"/>
            <a:ext cx="5014761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4267200" y="1427056"/>
            <a:ext cx="7527289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4267200" y="1452002"/>
            <a:ext cx="7527289" cy="830997"/>
            <a:chOff x="-350361" y="1881724"/>
            <a:chExt cx="8028968" cy="830997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-350361" y="1881724"/>
              <a:ext cx="8028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أَعْطى أَحْمَدُ ابْنَتَهُ سُمَيَّةَ </a:t>
              </a:r>
              <a:r>
                <a:rPr lang="ar-SY" sz="2400" b="1" dirty="0" smtClean="0"/>
                <a:t>مَصْرُوفَها </a:t>
              </a:r>
              <a:r>
                <a:rPr lang="ar-SY" sz="2400" b="1" dirty="0"/>
                <a:t>اليَوْمِيَّ وَبَقِيَ مَعَها مَبْلَغٌ مِنَ النُّقُودِ </a:t>
              </a:r>
              <a:r>
                <a:rPr lang="ar-SY" sz="2400" b="1" dirty="0" smtClean="0"/>
                <a:t>..</a:t>
              </a:r>
              <a:endParaRPr lang="ar-SY" sz="2400" b="1" dirty="0"/>
            </a:p>
            <a:p>
              <a:pPr algn="r"/>
              <a:r>
                <a:rPr lang="ar-SY" sz="2400" b="1" dirty="0" smtClean="0"/>
                <a:t>اِقْتَرِحِي </a:t>
              </a:r>
              <a:r>
                <a:rPr lang="ar-SY" sz="2400" b="1" dirty="0"/>
                <a:t>عَلى سُمَيَّةَ كَيْفَ تَتَصَرَّفُ بِبَقِيَّةِ النُّقُودِ؟</a:t>
              </a:r>
            </a:p>
          </p:txBody>
        </p:sp>
      </p:grp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044864" y="2921874"/>
            <a:ext cx="5618997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تضع المال المتبقي معها في الحصَّالة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8534" y="3706662"/>
              <a:ext cx="709314" cy="7217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4455886" y="244802"/>
            <a:ext cx="73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نشاط2       </a:t>
            </a:r>
            <a:r>
              <a:rPr lang="ar-SY" sz="2800" b="1" dirty="0"/>
              <a:t>كَيْفَ أَتَصرَّفُ بِما بَقِيَ مَعِي مِنْ نُقُودٍ </a:t>
            </a:r>
            <a:r>
              <a:rPr lang="ar-SY" sz="2800" b="1" dirty="0" smtClean="0"/>
              <a:t>؟</a:t>
            </a:r>
            <a:endParaRPr lang="ar-SY" sz="2800" b="1" dirty="0"/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20" y="932630"/>
            <a:ext cx="3478777" cy="333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reeform: Shape 6">
            <a:extLst>
              <a:ext uri="{FF2B5EF4-FFF2-40B4-BE49-F238E27FC236}">
                <a16:creationId xmlns="" xmlns:a16="http://schemas.microsoft.com/office/drawing/2014/main" id="{21637A41-A7A6-4AB1-A79A-E5D8B8C1A60A}"/>
              </a:ext>
            </a:extLst>
          </p:cNvPr>
          <p:cNvSpPr/>
          <p:nvPr/>
        </p:nvSpPr>
        <p:spPr>
          <a:xfrm rot="13092967" flipH="1">
            <a:off x="6829763" y="2056619"/>
            <a:ext cx="425738" cy="1345117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5" y="1907124"/>
            <a:ext cx="1460909" cy="15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34" y="3714415"/>
            <a:ext cx="3646250" cy="286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2260155"/>
            <a:ext cx="1799084" cy="2322961"/>
            <a:chOff x="1779546" y="2259160"/>
            <a:chExt cx="179759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شخصَّيتي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9221" y="3664956"/>
              <a:ext cx="782325" cy="796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46" y="3209378"/>
              <a:ext cx="1797596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4" y="2143453"/>
            <a:ext cx="8408831" cy="191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704890" y="1163935"/>
            <a:ext cx="5618997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ما الفَضِيلةُ الَّتِي يَدْعُو إلَيْها الحَدِيثُ؟</a:t>
            </a: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835850" y="4740251"/>
            <a:ext cx="1357078" cy="52322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الإنفاق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2" cy="2322961"/>
            <a:chOff x="1770390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8535" y="3682284"/>
              <a:ext cx="709314" cy="7217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90" y="3141448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xmlns="" id="{DD02803B-5258-4BCE-911F-278FD9976463}"/>
              </a:ext>
            </a:extLst>
          </p:cNvPr>
          <p:cNvSpPr txBox="1"/>
          <p:nvPr/>
        </p:nvSpPr>
        <p:spPr>
          <a:xfrm>
            <a:off x="9049444" y="441545"/>
            <a:ext cx="1890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17" y="614955"/>
            <a:ext cx="4254527" cy="403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Freeform: Shape 6">
            <a:extLst>
              <a:ext uri="{FF2B5EF4-FFF2-40B4-BE49-F238E27FC236}">
                <a16:creationId xmlns="" xmlns:a16="http://schemas.microsoft.com/office/drawing/2014/main" id="{21637A41-A7A6-4AB1-A79A-E5D8B8C1A60A}"/>
              </a:ext>
            </a:extLst>
          </p:cNvPr>
          <p:cNvSpPr/>
          <p:nvPr/>
        </p:nvSpPr>
        <p:spPr>
          <a:xfrm rot="13375080" flipH="1">
            <a:off x="6321791" y="1374262"/>
            <a:ext cx="486182" cy="1536089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3" y="1350174"/>
            <a:ext cx="1584341" cy="181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5" y="3724821"/>
            <a:ext cx="3550316" cy="281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1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2260155"/>
            <a:ext cx="1799084" cy="2322961"/>
            <a:chOff x="1779546" y="2259160"/>
            <a:chExt cx="179759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شخصَّيتي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132" y="3673913"/>
              <a:ext cx="764716" cy="778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46" y="3137016"/>
              <a:ext cx="1797596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  <a:endParaRPr lang="ar-SY" altLang="en-U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85" y="1015838"/>
            <a:ext cx="6723020" cy="12195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62" y="3583726"/>
            <a:ext cx="6241143" cy="95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098971" y="2639468"/>
            <a:ext cx="3213434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إلامَ تُرْشِدُكِ الآيةُ السابِقةُ.</a:t>
            </a:r>
          </a:p>
        </p:txBody>
      </p:sp>
    </p:spTree>
    <p:extLst>
      <p:ext uri="{BB962C8B-B14F-4D97-AF65-F5344CB8AC3E}">
        <p14:creationId xmlns:p14="http://schemas.microsoft.com/office/powerpoint/2010/main" val="760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9557" y="3646651"/>
              <a:ext cx="768292" cy="781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إذا بَقِيَ مَعِي نُقُود؟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508739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3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5166055" y="1689093"/>
            <a:ext cx="5014761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4833257" y="1427056"/>
            <a:ext cx="6961232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776686" y="1452002"/>
            <a:ext cx="5887175" cy="830997"/>
            <a:chOff x="1259730" y="1881724"/>
            <a:chExt cx="6279543" cy="830997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59730" y="1881724"/>
              <a:ext cx="6279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إذا ادَّخَرْتِ كُلَّ يَوْمٍ رِيالاً مِنْ مَصْروفِكِ المَدْرَسِيِّ</a:t>
              </a:r>
              <a:r>
                <a:rPr lang="ar-SY" sz="2400" b="1" dirty="0" smtClean="0"/>
                <a:t>، </a:t>
              </a:r>
              <a:r>
                <a:rPr lang="ar-SY" sz="2400" b="1" dirty="0"/>
                <a:t>فَكَمْ رِيالاً تَدَّخِرِينَ فِي أُسْبُوعٍ؟</a:t>
              </a:r>
            </a:p>
          </p:txBody>
        </p:sp>
      </p:grp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7416800" y="2921874"/>
            <a:ext cx="2893969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خمسة ريالات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26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36" y="4007440"/>
            <a:ext cx="6958928" cy="1716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2347" y="1063651"/>
            <a:ext cx="1460909" cy="15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8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310</Words>
  <Application>Microsoft Office PowerPoint</Application>
  <PresentationFormat>مخصص</PresentationFormat>
  <Paragraphs>81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4899</cp:revision>
  <dcterms:created xsi:type="dcterms:W3CDTF">2020-10-10T04:32:51Z</dcterms:created>
  <dcterms:modified xsi:type="dcterms:W3CDTF">2021-04-24T14:26:57Z</dcterms:modified>
</cp:coreProperties>
</file>