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589" r:id="rId2"/>
    <p:sldId id="728" r:id="rId3"/>
    <p:sldId id="725" r:id="rId4"/>
    <p:sldId id="701" r:id="rId5"/>
    <p:sldId id="726" r:id="rId6"/>
    <p:sldId id="727" r:id="rId7"/>
    <p:sldId id="715" r:id="rId8"/>
    <p:sldId id="699" r:id="rId9"/>
    <p:sldId id="729" r:id="rId10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8E8E8E"/>
    <a:srgbClr val="33CCFF"/>
    <a:srgbClr val="00CC99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56" autoAdjust="0"/>
    <p:restoredTop sz="94660"/>
  </p:normalViewPr>
  <p:slideViewPr>
    <p:cSldViewPr snapToGrid="0">
      <p:cViewPr>
        <p:scale>
          <a:sx n="66" d="100"/>
          <a:sy n="66" d="100"/>
        </p:scale>
        <p:origin x="114" y="-156"/>
      </p:cViewPr>
      <p:guideLst>
        <p:guide orient="horz" pos="1241"/>
        <p:guide pos="61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27C2867-E55A-4D78-9560-5A67FEF13D76}" type="datetimeFigureOut">
              <a:rPr lang="ar-SY" smtClean="0"/>
              <a:t>07/09/1442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AB6B5D0-A538-4549-A260-0F35CF25369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8050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07/09/1442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07/09/1442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07/09/1442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07/09/1442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sv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xmlns="" id="{6B593B20-1F5C-431F-8B71-BF5257FC17D7}"/>
              </a:ext>
            </a:extLst>
          </p:cNvPr>
          <p:cNvGrpSpPr/>
          <p:nvPr/>
        </p:nvGrpSpPr>
        <p:grpSpPr>
          <a:xfrm>
            <a:off x="10404331" y="2680769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xmlns="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xmlns="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xmlns="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xmlns="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xmlns="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xmlns="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xmlns="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xmlns="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xmlns="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xmlns="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xmlns="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xmlns="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xmlns="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xmlns="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xmlns="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xmlns="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xmlns="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xmlns="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xmlns="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xmlns="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xmlns="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xmlns="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xmlns="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xmlns="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xmlns="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xmlns="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xmlns="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xmlns="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xmlns="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xmlns="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xmlns="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xmlns="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xmlns="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xmlns="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xmlns="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xmlns="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xmlns="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xmlns="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xmlns="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xmlns="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xmlns="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xmlns="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xmlns="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xmlns="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xmlns="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xmlns="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xmlns="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xmlns="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xmlns="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xmlns="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xmlns="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xmlns="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xmlns="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xmlns="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xmlns="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xmlns="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xmlns="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xmlns="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xmlns="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xmlns="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xmlns="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xmlns="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xmlns="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xmlns="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xmlns="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xmlns="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xmlns="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xmlns="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xmlns="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xmlns="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xmlns="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xmlns="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xmlns="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xmlns="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xmlns="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xmlns="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xmlns="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xmlns="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xmlns="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xmlns="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xmlns="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xmlns="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xmlns="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xmlns="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xmlns="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xmlns="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xmlns="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xmlns="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xmlns="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xmlns="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xmlns="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xmlns="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xmlns="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xmlns="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xmlns="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xmlns="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xmlns="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xmlns="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xmlns="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xmlns="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xmlns="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xmlns="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xmlns="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xmlns="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xmlns="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xmlns="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xmlns="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xmlns="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xmlns="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xmlns="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xmlns="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xmlns="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xmlns="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xmlns="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xmlns="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xmlns="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xmlns="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xmlns="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xmlns="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xmlns="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xmlns="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xmlns="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xmlns="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xmlns="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xmlns="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xmlns="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xmlns="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xmlns="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xmlns="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xmlns="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xmlns="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xmlns="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xmlns="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xmlns="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xmlns="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xmlns="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xmlns="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xmlns="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xmlns="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xmlns="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xmlns="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xmlns="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xmlns="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xmlns="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xmlns="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xmlns="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xmlns="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xmlns="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xmlns="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xmlns="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xmlns="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xmlns="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xmlns="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xmlns="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xmlns="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xmlns="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xmlns="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xmlns="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xmlns="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xmlns="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xmlns="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xmlns="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xmlns="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xmlns="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xmlns="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xmlns="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xmlns="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xmlns="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xmlns="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xmlns="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xmlns="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xmlns="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xmlns="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xmlns="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xmlns="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xmlns="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xmlns="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xmlns="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xmlns="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xmlns="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xmlns="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xmlns="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xmlns="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xmlns="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xmlns="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xmlns="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xmlns="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xmlns="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xmlns="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xmlns="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xmlns="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xmlns="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xmlns="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xmlns="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xmlns="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xmlns="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xmlns="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xmlns="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xmlns="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xmlns="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xmlns="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xmlns="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xmlns="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xmlns="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xmlns="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xmlns="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xmlns="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xmlns="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xmlns="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xmlns="" id="{5F1E1639-F48D-4D01-80D9-2058D7799887}"/>
                </a:ext>
              </a:extLst>
            </p:cNvPr>
            <p:cNvSpPr txBox="1"/>
            <p:nvPr/>
          </p:nvSpPr>
          <p:spPr>
            <a:xfrm>
              <a:off x="11571932" y="3082968"/>
              <a:ext cx="4837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آدابُ اسْتِخْدامِ دَوْرةِ المياهِ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983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398721" y="2260155"/>
            <a:ext cx="2052165" cy="2322961"/>
            <a:chOff x="1617961" y="2259160"/>
            <a:chExt cx="2050468" cy="2324387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1077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صحتي و سلامتي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endParaRPr lang="ar-SY" altLang="en-US" sz="1600" b="1" dirty="0" smtClean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96102" y="3715729"/>
              <a:ext cx="687297" cy="6882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7961" y="3175965"/>
              <a:ext cx="2050468" cy="369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800" b="1" dirty="0"/>
                <a:t>آدابُ اسْتِخْدامِ دَوْرةِ المياهِ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:a16="http://schemas.microsoft.com/office/drawing/2014/main" xmlns="" id="{5F8E7BAA-5CCB-4606-BC90-892E615315DF}"/>
              </a:ext>
            </a:extLst>
          </p:cNvPr>
          <p:cNvSpPr/>
          <p:nvPr/>
        </p:nvSpPr>
        <p:spPr>
          <a:xfrm rot="21082034">
            <a:off x="6936753" y="1371193"/>
            <a:ext cx="3233977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:a16="http://schemas.microsoft.com/office/drawing/2014/main" xmlns="" id="{A399D4D5-423F-446A-BC08-BD9572F7FFE0}"/>
              </a:ext>
            </a:extLst>
          </p:cNvPr>
          <p:cNvSpPr/>
          <p:nvPr/>
        </p:nvSpPr>
        <p:spPr>
          <a:xfrm>
            <a:off x="5751745" y="863987"/>
            <a:ext cx="6042745" cy="902640"/>
          </a:xfrm>
          <a:prstGeom prst="roundRect">
            <a:avLst>
              <a:gd name="adj" fmla="val 2394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:a16="http://schemas.microsoft.com/office/drawing/2014/main" xmlns="" id="{13F6EF0A-E56E-4AA9-A20C-13FBFADA2B5C}"/>
              </a:ext>
            </a:extLst>
          </p:cNvPr>
          <p:cNvGrpSpPr/>
          <p:nvPr/>
        </p:nvGrpSpPr>
        <p:grpSpPr>
          <a:xfrm>
            <a:off x="5746044" y="978739"/>
            <a:ext cx="5893270" cy="623048"/>
            <a:chOff x="1227044" y="1971530"/>
            <a:chExt cx="6286045" cy="623048"/>
          </a:xfrm>
        </p:grpSpPr>
        <p:sp>
          <p:nvSpPr>
            <p:cNvPr id="68" name="TextBox 13">
              <a:extLst>
                <a:ext uri="{FF2B5EF4-FFF2-40B4-BE49-F238E27FC236}">
                  <a16:creationId xmlns:a16="http://schemas.microsoft.com/office/drawing/2014/main" xmlns="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:a16="http://schemas.microsoft.com/office/drawing/2014/main" xmlns="" id="{8BAC45BA-CA7A-4AEE-94B2-AC4CD7A9171A}"/>
                </a:ext>
              </a:extLst>
            </p:cNvPr>
            <p:cNvSpPr txBox="1"/>
            <p:nvPr/>
          </p:nvSpPr>
          <p:spPr>
            <a:xfrm>
              <a:off x="1227044" y="2132913"/>
              <a:ext cx="62860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فَائِدةُ دَوْراتِ </a:t>
              </a:r>
              <a:r>
                <a:rPr lang="ar-SY" sz="2400" b="1" dirty="0" smtClean="0"/>
                <a:t>المِياهِ </a:t>
              </a:r>
              <a:r>
                <a:rPr lang="ar-SY" sz="2400" b="1" dirty="0" smtClean="0">
                  <a:solidFill>
                    <a:srgbClr val="FF0000"/>
                  </a:solidFill>
                </a:rPr>
                <a:t>لقضاء الحاجة و المحافظة على النظافة</a:t>
              </a:r>
              <a:endParaRPr lang="ar-SY" sz="2400" b="1" dirty="0"/>
            </a:p>
          </p:txBody>
        </p:sp>
      </p:grpSp>
      <p:pic>
        <p:nvPicPr>
          <p:cNvPr id="30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112" y="506412"/>
            <a:ext cx="1698962" cy="1659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TextBox 62">
            <a:extLst>
              <a:ext uri="{FF2B5EF4-FFF2-40B4-BE49-F238E27FC236}">
                <a16:creationId xmlns="" xmlns:a16="http://schemas.microsoft.com/office/drawing/2014/main" id="{35E145AC-8310-404F-B878-A8958A67D11A}"/>
              </a:ext>
            </a:extLst>
          </p:cNvPr>
          <p:cNvSpPr txBox="1"/>
          <p:nvPr/>
        </p:nvSpPr>
        <p:spPr>
          <a:xfrm>
            <a:off x="3044124" y="244802"/>
            <a:ext cx="6867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/>
              <a:t>آدابُ اسْتِخْدامِ دَوْرةِ المياهِ</a:t>
            </a:r>
          </a:p>
        </p:txBody>
      </p:sp>
      <p:pic>
        <p:nvPicPr>
          <p:cNvPr id="27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175" y="2133988"/>
            <a:ext cx="1659905" cy="1404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175" y="3715830"/>
            <a:ext cx="1527899" cy="1527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Rectangle 11">
            <a:extLst>
              <a:ext uri="{FF2B5EF4-FFF2-40B4-BE49-F238E27FC236}">
                <a16:creationId xmlns:a16="http://schemas.microsoft.com/office/drawing/2014/main" xmlns="" id="{5F8E7BAA-5CCB-4606-BC90-892E615315DF}"/>
              </a:ext>
            </a:extLst>
          </p:cNvPr>
          <p:cNvSpPr/>
          <p:nvPr/>
        </p:nvSpPr>
        <p:spPr>
          <a:xfrm rot="21082034">
            <a:off x="6828514" y="2951913"/>
            <a:ext cx="3338841" cy="900302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12">
            <a:extLst>
              <a:ext uri="{FF2B5EF4-FFF2-40B4-BE49-F238E27FC236}">
                <a16:creationId xmlns:a16="http://schemas.microsoft.com/office/drawing/2014/main" xmlns="" id="{A399D4D5-423F-446A-BC08-BD9572F7FFE0}"/>
              </a:ext>
            </a:extLst>
          </p:cNvPr>
          <p:cNvSpPr/>
          <p:nvPr/>
        </p:nvSpPr>
        <p:spPr>
          <a:xfrm>
            <a:off x="5751744" y="2539285"/>
            <a:ext cx="6042745" cy="993676"/>
          </a:xfrm>
          <a:prstGeom prst="roundRect">
            <a:avLst>
              <a:gd name="adj" fmla="val 2394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60">
            <a:extLst>
              <a:ext uri="{FF2B5EF4-FFF2-40B4-BE49-F238E27FC236}">
                <a16:creationId xmlns:a16="http://schemas.microsoft.com/office/drawing/2014/main" xmlns="" id="{13F6EF0A-E56E-4AA9-A20C-13FBFADA2B5C}"/>
              </a:ext>
            </a:extLst>
          </p:cNvPr>
          <p:cNvGrpSpPr/>
          <p:nvPr/>
        </p:nvGrpSpPr>
        <p:grpSpPr>
          <a:xfrm>
            <a:off x="5356554" y="2608196"/>
            <a:ext cx="6282759" cy="830997"/>
            <a:chOff x="535417" y="1660118"/>
            <a:chExt cx="7100004" cy="830997"/>
          </a:xfrm>
        </p:grpSpPr>
        <p:sp>
          <p:nvSpPr>
            <p:cNvPr id="34" name="TextBox 13">
              <a:extLst>
                <a:ext uri="{FF2B5EF4-FFF2-40B4-BE49-F238E27FC236}">
                  <a16:creationId xmlns:a16="http://schemas.microsoft.com/office/drawing/2014/main" xmlns="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5" name="TextBox 14">
              <a:extLst>
                <a:ext uri="{FF2B5EF4-FFF2-40B4-BE49-F238E27FC236}">
                  <a16:creationId xmlns:a16="http://schemas.microsoft.com/office/drawing/2014/main" xmlns="" id="{8BAC45BA-CA7A-4AEE-94B2-AC4CD7A9171A}"/>
                </a:ext>
              </a:extLst>
            </p:cNvPr>
            <p:cNvSpPr txBox="1"/>
            <p:nvPr/>
          </p:nvSpPr>
          <p:spPr>
            <a:xfrm>
              <a:off x="535417" y="1660118"/>
              <a:ext cx="71000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أُكمِلُ دُعاءَ دُخول دَوْرةِ </a:t>
              </a:r>
              <a:r>
                <a:rPr lang="ar-SY" sz="2400" b="1" dirty="0" smtClean="0"/>
                <a:t>المِياهِ :</a:t>
              </a:r>
            </a:p>
            <a:p>
              <a:pPr algn="r"/>
              <a:r>
                <a:rPr lang="ar-SY" sz="2400" b="1" dirty="0" smtClean="0"/>
                <a:t> اللهم إِني أعوذ بك من </a:t>
              </a:r>
              <a:r>
                <a:rPr lang="ar-SY" sz="2400" b="1" dirty="0" smtClean="0">
                  <a:solidFill>
                    <a:srgbClr val="FF0000"/>
                  </a:solidFill>
                </a:rPr>
                <a:t>الخبث و </a:t>
              </a:r>
              <a:r>
                <a:rPr lang="ar-SY" sz="2400" b="1" dirty="0" smtClean="0"/>
                <a:t>الخبائث</a:t>
              </a:r>
              <a:endParaRPr lang="ar-SY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38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286" y="4044736"/>
            <a:ext cx="2201552" cy="2201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327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398722" y="2260155"/>
            <a:ext cx="2052165" cy="2322961"/>
            <a:chOff x="1617961" y="2259160"/>
            <a:chExt cx="2050468" cy="2324387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1077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صحتي و سلامتي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ar-SY" altLang="en-US" sz="1600" b="1" dirty="0" smtClean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10580" y="3628120"/>
              <a:ext cx="744275" cy="74534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7961" y="3193945"/>
              <a:ext cx="2050468" cy="369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800" b="1" dirty="0"/>
                <a:t>آدابُ اسْتِخْدامِ دَوْرةِ المياهِ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6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855" y="777379"/>
            <a:ext cx="2371162" cy="1696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228" y="806925"/>
            <a:ext cx="2448012" cy="1751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85" y="787697"/>
            <a:ext cx="2445065" cy="174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مربع نص 30"/>
          <p:cNvSpPr txBox="1"/>
          <p:nvPr/>
        </p:nvSpPr>
        <p:spPr>
          <a:xfrm>
            <a:off x="9353573" y="2734048"/>
            <a:ext cx="226599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2000" b="1" dirty="0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أغلق الباب الخلفي عند دخولي إلى دورة المياه</a:t>
            </a:r>
            <a:endParaRPr lang="ar-SY" sz="2000" b="1" dirty="0">
              <a:ln w="18415" cmpd="sng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6300474" y="2839063"/>
            <a:ext cx="23475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2000" b="1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أُقدِّم رجلي اليسرى عند الدخول إلى دورة المياه</a:t>
            </a:r>
            <a:endParaRPr lang="ar-SY" sz="2000" b="1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2830285" y="2817075"/>
            <a:ext cx="240932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2000" b="1" dirty="0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أُقدِّم رجلي اليمنى عند الخروج من دورة المياه</a:t>
            </a:r>
            <a:endParaRPr lang="ar-SY" sz="2000" b="1" dirty="0">
              <a:ln w="18415" cmpd="sng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0" name="TextBox 62">
            <a:extLst>
              <a:ext uri="{FF2B5EF4-FFF2-40B4-BE49-F238E27FC236}">
                <a16:creationId xmlns="" xmlns:a16="http://schemas.microsoft.com/office/drawing/2014/main" id="{35E145AC-8310-404F-B878-A8958A67D11A}"/>
              </a:ext>
            </a:extLst>
          </p:cNvPr>
          <p:cNvSpPr txBox="1"/>
          <p:nvPr/>
        </p:nvSpPr>
        <p:spPr>
          <a:xfrm>
            <a:off x="3344982" y="244802"/>
            <a:ext cx="8626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/>
              <a:t>تواصل          اُكْتُبِي آدابَ اسْتِخْدامِ دَوْرةِ المِياهِ مُسْتَرْشِدةً بالصُّوَرِ الآتِيةِ</a:t>
            </a:r>
            <a:r>
              <a:rPr lang="ar-SY" sz="2800" b="1" dirty="0" smtClean="0"/>
              <a:t>:</a:t>
            </a:r>
            <a:endParaRPr lang="ar-SY" sz="2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6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583" y="3577029"/>
            <a:ext cx="1645705" cy="2308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474" y="3687548"/>
            <a:ext cx="2170514" cy="2198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943" y="3664400"/>
            <a:ext cx="1993059" cy="1978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" name="مربع نص 43"/>
          <p:cNvSpPr txBox="1"/>
          <p:nvPr/>
        </p:nvSpPr>
        <p:spPr>
          <a:xfrm>
            <a:off x="8826510" y="5996649"/>
            <a:ext cx="31098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2000" b="1" dirty="0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أستعمل الماء بعد قضاء الحاجة لأُحافظ على نظافتي و نظافة المكان</a:t>
            </a:r>
            <a:endParaRPr lang="ar-SY" sz="2000" b="1" dirty="0">
              <a:ln w="18415" cmpd="sng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5834744" y="6047245"/>
            <a:ext cx="28132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2000" b="1" dirty="0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عند خروجي أقول دعاء الخروج من دورة المياه </a:t>
            </a:r>
            <a:r>
              <a:rPr lang="ar-SY" sz="20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غفرانك</a:t>
            </a:r>
            <a:endParaRPr lang="ar-SY" sz="20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2212038" y="5886022"/>
            <a:ext cx="290576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2000" b="1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أستعمل الماء و الصابون بعد انتهائي من قضاء الحاجة</a:t>
            </a:r>
            <a:endParaRPr lang="ar-SY" sz="2000" b="1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133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44" grpId="0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398720" y="2260155"/>
            <a:ext cx="2052165" cy="2322961"/>
            <a:chOff x="1617960" y="2259160"/>
            <a:chExt cx="2050468" cy="2324387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1077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صحتي و سلامتي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endParaRPr lang="ar-SY" altLang="en-US" sz="1600" b="1" dirty="0" smtClean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66290" y="3647080"/>
              <a:ext cx="847211" cy="84843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7960" y="3223567"/>
              <a:ext cx="2050468" cy="369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800" b="1" dirty="0"/>
                <a:t>آدابُ اسْتِخْدامِ دَوْرةِ المياهِ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:a16="http://schemas.microsoft.com/office/drawing/2014/main" xmlns="" id="{5F8E7BAA-5CCB-4606-BC90-892E615315DF}"/>
              </a:ext>
            </a:extLst>
          </p:cNvPr>
          <p:cNvSpPr/>
          <p:nvPr/>
        </p:nvSpPr>
        <p:spPr>
          <a:xfrm rot="21082034">
            <a:off x="8001062" y="1558950"/>
            <a:ext cx="2153601" cy="580708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:a16="http://schemas.microsoft.com/office/drawing/2014/main" xmlns="" id="{A399D4D5-423F-446A-BC08-BD9572F7FFE0}"/>
              </a:ext>
            </a:extLst>
          </p:cNvPr>
          <p:cNvSpPr/>
          <p:nvPr/>
        </p:nvSpPr>
        <p:spPr>
          <a:xfrm>
            <a:off x="8011886" y="1236428"/>
            <a:ext cx="3782603" cy="783771"/>
          </a:xfrm>
          <a:prstGeom prst="roundRect">
            <a:avLst>
              <a:gd name="adj" fmla="val 2394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:a16="http://schemas.microsoft.com/office/drawing/2014/main" xmlns="" id="{13F6EF0A-E56E-4AA9-A20C-13FBFADA2B5C}"/>
              </a:ext>
            </a:extLst>
          </p:cNvPr>
          <p:cNvGrpSpPr/>
          <p:nvPr/>
        </p:nvGrpSpPr>
        <p:grpSpPr>
          <a:xfrm>
            <a:off x="8200571" y="1362043"/>
            <a:ext cx="3365338" cy="518020"/>
            <a:chOff x="2506990" y="1971530"/>
            <a:chExt cx="5063738" cy="518020"/>
          </a:xfrm>
        </p:grpSpPr>
        <p:sp>
          <p:nvSpPr>
            <p:cNvPr id="68" name="TextBox 13">
              <a:extLst>
                <a:ext uri="{FF2B5EF4-FFF2-40B4-BE49-F238E27FC236}">
                  <a16:creationId xmlns:a16="http://schemas.microsoft.com/office/drawing/2014/main" xmlns="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:a16="http://schemas.microsoft.com/office/drawing/2014/main" xmlns="" id="{8BAC45BA-CA7A-4AEE-94B2-AC4CD7A9171A}"/>
                </a:ext>
              </a:extLst>
            </p:cNvPr>
            <p:cNvSpPr txBox="1"/>
            <p:nvPr/>
          </p:nvSpPr>
          <p:spPr>
            <a:xfrm>
              <a:off x="2506990" y="2027885"/>
              <a:ext cx="50637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أَحِيطِي بالدُّعاءِ المُناسِبِ للصُّورةِ</a:t>
              </a:r>
              <a:endParaRPr lang="ar-SY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33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081" y="1787589"/>
            <a:ext cx="2246980" cy="31406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8" name="TextBox 62">
            <a:extLst>
              <a:ext uri="{FF2B5EF4-FFF2-40B4-BE49-F238E27FC236}">
                <a16:creationId xmlns="" xmlns:a16="http://schemas.microsoft.com/office/drawing/2014/main" id="{35E145AC-8310-404F-B878-A8958A67D11A}"/>
              </a:ext>
            </a:extLst>
          </p:cNvPr>
          <p:cNvSpPr txBox="1"/>
          <p:nvPr/>
        </p:nvSpPr>
        <p:spPr>
          <a:xfrm>
            <a:off x="7620313" y="214024"/>
            <a:ext cx="4136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200" b="1" dirty="0" smtClean="0">
                <a:solidFill>
                  <a:srgbClr val="FF0000"/>
                </a:solidFill>
              </a:rPr>
              <a:t>نشاط 1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xmlns="" id="{5F8E7BAA-5CCB-4606-BC90-892E615315DF}"/>
              </a:ext>
            </a:extLst>
          </p:cNvPr>
          <p:cNvSpPr/>
          <p:nvPr/>
        </p:nvSpPr>
        <p:spPr>
          <a:xfrm rot="21082034">
            <a:off x="9784083" y="2750268"/>
            <a:ext cx="402869" cy="580708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12">
            <a:extLst>
              <a:ext uri="{FF2B5EF4-FFF2-40B4-BE49-F238E27FC236}">
                <a16:creationId xmlns:a16="http://schemas.microsoft.com/office/drawing/2014/main" xmlns="" id="{A399D4D5-423F-446A-BC08-BD9572F7FFE0}"/>
              </a:ext>
            </a:extLst>
          </p:cNvPr>
          <p:cNvSpPr/>
          <p:nvPr/>
        </p:nvSpPr>
        <p:spPr>
          <a:xfrm>
            <a:off x="9473479" y="2806762"/>
            <a:ext cx="2363217" cy="607348"/>
          </a:xfrm>
          <a:prstGeom prst="roundRect">
            <a:avLst>
              <a:gd name="adj" fmla="val 2394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60">
            <a:extLst>
              <a:ext uri="{FF2B5EF4-FFF2-40B4-BE49-F238E27FC236}">
                <a16:creationId xmlns:a16="http://schemas.microsoft.com/office/drawing/2014/main" xmlns="" id="{13F6EF0A-E56E-4AA9-A20C-13FBFADA2B5C}"/>
              </a:ext>
            </a:extLst>
          </p:cNvPr>
          <p:cNvGrpSpPr/>
          <p:nvPr/>
        </p:nvGrpSpPr>
        <p:grpSpPr>
          <a:xfrm>
            <a:off x="9698729" y="2684754"/>
            <a:ext cx="2214188" cy="723882"/>
            <a:chOff x="3395473" y="1971530"/>
            <a:chExt cx="4841761" cy="723882"/>
          </a:xfrm>
        </p:grpSpPr>
        <p:sp>
          <p:nvSpPr>
            <p:cNvPr id="34" name="TextBox 13">
              <a:extLst>
                <a:ext uri="{FF2B5EF4-FFF2-40B4-BE49-F238E27FC236}">
                  <a16:creationId xmlns:a16="http://schemas.microsoft.com/office/drawing/2014/main" xmlns="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5" name="TextBox 14">
              <a:extLst>
                <a:ext uri="{FF2B5EF4-FFF2-40B4-BE49-F238E27FC236}">
                  <a16:creationId xmlns:a16="http://schemas.microsoft.com/office/drawing/2014/main" xmlns="" id="{8BAC45BA-CA7A-4AEE-94B2-AC4CD7A9171A}"/>
                </a:ext>
              </a:extLst>
            </p:cNvPr>
            <p:cNvSpPr txBox="1"/>
            <p:nvPr/>
          </p:nvSpPr>
          <p:spPr>
            <a:xfrm>
              <a:off x="3547198" y="2233747"/>
              <a:ext cx="4690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/>
                <a:t>غفرانك</a:t>
              </a:r>
              <a:endParaRPr lang="ar-SY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41" name="Rectangle 11">
            <a:extLst>
              <a:ext uri="{FF2B5EF4-FFF2-40B4-BE49-F238E27FC236}">
                <a16:creationId xmlns:a16="http://schemas.microsoft.com/office/drawing/2014/main" xmlns="" id="{5F8E7BAA-5CCB-4606-BC90-892E615315DF}"/>
              </a:ext>
            </a:extLst>
          </p:cNvPr>
          <p:cNvSpPr/>
          <p:nvPr/>
        </p:nvSpPr>
        <p:spPr>
          <a:xfrm rot="21082034">
            <a:off x="9662341" y="4012351"/>
            <a:ext cx="545366" cy="580708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12">
            <a:extLst>
              <a:ext uri="{FF2B5EF4-FFF2-40B4-BE49-F238E27FC236}">
                <a16:creationId xmlns:a16="http://schemas.microsoft.com/office/drawing/2014/main" xmlns="" id="{A399D4D5-423F-446A-BC08-BD9572F7FFE0}"/>
              </a:ext>
            </a:extLst>
          </p:cNvPr>
          <p:cNvSpPr/>
          <p:nvPr/>
        </p:nvSpPr>
        <p:spPr>
          <a:xfrm>
            <a:off x="9473479" y="3974711"/>
            <a:ext cx="2383164" cy="619588"/>
          </a:xfrm>
          <a:prstGeom prst="roundRect">
            <a:avLst>
              <a:gd name="adj" fmla="val 2394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60">
            <a:extLst>
              <a:ext uri="{FF2B5EF4-FFF2-40B4-BE49-F238E27FC236}">
                <a16:creationId xmlns:a16="http://schemas.microsoft.com/office/drawing/2014/main" xmlns="" id="{13F6EF0A-E56E-4AA9-A20C-13FBFADA2B5C}"/>
              </a:ext>
            </a:extLst>
          </p:cNvPr>
          <p:cNvGrpSpPr/>
          <p:nvPr/>
        </p:nvGrpSpPr>
        <p:grpSpPr>
          <a:xfrm>
            <a:off x="9830716" y="3838142"/>
            <a:ext cx="2082201" cy="735540"/>
            <a:chOff x="3395473" y="1971530"/>
            <a:chExt cx="4514260" cy="735540"/>
          </a:xfrm>
        </p:grpSpPr>
        <p:sp>
          <p:nvSpPr>
            <p:cNvPr id="52" name="TextBox 13">
              <a:extLst>
                <a:ext uri="{FF2B5EF4-FFF2-40B4-BE49-F238E27FC236}">
                  <a16:creationId xmlns:a16="http://schemas.microsoft.com/office/drawing/2014/main" xmlns="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53" name="TextBox 14">
              <a:extLst>
                <a:ext uri="{FF2B5EF4-FFF2-40B4-BE49-F238E27FC236}">
                  <a16:creationId xmlns:a16="http://schemas.microsoft.com/office/drawing/2014/main" xmlns="" id="{8BAC45BA-CA7A-4AEE-94B2-AC4CD7A9171A}"/>
                </a:ext>
              </a:extLst>
            </p:cNvPr>
            <p:cNvSpPr txBox="1"/>
            <p:nvPr/>
          </p:nvSpPr>
          <p:spPr>
            <a:xfrm>
              <a:off x="3400372" y="2245405"/>
              <a:ext cx="45093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/>
                <a:t>بسم الله</a:t>
              </a:r>
              <a:endParaRPr lang="ar-SY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59" name="Rectangle 11">
            <a:extLst>
              <a:ext uri="{FF2B5EF4-FFF2-40B4-BE49-F238E27FC236}">
                <a16:creationId xmlns:a16="http://schemas.microsoft.com/office/drawing/2014/main" xmlns="" id="{5F8E7BAA-5CCB-4606-BC90-892E615315DF}"/>
              </a:ext>
            </a:extLst>
          </p:cNvPr>
          <p:cNvSpPr/>
          <p:nvPr/>
        </p:nvSpPr>
        <p:spPr>
          <a:xfrm rot="21082034">
            <a:off x="8102801" y="5678821"/>
            <a:ext cx="2153601" cy="580708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: Rounded Corners 12">
            <a:extLst>
              <a:ext uri="{FF2B5EF4-FFF2-40B4-BE49-F238E27FC236}">
                <a16:creationId xmlns:a16="http://schemas.microsoft.com/office/drawing/2014/main" xmlns="" id="{A399D4D5-423F-446A-BC08-BD9572F7FFE0}"/>
              </a:ext>
            </a:extLst>
          </p:cNvPr>
          <p:cNvSpPr/>
          <p:nvPr/>
        </p:nvSpPr>
        <p:spPr>
          <a:xfrm>
            <a:off x="7941279" y="5297714"/>
            <a:ext cx="3954950" cy="671461"/>
          </a:xfrm>
          <a:prstGeom prst="roundRect">
            <a:avLst>
              <a:gd name="adj" fmla="val 2394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13F6EF0A-E56E-4AA9-A20C-13FBFADA2B5C}"/>
              </a:ext>
            </a:extLst>
          </p:cNvPr>
          <p:cNvGrpSpPr/>
          <p:nvPr/>
        </p:nvGrpSpPr>
        <p:grpSpPr>
          <a:xfrm>
            <a:off x="7899072" y="5428675"/>
            <a:ext cx="4071620" cy="461665"/>
            <a:chOff x="1273288" y="1958030"/>
            <a:chExt cx="7399690" cy="461665"/>
          </a:xfrm>
        </p:grpSpPr>
        <p:sp>
          <p:nvSpPr>
            <p:cNvPr id="62" name="TextBox 13">
              <a:extLst>
                <a:ext uri="{FF2B5EF4-FFF2-40B4-BE49-F238E27FC236}">
                  <a16:creationId xmlns:a16="http://schemas.microsoft.com/office/drawing/2014/main" xmlns="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3" name="TextBox 14">
              <a:extLst>
                <a:ext uri="{FF2B5EF4-FFF2-40B4-BE49-F238E27FC236}">
                  <a16:creationId xmlns:a16="http://schemas.microsoft.com/office/drawing/2014/main" xmlns="" id="{8BAC45BA-CA7A-4AEE-94B2-AC4CD7A9171A}"/>
                </a:ext>
              </a:extLst>
            </p:cNvPr>
            <p:cNvSpPr txBox="1"/>
            <p:nvPr/>
          </p:nvSpPr>
          <p:spPr>
            <a:xfrm>
              <a:off x="1273288" y="1958030"/>
              <a:ext cx="7399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/>
                <a:t>اللهم إنِّي أعوذ بك من الخبث و الخبائث</a:t>
              </a:r>
              <a:endParaRPr lang="ar-SY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64" name="Group 62">
            <a:extLst>
              <a:ext uri="{FF2B5EF4-FFF2-40B4-BE49-F238E27FC236}">
                <a16:creationId xmlns="" xmlns:a16="http://schemas.microsoft.com/office/drawing/2014/main" id="{8ACA37F5-FA1E-472F-A164-A25C74F12E64}"/>
              </a:ext>
            </a:extLst>
          </p:cNvPr>
          <p:cNvGrpSpPr/>
          <p:nvPr/>
        </p:nvGrpSpPr>
        <p:grpSpPr>
          <a:xfrm>
            <a:off x="8027838" y="2793543"/>
            <a:ext cx="793942" cy="718327"/>
            <a:chOff x="9309328" y="1814286"/>
            <a:chExt cx="284615" cy="344872"/>
          </a:xfrm>
        </p:grpSpPr>
        <p:sp>
          <p:nvSpPr>
            <p:cNvPr id="70" name="Oval 63">
              <a:extLst>
                <a:ext uri="{FF2B5EF4-FFF2-40B4-BE49-F238E27FC236}">
                  <a16:creationId xmlns="" xmlns:a16="http://schemas.microsoft.com/office/drawing/2014/main" id="{1288231F-55D5-40AD-9878-E8F63331FE46}"/>
                </a:ext>
              </a:extLst>
            </p:cNvPr>
            <p:cNvSpPr/>
            <p:nvPr/>
          </p:nvSpPr>
          <p:spPr>
            <a:xfrm>
              <a:off x="9309328" y="1814286"/>
              <a:ext cx="284615" cy="344872"/>
            </a:xfrm>
            <a:prstGeom prst="ellipse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Graphic 64" descr="Checkmark">
              <a:extLst>
                <a:ext uri="{FF2B5EF4-FFF2-40B4-BE49-F238E27FC236}">
                  <a16:creationId xmlns="" xmlns:a16="http://schemas.microsoft.com/office/drawing/2014/main" id="{456072F0-EC1F-4621-B3DD-ED23F2EA3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376968" y="1854027"/>
              <a:ext cx="160764" cy="2650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75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30" grpId="0" animBg="1"/>
      <p:bldP spid="31" grpId="0" animBg="1"/>
      <p:bldP spid="41" grpId="0" animBg="1"/>
      <p:bldP spid="50" grpId="0" animBg="1"/>
      <p:bldP spid="59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398720" y="2260155"/>
            <a:ext cx="2052165" cy="2322961"/>
            <a:chOff x="1617960" y="2259160"/>
            <a:chExt cx="2050468" cy="2324387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1077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صحتي و سلامتي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endParaRPr lang="ar-SY" altLang="en-US" sz="1600" b="1" dirty="0" smtClean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44761" y="3641334"/>
              <a:ext cx="831244" cy="83244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7960" y="3177373"/>
              <a:ext cx="2050468" cy="369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800" b="1" dirty="0"/>
                <a:t>آدابُ اسْتِخْدامِ دَوْرةِ المياهِ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:a16="http://schemas.microsoft.com/office/drawing/2014/main" xmlns="" id="{5F8E7BAA-5CCB-4606-BC90-892E615315DF}"/>
              </a:ext>
            </a:extLst>
          </p:cNvPr>
          <p:cNvSpPr/>
          <p:nvPr/>
        </p:nvSpPr>
        <p:spPr>
          <a:xfrm rot="21082034">
            <a:off x="7384660" y="1605475"/>
            <a:ext cx="2786394" cy="751338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:a16="http://schemas.microsoft.com/office/drawing/2014/main" xmlns="" id="{A399D4D5-423F-446A-BC08-BD9572F7FFE0}"/>
              </a:ext>
            </a:extLst>
          </p:cNvPr>
          <p:cNvSpPr/>
          <p:nvPr/>
        </p:nvSpPr>
        <p:spPr>
          <a:xfrm>
            <a:off x="6154057" y="851478"/>
            <a:ext cx="5640433" cy="1168722"/>
          </a:xfrm>
          <a:prstGeom prst="roundRect">
            <a:avLst>
              <a:gd name="adj" fmla="val 2394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:a16="http://schemas.microsoft.com/office/drawing/2014/main" xmlns="" id="{13F6EF0A-E56E-4AA9-A20C-13FBFADA2B5C}"/>
              </a:ext>
            </a:extLst>
          </p:cNvPr>
          <p:cNvGrpSpPr/>
          <p:nvPr/>
        </p:nvGrpSpPr>
        <p:grpSpPr>
          <a:xfrm>
            <a:off x="6020533" y="1026986"/>
            <a:ext cx="5602493" cy="830997"/>
            <a:chOff x="-773257" y="1636473"/>
            <a:chExt cx="8429927" cy="830997"/>
          </a:xfrm>
        </p:grpSpPr>
        <p:sp>
          <p:nvSpPr>
            <p:cNvPr id="68" name="TextBox 13">
              <a:extLst>
                <a:ext uri="{FF2B5EF4-FFF2-40B4-BE49-F238E27FC236}">
                  <a16:creationId xmlns:a16="http://schemas.microsoft.com/office/drawing/2014/main" xmlns="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:a16="http://schemas.microsoft.com/office/drawing/2014/main" xmlns="" id="{8BAC45BA-CA7A-4AEE-94B2-AC4CD7A9171A}"/>
                </a:ext>
              </a:extLst>
            </p:cNvPr>
            <p:cNvSpPr txBox="1"/>
            <p:nvPr/>
          </p:nvSpPr>
          <p:spPr>
            <a:xfrm>
              <a:off x="-773257" y="1636473"/>
              <a:ext cx="84299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/>
                <a:t>لَوِّنِي </a:t>
              </a:r>
              <a:r>
                <a:rPr lang="ar-SY" sz="2400" b="1" dirty="0"/>
                <a:t>الدائِرةَ تَحْتَ رَمْزِ دَوُرةِ مِياهِ النِّساءِ بِلَوْنٍ</a:t>
              </a:r>
            </a:p>
            <a:p>
              <a:pPr algn="r"/>
              <a:r>
                <a:rPr lang="ar-SY" sz="2400" b="1" dirty="0"/>
                <a:t>وَرْدِيٍّ وَتَحْتَ رَمْزِ دَوْرةِ مِياهِ الرِّجالِ بِلَوْنٍ أَزْرَقَ:</a:t>
              </a:r>
              <a:endParaRPr lang="ar-SY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33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766" y="2815338"/>
            <a:ext cx="2177351" cy="31406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8" name="TextBox 62">
            <a:extLst>
              <a:ext uri="{FF2B5EF4-FFF2-40B4-BE49-F238E27FC236}">
                <a16:creationId xmlns="" xmlns:a16="http://schemas.microsoft.com/office/drawing/2014/main" id="{35E145AC-8310-404F-B878-A8958A67D11A}"/>
              </a:ext>
            </a:extLst>
          </p:cNvPr>
          <p:cNvSpPr txBox="1"/>
          <p:nvPr/>
        </p:nvSpPr>
        <p:spPr>
          <a:xfrm>
            <a:off x="7620313" y="214024"/>
            <a:ext cx="4136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200" b="1" dirty="0" smtClean="0">
                <a:solidFill>
                  <a:srgbClr val="FF0000"/>
                </a:solidFill>
              </a:rPr>
              <a:t>نشاط 2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xmlns="" id="{5F8E7BAA-5CCB-4606-BC90-892E615315DF}"/>
              </a:ext>
            </a:extLst>
          </p:cNvPr>
          <p:cNvSpPr/>
          <p:nvPr/>
        </p:nvSpPr>
        <p:spPr>
          <a:xfrm rot="21082034">
            <a:off x="9784083" y="3036485"/>
            <a:ext cx="402869" cy="580708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075" y="2887982"/>
            <a:ext cx="2246980" cy="30314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0" name="Oval 63">
            <a:extLst>
              <a:ext uri="{FF2B5EF4-FFF2-40B4-BE49-F238E27FC236}">
                <a16:creationId xmlns="" xmlns:a16="http://schemas.microsoft.com/office/drawing/2014/main" id="{1288231F-55D5-40AD-9878-E8F63331FE46}"/>
              </a:ext>
            </a:extLst>
          </p:cNvPr>
          <p:cNvSpPr/>
          <p:nvPr/>
        </p:nvSpPr>
        <p:spPr>
          <a:xfrm>
            <a:off x="9320634" y="4978857"/>
            <a:ext cx="844296" cy="76388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63">
            <a:extLst>
              <a:ext uri="{FF2B5EF4-FFF2-40B4-BE49-F238E27FC236}">
                <a16:creationId xmlns="" xmlns:a16="http://schemas.microsoft.com/office/drawing/2014/main" id="{1288231F-55D5-40AD-9878-E8F63331FE46}"/>
              </a:ext>
            </a:extLst>
          </p:cNvPr>
          <p:cNvSpPr/>
          <p:nvPr/>
        </p:nvSpPr>
        <p:spPr>
          <a:xfrm>
            <a:off x="5773122" y="5021964"/>
            <a:ext cx="838839" cy="763886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026" y="804715"/>
            <a:ext cx="2246980" cy="2629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298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30" grpId="0" animBg="1"/>
      <p:bldP spid="40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398720" y="2260155"/>
            <a:ext cx="2052165" cy="2322961"/>
            <a:chOff x="1617960" y="2259160"/>
            <a:chExt cx="2050468" cy="2324387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1077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صحتي و سلامتي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endParaRPr lang="ar-SY" altLang="en-US" sz="1600" b="1" dirty="0" smtClean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79281" y="3630376"/>
              <a:ext cx="834221" cy="83542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7960" y="3177373"/>
              <a:ext cx="2050468" cy="369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800" b="1" dirty="0"/>
                <a:t>آدابُ اسْتِخْدامِ دَوْرةِ المياهِ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:a16="http://schemas.microsoft.com/office/drawing/2014/main" xmlns="" id="{5F8E7BAA-5CCB-4606-BC90-892E615315DF}"/>
              </a:ext>
            </a:extLst>
          </p:cNvPr>
          <p:cNvSpPr/>
          <p:nvPr/>
        </p:nvSpPr>
        <p:spPr>
          <a:xfrm rot="21082034">
            <a:off x="7384660" y="1605475"/>
            <a:ext cx="2786394" cy="751338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:a16="http://schemas.microsoft.com/office/drawing/2014/main" xmlns="" id="{A399D4D5-423F-446A-BC08-BD9572F7FFE0}"/>
              </a:ext>
            </a:extLst>
          </p:cNvPr>
          <p:cNvSpPr/>
          <p:nvPr/>
        </p:nvSpPr>
        <p:spPr>
          <a:xfrm>
            <a:off x="7344055" y="1098050"/>
            <a:ext cx="4450435" cy="922149"/>
          </a:xfrm>
          <a:prstGeom prst="roundRect">
            <a:avLst>
              <a:gd name="adj" fmla="val 2394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:a16="http://schemas.microsoft.com/office/drawing/2014/main" xmlns="" id="{13F6EF0A-E56E-4AA9-A20C-13FBFADA2B5C}"/>
              </a:ext>
            </a:extLst>
          </p:cNvPr>
          <p:cNvGrpSpPr/>
          <p:nvPr/>
        </p:nvGrpSpPr>
        <p:grpSpPr>
          <a:xfrm>
            <a:off x="7678057" y="1358254"/>
            <a:ext cx="3944969" cy="463903"/>
            <a:chOff x="-773257" y="1784626"/>
            <a:chExt cx="8429927" cy="463903"/>
          </a:xfrm>
        </p:grpSpPr>
        <p:sp>
          <p:nvSpPr>
            <p:cNvPr id="68" name="TextBox 13">
              <a:extLst>
                <a:ext uri="{FF2B5EF4-FFF2-40B4-BE49-F238E27FC236}">
                  <a16:creationId xmlns:a16="http://schemas.microsoft.com/office/drawing/2014/main" xmlns="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:a16="http://schemas.microsoft.com/office/drawing/2014/main" xmlns="" id="{8BAC45BA-CA7A-4AEE-94B2-AC4CD7A9171A}"/>
                </a:ext>
              </a:extLst>
            </p:cNvPr>
            <p:cNvSpPr txBox="1"/>
            <p:nvPr/>
          </p:nvSpPr>
          <p:spPr>
            <a:xfrm>
              <a:off x="-773257" y="1784626"/>
              <a:ext cx="84299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حَدِّدِي الخَطَأَ فِي الصُّورةِ؟</a:t>
              </a:r>
              <a:endParaRPr lang="ar-SY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33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276" y="2561677"/>
            <a:ext cx="2314841" cy="29193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8" name="TextBox 62">
            <a:extLst>
              <a:ext uri="{FF2B5EF4-FFF2-40B4-BE49-F238E27FC236}">
                <a16:creationId xmlns="" xmlns:a16="http://schemas.microsoft.com/office/drawing/2014/main" id="{35E145AC-8310-404F-B878-A8958A67D11A}"/>
              </a:ext>
            </a:extLst>
          </p:cNvPr>
          <p:cNvSpPr txBox="1"/>
          <p:nvPr/>
        </p:nvSpPr>
        <p:spPr>
          <a:xfrm>
            <a:off x="5588001" y="214024"/>
            <a:ext cx="6168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/>
              <a:t>مِنَ </a:t>
            </a:r>
            <a:r>
              <a:rPr lang="ar-SY" sz="2400" b="1" dirty="0" smtClean="0"/>
              <a:t>الْأخْطاء </a:t>
            </a:r>
            <a:r>
              <a:rPr lang="ar-SY" sz="2400" b="1" dirty="0"/>
              <a:t>الشائِعةِ عِنْدَ اسْتِخْدامِ دَوْرةِ المِياهِ</a:t>
            </a:r>
            <a:endParaRPr lang="en-US" sz="2400" b="1" dirty="0"/>
          </a:p>
        </p:txBody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xmlns="" id="{5F8E7BAA-5CCB-4606-BC90-892E615315DF}"/>
              </a:ext>
            </a:extLst>
          </p:cNvPr>
          <p:cNvSpPr/>
          <p:nvPr/>
        </p:nvSpPr>
        <p:spPr>
          <a:xfrm rot="21082034">
            <a:off x="9784083" y="3036485"/>
            <a:ext cx="402869" cy="580708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051" y="2561677"/>
            <a:ext cx="2246980" cy="29193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6" name="مربع نص 25"/>
          <p:cNvSpPr txBox="1"/>
          <p:nvPr/>
        </p:nvSpPr>
        <p:spPr>
          <a:xfrm>
            <a:off x="8672276" y="5861416"/>
            <a:ext cx="261030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2000" b="1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عدم إغلاق الباب و الدخول من غير حذاء</a:t>
            </a:r>
            <a:endParaRPr lang="ar-SY" sz="2000" b="1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4900639" y="5957347"/>
            <a:ext cx="290576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2000" b="1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إلقاء المناديل على الأرض</a:t>
            </a:r>
            <a:endParaRPr lang="ar-SY" sz="2000" b="1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04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30" grpId="0" animBg="1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374977" y="2291252"/>
            <a:ext cx="2052165" cy="2291861"/>
            <a:chOff x="1594237" y="2290278"/>
            <a:chExt cx="2050468" cy="2293269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90278"/>
              <a:ext cx="1342526" cy="831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صحتي و سلامتي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97783" y="3691982"/>
              <a:ext cx="735355" cy="73641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4237" y="3231553"/>
              <a:ext cx="2050468" cy="369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800" b="1" dirty="0"/>
                <a:t>آدابُ اسْتِخْدامِ دَوْرةِ المياهِ</a:t>
              </a: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40BE6769-A66C-4448-8A3C-506D3A8FF29A}"/>
              </a:ext>
            </a:extLst>
          </p:cNvPr>
          <p:cNvSpPr/>
          <p:nvPr/>
        </p:nvSpPr>
        <p:spPr>
          <a:xfrm flipH="1">
            <a:off x="6700789" y="5512559"/>
            <a:ext cx="2016125" cy="992187"/>
          </a:xfrm>
          <a:custGeom>
            <a:avLst/>
            <a:gdLst>
              <a:gd name="connsiteX0" fmla="*/ 2015905 w 2015905"/>
              <a:gd name="connsiteY0" fmla="*/ 0 h 991772"/>
              <a:gd name="connsiteX1" fmla="*/ 1782385 w 2015905"/>
              <a:gd name="connsiteY1" fmla="*/ 0 h 991772"/>
              <a:gd name="connsiteX2" fmla="*/ 0 w 2015905"/>
              <a:gd name="connsiteY2" fmla="*/ 991772 h 991772"/>
              <a:gd name="connsiteX3" fmla="*/ 239503 w 2015905"/>
              <a:gd name="connsiteY3" fmla="*/ 991772 h 991772"/>
              <a:gd name="connsiteX4" fmla="*/ 2015905 w 2015905"/>
              <a:gd name="connsiteY4" fmla="*/ 3329 h 99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5905" h="991772">
                <a:moveTo>
                  <a:pt x="2015905" y="0"/>
                </a:moveTo>
                <a:lnTo>
                  <a:pt x="1782385" y="0"/>
                </a:lnTo>
                <a:lnTo>
                  <a:pt x="0" y="991772"/>
                </a:lnTo>
                <a:lnTo>
                  <a:pt x="239503" y="991772"/>
                </a:lnTo>
                <a:lnTo>
                  <a:pt x="2015905" y="3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7" name="TextBox 62">
            <a:extLst>
              <a:ext uri="{FF2B5EF4-FFF2-40B4-BE49-F238E27FC236}">
                <a16:creationId xmlns="" xmlns:a16="http://schemas.microsoft.com/office/drawing/2014/main" id="{35E145AC-8310-404F-B878-A8958A67D11A}"/>
              </a:ext>
            </a:extLst>
          </p:cNvPr>
          <p:cNvSpPr txBox="1"/>
          <p:nvPr/>
        </p:nvSpPr>
        <p:spPr>
          <a:xfrm>
            <a:off x="10205940" y="275579"/>
            <a:ext cx="1239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C00000"/>
                </a:solidFill>
              </a:rPr>
              <a:t>نشاط 2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xmlns="" id="{5F8E7BAA-5CCB-4606-BC90-892E615315DF}"/>
              </a:ext>
            </a:extLst>
          </p:cNvPr>
          <p:cNvSpPr/>
          <p:nvPr/>
        </p:nvSpPr>
        <p:spPr>
          <a:xfrm rot="21082034">
            <a:off x="7522291" y="1326998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12">
            <a:extLst>
              <a:ext uri="{FF2B5EF4-FFF2-40B4-BE49-F238E27FC236}">
                <a16:creationId xmlns:a16="http://schemas.microsoft.com/office/drawing/2014/main" xmlns="" id="{A399D4D5-423F-446A-BC08-BD9572F7FFE0}"/>
              </a:ext>
            </a:extLst>
          </p:cNvPr>
          <p:cNvSpPr/>
          <p:nvPr/>
        </p:nvSpPr>
        <p:spPr>
          <a:xfrm>
            <a:off x="7019244" y="968341"/>
            <a:ext cx="4775245" cy="798286"/>
          </a:xfrm>
          <a:prstGeom prst="roundRect">
            <a:avLst>
              <a:gd name="adj" fmla="val 2394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60">
            <a:extLst>
              <a:ext uri="{FF2B5EF4-FFF2-40B4-BE49-F238E27FC236}">
                <a16:creationId xmlns:a16="http://schemas.microsoft.com/office/drawing/2014/main" xmlns="" id="{13F6EF0A-E56E-4AA9-A20C-13FBFADA2B5C}"/>
              </a:ext>
            </a:extLst>
          </p:cNvPr>
          <p:cNvGrpSpPr/>
          <p:nvPr/>
        </p:nvGrpSpPr>
        <p:grpSpPr>
          <a:xfrm>
            <a:off x="7073859" y="1064040"/>
            <a:ext cx="4775245" cy="681132"/>
            <a:chOff x="1076173" y="1971530"/>
            <a:chExt cx="6740631" cy="681132"/>
          </a:xfrm>
        </p:grpSpPr>
        <p:sp>
          <p:nvSpPr>
            <p:cNvPr id="24" name="TextBox 13">
              <a:extLst>
                <a:ext uri="{FF2B5EF4-FFF2-40B4-BE49-F238E27FC236}">
                  <a16:creationId xmlns:a16="http://schemas.microsoft.com/office/drawing/2014/main" xmlns="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6" name="TextBox 14">
              <a:extLst>
                <a:ext uri="{FF2B5EF4-FFF2-40B4-BE49-F238E27FC236}">
                  <a16:creationId xmlns:a16="http://schemas.microsoft.com/office/drawing/2014/main" xmlns="" id="{8BAC45BA-CA7A-4AEE-94B2-AC4CD7A9171A}"/>
                </a:ext>
              </a:extLst>
            </p:cNvPr>
            <p:cNvSpPr txBox="1"/>
            <p:nvPr/>
          </p:nvSpPr>
          <p:spPr>
            <a:xfrm>
              <a:off x="1076173" y="2129442"/>
              <a:ext cx="67406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 smtClean="0"/>
                <a:t>أَكْمِلِي العِبارةَ </a:t>
              </a:r>
              <a:r>
                <a:rPr lang="ar-SY" sz="2800" b="1" dirty="0"/>
                <a:t>الآتِيةَ:</a:t>
              </a:r>
              <a:endParaRPr lang="ar-SY" sz="28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27" name="Rectangle: Rounded Corners 51">
            <a:extLst>
              <a:ext uri="{FF2B5EF4-FFF2-40B4-BE49-F238E27FC236}">
                <a16:creationId xmlns="" xmlns:a16="http://schemas.microsoft.com/office/drawing/2014/main" id="{5586B426-9E16-4FC0-9C48-36786D93BB36}"/>
              </a:ext>
            </a:extLst>
          </p:cNvPr>
          <p:cNvSpPr/>
          <p:nvPr/>
        </p:nvSpPr>
        <p:spPr>
          <a:xfrm>
            <a:off x="2803006" y="1052221"/>
            <a:ext cx="3759324" cy="3352130"/>
          </a:xfrm>
          <a:prstGeom prst="roundRect">
            <a:avLst>
              <a:gd name="adj" fmla="val 10047"/>
            </a:avLst>
          </a:prstGeom>
          <a:solidFill>
            <a:schemeClr val="tx1">
              <a:alpha val="60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41">
            <a:extLst>
              <a:ext uri="{FF2B5EF4-FFF2-40B4-BE49-F238E27FC236}">
                <a16:creationId xmlns="" xmlns:a16="http://schemas.microsoft.com/office/drawing/2014/main" id="{99E85BF5-7988-4D25-B795-11ED39ADBB06}"/>
              </a:ext>
            </a:extLst>
          </p:cNvPr>
          <p:cNvGrpSpPr/>
          <p:nvPr/>
        </p:nvGrpSpPr>
        <p:grpSpPr>
          <a:xfrm>
            <a:off x="2608026" y="845975"/>
            <a:ext cx="4214051" cy="3831831"/>
            <a:chOff x="4438840" y="652264"/>
            <a:chExt cx="2939478" cy="2672864"/>
          </a:xfrm>
        </p:grpSpPr>
        <p:sp>
          <p:nvSpPr>
            <p:cNvPr id="30" name="Rectangle: Rounded Corners 17">
              <a:extLst>
                <a:ext uri="{FF2B5EF4-FFF2-40B4-BE49-F238E27FC236}">
                  <a16:creationId xmlns="" xmlns:a16="http://schemas.microsoft.com/office/drawing/2014/main" id="{BE554183-7F8B-4472-A1C9-FCA51A6CB549}"/>
                </a:ext>
              </a:extLst>
            </p:cNvPr>
            <p:cNvSpPr/>
            <p:nvPr/>
          </p:nvSpPr>
          <p:spPr>
            <a:xfrm>
              <a:off x="4767698" y="815550"/>
              <a:ext cx="2276622" cy="2309523"/>
            </a:xfrm>
            <a:prstGeom prst="roundRect">
              <a:avLst>
                <a:gd name="adj" fmla="val 10047"/>
              </a:avLst>
            </a:prstGeom>
            <a:gradFill>
              <a:gsLst>
                <a:gs pos="17000">
                  <a:srgbClr val="FF4711"/>
                </a:gs>
                <a:gs pos="94690">
                  <a:srgbClr val="EB410E"/>
                </a:gs>
                <a:gs pos="75000">
                  <a:srgbClr val="9A26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Graphic 18">
              <a:extLst>
                <a:ext uri="{FF2B5EF4-FFF2-40B4-BE49-F238E27FC236}">
                  <a16:creationId xmlns="" xmlns:a16="http://schemas.microsoft.com/office/drawing/2014/main" id="{25F97F49-90BF-4864-B9E9-9FBF50CB3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1922" y="1244960"/>
              <a:ext cx="1711205" cy="1711205"/>
            </a:xfrm>
            <a:prstGeom prst="rect">
              <a:avLst/>
            </a:prstGeom>
          </p:spPr>
        </p:pic>
        <p:sp>
          <p:nvSpPr>
            <p:cNvPr id="32" name="Rectangle: Rounded Corners 19">
              <a:extLst>
                <a:ext uri="{FF2B5EF4-FFF2-40B4-BE49-F238E27FC236}">
                  <a16:creationId xmlns="" xmlns:a16="http://schemas.microsoft.com/office/drawing/2014/main" id="{CBCFF548-D47C-4BFB-9216-4CA9C4DC8FCC}"/>
                </a:ext>
              </a:extLst>
            </p:cNvPr>
            <p:cNvSpPr/>
            <p:nvPr/>
          </p:nvSpPr>
          <p:spPr>
            <a:xfrm>
              <a:off x="4438840" y="753865"/>
              <a:ext cx="2939478" cy="27577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38000">
                  <a:schemeClr val="bg1"/>
                </a:gs>
                <a:gs pos="59000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Rounded Corners 20">
              <a:extLst>
                <a:ext uri="{FF2B5EF4-FFF2-40B4-BE49-F238E27FC236}">
                  <a16:creationId xmlns="" xmlns:a16="http://schemas.microsoft.com/office/drawing/2014/main" id="{0C0B8AF1-14A6-47F8-B3E5-D8DD92126E4D}"/>
                </a:ext>
              </a:extLst>
            </p:cNvPr>
            <p:cNvSpPr/>
            <p:nvPr/>
          </p:nvSpPr>
          <p:spPr>
            <a:xfrm>
              <a:off x="4767698" y="652264"/>
              <a:ext cx="2276622" cy="566057"/>
            </a:xfrm>
            <a:prstGeom prst="roundRect">
              <a:avLst>
                <a:gd name="adj" fmla="val 26623"/>
              </a:avLst>
            </a:prstGeom>
            <a:gradFill>
              <a:gsLst>
                <a:gs pos="24000">
                  <a:srgbClr val="9A2600"/>
                </a:gs>
                <a:gs pos="38000">
                  <a:srgbClr val="F2440F"/>
                </a:gs>
                <a:gs pos="59000">
                  <a:srgbClr val="FF4711"/>
                </a:gs>
                <a:gs pos="84000">
                  <a:srgbClr val="9A2600"/>
                </a:gs>
              </a:gsLst>
              <a:lin ang="5400000" scaled="1"/>
            </a:gradFill>
            <a:ln>
              <a:noFill/>
            </a:ln>
            <a:effectLst>
              <a:outerShdw blurRad="101600" dist="114300" dir="5400000" algn="t" rotWithShape="0">
                <a:srgbClr val="C0370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21">
              <a:extLst>
                <a:ext uri="{FF2B5EF4-FFF2-40B4-BE49-F238E27FC236}">
                  <a16:creationId xmlns="" xmlns:a16="http://schemas.microsoft.com/office/drawing/2014/main" id="{5C38E4C3-D872-4DBF-9C8E-C901C6625B4A}"/>
                </a:ext>
              </a:extLst>
            </p:cNvPr>
            <p:cNvSpPr txBox="1"/>
            <p:nvPr/>
          </p:nvSpPr>
          <p:spPr>
            <a:xfrm>
              <a:off x="4716077" y="2925018"/>
              <a:ext cx="22766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5" name="TextBox 22">
              <a:extLst>
                <a:ext uri="{FF2B5EF4-FFF2-40B4-BE49-F238E27FC236}">
                  <a16:creationId xmlns="" xmlns:a16="http://schemas.microsoft.com/office/drawing/2014/main" id="{A6734844-8AF9-4758-A3C4-A8AA921AA357}"/>
                </a:ext>
              </a:extLst>
            </p:cNvPr>
            <p:cNvSpPr txBox="1"/>
            <p:nvPr/>
          </p:nvSpPr>
          <p:spPr>
            <a:xfrm>
              <a:off x="5012384" y="3094296"/>
              <a:ext cx="177074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1" name="Rectangle 11">
            <a:extLst>
              <a:ext uri="{FF2B5EF4-FFF2-40B4-BE49-F238E27FC236}">
                <a16:creationId xmlns:a16="http://schemas.microsoft.com/office/drawing/2014/main" xmlns="" id="{5F8E7BAA-5CCB-4606-BC90-892E615315DF}"/>
              </a:ext>
            </a:extLst>
          </p:cNvPr>
          <p:cNvSpPr/>
          <p:nvPr/>
        </p:nvSpPr>
        <p:spPr>
          <a:xfrm rot="21082034">
            <a:off x="7674691" y="3024849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12">
            <a:extLst>
              <a:ext uri="{FF2B5EF4-FFF2-40B4-BE49-F238E27FC236}">
                <a16:creationId xmlns:a16="http://schemas.microsoft.com/office/drawing/2014/main" xmlns="" id="{A399D4D5-423F-446A-BC08-BD9572F7FFE0}"/>
              </a:ext>
            </a:extLst>
          </p:cNvPr>
          <p:cNvSpPr/>
          <p:nvPr/>
        </p:nvSpPr>
        <p:spPr>
          <a:xfrm>
            <a:off x="7171644" y="2666192"/>
            <a:ext cx="4775245" cy="798286"/>
          </a:xfrm>
          <a:prstGeom prst="roundRect">
            <a:avLst>
              <a:gd name="adj" fmla="val 2394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60">
            <a:extLst>
              <a:ext uri="{FF2B5EF4-FFF2-40B4-BE49-F238E27FC236}">
                <a16:creationId xmlns:a16="http://schemas.microsoft.com/office/drawing/2014/main" xmlns="" id="{13F6EF0A-E56E-4AA9-A20C-13FBFADA2B5C}"/>
              </a:ext>
            </a:extLst>
          </p:cNvPr>
          <p:cNvGrpSpPr/>
          <p:nvPr/>
        </p:nvGrpSpPr>
        <p:grpSpPr>
          <a:xfrm>
            <a:off x="7240774" y="2761891"/>
            <a:ext cx="4775245" cy="654724"/>
            <a:chOff x="1096662" y="1971530"/>
            <a:chExt cx="6740631" cy="654724"/>
          </a:xfrm>
        </p:grpSpPr>
        <p:sp>
          <p:nvSpPr>
            <p:cNvPr id="45" name="TextBox 13">
              <a:extLst>
                <a:ext uri="{FF2B5EF4-FFF2-40B4-BE49-F238E27FC236}">
                  <a16:creationId xmlns:a16="http://schemas.microsoft.com/office/drawing/2014/main" xmlns="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46" name="TextBox 14">
              <a:extLst>
                <a:ext uri="{FF2B5EF4-FFF2-40B4-BE49-F238E27FC236}">
                  <a16:creationId xmlns:a16="http://schemas.microsoft.com/office/drawing/2014/main" xmlns="" id="{8BAC45BA-CA7A-4AEE-94B2-AC4CD7A9171A}"/>
                </a:ext>
              </a:extLst>
            </p:cNvPr>
            <p:cNvSpPr txBox="1"/>
            <p:nvPr/>
          </p:nvSpPr>
          <p:spPr>
            <a:xfrm>
              <a:off x="1096662" y="2103034"/>
              <a:ext cx="67406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 smtClean="0"/>
                <a:t>إيَّاكِ و </a:t>
              </a:r>
              <a:r>
                <a:rPr lang="ar-SY" sz="2800" b="1" dirty="0" smtClean="0">
                  <a:solidFill>
                    <a:srgbClr val="C00000"/>
                  </a:solidFill>
                </a:rPr>
                <a:t>هدرُ</a:t>
              </a:r>
              <a:r>
                <a:rPr lang="ar-SY" sz="2800" b="1" dirty="0" smtClean="0"/>
                <a:t> الماءِ</a:t>
              </a:r>
              <a:endParaRPr lang="ar-SY" sz="28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36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552" y="4018451"/>
            <a:ext cx="1686500" cy="2529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4751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7" grpId="0" animBg="1"/>
      <p:bldP spid="4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398722" y="2260155"/>
            <a:ext cx="2052165" cy="2322961"/>
            <a:chOff x="1617961" y="2259160"/>
            <a:chExt cx="2050468" cy="2324387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712" y="2259160"/>
              <a:ext cx="1636959" cy="83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 smtClean="0"/>
                <a:t>صحتي و سلامتي</a:t>
              </a:r>
              <a:endParaRPr lang="ar-SY" altLang="en-US" sz="1800" b="1" dirty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96421" y="3689761"/>
              <a:ext cx="693540" cy="69454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7961" y="3232448"/>
              <a:ext cx="2050468" cy="369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800" b="1" dirty="0"/>
                <a:t>آدابُ اسْتِخْدامِ دَوْرةِ المياهِ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: Rounded Corners 16">
            <a:extLst>
              <a:ext uri="{FF2B5EF4-FFF2-40B4-BE49-F238E27FC236}">
                <a16:creationId xmlns:a16="http://schemas.microsoft.com/office/drawing/2014/main" xmlns="" id="{221EFBA9-B765-43F5-B990-2F1BB1C0C649}"/>
              </a:ext>
            </a:extLst>
          </p:cNvPr>
          <p:cNvSpPr/>
          <p:nvPr/>
        </p:nvSpPr>
        <p:spPr>
          <a:xfrm rot="220048">
            <a:off x="6863386" y="2147720"/>
            <a:ext cx="4228387" cy="785837"/>
          </a:xfrm>
          <a:prstGeom prst="roundRect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7">
            <a:extLst>
              <a:ext uri="{FF2B5EF4-FFF2-40B4-BE49-F238E27FC236}">
                <a16:creationId xmlns:a16="http://schemas.microsoft.com/office/drawing/2014/main" xmlns="" id="{C7A27F80-1A2E-4539-A4B5-655DDD31578C}"/>
              </a:ext>
            </a:extLst>
          </p:cNvPr>
          <p:cNvSpPr/>
          <p:nvPr/>
        </p:nvSpPr>
        <p:spPr>
          <a:xfrm>
            <a:off x="6402698" y="1694032"/>
            <a:ext cx="5012788" cy="1012874"/>
          </a:xfrm>
          <a:prstGeom prst="roundRect">
            <a:avLst/>
          </a:prstGeom>
          <a:gradFill flip="none" rotWithShape="1">
            <a:gsLst>
              <a:gs pos="0">
                <a:srgbClr val="00CC99"/>
              </a:gs>
              <a:gs pos="100000">
                <a:srgbClr val="008080"/>
              </a:gs>
            </a:gsLst>
            <a:lin ang="0" scaled="1"/>
            <a:tileRect/>
          </a:gra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18">
            <a:extLst>
              <a:ext uri="{FF2B5EF4-FFF2-40B4-BE49-F238E27FC236}">
                <a16:creationId xmlns:a16="http://schemas.microsoft.com/office/drawing/2014/main" xmlns="" id="{A28828EA-657D-488D-A736-987288368F2D}"/>
              </a:ext>
            </a:extLst>
          </p:cNvPr>
          <p:cNvSpPr/>
          <p:nvPr/>
        </p:nvSpPr>
        <p:spPr>
          <a:xfrm>
            <a:off x="6506510" y="1536161"/>
            <a:ext cx="508000" cy="1349830"/>
          </a:xfrm>
          <a:prstGeom prst="roundRect">
            <a:avLst/>
          </a:prstGeom>
          <a:gradFill flip="none" rotWithShape="1">
            <a:gsLst>
              <a:gs pos="100000">
                <a:schemeClr val="tx1"/>
              </a:gs>
              <a:gs pos="18000">
                <a:schemeClr val="bg1">
                  <a:lumMod val="65000"/>
                </a:schemeClr>
              </a:gs>
              <a:gs pos="49000">
                <a:schemeClr val="bg1"/>
              </a:gs>
              <a:gs pos="85000">
                <a:schemeClr val="bg1">
                  <a:lumMod val="65000"/>
                </a:schemeClr>
              </a:gs>
              <a:gs pos="1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powder">
            <a:contourClr>
              <a:srgbClr val="66006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: Rounded Corners 22">
            <a:extLst>
              <a:ext uri="{FF2B5EF4-FFF2-40B4-BE49-F238E27FC236}">
                <a16:creationId xmlns:a16="http://schemas.microsoft.com/office/drawing/2014/main" xmlns="" id="{EAC4A0E4-4CBD-49AB-BD49-ABF90A4C4862}"/>
              </a:ext>
            </a:extLst>
          </p:cNvPr>
          <p:cNvSpPr/>
          <p:nvPr/>
        </p:nvSpPr>
        <p:spPr>
          <a:xfrm rot="220048">
            <a:off x="6863386" y="3921119"/>
            <a:ext cx="4228387" cy="785837"/>
          </a:xfrm>
          <a:prstGeom prst="roundRect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3">
            <a:extLst>
              <a:ext uri="{FF2B5EF4-FFF2-40B4-BE49-F238E27FC236}">
                <a16:creationId xmlns:a16="http://schemas.microsoft.com/office/drawing/2014/main" xmlns="" id="{C372AA08-D913-4B9D-BFE0-4FF63C86C802}"/>
              </a:ext>
            </a:extLst>
          </p:cNvPr>
          <p:cNvSpPr/>
          <p:nvPr/>
        </p:nvSpPr>
        <p:spPr>
          <a:xfrm>
            <a:off x="6402698" y="3467431"/>
            <a:ext cx="5012788" cy="1012874"/>
          </a:xfrm>
          <a:prstGeom prst="roundRect">
            <a:avLst/>
          </a:prstGeom>
          <a:gradFill flip="none" rotWithShape="1">
            <a:gsLst>
              <a:gs pos="0">
                <a:srgbClr val="FFCC66"/>
              </a:gs>
              <a:gs pos="100000">
                <a:srgbClr val="FF5050"/>
              </a:gs>
            </a:gsLst>
            <a:lin ang="0" scaled="1"/>
            <a:tileRect/>
          </a:gra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4">
            <a:extLst>
              <a:ext uri="{FF2B5EF4-FFF2-40B4-BE49-F238E27FC236}">
                <a16:creationId xmlns:a16="http://schemas.microsoft.com/office/drawing/2014/main" xmlns="" id="{67BBCFFB-4337-49AD-A54C-21E7FBAF47F7}"/>
              </a:ext>
            </a:extLst>
          </p:cNvPr>
          <p:cNvSpPr/>
          <p:nvPr/>
        </p:nvSpPr>
        <p:spPr>
          <a:xfrm>
            <a:off x="6506510" y="3342762"/>
            <a:ext cx="508000" cy="1349830"/>
          </a:xfrm>
          <a:prstGeom prst="roundRect">
            <a:avLst/>
          </a:prstGeom>
          <a:gradFill flip="none" rotWithShape="1">
            <a:gsLst>
              <a:gs pos="100000">
                <a:schemeClr val="tx1"/>
              </a:gs>
              <a:gs pos="18000">
                <a:schemeClr val="bg1">
                  <a:lumMod val="65000"/>
                </a:schemeClr>
              </a:gs>
              <a:gs pos="49000">
                <a:schemeClr val="bg1"/>
              </a:gs>
              <a:gs pos="85000">
                <a:schemeClr val="bg1">
                  <a:lumMod val="65000"/>
                </a:schemeClr>
              </a:gs>
              <a:gs pos="1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powder">
            <a:contourClr>
              <a:srgbClr val="66006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: Rounded Corners 28">
            <a:extLst>
              <a:ext uri="{FF2B5EF4-FFF2-40B4-BE49-F238E27FC236}">
                <a16:creationId xmlns:a16="http://schemas.microsoft.com/office/drawing/2014/main" xmlns="" id="{F2AA69E7-8916-41A4-A02A-9B4AE993FC8E}"/>
              </a:ext>
            </a:extLst>
          </p:cNvPr>
          <p:cNvSpPr/>
          <p:nvPr/>
        </p:nvSpPr>
        <p:spPr>
          <a:xfrm rot="220048">
            <a:off x="6863386" y="5886523"/>
            <a:ext cx="4228387" cy="785837"/>
          </a:xfrm>
          <a:prstGeom prst="roundRect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9">
            <a:extLst>
              <a:ext uri="{FF2B5EF4-FFF2-40B4-BE49-F238E27FC236}">
                <a16:creationId xmlns:a16="http://schemas.microsoft.com/office/drawing/2014/main" xmlns="" id="{59CCBA47-3208-4FF6-885B-9158DF0EA24F}"/>
              </a:ext>
            </a:extLst>
          </p:cNvPr>
          <p:cNvSpPr/>
          <p:nvPr/>
        </p:nvSpPr>
        <p:spPr>
          <a:xfrm>
            <a:off x="6402698" y="5432835"/>
            <a:ext cx="5012788" cy="1012874"/>
          </a:xfrm>
          <a:prstGeom prst="roundRect">
            <a:avLst/>
          </a:prstGeom>
          <a:gradFill flip="none" rotWithShape="1">
            <a:gsLst>
              <a:gs pos="0">
                <a:srgbClr val="FF33CC"/>
              </a:gs>
              <a:gs pos="100000">
                <a:srgbClr val="FF5050"/>
              </a:gs>
            </a:gsLst>
            <a:lin ang="0" scaled="1"/>
            <a:tileRect/>
          </a:gra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30">
            <a:extLst>
              <a:ext uri="{FF2B5EF4-FFF2-40B4-BE49-F238E27FC236}">
                <a16:creationId xmlns:a16="http://schemas.microsoft.com/office/drawing/2014/main" xmlns="" id="{A2AF1115-8F7B-434D-B24D-4CE3441EE2A5}"/>
              </a:ext>
            </a:extLst>
          </p:cNvPr>
          <p:cNvSpPr/>
          <p:nvPr/>
        </p:nvSpPr>
        <p:spPr>
          <a:xfrm>
            <a:off x="6506510" y="5274964"/>
            <a:ext cx="508000" cy="1349830"/>
          </a:xfrm>
          <a:prstGeom prst="roundRect">
            <a:avLst/>
          </a:prstGeom>
          <a:gradFill flip="none" rotWithShape="1">
            <a:gsLst>
              <a:gs pos="100000">
                <a:schemeClr val="tx1"/>
              </a:gs>
              <a:gs pos="18000">
                <a:schemeClr val="bg1">
                  <a:lumMod val="65000"/>
                </a:schemeClr>
              </a:gs>
              <a:gs pos="49000">
                <a:schemeClr val="bg1"/>
              </a:gs>
              <a:gs pos="85000">
                <a:schemeClr val="bg1">
                  <a:lumMod val="65000"/>
                </a:schemeClr>
              </a:gs>
              <a:gs pos="1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powder">
            <a:contourClr>
              <a:srgbClr val="66006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1" name="Group 46">
            <a:extLst>
              <a:ext uri="{FF2B5EF4-FFF2-40B4-BE49-F238E27FC236}">
                <a16:creationId xmlns:a16="http://schemas.microsoft.com/office/drawing/2014/main" xmlns="" id="{72B2D40A-3D9C-43D4-8380-3BF5D04000B7}"/>
              </a:ext>
            </a:extLst>
          </p:cNvPr>
          <p:cNvGrpSpPr/>
          <p:nvPr/>
        </p:nvGrpSpPr>
        <p:grpSpPr>
          <a:xfrm>
            <a:off x="7136662" y="1741778"/>
            <a:ext cx="3830772" cy="874189"/>
            <a:chOff x="1293415" y="1196910"/>
            <a:chExt cx="3830772" cy="874189"/>
          </a:xfrm>
        </p:grpSpPr>
        <p:sp>
          <p:nvSpPr>
            <p:cNvPr id="32" name="TextBox 47">
              <a:extLst>
                <a:ext uri="{FF2B5EF4-FFF2-40B4-BE49-F238E27FC236}">
                  <a16:creationId xmlns:a16="http://schemas.microsoft.com/office/drawing/2014/main" xmlns="" id="{97EAC3C0-D354-4FCD-87A5-6095AF8A02D8}"/>
                </a:ext>
              </a:extLst>
            </p:cNvPr>
            <p:cNvSpPr txBox="1"/>
            <p:nvPr/>
          </p:nvSpPr>
          <p:spPr>
            <a:xfrm>
              <a:off x="1420495" y="1196910"/>
              <a:ext cx="314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3" name="TextBox 48">
              <a:extLst>
                <a:ext uri="{FF2B5EF4-FFF2-40B4-BE49-F238E27FC236}">
                  <a16:creationId xmlns:a16="http://schemas.microsoft.com/office/drawing/2014/main" xmlns="" id="{0DB16EC3-D11C-455D-93BA-195F52123095}"/>
                </a:ext>
              </a:extLst>
            </p:cNvPr>
            <p:cNvSpPr txBox="1"/>
            <p:nvPr/>
          </p:nvSpPr>
          <p:spPr>
            <a:xfrm>
              <a:off x="1293415" y="1240102"/>
              <a:ext cx="38307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لا تَدْخُلِي دَوْرةَ المِياهِ وَمَعَكِ طَعامٌ أَوْ شَيْءٌ كُتِبَ عَلَيْهِ اسْمُ اللهِ.</a:t>
              </a:r>
            </a:p>
          </p:txBody>
        </p:sp>
      </p:grpSp>
      <p:grpSp>
        <p:nvGrpSpPr>
          <p:cNvPr id="34" name="Group 49">
            <a:extLst>
              <a:ext uri="{FF2B5EF4-FFF2-40B4-BE49-F238E27FC236}">
                <a16:creationId xmlns:a16="http://schemas.microsoft.com/office/drawing/2014/main" xmlns="" id="{E968BE6A-FD52-4F17-B17A-04F54C547E24}"/>
              </a:ext>
            </a:extLst>
          </p:cNvPr>
          <p:cNvGrpSpPr/>
          <p:nvPr/>
        </p:nvGrpSpPr>
        <p:grpSpPr>
          <a:xfrm>
            <a:off x="7136662" y="3542196"/>
            <a:ext cx="3911151" cy="890979"/>
            <a:chOff x="498795" y="1196910"/>
            <a:chExt cx="4828506" cy="890979"/>
          </a:xfrm>
        </p:grpSpPr>
        <p:sp>
          <p:nvSpPr>
            <p:cNvPr id="35" name="TextBox 50">
              <a:extLst>
                <a:ext uri="{FF2B5EF4-FFF2-40B4-BE49-F238E27FC236}">
                  <a16:creationId xmlns:a16="http://schemas.microsoft.com/office/drawing/2014/main" xmlns="" id="{55888999-B950-498E-B6AD-766E07FA9BFB}"/>
                </a:ext>
              </a:extLst>
            </p:cNvPr>
            <p:cNvSpPr txBox="1"/>
            <p:nvPr/>
          </p:nvSpPr>
          <p:spPr>
            <a:xfrm>
              <a:off x="1420495" y="1196910"/>
              <a:ext cx="314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6" name="TextBox 51">
              <a:extLst>
                <a:ext uri="{FF2B5EF4-FFF2-40B4-BE49-F238E27FC236}">
                  <a16:creationId xmlns:a16="http://schemas.microsoft.com/office/drawing/2014/main" xmlns="" id="{75A28EC1-40C8-4858-A175-95A31B65BBEF}"/>
                </a:ext>
              </a:extLst>
            </p:cNvPr>
            <p:cNvSpPr txBox="1"/>
            <p:nvPr/>
          </p:nvSpPr>
          <p:spPr>
            <a:xfrm>
              <a:off x="498795" y="1256892"/>
              <a:ext cx="48285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اِحْرِصِي عَلى نَظافةِ دَوْراتِ المِياهِ بَعْدَ اسْتِعْمالِها؛ </a:t>
              </a:r>
              <a:r>
                <a:rPr lang="ar-SY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لِأنَّها وُضِعَتْ </a:t>
              </a:r>
              <a:r>
                <a:rPr lang="ar-SY" sz="2400" b="1" dirty="0">
                  <a:solidFill>
                    <a:schemeClr val="bg1"/>
                  </a:solidFill>
                </a:rPr>
                <a:t>لَكِ وَلِغَيْرِكِ.</a:t>
              </a:r>
              <a:endParaRPr lang="ar-SY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7" name="Group 52">
            <a:extLst>
              <a:ext uri="{FF2B5EF4-FFF2-40B4-BE49-F238E27FC236}">
                <a16:creationId xmlns:a16="http://schemas.microsoft.com/office/drawing/2014/main" xmlns="" id="{BFD7A614-14E4-47A0-8569-CE3713B880A4}"/>
              </a:ext>
            </a:extLst>
          </p:cNvPr>
          <p:cNvGrpSpPr/>
          <p:nvPr/>
        </p:nvGrpSpPr>
        <p:grpSpPr>
          <a:xfrm>
            <a:off x="6924577" y="5507600"/>
            <a:ext cx="3969030" cy="830997"/>
            <a:chOff x="1080381" y="1196910"/>
            <a:chExt cx="3969030" cy="830997"/>
          </a:xfrm>
        </p:grpSpPr>
        <p:sp>
          <p:nvSpPr>
            <p:cNvPr id="38" name="TextBox 53">
              <a:extLst>
                <a:ext uri="{FF2B5EF4-FFF2-40B4-BE49-F238E27FC236}">
                  <a16:creationId xmlns:a16="http://schemas.microsoft.com/office/drawing/2014/main" xmlns="" id="{80565F47-9792-4E81-A419-AF25519E55E7}"/>
                </a:ext>
              </a:extLst>
            </p:cNvPr>
            <p:cNvSpPr txBox="1"/>
            <p:nvPr/>
          </p:nvSpPr>
          <p:spPr>
            <a:xfrm>
              <a:off x="1420495" y="1196910"/>
              <a:ext cx="314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9" name="TextBox 54">
              <a:extLst>
                <a:ext uri="{FF2B5EF4-FFF2-40B4-BE49-F238E27FC236}">
                  <a16:creationId xmlns:a16="http://schemas.microsoft.com/office/drawing/2014/main" xmlns="" id="{38473116-A77D-4CBA-9F4C-CBBE43857C23}"/>
                </a:ext>
              </a:extLst>
            </p:cNvPr>
            <p:cNvSpPr txBox="1"/>
            <p:nvPr/>
          </p:nvSpPr>
          <p:spPr>
            <a:xfrm>
              <a:off x="1080381" y="1196910"/>
              <a:ext cx="39690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دَوْراتُ المِياهِ القَذِرةُ تُسَبِّبُ انْتِقالَ كَثيرٍ مِنَ الأَمْراضِ</a:t>
              </a:r>
            </a:p>
          </p:txBody>
        </p:sp>
      </p:grpSp>
      <p:grpSp>
        <p:nvGrpSpPr>
          <p:cNvPr id="40" name="Group 9">
            <a:extLst>
              <a:ext uri="{FF2B5EF4-FFF2-40B4-BE49-F238E27FC236}">
                <a16:creationId xmlns:a16="http://schemas.microsoft.com/office/drawing/2014/main" xmlns="" id="{80DC600E-44EC-4026-BDAF-18EFA8362B34}"/>
              </a:ext>
            </a:extLst>
          </p:cNvPr>
          <p:cNvGrpSpPr/>
          <p:nvPr/>
        </p:nvGrpSpPr>
        <p:grpSpPr>
          <a:xfrm>
            <a:off x="10813143" y="1616231"/>
            <a:ext cx="612354" cy="594846"/>
            <a:chOff x="10767881" y="1071362"/>
            <a:chExt cx="657616" cy="643925"/>
          </a:xfrm>
        </p:grpSpPr>
        <p:sp>
          <p:nvSpPr>
            <p:cNvPr id="41" name="Freeform: Shape 63">
              <a:extLst>
                <a:ext uri="{FF2B5EF4-FFF2-40B4-BE49-F238E27FC236}">
                  <a16:creationId xmlns:a16="http://schemas.microsoft.com/office/drawing/2014/main" xmlns="" id="{73BA2458-DEC9-4F62-94E2-CF1B91784DCC}"/>
                </a:ext>
              </a:extLst>
            </p:cNvPr>
            <p:cNvSpPr/>
            <p:nvPr/>
          </p:nvSpPr>
          <p:spPr>
            <a:xfrm>
              <a:off x="10767881" y="1128718"/>
              <a:ext cx="657616" cy="586569"/>
            </a:xfrm>
            <a:custGeom>
              <a:avLst/>
              <a:gdLst>
                <a:gd name="connsiteX0" fmla="*/ 2001 w 794395"/>
                <a:gd name="connsiteY0" fmla="*/ 0 h 692550"/>
                <a:gd name="connsiteX1" fmla="*/ 625579 w 794395"/>
                <a:gd name="connsiteY1" fmla="*/ 0 h 692550"/>
                <a:gd name="connsiteX2" fmla="*/ 794395 w 794395"/>
                <a:gd name="connsiteY2" fmla="*/ 168816 h 692550"/>
                <a:gd name="connsiteX3" fmla="*/ 794395 w 794395"/>
                <a:gd name="connsiteY3" fmla="*/ 689439 h 692550"/>
                <a:gd name="connsiteX4" fmla="*/ 759664 w 794395"/>
                <a:gd name="connsiteY4" fmla="*/ 692550 h 692550"/>
                <a:gd name="connsiteX5" fmla="*/ 0 w 794395"/>
                <a:gd name="connsiteY5" fmla="*/ 17635 h 69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395" h="692550">
                  <a:moveTo>
                    <a:pt x="2001" y="0"/>
                  </a:moveTo>
                  <a:lnTo>
                    <a:pt x="625579" y="0"/>
                  </a:lnTo>
                  <a:cubicBezTo>
                    <a:pt x="718814" y="0"/>
                    <a:pt x="794395" y="75581"/>
                    <a:pt x="794395" y="168816"/>
                  </a:cubicBezTo>
                  <a:lnTo>
                    <a:pt x="794395" y="689439"/>
                  </a:lnTo>
                  <a:lnTo>
                    <a:pt x="759664" y="692550"/>
                  </a:lnTo>
                  <a:cubicBezTo>
                    <a:pt x="340113" y="692550"/>
                    <a:pt x="0" y="390380"/>
                    <a:pt x="0" y="176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0">
              <a:solidFill>
                <a:schemeClr val="bg1"/>
              </a:solidFill>
            </a:ln>
            <a:effectLst>
              <a:innerShdw blurRad="63500" dist="1143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TextBox 67">
              <a:extLst>
                <a:ext uri="{FF2B5EF4-FFF2-40B4-BE49-F238E27FC236}">
                  <a16:creationId xmlns:a16="http://schemas.microsoft.com/office/drawing/2014/main" xmlns="" id="{038B1342-972F-402F-91F3-7FEF1C9B0D7D}"/>
                </a:ext>
              </a:extLst>
            </p:cNvPr>
            <p:cNvSpPr txBox="1"/>
            <p:nvPr/>
          </p:nvSpPr>
          <p:spPr>
            <a:xfrm>
              <a:off x="10917497" y="1071362"/>
              <a:ext cx="50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1</a:t>
              </a:r>
              <a:endParaRPr lang="en-US" sz="32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44" name="Group 8">
            <a:extLst>
              <a:ext uri="{FF2B5EF4-FFF2-40B4-BE49-F238E27FC236}">
                <a16:creationId xmlns:a16="http://schemas.microsoft.com/office/drawing/2014/main" xmlns="" id="{C74A9D79-B75C-4CC7-B012-1B4A6E281982}"/>
              </a:ext>
            </a:extLst>
          </p:cNvPr>
          <p:cNvGrpSpPr/>
          <p:nvPr/>
        </p:nvGrpSpPr>
        <p:grpSpPr>
          <a:xfrm>
            <a:off x="10813143" y="3345808"/>
            <a:ext cx="646917" cy="616592"/>
            <a:chOff x="10813143" y="2800940"/>
            <a:chExt cx="646917" cy="616592"/>
          </a:xfrm>
        </p:grpSpPr>
        <p:sp>
          <p:nvSpPr>
            <p:cNvPr id="45" name="Freeform: Shape 62">
              <a:extLst>
                <a:ext uri="{FF2B5EF4-FFF2-40B4-BE49-F238E27FC236}">
                  <a16:creationId xmlns:a16="http://schemas.microsoft.com/office/drawing/2014/main" xmlns="" id="{289ACBD1-4A5B-4C39-AF50-72835288932A}"/>
                </a:ext>
              </a:extLst>
            </p:cNvPr>
            <p:cNvSpPr/>
            <p:nvPr/>
          </p:nvSpPr>
          <p:spPr>
            <a:xfrm>
              <a:off x="10813143" y="2935483"/>
              <a:ext cx="602343" cy="482049"/>
            </a:xfrm>
            <a:custGeom>
              <a:avLst/>
              <a:gdLst>
                <a:gd name="connsiteX0" fmla="*/ 2001 w 794395"/>
                <a:gd name="connsiteY0" fmla="*/ 0 h 692550"/>
                <a:gd name="connsiteX1" fmla="*/ 625579 w 794395"/>
                <a:gd name="connsiteY1" fmla="*/ 0 h 692550"/>
                <a:gd name="connsiteX2" fmla="*/ 794395 w 794395"/>
                <a:gd name="connsiteY2" fmla="*/ 168816 h 692550"/>
                <a:gd name="connsiteX3" fmla="*/ 794395 w 794395"/>
                <a:gd name="connsiteY3" fmla="*/ 689439 h 692550"/>
                <a:gd name="connsiteX4" fmla="*/ 759664 w 794395"/>
                <a:gd name="connsiteY4" fmla="*/ 692550 h 692550"/>
                <a:gd name="connsiteX5" fmla="*/ 0 w 794395"/>
                <a:gd name="connsiteY5" fmla="*/ 17635 h 69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395" h="692550">
                  <a:moveTo>
                    <a:pt x="2001" y="0"/>
                  </a:moveTo>
                  <a:lnTo>
                    <a:pt x="625579" y="0"/>
                  </a:lnTo>
                  <a:cubicBezTo>
                    <a:pt x="718814" y="0"/>
                    <a:pt x="794395" y="75581"/>
                    <a:pt x="794395" y="168816"/>
                  </a:cubicBezTo>
                  <a:lnTo>
                    <a:pt x="794395" y="689439"/>
                  </a:lnTo>
                  <a:lnTo>
                    <a:pt x="759664" y="692550"/>
                  </a:lnTo>
                  <a:cubicBezTo>
                    <a:pt x="340113" y="692550"/>
                    <a:pt x="0" y="390380"/>
                    <a:pt x="0" y="176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0">
              <a:solidFill>
                <a:schemeClr val="bg1"/>
              </a:solidFill>
            </a:ln>
            <a:effectLst>
              <a:innerShdw blurRad="63500" dist="1143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TextBox 68">
              <a:extLst>
                <a:ext uri="{FF2B5EF4-FFF2-40B4-BE49-F238E27FC236}">
                  <a16:creationId xmlns:a16="http://schemas.microsoft.com/office/drawing/2014/main" xmlns="" id="{924F436A-0992-46DF-AAB2-F9C27ABA603D}"/>
                </a:ext>
              </a:extLst>
            </p:cNvPr>
            <p:cNvSpPr txBox="1"/>
            <p:nvPr/>
          </p:nvSpPr>
          <p:spPr>
            <a:xfrm>
              <a:off x="10952060" y="2800940"/>
              <a:ext cx="50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2</a:t>
              </a:r>
              <a:endParaRPr lang="en-US" sz="32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47" name="Group 7">
            <a:extLst>
              <a:ext uri="{FF2B5EF4-FFF2-40B4-BE49-F238E27FC236}">
                <a16:creationId xmlns:a16="http://schemas.microsoft.com/office/drawing/2014/main" xmlns="" id="{4CB979B6-2026-459C-B152-F2B0C1488CCF}"/>
              </a:ext>
            </a:extLst>
          </p:cNvPr>
          <p:cNvGrpSpPr/>
          <p:nvPr/>
        </p:nvGrpSpPr>
        <p:grpSpPr>
          <a:xfrm>
            <a:off x="10767881" y="5345234"/>
            <a:ext cx="695292" cy="604645"/>
            <a:chOff x="10767881" y="4800366"/>
            <a:chExt cx="695292" cy="604645"/>
          </a:xfrm>
        </p:grpSpPr>
        <p:sp>
          <p:nvSpPr>
            <p:cNvPr id="48" name="Freeform: Shape 61">
              <a:extLst>
                <a:ext uri="{FF2B5EF4-FFF2-40B4-BE49-F238E27FC236}">
                  <a16:creationId xmlns:a16="http://schemas.microsoft.com/office/drawing/2014/main" xmlns="" id="{56904313-9152-40FF-BA6D-99020CA5BEDF}"/>
                </a:ext>
              </a:extLst>
            </p:cNvPr>
            <p:cNvSpPr/>
            <p:nvPr/>
          </p:nvSpPr>
          <p:spPr>
            <a:xfrm>
              <a:off x="10767881" y="4902775"/>
              <a:ext cx="639348" cy="502236"/>
            </a:xfrm>
            <a:custGeom>
              <a:avLst/>
              <a:gdLst>
                <a:gd name="connsiteX0" fmla="*/ 2001 w 794395"/>
                <a:gd name="connsiteY0" fmla="*/ 0 h 692550"/>
                <a:gd name="connsiteX1" fmla="*/ 625579 w 794395"/>
                <a:gd name="connsiteY1" fmla="*/ 0 h 692550"/>
                <a:gd name="connsiteX2" fmla="*/ 794395 w 794395"/>
                <a:gd name="connsiteY2" fmla="*/ 168816 h 692550"/>
                <a:gd name="connsiteX3" fmla="*/ 794395 w 794395"/>
                <a:gd name="connsiteY3" fmla="*/ 689439 h 692550"/>
                <a:gd name="connsiteX4" fmla="*/ 759664 w 794395"/>
                <a:gd name="connsiteY4" fmla="*/ 692550 h 692550"/>
                <a:gd name="connsiteX5" fmla="*/ 0 w 794395"/>
                <a:gd name="connsiteY5" fmla="*/ 17635 h 69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395" h="692550">
                  <a:moveTo>
                    <a:pt x="2001" y="0"/>
                  </a:moveTo>
                  <a:lnTo>
                    <a:pt x="625579" y="0"/>
                  </a:lnTo>
                  <a:cubicBezTo>
                    <a:pt x="718814" y="0"/>
                    <a:pt x="794395" y="75581"/>
                    <a:pt x="794395" y="168816"/>
                  </a:cubicBezTo>
                  <a:lnTo>
                    <a:pt x="794395" y="689439"/>
                  </a:lnTo>
                  <a:lnTo>
                    <a:pt x="759664" y="692550"/>
                  </a:lnTo>
                  <a:cubicBezTo>
                    <a:pt x="340113" y="692550"/>
                    <a:pt x="0" y="390380"/>
                    <a:pt x="0" y="176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0">
              <a:solidFill>
                <a:schemeClr val="bg1"/>
              </a:solidFill>
            </a:ln>
            <a:effectLst>
              <a:innerShdw blurRad="63500" dist="1143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TextBox 69">
              <a:extLst>
                <a:ext uri="{FF2B5EF4-FFF2-40B4-BE49-F238E27FC236}">
                  <a16:creationId xmlns:a16="http://schemas.microsoft.com/office/drawing/2014/main" xmlns="" id="{0324B6FD-BA6F-40AC-9C5B-80F2520ED0FA}"/>
                </a:ext>
              </a:extLst>
            </p:cNvPr>
            <p:cNvSpPr txBox="1"/>
            <p:nvPr/>
          </p:nvSpPr>
          <p:spPr>
            <a:xfrm>
              <a:off x="10955173" y="4800366"/>
              <a:ext cx="50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3</a:t>
              </a:r>
              <a:endParaRPr lang="en-US" sz="32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sp>
        <p:nvSpPr>
          <p:cNvPr id="50" name="TextBox 62">
            <a:extLst>
              <a:ext uri="{FF2B5EF4-FFF2-40B4-BE49-F238E27FC236}">
                <a16:creationId xmlns="" xmlns:a16="http://schemas.microsoft.com/office/drawing/2014/main" id="{35E145AC-8310-404F-B878-A8958A67D11A}"/>
              </a:ext>
            </a:extLst>
          </p:cNvPr>
          <p:cNvSpPr txBox="1"/>
          <p:nvPr/>
        </p:nvSpPr>
        <p:spPr>
          <a:xfrm>
            <a:off x="5631447" y="244802"/>
            <a:ext cx="5856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/>
              <a:t>إِرْشَادَات </a:t>
            </a:r>
            <a:r>
              <a:rPr lang="ar-SY" sz="2800" b="1" dirty="0"/>
              <a:t>عَامَّة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6019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"/>
                            </p:stCondLst>
                            <p:childTnLst>
                              <p:par>
                                <p:cTn id="3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"/>
                            </p:stCondLst>
                            <p:childTnLst>
                              <p:par>
                                <p:cTn id="6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"/>
                            </p:stCondLst>
                            <p:childTnLst>
                              <p:par>
                                <p:cTn id="9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3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1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113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6154</TotalTime>
  <Words>269</Words>
  <Application>Microsoft Office PowerPoint</Application>
  <PresentationFormat>مخصص</PresentationFormat>
  <Paragraphs>63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4393</cp:revision>
  <dcterms:created xsi:type="dcterms:W3CDTF">2020-10-10T04:32:51Z</dcterms:created>
  <dcterms:modified xsi:type="dcterms:W3CDTF">2021-04-18T19:09:25Z</dcterms:modified>
</cp:coreProperties>
</file>