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6"/>
  </p:notes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79" r:id="rId12"/>
    <p:sldId id="266" r:id="rId13"/>
    <p:sldId id="267" r:id="rId14"/>
    <p:sldId id="268" r:id="rId15"/>
    <p:sldId id="280" r:id="rId16"/>
    <p:sldId id="275" r:id="rId17"/>
    <p:sldId id="276" r:id="rId18"/>
    <p:sldId id="269" r:id="rId19"/>
    <p:sldId id="281" r:id="rId20"/>
    <p:sldId id="277" r:id="rId21"/>
    <p:sldId id="282" r:id="rId22"/>
    <p:sldId id="270" r:id="rId23"/>
    <p:sldId id="271" r:id="rId24"/>
    <p:sldId id="283" r:id="rId25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800080"/>
    <a:srgbClr val="00FF00"/>
    <a:srgbClr val="993300"/>
    <a:srgbClr val="0066FF"/>
    <a:srgbClr val="6600CC"/>
    <a:srgbClr val="00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3333" autoAdjust="0"/>
    <p:restoredTop sz="90702" autoAdjust="0"/>
  </p:normalViewPr>
  <p:slideViewPr>
    <p:cSldViewPr>
      <p:cViewPr>
        <p:scale>
          <a:sx n="50" d="100"/>
          <a:sy n="50" d="100"/>
        </p:scale>
        <p:origin x="-2316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83C690-B3CE-4923-B3A9-6A62112B2842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34B003-D4A4-46C1-A040-FA88F08E83E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D3DD76-7C48-470F-B385-35738664EABB}" type="slidenum">
              <a:rPr lang="ar-E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ar-EG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808E37-5AAC-4D6F-BA68-2E032ADD6BF2}" type="slidenum">
              <a:rPr lang="ar-EG" smtClean="0"/>
              <a:pPr>
                <a:defRPr/>
              </a:pPr>
              <a:t>18</a:t>
            </a:fld>
            <a:endParaRPr lang="ar-E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9D2034-6E5B-4E1D-B010-37CAD2619E6A}" type="slidenum">
              <a:rPr lang="ar-EG" smtClean="0"/>
              <a:pPr>
                <a:defRPr/>
              </a:pPr>
              <a:t>19</a:t>
            </a:fld>
            <a:endParaRPr 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4270B-6CEE-45D5-84EA-5A7D18A5D3F5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573E5-2796-4C70-A9C6-4EA96587434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20 - غلق الويندوز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C76C-2AC8-466D-AE64-CFC560B3AFA6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04BB6-ACE0-4517-AF62-FB65183FEBF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20 - غلق الويندوز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0E109-D371-4EBD-9F8E-6635B3A18FDC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F8514-A78C-4395-ABF7-0C23D9204F4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20 - غلق الويندوز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A9578-689E-41BE-A91B-4FA0ABE3979F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47700-A17A-4F27-B969-50B72A5454E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20 - غلق الويندوز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E1501-BB89-4648-90E8-3BD9201A502F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A7142-E6C1-4353-8DB5-E9ECA827201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20 - غلق الويندوز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4E12B-E001-4CEE-9216-64FAF3A6F5BB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E6E9B-EEAF-478F-B0A7-8499358A38B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20 - غلق الويندوز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3BE01-6BC4-4BFD-8EBF-47BB3E7DDA3B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AAF00-417B-48AB-849A-C42650BB3B6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20 - غلق الويندوز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AD46F-B694-40F7-8A0C-E0E95B1741A9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8A3AC-148D-47D6-8599-61E7FC2EB8C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20 - غلق الويندوز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B44F3-A724-4C9F-8A61-486F9C8A849A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96EA7-8552-444F-B920-96244FBECD4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20 - غلق الويندوز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74EC1-90C6-444A-BC14-24C13B2F00D9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73781-7A00-4281-8271-BD93EAA5FB4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20 - غلق الويندوز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4D3BB-0DF2-4EB1-96B7-6F3F98D3D0BC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19CB1-2F6B-4191-919A-BB9B7FE7BF3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20 - غلق الويندوز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E50915-1EDD-45E1-8EE8-6ED6F98236EB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A94651-3CD6-4FF9-99C4-88BD638C9A8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0020 - غلق الويندوز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audio" Target="../media/audio15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4.wav"/><Relationship Id="rId7" Type="http://schemas.openxmlformats.org/officeDocument/2006/relationships/audio" Target="../media/audio6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7.wav"/><Relationship Id="rId5" Type="http://schemas.openxmlformats.org/officeDocument/2006/relationships/audio" Target="../media/audio66.wav"/><Relationship Id="rId4" Type="http://schemas.openxmlformats.org/officeDocument/2006/relationships/audio" Target="../media/audio6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audio" Target="../media/audio70.wav"/><Relationship Id="rId4" Type="http://schemas.openxmlformats.org/officeDocument/2006/relationships/audio" Target="../media/audio69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5.wav"/><Relationship Id="rId13" Type="http://schemas.openxmlformats.org/officeDocument/2006/relationships/audio" Target="../media/audio80.wav"/><Relationship Id="rId18" Type="http://schemas.openxmlformats.org/officeDocument/2006/relationships/audio" Target="../media/audio85.wav"/><Relationship Id="rId3" Type="http://schemas.openxmlformats.org/officeDocument/2006/relationships/audio" Target="../media/audio66.wav"/><Relationship Id="rId7" Type="http://schemas.openxmlformats.org/officeDocument/2006/relationships/audio" Target="../media/audio74.wav"/><Relationship Id="rId12" Type="http://schemas.openxmlformats.org/officeDocument/2006/relationships/audio" Target="../media/audio79.wav"/><Relationship Id="rId17" Type="http://schemas.openxmlformats.org/officeDocument/2006/relationships/audio" Target="../media/audio84.wav"/><Relationship Id="rId2" Type="http://schemas.openxmlformats.org/officeDocument/2006/relationships/audio" Target="../media/audio1.wav"/><Relationship Id="rId16" Type="http://schemas.openxmlformats.org/officeDocument/2006/relationships/audio" Target="../media/audio8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3.wav"/><Relationship Id="rId11" Type="http://schemas.openxmlformats.org/officeDocument/2006/relationships/audio" Target="../media/audio78.wav"/><Relationship Id="rId5" Type="http://schemas.openxmlformats.org/officeDocument/2006/relationships/audio" Target="../media/audio72.wav"/><Relationship Id="rId15" Type="http://schemas.openxmlformats.org/officeDocument/2006/relationships/audio" Target="../media/audio82.wav"/><Relationship Id="rId10" Type="http://schemas.openxmlformats.org/officeDocument/2006/relationships/audio" Target="../media/audio77.wav"/><Relationship Id="rId19" Type="http://schemas.openxmlformats.org/officeDocument/2006/relationships/image" Target="../media/image10.jpeg"/><Relationship Id="rId4" Type="http://schemas.openxmlformats.org/officeDocument/2006/relationships/audio" Target="../media/audio71.wav"/><Relationship Id="rId9" Type="http://schemas.openxmlformats.org/officeDocument/2006/relationships/audio" Target="../media/audio76.wav"/><Relationship Id="rId14" Type="http://schemas.openxmlformats.org/officeDocument/2006/relationships/audio" Target="../media/audio8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8.wav"/><Relationship Id="rId5" Type="http://schemas.openxmlformats.org/officeDocument/2006/relationships/audio" Target="../media/audio87.wav"/><Relationship Id="rId4" Type="http://schemas.openxmlformats.org/officeDocument/2006/relationships/audio" Target="../media/audio8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3.wav"/><Relationship Id="rId3" Type="http://schemas.openxmlformats.org/officeDocument/2006/relationships/audio" Target="../media/audio89.wav"/><Relationship Id="rId7" Type="http://schemas.openxmlformats.org/officeDocument/2006/relationships/audio" Target="../media/audio9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1.wav"/><Relationship Id="rId5" Type="http://schemas.openxmlformats.org/officeDocument/2006/relationships/audio" Target="../media/audio90.wav"/><Relationship Id="rId4" Type="http://schemas.openxmlformats.org/officeDocument/2006/relationships/audio" Target="../media/audio65.wav"/><Relationship Id="rId9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4.wav"/><Relationship Id="rId7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7.wav"/><Relationship Id="rId5" Type="http://schemas.openxmlformats.org/officeDocument/2006/relationships/audio" Target="../media/audio96.wav"/><Relationship Id="rId4" Type="http://schemas.openxmlformats.org/officeDocument/2006/relationships/audio" Target="../media/audio9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8.wav"/><Relationship Id="rId7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1.wav"/><Relationship Id="rId5" Type="http://schemas.openxmlformats.org/officeDocument/2006/relationships/audio" Target="../media/audio100.wav"/><Relationship Id="rId4" Type="http://schemas.openxmlformats.org/officeDocument/2006/relationships/audio" Target="../media/audio99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6.wav"/><Relationship Id="rId13" Type="http://schemas.openxmlformats.org/officeDocument/2006/relationships/audio" Target="../media/audio111.wav"/><Relationship Id="rId3" Type="http://schemas.openxmlformats.org/officeDocument/2006/relationships/audio" Target="../media/audio66.wav"/><Relationship Id="rId7" Type="http://schemas.openxmlformats.org/officeDocument/2006/relationships/audio" Target="../media/audio105.wav"/><Relationship Id="rId12" Type="http://schemas.openxmlformats.org/officeDocument/2006/relationships/audio" Target="../media/audio110.wav"/><Relationship Id="rId2" Type="http://schemas.openxmlformats.org/officeDocument/2006/relationships/audio" Target="../media/audio1.wav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4.wav"/><Relationship Id="rId11" Type="http://schemas.openxmlformats.org/officeDocument/2006/relationships/audio" Target="../media/audio109.wav"/><Relationship Id="rId5" Type="http://schemas.openxmlformats.org/officeDocument/2006/relationships/audio" Target="../media/audio103.wav"/><Relationship Id="rId15" Type="http://schemas.openxmlformats.org/officeDocument/2006/relationships/audio" Target="../media/audio113.wav"/><Relationship Id="rId10" Type="http://schemas.openxmlformats.org/officeDocument/2006/relationships/audio" Target="../media/audio108.wav"/><Relationship Id="rId4" Type="http://schemas.openxmlformats.org/officeDocument/2006/relationships/audio" Target="../media/audio102.wav"/><Relationship Id="rId9" Type="http://schemas.openxmlformats.org/officeDocument/2006/relationships/audio" Target="../media/audio107.wav"/><Relationship Id="rId14" Type="http://schemas.openxmlformats.org/officeDocument/2006/relationships/audio" Target="../media/audio1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5.wav"/><Relationship Id="rId5" Type="http://schemas.openxmlformats.org/officeDocument/2006/relationships/audio" Target="../media/audio66.wav"/><Relationship Id="rId4" Type="http://schemas.openxmlformats.org/officeDocument/2006/relationships/audio" Target="../media/audio114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0.wav"/><Relationship Id="rId13" Type="http://schemas.openxmlformats.org/officeDocument/2006/relationships/audio" Target="../media/audio125.wav"/><Relationship Id="rId3" Type="http://schemas.openxmlformats.org/officeDocument/2006/relationships/audio" Target="../media/audio1.wav"/><Relationship Id="rId7" Type="http://schemas.openxmlformats.org/officeDocument/2006/relationships/audio" Target="../media/audio119.wav"/><Relationship Id="rId12" Type="http://schemas.openxmlformats.org/officeDocument/2006/relationships/audio" Target="../media/audio124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2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8.wav"/><Relationship Id="rId11" Type="http://schemas.openxmlformats.org/officeDocument/2006/relationships/audio" Target="../media/audio123.wav"/><Relationship Id="rId5" Type="http://schemas.openxmlformats.org/officeDocument/2006/relationships/audio" Target="../media/audio117.wav"/><Relationship Id="rId15" Type="http://schemas.openxmlformats.org/officeDocument/2006/relationships/audio" Target="../media/audio127.wav"/><Relationship Id="rId10" Type="http://schemas.openxmlformats.org/officeDocument/2006/relationships/audio" Target="../media/audio122.wav"/><Relationship Id="rId4" Type="http://schemas.openxmlformats.org/officeDocument/2006/relationships/audio" Target="../media/audio116.wav"/><Relationship Id="rId9" Type="http://schemas.openxmlformats.org/officeDocument/2006/relationships/audio" Target="../media/audio121.wav"/><Relationship Id="rId14" Type="http://schemas.openxmlformats.org/officeDocument/2006/relationships/audio" Target="../media/audio12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audio" Target="../media/audio17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2.wav"/><Relationship Id="rId5" Type="http://schemas.openxmlformats.org/officeDocument/2006/relationships/audio" Target="../media/audio131.wav"/><Relationship Id="rId4" Type="http://schemas.openxmlformats.org/officeDocument/2006/relationships/audio" Target="../media/audio6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7" Type="http://schemas.openxmlformats.org/officeDocument/2006/relationships/audio" Target="../media/audio13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5.wav"/><Relationship Id="rId5" Type="http://schemas.openxmlformats.org/officeDocument/2006/relationships/audio" Target="../media/audio134.wav"/><Relationship Id="rId4" Type="http://schemas.openxmlformats.org/officeDocument/2006/relationships/audio" Target="../media/audio13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9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30.wav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12" Type="http://schemas.openxmlformats.org/officeDocument/2006/relationships/audio" Target="../media/audio29.wav"/><Relationship Id="rId17" Type="http://schemas.openxmlformats.org/officeDocument/2006/relationships/image" Target="../media/image4.gif"/><Relationship Id="rId2" Type="http://schemas.openxmlformats.org/officeDocument/2006/relationships/audio" Target="../media/audio1.wav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3.wav"/><Relationship Id="rId11" Type="http://schemas.openxmlformats.org/officeDocument/2006/relationships/audio" Target="../media/audio28.wav"/><Relationship Id="rId5" Type="http://schemas.openxmlformats.org/officeDocument/2006/relationships/audio" Target="../media/audio22.wav"/><Relationship Id="rId15" Type="http://schemas.openxmlformats.org/officeDocument/2006/relationships/audio" Target="../media/audio32.wav"/><Relationship Id="rId10" Type="http://schemas.openxmlformats.org/officeDocument/2006/relationships/audio" Target="../media/audio27.wav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audio" Target="../media/audio3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3" Type="http://schemas.openxmlformats.org/officeDocument/2006/relationships/audio" Target="../media/audio1.wav"/><Relationship Id="rId7" Type="http://schemas.openxmlformats.org/officeDocument/2006/relationships/audio" Target="../media/audio36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5.wav"/><Relationship Id="rId5" Type="http://schemas.openxmlformats.org/officeDocument/2006/relationships/audio" Target="../media/audio34.wav"/><Relationship Id="rId4" Type="http://schemas.openxmlformats.org/officeDocument/2006/relationships/audio" Target="../media/audio33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audio" Target="../media/audio47.wav"/><Relationship Id="rId18" Type="http://schemas.openxmlformats.org/officeDocument/2006/relationships/image" Target="../media/image7.png"/><Relationship Id="rId3" Type="http://schemas.openxmlformats.org/officeDocument/2006/relationships/audio" Target="../media/audio33.wav"/><Relationship Id="rId7" Type="http://schemas.openxmlformats.org/officeDocument/2006/relationships/audio" Target="../media/audio41.wav"/><Relationship Id="rId12" Type="http://schemas.openxmlformats.org/officeDocument/2006/relationships/audio" Target="../media/audio46.wav"/><Relationship Id="rId17" Type="http://schemas.openxmlformats.org/officeDocument/2006/relationships/audio" Target="../media/audio51.wav"/><Relationship Id="rId2" Type="http://schemas.openxmlformats.org/officeDocument/2006/relationships/audio" Target="../media/audio1.wav"/><Relationship Id="rId16" Type="http://schemas.openxmlformats.org/officeDocument/2006/relationships/audio" Target="../media/audio5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0.wav"/><Relationship Id="rId11" Type="http://schemas.openxmlformats.org/officeDocument/2006/relationships/audio" Target="../media/audio45.wav"/><Relationship Id="rId5" Type="http://schemas.openxmlformats.org/officeDocument/2006/relationships/audio" Target="../media/audio35.wav"/><Relationship Id="rId15" Type="http://schemas.openxmlformats.org/officeDocument/2006/relationships/audio" Target="../media/audio49.wav"/><Relationship Id="rId10" Type="http://schemas.openxmlformats.org/officeDocument/2006/relationships/audio" Target="../media/audio44.wav"/><Relationship Id="rId19" Type="http://schemas.openxmlformats.org/officeDocument/2006/relationships/image" Target="../media/image8.jpeg"/><Relationship Id="rId4" Type="http://schemas.openxmlformats.org/officeDocument/2006/relationships/audio" Target="../media/audio39.wav"/><Relationship Id="rId9" Type="http://schemas.openxmlformats.org/officeDocument/2006/relationships/audio" Target="../media/audio43.wav"/><Relationship Id="rId14" Type="http://schemas.openxmlformats.org/officeDocument/2006/relationships/audio" Target="../media/audio4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3" Type="http://schemas.openxmlformats.org/officeDocument/2006/relationships/audio" Target="../media/audio54.wav"/><Relationship Id="rId7" Type="http://schemas.openxmlformats.org/officeDocument/2006/relationships/audio" Target="../media/audio58.wav"/><Relationship Id="rId12" Type="http://schemas.openxmlformats.org/officeDocument/2006/relationships/audio" Target="../media/audio6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7.wav"/><Relationship Id="rId11" Type="http://schemas.openxmlformats.org/officeDocument/2006/relationships/audio" Target="../media/audio62.wav"/><Relationship Id="rId5" Type="http://schemas.openxmlformats.org/officeDocument/2006/relationships/audio" Target="../media/audio56.wav"/><Relationship Id="rId10" Type="http://schemas.openxmlformats.org/officeDocument/2006/relationships/audio" Target="../media/audio61.wav"/><Relationship Id="rId4" Type="http://schemas.openxmlformats.org/officeDocument/2006/relationships/audio" Target="../media/audio55.wav"/><Relationship Id="rId9" Type="http://schemas.openxmlformats.org/officeDocument/2006/relationships/audio" Target="../media/audio6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571752" y="2857496"/>
            <a:ext cx="1785934" cy="144655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</a:rPr>
              <a:t>القيمة المنزلية</a:t>
            </a:r>
            <a:endParaRPr lang="ar-EG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929190" y="1714488"/>
            <a:ext cx="1787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itchFamily="34" charset="-128"/>
                <a:ea typeface="Arial Unicode MS" pitchFamily="34" charset="-128"/>
              </a:rPr>
              <a:t>الفصل 1</a:t>
            </a:r>
            <a:endParaRPr lang="ar-SA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</p:spTree>
  </p:cSld>
  <p:clrMapOvr>
    <a:masterClrMapping/>
  </p:clrMapOvr>
  <p:transition>
    <p:dissolve/>
    <p:sndAc>
      <p:stSnd>
        <p:snd r:embed="rId2" name="0188 - boat whistl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مة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357813" y="0"/>
            <a:ext cx="3071812" cy="1643063"/>
            <a:chOff x="5357818" y="0"/>
            <a:chExt cx="3071834" cy="1643050"/>
          </a:xfrm>
        </p:grpSpPr>
        <p:sp>
          <p:nvSpPr>
            <p:cNvPr id="2" name="Double Wave 1"/>
            <p:cNvSpPr/>
            <p:nvPr/>
          </p:nvSpPr>
          <p:spPr>
            <a:xfrm>
              <a:off x="6072198" y="214290"/>
              <a:ext cx="2357454" cy="1285884"/>
            </a:xfrm>
            <a:prstGeom prst="doubleWave">
              <a:avLst/>
            </a:prstGeom>
            <a:solidFill>
              <a:srgbClr val="003300"/>
            </a:solidFill>
            <a:ln w="57150"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/>
                <a:t> تأكــد</a:t>
              </a:r>
            </a:p>
          </p:txBody>
        </p:sp>
        <p:pic>
          <p:nvPicPr>
            <p:cNvPr id="11276" name="Picture 2" descr="chat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357818" y="0"/>
              <a:ext cx="1643050" cy="16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0"/>
          <p:cNvGrpSpPr/>
          <p:nvPr/>
        </p:nvGrpSpPr>
        <p:grpSpPr>
          <a:xfrm>
            <a:off x="1071538" y="1214422"/>
            <a:ext cx="6929486" cy="1785950"/>
            <a:chOff x="1071538" y="1428736"/>
            <a:chExt cx="6929486" cy="1357322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0" name="Left-Right Arrow 9"/>
            <p:cNvSpPr/>
            <p:nvPr/>
          </p:nvSpPr>
          <p:spPr>
            <a:xfrm>
              <a:off x="1071538" y="1428736"/>
              <a:ext cx="6929486" cy="1357322"/>
            </a:xfrm>
            <a:prstGeom prst="leftRightArrow">
              <a:avLst>
                <a:gd name="adj1" fmla="val 70000"/>
                <a:gd name="adj2" fmla="val 50000"/>
              </a:avLst>
            </a:prstGeom>
            <a:ln w="34925">
              <a:solidFill>
                <a:schemeClr val="tx1"/>
              </a:solidFill>
            </a:ln>
            <a:effectLst>
              <a:innerShdw blurRad="787400">
                <a:srgbClr val="FF0000"/>
              </a:inn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357226" y="1645908"/>
              <a:ext cx="6362704" cy="9122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latin typeface="+mn-lt"/>
                  <a:cs typeface="+mn-cs"/>
                </a:rPr>
                <a:t>رتِّبِ الأعدادَ التَّاليةَ مِن الأكبرِ إلى الأصغرِ:</a:t>
              </a:r>
              <a:endParaRPr lang="ar-SA" sz="3600" b="1" dirty="0">
                <a:latin typeface="+mn-lt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3600" b="1" dirty="0">
                  <a:solidFill>
                    <a:srgbClr val="FF0000"/>
                  </a:solidFill>
                  <a:latin typeface="+mn-lt"/>
                  <a:cs typeface="+mn-cs"/>
                </a:rPr>
                <a:t>المثالان 2</a:t>
              </a:r>
              <a:r>
                <a:rPr lang="ar-EG" sz="3600" b="1" dirty="0">
                  <a:solidFill>
                    <a:srgbClr val="FF0000"/>
                  </a:solidFill>
                  <a:latin typeface="+mn-lt"/>
                  <a:cs typeface="+mn-cs"/>
                </a:rPr>
                <a:t>،</a:t>
              </a:r>
              <a:r>
                <a:rPr lang="ar-SA" sz="3600" b="1" dirty="0">
                  <a:solidFill>
                    <a:srgbClr val="FF0000"/>
                  </a:solidFill>
                  <a:latin typeface="+mn-lt"/>
                  <a:cs typeface="+mn-cs"/>
                </a:rPr>
                <a:t>1</a:t>
              </a:r>
              <a:endParaRPr lang="ar-EG" sz="3600" dirty="0">
                <a:solidFill>
                  <a:srgbClr val="FF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6" name="Flowchart: Connector 5"/>
          <p:cNvSpPr/>
          <p:nvPr/>
        </p:nvSpPr>
        <p:spPr>
          <a:xfrm>
            <a:off x="7786664" y="3630625"/>
            <a:ext cx="642938" cy="642938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1</a:t>
            </a: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1214438" y="3487738"/>
            <a:ext cx="5500687" cy="1000125"/>
            <a:chOff x="1571604" y="3429000"/>
            <a:chExt cx="5500726" cy="1000132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1928794" y="3429000"/>
              <a:ext cx="5143536" cy="1000132"/>
            </a:xfrm>
            <a:prstGeom prst="round2DiagRect">
              <a:avLst/>
            </a:prstGeom>
            <a:gradFill>
              <a:gsLst>
                <a:gs pos="0">
                  <a:srgbClr val="0000FF"/>
                </a:gs>
                <a:gs pos="25000">
                  <a:srgbClr val="FFFF00"/>
                </a:gs>
                <a:gs pos="75000">
                  <a:srgbClr val="FFC000"/>
                </a:gs>
                <a:gs pos="100000">
                  <a:srgbClr val="0000FF"/>
                </a:gs>
              </a:gsLst>
              <a:lin ang="13500000" scaled="0"/>
            </a:gradFill>
            <a:ln w="539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11272" name="TextBox 6"/>
            <p:cNvSpPr txBox="1">
              <a:spLocks noChangeArrowheads="1"/>
            </p:cNvSpPr>
            <p:nvPr/>
          </p:nvSpPr>
          <p:spPr bwMode="auto">
            <a:xfrm>
              <a:off x="1571604" y="3630043"/>
              <a:ext cx="52864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>
                  <a:latin typeface="Calibri" pitchFamily="34" charset="0"/>
                </a:rPr>
                <a:t>3456 , 4356 , 3465 , 6543</a:t>
              </a:r>
            </a:p>
          </p:txBody>
        </p:sp>
      </p:grp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1643063" y="5202238"/>
            <a:ext cx="5129212" cy="584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hangingPunct="0">
              <a:tabLst>
                <a:tab pos="876300" algn="l"/>
              </a:tabLst>
              <a:defRPr/>
            </a:pPr>
            <a:r>
              <a:rPr lang="ar-SA" sz="3200" b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6543 – 4356 – 3465 - 3456</a:t>
            </a:r>
            <a:endParaRPr lang="ar-SA" sz="36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cover dir="rd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أكــ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رتِّبِ الأعدادَ التَّاليةَ مِن الأكبرِ إلى الأصغر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456 , 4356 , 3465 , 65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543 – 4356 – 3465 - 34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3"/>
          <p:cNvGrpSpPr>
            <a:grpSpLocks/>
          </p:cNvGrpSpPr>
          <p:nvPr/>
        </p:nvGrpSpPr>
        <p:grpSpPr bwMode="auto">
          <a:xfrm>
            <a:off x="5357813" y="0"/>
            <a:ext cx="3071812" cy="1643063"/>
            <a:chOff x="5357818" y="0"/>
            <a:chExt cx="3071834" cy="1643050"/>
          </a:xfrm>
        </p:grpSpPr>
        <p:sp>
          <p:nvSpPr>
            <p:cNvPr id="2" name="Double Wave 1"/>
            <p:cNvSpPr/>
            <p:nvPr/>
          </p:nvSpPr>
          <p:spPr>
            <a:xfrm>
              <a:off x="6072198" y="214290"/>
              <a:ext cx="2357454" cy="1285884"/>
            </a:xfrm>
            <a:prstGeom prst="doubleWave">
              <a:avLst/>
            </a:prstGeom>
            <a:solidFill>
              <a:srgbClr val="003300"/>
            </a:solidFill>
            <a:ln w="57150"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/>
                <a:t> تأكــد</a:t>
              </a:r>
            </a:p>
          </p:txBody>
        </p:sp>
        <p:pic>
          <p:nvPicPr>
            <p:cNvPr id="12300" name="Picture 2" descr="chat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57818" y="0"/>
              <a:ext cx="1643050" cy="16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0"/>
          <p:cNvGrpSpPr/>
          <p:nvPr/>
        </p:nvGrpSpPr>
        <p:grpSpPr>
          <a:xfrm>
            <a:off x="1071538" y="1214422"/>
            <a:ext cx="6929486" cy="1785950"/>
            <a:chOff x="1071538" y="1428736"/>
            <a:chExt cx="6929486" cy="1357322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0" name="Left-Right Arrow 9"/>
            <p:cNvSpPr/>
            <p:nvPr/>
          </p:nvSpPr>
          <p:spPr>
            <a:xfrm>
              <a:off x="1071538" y="1428736"/>
              <a:ext cx="6929486" cy="1357322"/>
            </a:xfrm>
            <a:prstGeom prst="leftRightArrow">
              <a:avLst>
                <a:gd name="adj1" fmla="val 70000"/>
                <a:gd name="adj2" fmla="val 50000"/>
              </a:avLst>
            </a:prstGeom>
            <a:ln w="34925">
              <a:solidFill>
                <a:schemeClr val="tx1"/>
              </a:solidFill>
            </a:ln>
            <a:effectLst>
              <a:innerShdw blurRad="787400">
                <a:srgbClr val="FF0000"/>
              </a:inn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357226" y="1645908"/>
              <a:ext cx="6362704" cy="9122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latin typeface="+mn-lt"/>
                  <a:cs typeface="+mn-cs"/>
                </a:rPr>
                <a:t>رتِّبِ الأعدادَ التَّاليةَ مِن الأكبرِ إلى الأصغرِ:</a:t>
              </a:r>
              <a:endParaRPr lang="ar-SA" sz="3600" b="1" dirty="0">
                <a:latin typeface="+mn-lt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3600" b="1" dirty="0">
                  <a:solidFill>
                    <a:srgbClr val="FF0000"/>
                  </a:solidFill>
                  <a:latin typeface="+mn-lt"/>
                  <a:cs typeface="+mn-cs"/>
                </a:rPr>
                <a:t>المثالان 2</a:t>
              </a:r>
              <a:r>
                <a:rPr lang="ar-EG" sz="3600" b="1" dirty="0">
                  <a:solidFill>
                    <a:srgbClr val="FF0000"/>
                  </a:solidFill>
                  <a:latin typeface="+mn-lt"/>
                  <a:cs typeface="+mn-cs"/>
                </a:rPr>
                <a:t>،</a:t>
              </a:r>
              <a:r>
                <a:rPr lang="ar-SA" sz="3600" b="1" dirty="0">
                  <a:solidFill>
                    <a:srgbClr val="FF0000"/>
                  </a:solidFill>
                  <a:latin typeface="+mn-lt"/>
                  <a:cs typeface="+mn-cs"/>
                </a:rPr>
                <a:t>1</a:t>
              </a:r>
              <a:endParaRPr lang="ar-EG" sz="3600" dirty="0">
                <a:solidFill>
                  <a:srgbClr val="FF00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42938" y="3929063"/>
            <a:ext cx="6786562" cy="1000125"/>
            <a:chOff x="642929" y="4857760"/>
            <a:chExt cx="6786610" cy="1000132"/>
          </a:xfrm>
        </p:grpSpPr>
        <p:sp>
          <p:nvSpPr>
            <p:cNvPr id="14" name="Round Diagonal Corner Rectangle 13"/>
            <p:cNvSpPr/>
            <p:nvPr/>
          </p:nvSpPr>
          <p:spPr>
            <a:xfrm>
              <a:off x="785805" y="4857760"/>
              <a:ext cx="6643734" cy="1000132"/>
            </a:xfrm>
            <a:prstGeom prst="round2DiagRect">
              <a:avLst/>
            </a:prstGeom>
            <a:gradFill>
              <a:gsLst>
                <a:gs pos="0">
                  <a:srgbClr val="0000FF"/>
                </a:gs>
                <a:gs pos="25000">
                  <a:srgbClr val="FFFF00"/>
                </a:gs>
                <a:gs pos="75000">
                  <a:srgbClr val="FFC000"/>
                </a:gs>
                <a:gs pos="100000">
                  <a:srgbClr val="0000FF"/>
                </a:gs>
              </a:gsLst>
              <a:lin ang="13500000" scaled="0"/>
            </a:gradFill>
            <a:ln w="539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12296" name="TextBox 7"/>
            <p:cNvSpPr txBox="1">
              <a:spLocks noChangeArrowheads="1"/>
            </p:cNvSpPr>
            <p:nvPr/>
          </p:nvSpPr>
          <p:spPr bwMode="auto">
            <a:xfrm>
              <a:off x="642929" y="5058803"/>
              <a:ext cx="678661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>
                  <a:latin typeface="Calibri" pitchFamily="34" charset="0"/>
                </a:rPr>
                <a:t>145099 , 154032 , 145004 , 159023</a:t>
              </a:r>
            </a:p>
          </p:txBody>
        </p:sp>
      </p:grpSp>
      <p:sp>
        <p:nvSpPr>
          <p:cNvPr id="9" name="Flowchart: Connector 8"/>
          <p:cNvSpPr/>
          <p:nvPr/>
        </p:nvSpPr>
        <p:spPr>
          <a:xfrm>
            <a:off x="8143875" y="4000503"/>
            <a:ext cx="642938" cy="642938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2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42938" y="5559425"/>
            <a:ext cx="7286625" cy="584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tabLst>
                <a:tab pos="876300" algn="l"/>
              </a:tabLst>
              <a:defRPr/>
            </a:pPr>
            <a:r>
              <a:rPr lang="ar-SA" sz="3200" b="1" dirty="0">
                <a:solidFill>
                  <a:srgbClr val="FF0000"/>
                </a:solidFill>
              </a:rPr>
              <a:t>159023 – 154032 – 145099 - 145004</a:t>
            </a:r>
            <a:endParaRPr lang="ar-SA" sz="36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cover dir="rd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5099 , 154032 , 145004 , 1590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9023 – 154032 – 145099 - 145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214282" y="71414"/>
            <a:ext cx="7715304" cy="1500198"/>
            <a:chOff x="1071538" y="500042"/>
            <a:chExt cx="6858048" cy="1857388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Round Diagonal Corner Rectangle 8"/>
            <p:cNvSpPr/>
            <p:nvPr/>
          </p:nvSpPr>
          <p:spPr>
            <a:xfrm>
              <a:off x="1071538" y="714356"/>
              <a:ext cx="6286544" cy="1643074"/>
            </a:xfrm>
            <a:prstGeom prst="round2DiagRect">
              <a:avLst/>
            </a:prstGeom>
            <a:blipFill>
              <a:blip r:embed="rId19">
                <a:lum bright="-9000" contrast="33000"/>
              </a:blip>
              <a:tile tx="0" ty="0" sx="100000" sy="100000" flip="none" algn="tl"/>
            </a:blipFill>
            <a:ln w="57150">
              <a:solidFill>
                <a:schemeClr val="tx1"/>
              </a:solidFill>
            </a:ln>
            <a:effectLst>
              <a:innerShdw blurRad="482600">
                <a:srgbClr val="FF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357290" y="500042"/>
              <a:ext cx="6572296" cy="1855412"/>
              <a:chOff x="1357290" y="500042"/>
              <a:chExt cx="6572296" cy="1855412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357290" y="785794"/>
                <a:ext cx="5643570" cy="1569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200" b="1" dirty="0">
                    <a:latin typeface="+mn-lt"/>
                    <a:cs typeface="+mn-cs"/>
                  </a:rPr>
                  <a:t>           رَتِّبِ الدُّوَلَ المُوَضَّحةَ في الجدولِ المجاورِ من الأكبرِ مساحةً إلى الأصغرِ مساحةً:</a:t>
                </a:r>
              </a:p>
            </p:txBody>
          </p:sp>
          <p:grpSp>
            <p:nvGrpSpPr>
              <p:cNvPr id="10" name="Group 4"/>
              <p:cNvGrpSpPr/>
              <p:nvPr/>
            </p:nvGrpSpPr>
            <p:grpSpPr>
              <a:xfrm>
                <a:off x="5643570" y="500042"/>
                <a:ext cx="2286016" cy="785818"/>
                <a:chOff x="5643570" y="500042"/>
                <a:chExt cx="2286016" cy="785818"/>
              </a:xfrm>
            </p:grpSpPr>
            <p:sp>
              <p:nvSpPr>
                <p:cNvPr id="3" name="Trapezoid 2"/>
                <p:cNvSpPr/>
                <p:nvPr/>
              </p:nvSpPr>
              <p:spPr>
                <a:xfrm rot="10800000">
                  <a:off x="5643570" y="500042"/>
                  <a:ext cx="2286016" cy="785818"/>
                </a:xfrm>
                <a:prstGeom prst="trapezoid">
                  <a:avLst>
                    <a:gd name="adj" fmla="val 46818"/>
                  </a:avLst>
                </a:prstGeom>
                <a:solidFill>
                  <a:srgbClr val="660066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5929322" y="500042"/>
                  <a:ext cx="1643074" cy="769441"/>
                </a:xfrm>
                <a:prstGeom prst="rect">
                  <a:avLst/>
                </a:prstGeom>
                <a:noFill/>
              </p:spPr>
              <p:txBody>
                <a:bodyPr rtlCol="1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ar-EG" sz="440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+mn-lt"/>
                      <a:cs typeface="+mn-cs"/>
                    </a:rPr>
                    <a:t>القياس</a:t>
                  </a:r>
                </a:p>
              </p:txBody>
            </p:sp>
          </p:grpSp>
        </p:grpSp>
      </p:grpSp>
      <p:sp>
        <p:nvSpPr>
          <p:cNvPr id="7" name="Flowchart: Connector 6"/>
          <p:cNvSpPr/>
          <p:nvPr/>
        </p:nvSpPr>
        <p:spPr>
          <a:xfrm>
            <a:off x="8143875" y="571500"/>
            <a:ext cx="642938" cy="642938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dirty="0"/>
              <a:t>3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00166" y="1857364"/>
          <a:ext cx="6072230" cy="3840480"/>
        </p:xfrm>
        <a:graphic>
          <a:graphicData uri="http://schemas.openxmlformats.org/drawingml/2006/table">
            <a:tbl>
              <a:tblPr rtl="1" firstRow="1" bandRow="1">
                <a:tableStyleId>{37CE84F3-28C3-443E-9E96-99CF82512B78}</a:tableStyleId>
              </a:tblPr>
              <a:tblGrid>
                <a:gridCol w="2543196"/>
                <a:gridCol w="3529034"/>
              </a:tblGrid>
              <a:tr h="619129">
                <a:tc>
                  <a:txBody>
                    <a:bodyPr/>
                    <a:lstStyle/>
                    <a:p>
                      <a:pPr algn="ctr" rtl="1"/>
                      <a:endParaRPr lang="ar-EG" sz="3600" dirty="0"/>
                    </a:p>
                  </a:txBody>
                  <a:tcPr anchor="ctr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/>
                    </a:p>
                  </a:txBody>
                  <a:tcPr anchor="ctr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619129">
                <a:tc>
                  <a:txBody>
                    <a:bodyPr/>
                    <a:lstStyle/>
                    <a:p>
                      <a:pPr algn="ctr" rtl="1"/>
                      <a:endParaRPr lang="ar-EG" sz="3600" dirty="0"/>
                    </a:p>
                  </a:txBody>
                  <a:tcPr anchor="ctr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/>
                    </a:p>
                  </a:txBody>
                  <a:tcPr anchor="ctr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3300"/>
                    </a:solidFill>
                  </a:tcPr>
                </a:tc>
              </a:tr>
              <a:tr h="619129">
                <a:tc>
                  <a:txBody>
                    <a:bodyPr/>
                    <a:lstStyle/>
                    <a:p>
                      <a:pPr algn="ctr" rtl="1"/>
                      <a:endParaRPr lang="ar-EG" sz="3600" dirty="0"/>
                    </a:p>
                  </a:txBody>
                  <a:tcPr anchor="ctr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/>
                    </a:p>
                  </a:txBody>
                  <a:tcPr anchor="ctr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3300"/>
                    </a:solidFill>
                  </a:tcPr>
                </a:tc>
              </a:tr>
              <a:tr h="619129">
                <a:tc>
                  <a:txBody>
                    <a:bodyPr/>
                    <a:lstStyle/>
                    <a:p>
                      <a:pPr algn="ctr" rtl="1"/>
                      <a:endParaRPr lang="ar-EG" sz="3600" dirty="0"/>
                    </a:p>
                  </a:txBody>
                  <a:tcPr anchor="ctr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/>
                    </a:p>
                  </a:txBody>
                  <a:tcPr anchor="ctr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3300"/>
                    </a:solidFill>
                  </a:tcPr>
                </a:tc>
              </a:tr>
              <a:tr h="619129">
                <a:tc>
                  <a:txBody>
                    <a:bodyPr/>
                    <a:lstStyle/>
                    <a:p>
                      <a:pPr algn="ctr" rtl="1"/>
                      <a:endParaRPr lang="ar-EG" sz="3600" dirty="0"/>
                    </a:p>
                  </a:txBody>
                  <a:tcPr anchor="ctr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/>
                    </a:p>
                  </a:txBody>
                  <a:tcPr anchor="ctr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3300"/>
                    </a:solidFill>
                  </a:tcPr>
                </a:tc>
              </a:tr>
              <a:tr h="619129">
                <a:tc>
                  <a:txBody>
                    <a:bodyPr/>
                    <a:lstStyle/>
                    <a:p>
                      <a:pPr algn="ctr" rtl="1"/>
                      <a:endParaRPr lang="ar-EG" sz="3600" dirty="0"/>
                    </a:p>
                  </a:txBody>
                  <a:tcPr anchor="ctr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dirty="0"/>
                    </a:p>
                  </a:txBody>
                  <a:tcPr anchor="ctr"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3300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85813" y="6143625"/>
            <a:ext cx="7286625" cy="584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0" hangingPunct="0">
              <a:tabLst>
                <a:tab pos="876300" algn="l"/>
              </a:tabLst>
              <a:defRPr/>
            </a:pPr>
            <a:r>
              <a:rPr lang="ar-SA" sz="3200" b="1" dirty="0">
                <a:solidFill>
                  <a:srgbClr val="FF0000"/>
                </a:solidFill>
              </a:rPr>
              <a:t>تركيا – اليمن – العراق – الأردن - قطر</a:t>
            </a:r>
            <a:endParaRPr lang="ar-SA" sz="36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5776913" y="1911350"/>
            <a:ext cx="866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>
                <a:solidFill>
                  <a:srgbClr val="FFFF00"/>
                </a:solidFill>
              </a:rPr>
              <a:t>الدولة</a:t>
            </a: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6072188" y="2625725"/>
            <a:ext cx="636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>
                <a:solidFill>
                  <a:schemeClr val="bg1"/>
                </a:solidFill>
              </a:rPr>
              <a:t>قطر</a:t>
            </a: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5848350" y="3268663"/>
            <a:ext cx="931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>
                <a:solidFill>
                  <a:schemeClr val="bg1"/>
                </a:solidFill>
              </a:rPr>
              <a:t>العراق</a:t>
            </a: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5991225" y="3911600"/>
            <a:ext cx="788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>
                <a:solidFill>
                  <a:schemeClr val="bg1"/>
                </a:solidFill>
              </a:rPr>
              <a:t>اليمن</a:t>
            </a: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6029325" y="4483100"/>
            <a:ext cx="750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>
                <a:solidFill>
                  <a:schemeClr val="bg1"/>
                </a:solidFill>
              </a:rPr>
              <a:t>تركيا</a:t>
            </a: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6018213" y="5102225"/>
            <a:ext cx="911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>
                <a:solidFill>
                  <a:schemeClr val="bg1"/>
                </a:solidFill>
              </a:rPr>
              <a:t>الأردن</a:t>
            </a: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2071688" y="1911350"/>
            <a:ext cx="2222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800" b="1">
                <a:solidFill>
                  <a:srgbClr val="FFFF00"/>
                </a:solidFill>
              </a:rPr>
              <a:t>المساحة ( كلم2 )</a:t>
            </a: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2706688" y="2625725"/>
            <a:ext cx="1722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ar-EG" sz="2800" b="1">
                <a:solidFill>
                  <a:schemeClr val="bg1"/>
                </a:solidFill>
              </a:rPr>
              <a:t>11437</a:t>
            </a: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2492375" y="3268663"/>
            <a:ext cx="139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ar-EG" sz="2800" b="1">
                <a:solidFill>
                  <a:schemeClr val="bg1"/>
                </a:solidFill>
              </a:rPr>
              <a:t>437072</a:t>
            </a: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2492375" y="3911600"/>
            <a:ext cx="139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ar-EG" sz="2800" b="1">
                <a:solidFill>
                  <a:schemeClr val="bg1"/>
                </a:solidFill>
              </a:rPr>
              <a:t>527970</a:t>
            </a: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2492375" y="4483100"/>
            <a:ext cx="139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ar-EG" sz="2800" b="1">
                <a:solidFill>
                  <a:schemeClr val="bg1"/>
                </a:solidFill>
              </a:rPr>
              <a:t>780580</a:t>
            </a: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2492375" y="5197475"/>
            <a:ext cx="119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ar-EG" sz="2800" b="1">
                <a:solidFill>
                  <a:schemeClr val="bg1"/>
                </a:solidFill>
              </a:rPr>
              <a:t>92300</a:t>
            </a:r>
          </a:p>
        </p:txBody>
      </p:sp>
    </p:spTree>
  </p:cSld>
  <p:clrMapOvr>
    <a:masterClrMapping/>
  </p:clrMapOvr>
  <p:transition>
    <p:pull dir="u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رَتِّبِ الدُّوَلَ المُوَضَّحةَ في الجدول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63 - اعلان اهم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دول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ط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مساحة ( كلم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14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عر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370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ي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279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ترك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7805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الأرد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923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تركيا – اليمن – العراق – الأردن - قط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Connector 2"/>
          <p:cNvSpPr/>
          <p:nvPr/>
        </p:nvSpPr>
        <p:spPr>
          <a:xfrm>
            <a:off x="8072438" y="928688"/>
            <a:ext cx="642937" cy="642937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dirty="0"/>
              <a:t>4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429256" y="642918"/>
            <a:ext cx="2357454" cy="1143008"/>
          </a:xfrm>
          <a:prstGeom prst="cloudCallout">
            <a:avLst>
              <a:gd name="adj1" fmla="val -37803"/>
              <a:gd name="adj2" fmla="val 90000"/>
            </a:avLst>
          </a:prstGeom>
          <a:solidFill>
            <a:srgbClr val="CC0000"/>
          </a:solidFill>
          <a:ln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/>
              <a:t>تحدث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57250" y="3000375"/>
            <a:ext cx="6715125" cy="2643188"/>
            <a:chOff x="857224" y="3000373"/>
            <a:chExt cx="6715172" cy="2643197"/>
          </a:xfrm>
        </p:grpSpPr>
        <p:grpSp>
          <p:nvGrpSpPr>
            <p:cNvPr id="14342" name="Group 5"/>
            <p:cNvGrpSpPr>
              <a:grpSpLocks/>
            </p:cNvGrpSpPr>
            <p:nvPr/>
          </p:nvGrpSpPr>
          <p:grpSpPr bwMode="auto">
            <a:xfrm>
              <a:off x="857224" y="3000373"/>
              <a:ext cx="6715172" cy="2214578"/>
              <a:chOff x="1000100" y="3143248"/>
              <a:chExt cx="6715172" cy="2214578"/>
            </a:xfrm>
          </p:grpSpPr>
          <p:sp>
            <p:nvSpPr>
              <p:cNvPr id="5" name="Flowchart: Delay 4"/>
              <p:cNvSpPr/>
              <p:nvPr/>
            </p:nvSpPr>
            <p:spPr>
              <a:xfrm rot="5400000">
                <a:off x="3250401" y="892947"/>
                <a:ext cx="2214571" cy="6715172"/>
              </a:xfrm>
              <a:prstGeom prst="flowChartDelay">
                <a:avLst/>
              </a:prstGeom>
              <a:gradFill flip="none" rotWithShape="1">
                <a:gsLst>
                  <a:gs pos="0">
                    <a:srgbClr val="0000FF"/>
                  </a:gs>
                  <a:gs pos="30000">
                    <a:srgbClr val="FF0000"/>
                  </a:gs>
                  <a:gs pos="64999">
                    <a:srgbClr val="00FF00"/>
                  </a:gs>
                  <a:gs pos="89999">
                    <a:srgbClr val="FFFF00"/>
                  </a:gs>
                  <a:gs pos="100000">
                    <a:srgbClr val="0000FF"/>
                  </a:gs>
                </a:gsLst>
                <a:lin ang="13500000" scaled="1"/>
                <a:tileRect/>
              </a:gra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4345" name="Rectangle 1"/>
              <p:cNvSpPr>
                <a:spLocks noChangeArrowheads="1"/>
              </p:cNvSpPr>
              <p:nvPr/>
            </p:nvSpPr>
            <p:spPr bwMode="auto">
              <a:xfrm>
                <a:off x="1571604" y="3357562"/>
                <a:ext cx="5286412" cy="1569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EG" sz="3200" b="1">
                    <a:latin typeface="Calibri" pitchFamily="34" charset="0"/>
                  </a:rPr>
                  <a:t>مَا الإجراءُ الذِي تَتَّبِعُهُ عندمَا تُقارنُ بينَ عدديْنِ وتجدُ أنَّ الرقمينِ الموجودينِ في المنزِلةِ نفسِها متساوِيانِ؟</a:t>
                </a:r>
              </a:p>
            </p:txBody>
          </p:sp>
        </p:grpSp>
        <p:pic>
          <p:nvPicPr>
            <p:cNvPr id="14343" name="Picture 6" descr="03O-6HjwU.g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00100" y="4214819"/>
              <a:ext cx="1905000" cy="1428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00063" y="5643563"/>
            <a:ext cx="8215312" cy="10779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ar-EG" sz="3200" b="1" dirty="0"/>
              <a:t>عندما أجد الرقمين الموجودين في نفس المنزلة متساويان أنتقل إلى المنزلة التي تليها وأقارن الرقمين الموجودين فيها.</a:t>
            </a:r>
            <a:endParaRPr lang="en-US" sz="3200" dirty="0"/>
          </a:p>
        </p:txBody>
      </p:sp>
    </p:spTree>
  </p:cSld>
  <p:clrMapOvr>
    <a:masterClrMapping/>
  </p:clrMapOvr>
  <p:transition>
    <p:randomBar dir="vert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د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َا الإجراءُ الذِي تَتَّبِعُهُ عندمَا تُقارنُ بين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ندما أجد الرقمين الموجودين في نف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357438" y="214313"/>
            <a:ext cx="6357937" cy="1071562"/>
          </a:xfrm>
          <a:prstGeom prst="wedgeRoundRectCallout">
            <a:avLst>
              <a:gd name="adj1" fmla="val -46001"/>
              <a:gd name="adj2" fmla="val 91167"/>
              <a:gd name="adj3" fmla="val 16667"/>
            </a:avLst>
          </a:prstGeom>
          <a:solidFill>
            <a:srgbClr val="6600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/>
              <a:t>تدرب وحل المسائل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52550" y="1428750"/>
            <a:ext cx="7475538" cy="5842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FF00"/>
                </a:solidFill>
                <a:latin typeface="Calibri" pitchFamily="34" charset="0"/>
              </a:rPr>
              <a:t>رتِّبِ الأعدادَ التَّاليةَ مِن الأكبرِ إلى الأصغرِ:</a:t>
            </a:r>
            <a:r>
              <a:rPr lang="ar-SA" sz="3200" b="1">
                <a:solidFill>
                  <a:srgbClr val="00FF00"/>
                </a:solidFill>
                <a:latin typeface="Calibri" pitchFamily="34" charset="0"/>
              </a:rPr>
              <a:t> المثالان 2</a:t>
            </a:r>
            <a:r>
              <a:rPr lang="ar-EG" sz="3200" b="1">
                <a:solidFill>
                  <a:srgbClr val="00FF00"/>
                </a:solidFill>
                <a:latin typeface="Calibri" pitchFamily="34" charset="0"/>
              </a:rPr>
              <a:t>،</a:t>
            </a:r>
            <a:r>
              <a:rPr lang="ar-SA" sz="3200" b="1">
                <a:solidFill>
                  <a:srgbClr val="00FF00"/>
                </a:solidFill>
                <a:latin typeface="Calibri" pitchFamily="34" charset="0"/>
              </a:rPr>
              <a:t>1</a:t>
            </a:r>
            <a:endParaRPr lang="ar-EG" sz="3200">
              <a:solidFill>
                <a:srgbClr val="00FF00"/>
              </a:solidFill>
              <a:latin typeface="Calibri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 bwMode="auto">
          <a:xfrm>
            <a:off x="1143000" y="2286000"/>
            <a:ext cx="7358063" cy="4286250"/>
          </a:xfrm>
          <a:prstGeom prst="snip2DiagRect">
            <a:avLst>
              <a:gd name="adj1" fmla="val 0"/>
              <a:gd name="adj2" fmla="val 10978"/>
            </a:avLst>
          </a:prstGeom>
          <a:blipFill>
            <a:blip r:embed="rId9"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13322" name="TextBox 3"/>
          <p:cNvSpPr txBox="1">
            <a:spLocks noChangeArrowheads="1"/>
          </p:cNvSpPr>
          <p:nvPr/>
        </p:nvSpPr>
        <p:spPr bwMode="auto">
          <a:xfrm>
            <a:off x="1000125" y="2643188"/>
            <a:ext cx="6143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>
                <a:latin typeface="Calibri" pitchFamily="34" charset="0"/>
              </a:rPr>
              <a:t>138023 , 138032 , 139006 , 183487</a:t>
            </a:r>
          </a:p>
        </p:txBody>
      </p:sp>
      <p:sp>
        <p:nvSpPr>
          <p:cNvPr id="13323" name="TextBox 4"/>
          <p:cNvSpPr txBox="1">
            <a:spLocks noChangeArrowheads="1"/>
          </p:cNvSpPr>
          <p:nvPr/>
        </p:nvSpPr>
        <p:spPr bwMode="auto">
          <a:xfrm>
            <a:off x="1785938" y="4324350"/>
            <a:ext cx="5214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>
                <a:latin typeface="Calibri" pitchFamily="34" charset="0"/>
              </a:rPr>
              <a:t>79920 , 82234 , 97902 , 90125</a:t>
            </a:r>
          </a:p>
        </p:txBody>
      </p:sp>
      <p:sp>
        <p:nvSpPr>
          <p:cNvPr id="8" name="Flowchart: Connector 7"/>
          <p:cNvSpPr/>
          <p:nvPr/>
        </p:nvSpPr>
        <p:spPr bwMode="auto">
          <a:xfrm>
            <a:off x="7358063" y="2500313"/>
            <a:ext cx="642937" cy="642937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5</a:t>
            </a:r>
          </a:p>
        </p:txBody>
      </p:sp>
      <p:sp>
        <p:nvSpPr>
          <p:cNvPr id="9" name="Flowchart: Connector 8"/>
          <p:cNvSpPr/>
          <p:nvPr/>
        </p:nvSpPr>
        <p:spPr bwMode="auto">
          <a:xfrm>
            <a:off x="7358063" y="4252913"/>
            <a:ext cx="642937" cy="642937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6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71625" y="3538538"/>
            <a:ext cx="6357938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tabLst>
                <a:tab pos="876300" algn="l"/>
              </a:tabLst>
              <a:defRPr/>
            </a:pPr>
            <a:r>
              <a:rPr lang="ar-SA" sz="2800" b="1" dirty="0">
                <a:solidFill>
                  <a:srgbClr val="FF0000"/>
                </a:solidFill>
              </a:rPr>
              <a:t>183487- 139006 – 138032- 138023</a:t>
            </a:r>
            <a:endParaRPr lang="ar-SA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785938" y="5286375"/>
            <a:ext cx="5357812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tabLst>
                <a:tab pos="876300" algn="l"/>
              </a:tabLst>
              <a:defRPr/>
            </a:pPr>
            <a:r>
              <a:rPr lang="ar-SA" sz="2800" b="1" dirty="0">
                <a:solidFill>
                  <a:srgbClr val="FF0000"/>
                </a:solidFill>
              </a:rPr>
              <a:t>97902- 90125- 82234- 79920</a:t>
            </a:r>
            <a:endParaRPr lang="ar-SA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ب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رتِّبِ الأعدادَ التَّاليةَ مِن الأكبرِ إلى الأصغر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8023 , 138032 , 139006 , 1834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83487- 139006 – 138032- 1380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9920 , 82234 , 97902 , 90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7902- 90125- 82234- 799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3322" grpId="0"/>
      <p:bldP spid="13323" grpId="0"/>
      <p:bldP spid="8" grpId="0" animBg="1"/>
      <p:bldP spid="9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357438" y="214313"/>
            <a:ext cx="6357937" cy="1071562"/>
          </a:xfrm>
          <a:prstGeom prst="wedgeRoundRectCallout">
            <a:avLst>
              <a:gd name="adj1" fmla="val -46001"/>
              <a:gd name="adj2" fmla="val 91167"/>
              <a:gd name="adj3" fmla="val 16667"/>
            </a:avLst>
          </a:prstGeom>
          <a:solidFill>
            <a:srgbClr val="6600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/>
              <a:t>تدرب وحل المسائل</a:t>
            </a: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352550" y="1428750"/>
            <a:ext cx="7475538" cy="5842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FF00"/>
                </a:solidFill>
                <a:latin typeface="Calibri" pitchFamily="34" charset="0"/>
              </a:rPr>
              <a:t>رتِّبِ الأعدادَ التَّاليةَ مِن الأكبرِ إلى الأصغرِ:</a:t>
            </a:r>
            <a:r>
              <a:rPr lang="ar-SA" sz="3200" b="1">
                <a:solidFill>
                  <a:srgbClr val="00FF00"/>
                </a:solidFill>
                <a:latin typeface="Calibri" pitchFamily="34" charset="0"/>
              </a:rPr>
              <a:t> المثالان 2</a:t>
            </a:r>
            <a:r>
              <a:rPr lang="ar-EG" sz="3200" b="1">
                <a:solidFill>
                  <a:srgbClr val="00FF00"/>
                </a:solidFill>
                <a:latin typeface="Calibri" pitchFamily="34" charset="0"/>
              </a:rPr>
              <a:t>،</a:t>
            </a:r>
            <a:r>
              <a:rPr lang="ar-SA" sz="3200" b="1">
                <a:solidFill>
                  <a:srgbClr val="00FF00"/>
                </a:solidFill>
                <a:latin typeface="Calibri" pitchFamily="34" charset="0"/>
              </a:rPr>
              <a:t>1</a:t>
            </a:r>
            <a:endParaRPr lang="ar-EG" sz="3200">
              <a:solidFill>
                <a:srgbClr val="00FF00"/>
              </a:solidFill>
              <a:latin typeface="Calibri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 bwMode="auto">
          <a:xfrm>
            <a:off x="1143000" y="2286000"/>
            <a:ext cx="7358063" cy="4286250"/>
          </a:xfrm>
          <a:prstGeom prst="snip2DiagRect">
            <a:avLst>
              <a:gd name="adj1" fmla="val 0"/>
              <a:gd name="adj2" fmla="val 10978"/>
            </a:avLst>
          </a:prstGeom>
          <a:blipFill>
            <a:blip r:embed="rId7"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13324" name="TextBox 5"/>
          <p:cNvSpPr txBox="1">
            <a:spLocks noChangeArrowheads="1"/>
          </p:cNvSpPr>
          <p:nvPr/>
        </p:nvSpPr>
        <p:spPr bwMode="auto">
          <a:xfrm>
            <a:off x="1000125" y="2976563"/>
            <a:ext cx="5929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>
                <a:latin typeface="Calibri" pitchFamily="34" charset="0"/>
              </a:rPr>
              <a:t>258103</a:t>
            </a:r>
            <a:r>
              <a:rPr lang="ar-EG" sz="2800" b="1">
                <a:latin typeface="Calibri" pitchFamily="34" charset="0"/>
              </a:rPr>
              <a:t>, </a:t>
            </a:r>
            <a:r>
              <a:rPr lang="ar-SA" sz="2800" b="1">
                <a:latin typeface="Calibri" pitchFamily="34" charset="0"/>
              </a:rPr>
              <a:t>248034</a:t>
            </a:r>
            <a:r>
              <a:rPr lang="ar-EG" sz="2800" b="1">
                <a:latin typeface="Calibri" pitchFamily="34" charset="0"/>
              </a:rPr>
              <a:t>, </a:t>
            </a:r>
            <a:r>
              <a:rPr lang="ar-SA" sz="2800" b="1">
                <a:latin typeface="Calibri" pitchFamily="34" charset="0"/>
              </a:rPr>
              <a:t>285091 , 248934</a:t>
            </a:r>
            <a:endParaRPr lang="ar-EG" sz="2800" b="1">
              <a:latin typeface="Calibri" pitchFamily="34" charset="0"/>
            </a:endParaRPr>
          </a:p>
        </p:txBody>
      </p:sp>
      <p:sp>
        <p:nvSpPr>
          <p:cNvPr id="13325" name="TextBox 6"/>
          <p:cNvSpPr txBox="1">
            <a:spLocks noChangeArrowheads="1"/>
          </p:cNvSpPr>
          <p:nvPr/>
        </p:nvSpPr>
        <p:spPr bwMode="auto">
          <a:xfrm>
            <a:off x="1857375" y="4857750"/>
            <a:ext cx="5072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>
                <a:latin typeface="Calibri" pitchFamily="34" charset="0"/>
              </a:rPr>
              <a:t>12378</a:t>
            </a:r>
            <a:r>
              <a:rPr lang="ar-EG" sz="2800" b="1">
                <a:latin typeface="Calibri" pitchFamily="34" charset="0"/>
              </a:rPr>
              <a:t>, </a:t>
            </a:r>
            <a:r>
              <a:rPr lang="ar-SA" sz="2800" b="1">
                <a:latin typeface="Calibri" pitchFamily="34" charset="0"/>
              </a:rPr>
              <a:t>12783</a:t>
            </a:r>
            <a:r>
              <a:rPr lang="ar-EG" sz="2800" b="1">
                <a:latin typeface="Calibri" pitchFamily="34" charset="0"/>
              </a:rPr>
              <a:t>, </a:t>
            </a:r>
            <a:r>
              <a:rPr lang="ar-SA" sz="2800" b="1">
                <a:latin typeface="Calibri" pitchFamily="34" charset="0"/>
              </a:rPr>
              <a:t>12873</a:t>
            </a:r>
            <a:endParaRPr lang="ar-EG" sz="2800" b="1">
              <a:latin typeface="Calibri" pitchFamily="34" charset="0"/>
            </a:endParaRPr>
          </a:p>
        </p:txBody>
      </p:sp>
      <p:sp>
        <p:nvSpPr>
          <p:cNvPr id="10" name="Flowchart: Connector 9"/>
          <p:cNvSpPr/>
          <p:nvPr/>
        </p:nvSpPr>
        <p:spPr bwMode="auto">
          <a:xfrm>
            <a:off x="7358063" y="2857500"/>
            <a:ext cx="642937" cy="642938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7</a:t>
            </a:r>
          </a:p>
        </p:txBody>
      </p:sp>
      <p:sp>
        <p:nvSpPr>
          <p:cNvPr id="11" name="Flowchart: Connector 10"/>
          <p:cNvSpPr/>
          <p:nvPr/>
        </p:nvSpPr>
        <p:spPr bwMode="auto">
          <a:xfrm>
            <a:off x="7358063" y="4929188"/>
            <a:ext cx="642937" cy="642937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8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428750" y="3681413"/>
            <a:ext cx="6429375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tabLst>
                <a:tab pos="876300" algn="l"/>
              </a:tabLst>
              <a:defRPr/>
            </a:pPr>
            <a:r>
              <a:rPr lang="ar-EG" sz="2800" b="1" dirty="0">
                <a:solidFill>
                  <a:srgbClr val="FF0000"/>
                </a:solidFill>
              </a:rPr>
              <a:t>285091, 258103, 248934, 248034</a:t>
            </a:r>
            <a:endParaRPr lang="ar-SA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71625" y="5610225"/>
            <a:ext cx="5572125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tabLst>
                <a:tab pos="876300" algn="l"/>
              </a:tabLst>
              <a:defRPr/>
            </a:pPr>
            <a:r>
              <a:rPr lang="ar-EG" sz="2800" b="1" dirty="0">
                <a:solidFill>
                  <a:srgbClr val="FF0000"/>
                </a:solidFill>
              </a:rPr>
              <a:t>12873, 12783, 12378</a:t>
            </a:r>
            <a:endParaRPr lang="ar-SA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58103, 248034, 285091 , 2489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85091, 258103, 248934, 248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378, 12783, 128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873, 12783, 123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/>
      <p:bldP spid="13325" grpId="0"/>
      <p:bldP spid="10" grpId="0" animBg="1"/>
      <p:bldP spid="11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357438" y="214313"/>
            <a:ext cx="6357937" cy="1071562"/>
          </a:xfrm>
          <a:prstGeom prst="wedgeRoundRectCallout">
            <a:avLst>
              <a:gd name="adj1" fmla="val -46001"/>
              <a:gd name="adj2" fmla="val 91167"/>
              <a:gd name="adj3" fmla="val 16667"/>
            </a:avLst>
          </a:prstGeom>
          <a:solidFill>
            <a:srgbClr val="6600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/>
              <a:t>تدرب وحل المسائل</a:t>
            </a: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352550" y="1428750"/>
            <a:ext cx="7475538" cy="5842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FF00"/>
                </a:solidFill>
                <a:latin typeface="Calibri" pitchFamily="34" charset="0"/>
              </a:rPr>
              <a:t>رتِّبِ الأعدادَ التَّاليةَ مِن الأكبرِ إلى الأصغرِ:</a:t>
            </a:r>
            <a:r>
              <a:rPr lang="ar-SA" sz="3200" b="1">
                <a:solidFill>
                  <a:srgbClr val="00FF00"/>
                </a:solidFill>
                <a:latin typeface="Calibri" pitchFamily="34" charset="0"/>
              </a:rPr>
              <a:t> المثالان 2</a:t>
            </a:r>
            <a:r>
              <a:rPr lang="ar-EG" sz="3200" b="1">
                <a:solidFill>
                  <a:srgbClr val="00FF00"/>
                </a:solidFill>
                <a:latin typeface="Calibri" pitchFamily="34" charset="0"/>
              </a:rPr>
              <a:t>،</a:t>
            </a:r>
            <a:r>
              <a:rPr lang="ar-SA" sz="3200" b="1">
                <a:solidFill>
                  <a:srgbClr val="00FF00"/>
                </a:solidFill>
                <a:latin typeface="Calibri" pitchFamily="34" charset="0"/>
              </a:rPr>
              <a:t>1</a:t>
            </a:r>
            <a:endParaRPr lang="ar-EG" sz="3200">
              <a:solidFill>
                <a:srgbClr val="00FF00"/>
              </a:solidFill>
              <a:latin typeface="Calibri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 bwMode="auto">
          <a:xfrm>
            <a:off x="1143000" y="2286000"/>
            <a:ext cx="7358063" cy="4286250"/>
          </a:xfrm>
          <a:prstGeom prst="snip2DiagRect">
            <a:avLst>
              <a:gd name="adj1" fmla="val 0"/>
              <a:gd name="adj2" fmla="val 10978"/>
            </a:avLst>
          </a:prstGeom>
          <a:blipFill>
            <a:blip r:embed="rId7"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14344" name="TextBox 3"/>
          <p:cNvSpPr txBox="1">
            <a:spLocks noChangeArrowheads="1"/>
          </p:cNvSpPr>
          <p:nvPr/>
        </p:nvSpPr>
        <p:spPr bwMode="auto">
          <a:xfrm>
            <a:off x="1071563" y="2976563"/>
            <a:ext cx="5857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>
                <a:latin typeface="Calibri" pitchFamily="34" charset="0"/>
              </a:rPr>
              <a:t>1234567</a:t>
            </a:r>
            <a:r>
              <a:rPr lang="ar-EG" sz="2800" b="1">
                <a:latin typeface="Calibri" pitchFamily="34" charset="0"/>
              </a:rPr>
              <a:t>, </a:t>
            </a:r>
            <a:r>
              <a:rPr lang="ar-SA" sz="2800" b="1">
                <a:latin typeface="Calibri" pitchFamily="34" charset="0"/>
              </a:rPr>
              <a:t>123456</a:t>
            </a:r>
            <a:r>
              <a:rPr lang="ar-EG" sz="2800" b="1">
                <a:latin typeface="Calibri" pitchFamily="34" charset="0"/>
              </a:rPr>
              <a:t> , </a:t>
            </a:r>
            <a:r>
              <a:rPr lang="ar-SA" sz="2800" b="1">
                <a:latin typeface="Calibri" pitchFamily="34" charset="0"/>
              </a:rPr>
              <a:t>123456789</a:t>
            </a:r>
            <a:endParaRPr lang="ar-EG" sz="2800" b="1">
              <a:latin typeface="Calibri" pitchFamily="34" charset="0"/>
            </a:endParaRPr>
          </a:p>
        </p:txBody>
      </p:sp>
      <p:sp>
        <p:nvSpPr>
          <p:cNvPr id="14345" name="TextBox 5"/>
          <p:cNvSpPr txBox="1">
            <a:spLocks noChangeArrowheads="1"/>
          </p:cNvSpPr>
          <p:nvPr/>
        </p:nvSpPr>
        <p:spPr bwMode="auto">
          <a:xfrm>
            <a:off x="1143000" y="4548188"/>
            <a:ext cx="5786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>
                <a:latin typeface="Calibri" pitchFamily="34" charset="0"/>
              </a:rPr>
              <a:t>6052264</a:t>
            </a:r>
            <a:r>
              <a:rPr lang="ar-EG" sz="2800" b="1">
                <a:latin typeface="Calibri" pitchFamily="34" charset="0"/>
              </a:rPr>
              <a:t>, </a:t>
            </a:r>
            <a:r>
              <a:rPr lang="ar-SA" sz="2800" b="1">
                <a:latin typeface="Calibri" pitchFamily="34" charset="0"/>
              </a:rPr>
              <a:t>6025264</a:t>
            </a:r>
            <a:r>
              <a:rPr lang="ar-EG" sz="2800" b="1">
                <a:latin typeface="Calibri" pitchFamily="34" charset="0"/>
              </a:rPr>
              <a:t>, </a:t>
            </a:r>
            <a:r>
              <a:rPr lang="ar-SA" sz="2800" b="1">
                <a:latin typeface="Calibri" pitchFamily="34" charset="0"/>
              </a:rPr>
              <a:t>6052462</a:t>
            </a:r>
            <a:endParaRPr lang="ar-EG" sz="2800" b="1">
              <a:latin typeface="Calibri" pitchFamily="34" charset="0"/>
            </a:endParaRPr>
          </a:p>
        </p:txBody>
      </p:sp>
      <p:sp>
        <p:nvSpPr>
          <p:cNvPr id="8" name="Flowchart: Connector 7"/>
          <p:cNvSpPr/>
          <p:nvPr/>
        </p:nvSpPr>
        <p:spPr bwMode="auto">
          <a:xfrm>
            <a:off x="7358063" y="2857500"/>
            <a:ext cx="642937" cy="642938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/>
              <a:t>9</a:t>
            </a:r>
            <a:endParaRPr lang="ar-EG" sz="4000" b="1" dirty="0"/>
          </a:p>
        </p:txBody>
      </p:sp>
      <p:sp>
        <p:nvSpPr>
          <p:cNvPr id="10" name="Flowchart: Connector 9"/>
          <p:cNvSpPr/>
          <p:nvPr/>
        </p:nvSpPr>
        <p:spPr bwMode="auto">
          <a:xfrm>
            <a:off x="7358063" y="4429125"/>
            <a:ext cx="714375" cy="642938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/>
              <a:t>10</a:t>
            </a:r>
            <a:endParaRPr lang="ar-EG" sz="4000" b="1" dirty="0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71625" y="3609975"/>
            <a:ext cx="5572125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tabLst>
                <a:tab pos="876300" algn="l"/>
              </a:tabLst>
              <a:defRPr/>
            </a:pPr>
            <a:r>
              <a:rPr lang="ar-EG" sz="2800" b="1" dirty="0">
                <a:solidFill>
                  <a:srgbClr val="FF0000"/>
                </a:solidFill>
              </a:rPr>
              <a:t>123456789, 1234567, 123456</a:t>
            </a:r>
            <a:endParaRPr lang="ar-SA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785938" y="5538788"/>
            <a:ext cx="5572125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tabLst>
                <a:tab pos="876300" algn="l"/>
              </a:tabLst>
              <a:defRPr/>
            </a:pPr>
            <a:r>
              <a:rPr lang="ar-EG" sz="2800" b="1" dirty="0">
                <a:solidFill>
                  <a:srgbClr val="FF0000"/>
                </a:solidFill>
              </a:rPr>
              <a:t>6052462, 6052264, 6025264</a:t>
            </a:r>
            <a:endParaRPr lang="ar-SA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wheel spokes="2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34567, 123456 , 1234567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3456789, 1234567, 1234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052264, 6025264, 60524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052462, 6052264, 60252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344" grpId="0"/>
      <p:bldP spid="14345" grpId="0"/>
      <p:bldP spid="8" grpId="0" animBg="1"/>
      <p:bldP spid="10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Connector 2"/>
          <p:cNvSpPr/>
          <p:nvPr/>
        </p:nvSpPr>
        <p:spPr>
          <a:xfrm>
            <a:off x="8072438" y="928688"/>
            <a:ext cx="642937" cy="642937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/>
              <a:t>11</a:t>
            </a:r>
            <a:endParaRPr lang="ar-EG" sz="2000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57250" y="428625"/>
            <a:ext cx="6715125" cy="2643188"/>
            <a:chOff x="857224" y="3000372"/>
            <a:chExt cx="6715172" cy="2643196"/>
          </a:xfrm>
        </p:grpSpPr>
        <p:grpSp>
          <p:nvGrpSpPr>
            <p:cNvPr id="18467" name="Group 5"/>
            <p:cNvGrpSpPr>
              <a:grpSpLocks/>
            </p:cNvGrpSpPr>
            <p:nvPr/>
          </p:nvGrpSpPr>
          <p:grpSpPr bwMode="auto">
            <a:xfrm>
              <a:off x="857224" y="3000372"/>
              <a:ext cx="6715172" cy="2214570"/>
              <a:chOff x="1000100" y="3143248"/>
              <a:chExt cx="6715172" cy="2214570"/>
            </a:xfrm>
          </p:grpSpPr>
          <p:sp>
            <p:nvSpPr>
              <p:cNvPr id="5" name="Flowchart: Delay 4"/>
              <p:cNvSpPr/>
              <p:nvPr/>
            </p:nvSpPr>
            <p:spPr>
              <a:xfrm rot="5400000">
                <a:off x="3250401" y="892947"/>
                <a:ext cx="2214570" cy="6715172"/>
              </a:xfrm>
              <a:prstGeom prst="flowChartDelay">
                <a:avLst/>
              </a:prstGeom>
              <a:gradFill flip="none" rotWithShape="1">
                <a:gsLst>
                  <a:gs pos="0">
                    <a:srgbClr val="0000FF"/>
                  </a:gs>
                  <a:gs pos="30000">
                    <a:srgbClr val="FF0000"/>
                  </a:gs>
                  <a:gs pos="64999">
                    <a:srgbClr val="00FF00"/>
                  </a:gs>
                  <a:gs pos="89999">
                    <a:srgbClr val="FFFF00"/>
                  </a:gs>
                  <a:gs pos="100000">
                    <a:srgbClr val="0000FF"/>
                  </a:gs>
                </a:gsLst>
                <a:lin ang="13500000" scaled="1"/>
                <a:tileRect/>
              </a:gra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8470" name="Rectangle 1"/>
              <p:cNvSpPr>
                <a:spLocks noChangeArrowheads="1"/>
              </p:cNvSpPr>
              <p:nvPr/>
            </p:nvSpPr>
            <p:spPr bwMode="auto">
              <a:xfrm>
                <a:off x="1357266" y="3286124"/>
                <a:ext cx="5929374" cy="1569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SA" sz="3200" b="1">
                    <a:latin typeface="Calibri" pitchFamily="34" charset="0"/>
                  </a:rPr>
                  <a:t>يبين الجدول المجاور المسافات التي تقطعها أربعة أنواع من الحيتان. رتب هذه المسافات من الأصغر إلى الأكبر.</a:t>
                </a:r>
                <a:endParaRPr lang="ar-EG" sz="3200" b="1">
                  <a:latin typeface="Calibri" pitchFamily="34" charset="0"/>
                </a:endParaRPr>
              </a:p>
            </p:txBody>
          </p:sp>
        </p:grpSp>
        <p:pic>
          <p:nvPicPr>
            <p:cNvPr id="18468" name="Picture 6" descr="03O-6HjwU.gif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000100" y="4214818"/>
              <a:ext cx="19050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42875" y="6143625"/>
            <a:ext cx="8929688" cy="6000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0" hangingPunct="0">
              <a:tabLst>
                <a:tab pos="876300" algn="l"/>
              </a:tabLst>
              <a:defRPr/>
            </a:pPr>
            <a:r>
              <a:rPr lang="ar-EG" sz="3300" b="1" dirty="0"/>
              <a:t>الحوت القاتل، الحوت الأزرق، الحوت الأحدب، الحوت الرمادي.  </a:t>
            </a:r>
            <a:endParaRPr lang="ar-SA" sz="3300" dirty="0">
              <a:solidFill>
                <a:schemeClr val="tx1"/>
              </a:solidFill>
              <a:latin typeface="Arial" pitchFamily="34" charset="0"/>
            </a:endParaRPr>
          </a:p>
        </p:txBody>
      </p:sp>
      <p:graphicFrame>
        <p:nvGraphicFramePr>
          <p:cNvPr id="10" name="جدول 9"/>
          <p:cNvGraphicFramePr>
            <a:graphicFrameLocks noGrp="1"/>
          </p:cNvGraphicFramePr>
          <p:nvPr/>
        </p:nvGraphicFramePr>
        <p:xfrm>
          <a:off x="2071027" y="2857500"/>
          <a:ext cx="4340886" cy="309564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04654"/>
                <a:gridCol w="1736232"/>
              </a:tblGrid>
              <a:tr h="619129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9129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9129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9129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9129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385" name="مستطيل 11"/>
          <p:cNvSpPr>
            <a:spLocks noChangeArrowheads="1"/>
          </p:cNvSpPr>
          <p:nvPr/>
        </p:nvSpPr>
        <p:spPr bwMode="auto">
          <a:xfrm>
            <a:off x="4964113" y="3538538"/>
            <a:ext cx="8556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الأزرق</a:t>
            </a:r>
          </a:p>
        </p:txBody>
      </p:sp>
      <p:sp>
        <p:nvSpPr>
          <p:cNvPr id="15386" name="مستطيل 12"/>
          <p:cNvSpPr>
            <a:spLocks noChangeArrowheads="1"/>
          </p:cNvSpPr>
          <p:nvPr/>
        </p:nvSpPr>
        <p:spPr bwMode="auto">
          <a:xfrm>
            <a:off x="4857750" y="4252913"/>
            <a:ext cx="962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الرمادي</a:t>
            </a:r>
          </a:p>
        </p:txBody>
      </p:sp>
      <p:sp>
        <p:nvSpPr>
          <p:cNvPr id="15387" name="مستطيل 13"/>
          <p:cNvSpPr>
            <a:spLocks noChangeArrowheads="1"/>
          </p:cNvSpPr>
          <p:nvPr/>
        </p:nvSpPr>
        <p:spPr bwMode="auto">
          <a:xfrm>
            <a:off x="4949825" y="4824413"/>
            <a:ext cx="869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الأحدب</a:t>
            </a:r>
          </a:p>
        </p:txBody>
      </p:sp>
      <p:sp>
        <p:nvSpPr>
          <p:cNvPr id="15388" name="مستطيل 14"/>
          <p:cNvSpPr>
            <a:spLocks noChangeArrowheads="1"/>
          </p:cNvSpPr>
          <p:nvPr/>
        </p:nvSpPr>
        <p:spPr bwMode="auto">
          <a:xfrm>
            <a:off x="5100638" y="5467350"/>
            <a:ext cx="719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القاتل</a:t>
            </a:r>
          </a:p>
        </p:txBody>
      </p:sp>
      <p:sp>
        <p:nvSpPr>
          <p:cNvPr id="15389" name="مستطيل 15"/>
          <p:cNvSpPr>
            <a:spLocks noChangeArrowheads="1"/>
          </p:cNvSpPr>
          <p:nvPr/>
        </p:nvSpPr>
        <p:spPr bwMode="auto">
          <a:xfrm>
            <a:off x="4994275" y="2928938"/>
            <a:ext cx="825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chemeClr val="bg1"/>
                </a:solidFill>
              </a:rPr>
              <a:t>الحوت</a:t>
            </a:r>
          </a:p>
        </p:txBody>
      </p:sp>
      <p:sp>
        <p:nvSpPr>
          <p:cNvPr id="15390" name="مستطيل 16"/>
          <p:cNvSpPr>
            <a:spLocks noChangeArrowheads="1"/>
          </p:cNvSpPr>
          <p:nvPr/>
        </p:nvSpPr>
        <p:spPr bwMode="auto">
          <a:xfrm>
            <a:off x="2603500" y="3467100"/>
            <a:ext cx="877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1600</a:t>
            </a:r>
          </a:p>
        </p:txBody>
      </p:sp>
      <p:sp>
        <p:nvSpPr>
          <p:cNvPr id="15391" name="مستطيل 17"/>
          <p:cNvSpPr>
            <a:spLocks noChangeArrowheads="1"/>
          </p:cNvSpPr>
          <p:nvPr/>
        </p:nvSpPr>
        <p:spPr bwMode="auto">
          <a:xfrm>
            <a:off x="2603500" y="4181475"/>
            <a:ext cx="1050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12500</a:t>
            </a:r>
          </a:p>
        </p:txBody>
      </p:sp>
      <p:sp>
        <p:nvSpPr>
          <p:cNvPr id="15392" name="مستطيل 18"/>
          <p:cNvSpPr>
            <a:spLocks noChangeArrowheads="1"/>
          </p:cNvSpPr>
          <p:nvPr/>
        </p:nvSpPr>
        <p:spPr bwMode="auto">
          <a:xfrm>
            <a:off x="2603500" y="4752975"/>
            <a:ext cx="877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3500</a:t>
            </a:r>
          </a:p>
        </p:txBody>
      </p:sp>
      <p:sp>
        <p:nvSpPr>
          <p:cNvPr id="15393" name="مستطيل 19"/>
          <p:cNvSpPr>
            <a:spLocks noChangeArrowheads="1"/>
          </p:cNvSpPr>
          <p:nvPr/>
        </p:nvSpPr>
        <p:spPr bwMode="auto">
          <a:xfrm>
            <a:off x="2603500" y="5395913"/>
            <a:ext cx="704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800</a:t>
            </a:r>
          </a:p>
        </p:txBody>
      </p:sp>
      <p:sp>
        <p:nvSpPr>
          <p:cNvPr id="15394" name="مستطيل 20"/>
          <p:cNvSpPr>
            <a:spLocks noChangeArrowheads="1"/>
          </p:cNvSpPr>
          <p:nvPr/>
        </p:nvSpPr>
        <p:spPr bwMode="auto">
          <a:xfrm>
            <a:off x="2284413" y="2928938"/>
            <a:ext cx="1517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chemeClr val="bg1"/>
                </a:solidFill>
              </a:rPr>
              <a:t>المسافة (كلم)</a:t>
            </a:r>
          </a:p>
        </p:txBody>
      </p:sp>
    </p:spTree>
  </p:cSld>
  <p:clrMapOvr>
    <a:masterClrMapping/>
  </p:clrMapOvr>
  <p:transition>
    <p:randomBar dir="vert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بين الجدول المجاور المسافات التي تقطع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ح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أزر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3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سافة (ك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6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رماد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25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أحد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5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قات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8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الحوت القاتل، الحوت الأزرق، الحوت الأحدب، الحوت الرماد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5385" grpId="0"/>
      <p:bldP spid="15386" grpId="0"/>
      <p:bldP spid="15387" grpId="0"/>
      <p:bldP spid="15388" grpId="0"/>
      <p:bldP spid="15389" grpId="0"/>
      <p:bldP spid="15390" grpId="0"/>
      <p:bldP spid="15391" grpId="0"/>
      <p:bldP spid="15392" grpId="0"/>
      <p:bldP spid="15393" grpId="0"/>
      <p:bldP spid="1539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643042" y="1857364"/>
            <a:ext cx="5929313" cy="3732099"/>
            <a:chOff x="2000232" y="1785926"/>
            <a:chExt cx="5929354" cy="1714512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8" name="Vertical Scroll 7"/>
            <p:cNvSpPr/>
            <p:nvPr/>
          </p:nvSpPr>
          <p:spPr>
            <a:xfrm>
              <a:off x="2000232" y="1785926"/>
              <a:ext cx="5929354" cy="1714512"/>
            </a:xfrm>
            <a:prstGeom prst="verticalScroll">
              <a:avLst/>
            </a:prstGeom>
            <a:solidFill>
              <a:srgbClr val="00FF00"/>
            </a:solidFill>
            <a:ln w="57150">
              <a:solidFill>
                <a:schemeClr val="tx1"/>
              </a:solidFill>
            </a:ln>
            <a:effectLst>
              <a:innerShdw blurRad="5334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7431" name="Rectangle 4"/>
            <p:cNvSpPr>
              <a:spLocks noChangeArrowheads="1"/>
            </p:cNvSpPr>
            <p:nvPr/>
          </p:nvSpPr>
          <p:spPr bwMode="auto">
            <a:xfrm>
              <a:off x="2214546" y="2050807"/>
              <a:ext cx="5357834" cy="1343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600" b="1" dirty="0">
                  <a:solidFill>
                    <a:srgbClr val="FF0000"/>
                  </a:solidFill>
                  <a:latin typeface="Calibri" pitchFamily="34" charset="0"/>
                </a:rPr>
                <a:t>نخيل:</a:t>
              </a:r>
              <a:r>
                <a:rPr lang="ar-EG" sz="4600" b="1" dirty="0">
                  <a:latin typeface="Calibri" pitchFamily="34" charset="0"/>
                </a:rPr>
                <a:t> </a:t>
              </a:r>
              <a:r>
                <a:rPr lang="ar-EG" sz="4600" b="1" dirty="0" err="1">
                  <a:latin typeface="Calibri" pitchFamily="34" charset="0"/>
                </a:rPr>
                <a:t>ت</a:t>
              </a:r>
              <a:r>
                <a:rPr lang="ar-SA" sz="4600" b="1" dirty="0">
                  <a:latin typeface="Calibri" pitchFamily="34" charset="0"/>
                </a:rPr>
                <a:t>عد المملكة العربية السعودية موطن النخيل, وتولي زراعته اهتماماً كبيراً.</a:t>
              </a:r>
              <a:endParaRPr lang="ar-EG" sz="4600" b="1" dirty="0">
                <a:latin typeface="Calibri" pitchFamily="34" charset="0"/>
              </a:endParaRPr>
            </a:p>
          </p:txBody>
        </p:sp>
      </p:grpSp>
      <p:sp>
        <p:nvSpPr>
          <p:cNvPr id="6" name="Flowchart: Connector 5"/>
          <p:cNvSpPr/>
          <p:nvPr/>
        </p:nvSpPr>
        <p:spPr>
          <a:xfrm>
            <a:off x="8143875" y="2214563"/>
            <a:ext cx="642938" cy="642937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/>
              <a:t>12</a:t>
            </a:r>
            <a:endParaRPr lang="ar-EG" sz="2000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357438" y="-357188"/>
            <a:ext cx="6500812" cy="2357438"/>
            <a:chOff x="2357422" y="-428652"/>
            <a:chExt cx="6500858" cy="2357454"/>
          </a:xfrm>
        </p:grpSpPr>
        <p:sp>
          <p:nvSpPr>
            <p:cNvPr id="25" name="Down Arrow Callout 1"/>
            <p:cNvSpPr/>
            <p:nvPr/>
          </p:nvSpPr>
          <p:spPr>
            <a:xfrm>
              <a:off x="2357422" y="285729"/>
              <a:ext cx="6072230" cy="1285884"/>
            </a:xfrm>
            <a:prstGeom prst="downArrowCallout">
              <a:avLst/>
            </a:prstGeom>
            <a:solidFill>
              <a:srgbClr val="80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/>
                <a:t>         مسألة من واقع الحياة </a:t>
              </a:r>
            </a:p>
          </p:txBody>
        </p:sp>
        <p:pic>
          <p:nvPicPr>
            <p:cNvPr id="19462" name="Picture 2" descr="diploma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500826" y="-428652"/>
              <a:ext cx="2357454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zoom/>
    <p:sndAc>
      <p:stSnd>
        <p:snd r:embed="rId3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ألة من واقع 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نخيل تعد المملكة العربية السعود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2118" y="2643182"/>
          <a:ext cx="4522758" cy="292896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2393173"/>
                <a:gridCol w="2129585"/>
              </a:tblGrid>
              <a:tr h="488160">
                <a:tc gridSpan="2"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80008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488160"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488160"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488160"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488160"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488160"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400" dirty="0"/>
                    </a:p>
                  </a:txBody>
                  <a:tcPr>
                    <a:lnL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6390" name="مربع نص 10"/>
          <p:cNvSpPr txBox="1">
            <a:spLocks noChangeArrowheads="1"/>
          </p:cNvSpPr>
          <p:nvPr/>
        </p:nvSpPr>
        <p:spPr bwMode="auto">
          <a:xfrm>
            <a:off x="4857750" y="1428750"/>
            <a:ext cx="4071938" cy="4940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SA" sz="4500" b="1" dirty="0"/>
              <a:t>يوضح الجدول المجاور تقديرات أعداد النخيل في بعض مناطق المملكة عام 1430 هـ . رتبها من الأصغر إلى الأكبر.</a:t>
            </a:r>
            <a:endParaRPr lang="ar-EG" sz="4500" b="1" dirty="0"/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465138" y="2643188"/>
            <a:ext cx="3749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solidFill>
                  <a:schemeClr val="bg1"/>
                </a:solidFill>
              </a:rPr>
              <a:t>تقديرات أعداد النخيل عام 1430 هـ</a:t>
            </a: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3214688" y="3214688"/>
            <a:ext cx="923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rgbClr val="FF0066"/>
                </a:solidFill>
              </a:rPr>
              <a:t>المنطقة</a:t>
            </a: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857500" y="3643313"/>
            <a:ext cx="1666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sz="2400" b="1"/>
              <a:t>المدينة المنورة</a:t>
            </a:r>
            <a:endParaRPr lang="ar-EG" sz="2400" b="1"/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3670300" y="4143375"/>
            <a:ext cx="854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2400" b="1"/>
              <a:t>القصيم</a:t>
            </a:r>
            <a:endParaRPr lang="ar-EG" sz="2400" b="1"/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3584575" y="4572000"/>
            <a:ext cx="939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2400" b="1"/>
              <a:t>الرياض</a:t>
            </a:r>
            <a:endParaRPr lang="ar-EG" sz="2400" b="1"/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3121025" y="5143500"/>
            <a:ext cx="1403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sz="2400" b="1"/>
              <a:t>مكة المكرمة</a:t>
            </a:r>
            <a:endParaRPr lang="ar-EG" sz="2400" b="1"/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427038" y="3143250"/>
            <a:ext cx="12557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solidFill>
                  <a:srgbClr val="FF0066"/>
                </a:solidFill>
              </a:rPr>
              <a:t>عدد النخيل</a:t>
            </a: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427038" y="3643313"/>
            <a:ext cx="139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2400" b="1"/>
              <a:t>2983793</a:t>
            </a:r>
            <a:endParaRPr lang="ar-EG" sz="2400" b="1"/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427038" y="4143375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sz="2400" b="1"/>
              <a:t>5370855</a:t>
            </a:r>
            <a:endParaRPr lang="ar-EG" sz="2400" b="1"/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427038" y="4643438"/>
            <a:ext cx="139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sz="2400" b="1"/>
              <a:t>5280922</a:t>
            </a:r>
            <a:endParaRPr lang="ar-EG" sz="2400" b="1"/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427038" y="514350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sz="2400" b="1"/>
              <a:t>1942274</a:t>
            </a:r>
            <a:endParaRPr lang="ar-EG" sz="2400" b="1"/>
          </a:p>
        </p:txBody>
      </p:sp>
      <p:grpSp>
        <p:nvGrpSpPr>
          <p:cNvPr id="20495" name="Group 3"/>
          <p:cNvGrpSpPr>
            <a:grpSpLocks/>
          </p:cNvGrpSpPr>
          <p:nvPr/>
        </p:nvGrpSpPr>
        <p:grpSpPr bwMode="auto">
          <a:xfrm>
            <a:off x="2357438" y="-357188"/>
            <a:ext cx="6500812" cy="2357438"/>
            <a:chOff x="2357422" y="-428652"/>
            <a:chExt cx="6500858" cy="2357454"/>
          </a:xfrm>
        </p:grpSpPr>
        <p:sp>
          <p:nvSpPr>
            <p:cNvPr id="25" name="Down Arrow Callout 1"/>
            <p:cNvSpPr/>
            <p:nvPr/>
          </p:nvSpPr>
          <p:spPr>
            <a:xfrm>
              <a:off x="2357422" y="285729"/>
              <a:ext cx="6072230" cy="1285884"/>
            </a:xfrm>
            <a:prstGeom prst="downArrowCallout">
              <a:avLst/>
            </a:prstGeom>
            <a:solidFill>
              <a:srgbClr val="80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/>
                <a:t>         مسألة من واقع الحياة </a:t>
              </a:r>
            </a:p>
          </p:txBody>
        </p:sp>
        <p:pic>
          <p:nvPicPr>
            <p:cNvPr id="20497" name="Picture 2" descr="diploma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500826" y="-428652"/>
              <a:ext cx="2357454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zoom/>
    <p:sndAc>
      <p:stSnd>
        <p:snd r:embed="rId3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وضح الجدول المجا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قديرات أعداد النخيل عام 1430 ه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نط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دد النخ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مدينة المنو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98379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قص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3708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ريا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52809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مكة المكر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9422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14744" y="785794"/>
            <a:ext cx="5143536" cy="1714512"/>
          </a:xfrm>
          <a:prstGeom prst="ellipse">
            <a:avLst/>
          </a:prstGeom>
          <a:gradFill>
            <a:gsLst>
              <a:gs pos="0">
                <a:srgbClr val="C00000"/>
              </a:gs>
              <a:gs pos="13000">
                <a:srgbClr val="FF00FF"/>
              </a:gs>
              <a:gs pos="21001">
                <a:srgbClr val="3366FF"/>
              </a:gs>
              <a:gs pos="63000">
                <a:srgbClr val="FFFF00"/>
              </a:gs>
              <a:gs pos="67000">
                <a:srgbClr val="FFC000"/>
              </a:gs>
              <a:gs pos="0">
                <a:srgbClr val="0000FF"/>
              </a:gs>
              <a:gs pos="82001">
                <a:srgbClr val="C00000"/>
              </a:gs>
              <a:gs pos="100000">
                <a:srgbClr val="F8B049"/>
              </a:gs>
            </a:gsLst>
            <a:lin ang="13500000" scaled="0"/>
          </a:gradFill>
          <a:ln w="76200">
            <a:solidFill>
              <a:schemeClr val="tx1"/>
            </a:solidFill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الدرس الخامس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r>
              <a:rPr lang="ar-EG" sz="44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 – 5 )</a:t>
            </a:r>
          </a:p>
        </p:txBody>
      </p:sp>
      <p:sp>
        <p:nvSpPr>
          <p:cNvPr id="3" name="Plaque 2"/>
          <p:cNvSpPr/>
          <p:nvPr/>
        </p:nvSpPr>
        <p:spPr>
          <a:xfrm>
            <a:off x="928662" y="3714752"/>
            <a:ext cx="5429288" cy="1857388"/>
          </a:xfrm>
          <a:prstGeom prst="plaque">
            <a:avLst/>
          </a:prstGeom>
          <a:solidFill>
            <a:srgbClr val="CC00FF"/>
          </a:solidFill>
          <a:ln w="57150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/>
              <a:t>تَرْتيبُ الأَعْدادِ</a:t>
            </a:r>
          </a:p>
        </p:txBody>
      </p:sp>
    </p:spTree>
  </p:cSld>
  <p:clrMapOvr>
    <a:masterClrMapping/>
  </p:clrMapOvr>
  <p:transition>
    <p:dissolve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َرْتيبُ الأَعْداد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جسم مشطوف الحواف 9"/>
          <p:cNvSpPr/>
          <p:nvPr/>
        </p:nvSpPr>
        <p:spPr>
          <a:xfrm>
            <a:off x="785813" y="2143125"/>
            <a:ext cx="7643812" cy="4000500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2357438" y="-357188"/>
            <a:ext cx="6500812" cy="2357438"/>
            <a:chOff x="2357422" y="-428652"/>
            <a:chExt cx="6500858" cy="2357454"/>
          </a:xfrm>
        </p:grpSpPr>
        <p:sp>
          <p:nvSpPr>
            <p:cNvPr id="2" name="Down Arrow Callout 1"/>
            <p:cNvSpPr/>
            <p:nvPr/>
          </p:nvSpPr>
          <p:spPr>
            <a:xfrm>
              <a:off x="2357422" y="285729"/>
              <a:ext cx="6072230" cy="1285884"/>
            </a:xfrm>
            <a:prstGeom prst="downArrowCallout">
              <a:avLst/>
            </a:prstGeom>
            <a:solidFill>
              <a:srgbClr val="80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/>
                <a:t>         مسألة من واقع الحياة </a:t>
              </a:r>
            </a:p>
          </p:txBody>
        </p:sp>
        <p:pic>
          <p:nvPicPr>
            <p:cNvPr id="21510" name="Picture 2" descr="diplom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00826" y="-428652"/>
              <a:ext cx="2357454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071563" y="2439988"/>
            <a:ext cx="7000875" cy="3632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SA" sz="6600" b="1" dirty="0">
                <a:solidFill>
                  <a:srgbClr val="FF0066"/>
                </a:solidFill>
              </a:rPr>
              <a:t>مكة المكرمة</a:t>
            </a:r>
            <a:r>
              <a:rPr lang="ar-EG" sz="6600" b="1" dirty="0">
                <a:solidFill>
                  <a:srgbClr val="FF0066"/>
                </a:solidFill>
              </a:rPr>
              <a:t>، </a:t>
            </a:r>
            <a:r>
              <a:rPr lang="ar-SA" sz="6600" b="1" dirty="0">
                <a:solidFill>
                  <a:srgbClr val="FF0066"/>
                </a:solidFill>
              </a:rPr>
              <a:t>المدينة المنورة</a:t>
            </a:r>
            <a:r>
              <a:rPr lang="ar-EG" sz="6600" b="1" dirty="0">
                <a:solidFill>
                  <a:srgbClr val="FF0066"/>
                </a:solidFill>
              </a:rPr>
              <a:t>، </a:t>
            </a:r>
            <a:r>
              <a:rPr lang="ar-SA" sz="6600" b="1" dirty="0">
                <a:solidFill>
                  <a:srgbClr val="FF0066"/>
                </a:solidFill>
              </a:rPr>
              <a:t>الرياض</a:t>
            </a:r>
            <a:r>
              <a:rPr lang="ar-EG" sz="6600" b="1" dirty="0">
                <a:solidFill>
                  <a:srgbClr val="FF0066"/>
                </a:solidFill>
              </a:rPr>
              <a:t>، </a:t>
            </a:r>
            <a:r>
              <a:rPr lang="ar-EG" sz="6600" b="1" dirty="0" err="1">
                <a:solidFill>
                  <a:srgbClr val="FF0066"/>
                </a:solidFill>
              </a:rPr>
              <a:t>القصيم</a:t>
            </a:r>
            <a:r>
              <a:rPr lang="ar-EG" sz="6600" b="1" dirty="0">
                <a:solidFill>
                  <a:srgbClr val="FF0066"/>
                </a:solidFill>
              </a:rPr>
              <a:t>.</a:t>
            </a:r>
          </a:p>
          <a:p>
            <a:pPr algn="ctr">
              <a:defRPr/>
            </a:pPr>
            <a:endParaRPr lang="ar-EG" sz="3200" b="1" dirty="0"/>
          </a:p>
        </p:txBody>
      </p:sp>
    </p:spTree>
  </p:cSld>
  <p:clrMapOvr>
    <a:masterClrMapping/>
  </p:clrMapOvr>
  <p:transition>
    <p:zoom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كة المكرمة، المدينة المنورة، الرياض، القص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1071538" y="142852"/>
            <a:ext cx="7572428" cy="1214446"/>
          </a:xfrm>
          <a:prstGeom prst="wave">
            <a:avLst>
              <a:gd name="adj1" fmla="val 10660"/>
              <a:gd name="adj2" fmla="val -8413"/>
            </a:avLst>
          </a:prstGeom>
          <a:ln w="38100">
            <a:solidFill>
              <a:srgbClr val="CC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مسائل مهارات التفكير العليا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28688" y="2000250"/>
            <a:ext cx="6143625" cy="1214438"/>
            <a:chOff x="642883" y="1643050"/>
            <a:chExt cx="6143695" cy="1214446"/>
          </a:xfrm>
        </p:grpSpPr>
        <p:sp>
          <p:nvSpPr>
            <p:cNvPr id="7" name="Round Single Corner Rectangle 6"/>
            <p:cNvSpPr/>
            <p:nvPr/>
          </p:nvSpPr>
          <p:spPr>
            <a:xfrm>
              <a:off x="642883" y="1643050"/>
              <a:ext cx="6143695" cy="1214446"/>
            </a:xfrm>
            <a:prstGeom prst="round1Rect">
              <a:avLst/>
            </a:prstGeom>
            <a:solidFill>
              <a:srgbClr val="FF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14321" y="1714488"/>
              <a:ext cx="5929381" cy="1138244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latin typeface="+mn-lt"/>
                  <a:cs typeface="+mn-cs"/>
                </a:rPr>
                <a:t>مسألة مفتوحة: </a:t>
              </a:r>
              <a:r>
                <a:rPr lang="ar-EG" sz="3200" b="1" dirty="0">
                  <a:latin typeface="+mn-lt"/>
                  <a:cs typeface="+mn-cs"/>
                </a:rPr>
                <a:t>اكتب ثلاثة أعداد أكبر من 750000, وأقل من 760000.</a:t>
              </a:r>
            </a:p>
          </p:txBody>
        </p:sp>
      </p:grpSp>
      <p:sp>
        <p:nvSpPr>
          <p:cNvPr id="9" name="Flowchart: Connector 8"/>
          <p:cNvSpPr/>
          <p:nvPr/>
        </p:nvSpPr>
        <p:spPr>
          <a:xfrm>
            <a:off x="7572375" y="1785938"/>
            <a:ext cx="1071563" cy="928687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/>
              <a:t>13</a:t>
            </a:r>
            <a:endParaRPr lang="ar-EG" sz="4000" dirty="0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85750" y="4500563"/>
            <a:ext cx="8286750" cy="9382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tabLst>
                <a:tab pos="876300" algn="l"/>
              </a:tabLst>
              <a:defRPr/>
            </a:pPr>
            <a:r>
              <a:rPr lang="ar-EG" sz="5500" b="1" dirty="0">
                <a:solidFill>
                  <a:srgbClr val="FF0000"/>
                </a:solidFill>
              </a:rPr>
              <a:t>752000, 755000, 757000</a:t>
            </a:r>
            <a:endParaRPr lang="ar-SA" sz="55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pull dir="ld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ائل مهارات التفكير الع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سألة مفتوحة أكتب ثلاثة أعداد أكبر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52000, 755000, 757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1071538" y="142852"/>
            <a:ext cx="7572428" cy="1214446"/>
          </a:xfrm>
          <a:prstGeom prst="wave">
            <a:avLst>
              <a:gd name="adj1" fmla="val 10660"/>
              <a:gd name="adj2" fmla="val -8413"/>
            </a:avLst>
          </a:prstGeom>
          <a:ln w="38100">
            <a:solidFill>
              <a:srgbClr val="CC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مسائل مهارات التفكير العليا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57188" y="2000250"/>
            <a:ext cx="6715125" cy="1785938"/>
            <a:chOff x="500034" y="3286124"/>
            <a:chExt cx="6286544" cy="1785927"/>
          </a:xfrm>
        </p:grpSpPr>
        <p:sp>
          <p:nvSpPr>
            <p:cNvPr id="11" name="Round Single Corner Rectangle 10"/>
            <p:cNvSpPr/>
            <p:nvPr/>
          </p:nvSpPr>
          <p:spPr>
            <a:xfrm>
              <a:off x="500034" y="3286124"/>
              <a:ext cx="6286544" cy="1785927"/>
            </a:xfrm>
            <a:prstGeom prst="round1Rect">
              <a:avLst/>
            </a:prstGeom>
            <a:solidFill>
              <a:srgbClr val="00FFC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1371" y="3359149"/>
              <a:ext cx="6143871" cy="163194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>
                  <a:solidFill>
                    <a:srgbClr val="C00000"/>
                  </a:solidFill>
                  <a:latin typeface="+mn-lt"/>
                  <a:cs typeface="+mn-cs"/>
                </a:rPr>
                <a:t>الحس </a:t>
              </a:r>
              <a:r>
                <a:rPr lang="ar-EG" sz="3600" b="1" dirty="0" err="1">
                  <a:solidFill>
                    <a:srgbClr val="C00000"/>
                  </a:solidFill>
                  <a:latin typeface="+mn-lt"/>
                  <a:cs typeface="+mn-cs"/>
                </a:rPr>
                <a:t>العددى</a:t>
              </a:r>
              <a:r>
                <a:rPr lang="ar-EG" sz="3600" b="1" dirty="0">
                  <a:solidFill>
                    <a:srgbClr val="C00000"/>
                  </a:solidFill>
                  <a:latin typeface="+mn-lt"/>
                  <a:cs typeface="+mn-cs"/>
                </a:rPr>
                <a:t>: </a:t>
              </a:r>
              <a:r>
                <a:rPr lang="ar-EG" sz="3200" b="1" dirty="0">
                  <a:latin typeface="+mn-lt"/>
                  <a:cs typeface="+mn-cs"/>
                </a:rPr>
                <a:t>استعمل الأرقام 2 , 3 , 4 , 9 وكون </a:t>
              </a:r>
              <a:r>
                <a:rPr lang="ar-SA" sz="3200" b="1" dirty="0">
                  <a:latin typeface="+mn-lt"/>
                  <a:cs typeface="+mn-cs"/>
                </a:rPr>
                <a:t>أربعة </a:t>
              </a:r>
              <a:r>
                <a:rPr lang="ar-EG" sz="3200" b="1" dirty="0">
                  <a:latin typeface="+mn-lt"/>
                  <a:cs typeface="+mn-cs"/>
                </a:rPr>
                <a:t>أعدادٍ مختلفةً كلٌّ منهَا مُكوَّنٌ مِن </a:t>
              </a:r>
              <a:r>
                <a:rPr lang="ar-SA" sz="3200" b="1" dirty="0">
                  <a:latin typeface="+mn-lt"/>
                  <a:cs typeface="+mn-cs"/>
                </a:rPr>
                <a:t>أربعة </a:t>
              </a:r>
              <a:r>
                <a:rPr lang="ar-EG" sz="3200" b="1" dirty="0">
                  <a:latin typeface="+mn-lt"/>
                  <a:cs typeface="+mn-cs"/>
                </a:rPr>
                <a:t>أرقامٍ، ثم رتِّبْهَا مِن </a:t>
              </a:r>
              <a:r>
                <a:rPr lang="ar-SA" sz="3200" b="1" dirty="0">
                  <a:latin typeface="+mn-lt"/>
                  <a:cs typeface="+mn-cs"/>
                </a:rPr>
                <a:t>الأكبر </a:t>
              </a:r>
              <a:r>
                <a:rPr lang="ar-EG" sz="3200" b="1" dirty="0">
                  <a:latin typeface="+mn-lt"/>
                  <a:cs typeface="+mn-cs"/>
                </a:rPr>
                <a:t>إلى </a:t>
              </a:r>
              <a:r>
                <a:rPr lang="ar-EG" sz="3200" b="1" dirty="0" err="1">
                  <a:latin typeface="+mn-lt"/>
                  <a:cs typeface="+mn-cs"/>
                </a:rPr>
                <a:t>الأ</a:t>
              </a:r>
              <a:r>
                <a:rPr lang="ar-SA" sz="3200" b="1" dirty="0">
                  <a:latin typeface="+mn-lt"/>
                  <a:cs typeface="+mn-cs"/>
                </a:rPr>
                <a:t>صغ</a:t>
              </a:r>
              <a:r>
                <a:rPr lang="ar-EG" sz="3200" b="1" dirty="0">
                  <a:latin typeface="+mn-lt"/>
                  <a:cs typeface="+mn-cs"/>
                </a:rPr>
                <a:t>رِ.</a:t>
              </a:r>
            </a:p>
          </p:txBody>
        </p:sp>
      </p:grpSp>
      <p:sp>
        <p:nvSpPr>
          <p:cNvPr id="10" name="Flowchart: Connector 9"/>
          <p:cNvSpPr/>
          <p:nvPr/>
        </p:nvSpPr>
        <p:spPr>
          <a:xfrm>
            <a:off x="7643842" y="2357437"/>
            <a:ext cx="1071562" cy="928687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/>
              <a:t>14</a:t>
            </a:r>
            <a:endParaRPr lang="ar-EG" sz="4000" dirty="0"/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285750" y="4429125"/>
            <a:ext cx="8358188" cy="17541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ar-EG" sz="3600" b="1" dirty="0">
                <a:solidFill>
                  <a:srgbClr val="0000FF"/>
                </a:solidFill>
              </a:rPr>
              <a:t>الأعداد هي:  </a:t>
            </a:r>
            <a:r>
              <a:rPr lang="ar-EG" sz="3600" b="1" dirty="0">
                <a:solidFill>
                  <a:srgbClr val="FF0000"/>
                </a:solidFill>
              </a:rPr>
              <a:t>2439, 9234, 4923, 3294</a:t>
            </a:r>
            <a:endParaRPr lang="en-US" sz="3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ar-EG" sz="3600" b="1" dirty="0">
                <a:solidFill>
                  <a:srgbClr val="0000FF"/>
                </a:solidFill>
              </a:rPr>
              <a:t>الترتيب من الأكبر إلى الأصغر:  </a:t>
            </a:r>
            <a:r>
              <a:rPr lang="ar-EG" sz="3600" b="1" dirty="0">
                <a:solidFill>
                  <a:srgbClr val="FF0000"/>
                </a:solidFill>
              </a:rPr>
              <a:t>9234, 4923, 3294, 2439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ld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حس العددى استعمل الأرق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أعداد هي  2439, 9234, 4923, 32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ترتيب من الأكبر إلى الأصغ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715000" y="-36513"/>
            <a:ext cx="2786063" cy="2411413"/>
            <a:chOff x="5715008" y="-37296"/>
            <a:chExt cx="2786082" cy="2411668"/>
          </a:xfrm>
        </p:grpSpPr>
        <p:pic>
          <p:nvPicPr>
            <p:cNvPr id="24587" name="Picture 2" descr="agend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15008" y="-37296"/>
              <a:ext cx="2786082" cy="241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8" name="TextBox 4"/>
            <p:cNvSpPr txBox="1">
              <a:spLocks noChangeArrowheads="1"/>
            </p:cNvSpPr>
            <p:nvPr/>
          </p:nvSpPr>
          <p:spPr bwMode="auto">
            <a:xfrm rot="-1735354">
              <a:off x="6501107" y="611174"/>
              <a:ext cx="1248862" cy="76944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>
                  <a:latin typeface="Calibri" pitchFamily="34" charset="0"/>
                </a:rPr>
                <a:t>اكتب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28625" y="2214563"/>
            <a:ext cx="8215313" cy="3929062"/>
            <a:chOff x="428596" y="2214554"/>
            <a:chExt cx="8215370" cy="3929090"/>
          </a:xfrm>
        </p:grpSpPr>
        <p:sp>
          <p:nvSpPr>
            <p:cNvPr id="9" name="Cloud 8"/>
            <p:cNvSpPr/>
            <p:nvPr/>
          </p:nvSpPr>
          <p:spPr>
            <a:xfrm>
              <a:off x="428596" y="2214554"/>
              <a:ext cx="8215370" cy="3929090"/>
            </a:xfrm>
            <a:prstGeom prst="cloud">
              <a:avLst/>
            </a:prstGeom>
            <a:solidFill>
              <a:srgbClr val="6600C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24582" name="Group 7"/>
            <p:cNvGrpSpPr>
              <a:grpSpLocks/>
            </p:cNvGrpSpPr>
            <p:nvPr/>
          </p:nvGrpSpPr>
          <p:grpSpPr bwMode="auto">
            <a:xfrm>
              <a:off x="857224" y="2500306"/>
              <a:ext cx="7572428" cy="3143272"/>
              <a:chOff x="857224" y="2500306"/>
              <a:chExt cx="7572428" cy="3143272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857224" y="2500306"/>
                <a:ext cx="7572428" cy="3143272"/>
              </a:xfrm>
              <a:prstGeom prst="cloud">
                <a:avLst/>
              </a:prstGeom>
              <a:blipFill dpi="0" rotWithShape="1">
                <a:blip r:embed="rId5"/>
                <a:srcRect/>
                <a:stretch>
                  <a:fillRect l="-2000" t="-6000" r="-2000"/>
                </a:stretch>
              </a:blipFill>
              <a:ln w="57150">
                <a:solidFill>
                  <a:schemeClr val="tx1"/>
                </a:solidFill>
              </a:ln>
              <a:effectLst>
                <a:innerShdw blurRad="1155700">
                  <a:srgbClr val="FF0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4586" name="Rectangle 1"/>
              <p:cNvSpPr>
                <a:spLocks noChangeArrowheads="1"/>
              </p:cNvSpPr>
              <p:nvPr/>
            </p:nvSpPr>
            <p:spPr bwMode="auto">
              <a:xfrm>
                <a:off x="1643043" y="3143249"/>
                <a:ext cx="5214942" cy="15696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EG" sz="3200" b="1">
                    <a:latin typeface="Calibri" pitchFamily="34" charset="0"/>
                  </a:rPr>
                  <a:t>مسألةً مِن وَاقِعِ الحياةِ يحتاجُ حلُّها إلى ترتِيبِ ثلاثةِ أعدادٍ مِن الأصغرِ إلى الأكبر.ِ</a:t>
                </a:r>
              </a:p>
            </p:txBody>
          </p:sp>
        </p:grpSp>
      </p:grpSp>
      <p:sp>
        <p:nvSpPr>
          <p:cNvPr id="4" name="Flowchart: Connector 3"/>
          <p:cNvSpPr/>
          <p:nvPr/>
        </p:nvSpPr>
        <p:spPr>
          <a:xfrm>
            <a:off x="7715250" y="785813"/>
            <a:ext cx="1071563" cy="928687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/>
              <a:t>15</a:t>
            </a:r>
            <a:endParaRPr lang="ar-EG" sz="4000" dirty="0"/>
          </a:p>
        </p:txBody>
      </p:sp>
    </p:spTree>
  </p:cSld>
  <p:clrMapOvr>
    <a:masterClrMapping/>
  </p:clrMapOvr>
  <p:transition>
    <p:newsflash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ألةً مِن وَاقِعِ الحياةِ يحتاج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5"/>
          <p:cNvGrpSpPr>
            <a:grpSpLocks/>
          </p:cNvGrpSpPr>
          <p:nvPr/>
        </p:nvGrpSpPr>
        <p:grpSpPr bwMode="auto">
          <a:xfrm>
            <a:off x="5715000" y="-36513"/>
            <a:ext cx="2786063" cy="2411413"/>
            <a:chOff x="5715008" y="-37296"/>
            <a:chExt cx="2786082" cy="2411668"/>
          </a:xfrm>
        </p:grpSpPr>
        <p:pic>
          <p:nvPicPr>
            <p:cNvPr id="25605" name="Picture 2" descr="agend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15008" y="-37296"/>
              <a:ext cx="2786082" cy="241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6" name="TextBox 4"/>
            <p:cNvSpPr txBox="1">
              <a:spLocks noChangeArrowheads="1"/>
            </p:cNvSpPr>
            <p:nvPr/>
          </p:nvSpPr>
          <p:spPr bwMode="auto">
            <a:xfrm rot="-1735354">
              <a:off x="6501107" y="611174"/>
              <a:ext cx="1248862" cy="76944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>
                  <a:latin typeface="Calibri" pitchFamily="34" charset="0"/>
                </a:rPr>
                <a:t>اكتب</a:t>
              </a:r>
            </a:p>
          </p:txBody>
        </p:sp>
      </p:grpSp>
      <p:sp>
        <p:nvSpPr>
          <p:cNvPr id="4" name="Flowchart: Connector 3"/>
          <p:cNvSpPr/>
          <p:nvPr/>
        </p:nvSpPr>
        <p:spPr>
          <a:xfrm>
            <a:off x="7715250" y="785813"/>
            <a:ext cx="1071563" cy="928687"/>
          </a:xfrm>
          <a:prstGeom prst="flowChartConnector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/>
              <a:t>15</a:t>
            </a:r>
            <a:endParaRPr lang="ar-EG" sz="4000" dirty="0"/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642938" y="2557463"/>
            <a:ext cx="7786687" cy="28003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4400" b="1" dirty="0"/>
              <a:t>يوضح الجدول المقابل عدد سكان مدينة الرياض لثلاثة أعوام, استعمل القيمة المنزلية لترتيب الأعداد الواردة</a:t>
            </a:r>
            <a:br>
              <a:rPr lang="ar-EG" sz="4400" b="1" dirty="0"/>
            </a:br>
            <a:r>
              <a:rPr lang="ar-EG" sz="4400" b="1" dirty="0"/>
              <a:t> في الجدول من الأصغر إلى الأكبر.</a:t>
            </a:r>
            <a:endParaRPr lang="en-US" sz="4400" dirty="0"/>
          </a:p>
        </p:txBody>
      </p:sp>
    </p:spTree>
  </p:cSld>
  <p:clrMapOvr>
    <a:masterClrMapping/>
  </p:clrMapOvr>
  <p:transition>
    <p:newsflash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وضح الجدول المقابل عدد سكان مدينة الرياض لثلا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3714744" y="785794"/>
            <a:ext cx="3929090" cy="1428760"/>
          </a:xfrm>
          <a:prstGeom prst="downArrowCallout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/>
              <a:t>فكرة الدرس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928688" y="3214688"/>
            <a:ext cx="7358062" cy="2214562"/>
            <a:chOff x="714348" y="2214554"/>
            <a:chExt cx="7358114" cy="2214578"/>
          </a:xfrm>
        </p:grpSpPr>
        <p:sp>
          <p:nvSpPr>
            <p:cNvPr id="5" name="Cloud Callout 4"/>
            <p:cNvSpPr/>
            <p:nvPr/>
          </p:nvSpPr>
          <p:spPr>
            <a:xfrm rot="10800000">
              <a:off x="714348" y="2214554"/>
              <a:ext cx="7358114" cy="2214578"/>
            </a:xfrm>
            <a:prstGeom prst="cloudCallout">
              <a:avLst>
                <a:gd name="adj1" fmla="val -21222"/>
                <a:gd name="adj2" fmla="val 89596"/>
              </a:avLst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85852" y="3000372"/>
              <a:ext cx="5929354" cy="830269"/>
            </a:xfrm>
            <a:prstGeom prst="rect">
              <a:avLst/>
            </a:prstGeom>
            <a:noFill/>
            <a:ln>
              <a:noFill/>
            </a:ln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chemeClr val="bg1"/>
                  </a:solidFill>
                  <a:latin typeface="+mn-lt"/>
                  <a:cs typeface="+mn-cs"/>
                </a:rPr>
                <a:t>أرتب أعداداً ضمن الملايين.</a:t>
              </a:r>
            </a:p>
          </p:txBody>
        </p:sp>
      </p:grpSp>
    </p:spTree>
  </p:cSld>
  <p:clrMapOvr>
    <a:masterClrMapping/>
  </p:clrMapOvr>
  <p:transition>
    <p:pull dir="ld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رتب أعداداً ضمن الملاي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/>
          <p:nvPr/>
        </p:nvGrpSpPr>
        <p:grpSpPr>
          <a:xfrm>
            <a:off x="4143372" y="1785926"/>
            <a:ext cx="4429156" cy="3571900"/>
            <a:chOff x="4214810" y="1928802"/>
            <a:chExt cx="4429156" cy="3571900"/>
          </a:xfrm>
          <a:scene3d>
            <a:camera prst="orthographicFront"/>
            <a:lightRig rig="threePt" dir="t"/>
          </a:scene3d>
        </p:grpSpPr>
        <p:sp>
          <p:nvSpPr>
            <p:cNvPr id="7" name="Round Diagonal Corner Rectangle 6"/>
            <p:cNvSpPr/>
            <p:nvPr/>
          </p:nvSpPr>
          <p:spPr>
            <a:xfrm>
              <a:off x="4214810" y="1928802"/>
              <a:ext cx="4429156" cy="3571900"/>
            </a:xfrm>
            <a:prstGeom prst="round2DiagRect">
              <a:avLst/>
            </a:prstGeom>
            <a:gradFill>
              <a:gsLst>
                <a:gs pos="0">
                  <a:srgbClr val="C00000"/>
                </a:gs>
                <a:gs pos="13000">
                  <a:srgbClr val="FF00FF"/>
                </a:gs>
                <a:gs pos="21001">
                  <a:srgbClr val="3366FF"/>
                </a:gs>
                <a:gs pos="63000">
                  <a:srgbClr val="FFFF00"/>
                </a:gs>
                <a:gs pos="67000">
                  <a:srgbClr val="FFC000"/>
                </a:gs>
                <a:gs pos="0">
                  <a:srgbClr val="0000FF"/>
                </a:gs>
                <a:gs pos="82001">
                  <a:srgbClr val="C00000"/>
                </a:gs>
                <a:gs pos="100000">
                  <a:srgbClr val="F8B049"/>
                </a:gs>
              </a:gsLst>
              <a:lin ang="13500000" scaled="0"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286248" y="2251542"/>
              <a:ext cx="4357718" cy="267765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800" b="1" dirty="0">
                  <a:latin typeface="+mn-lt"/>
                  <a:cs typeface="+mn-cs"/>
                </a:rPr>
                <a:t>يتزايدُ الاهتمامُ بزراعةِ النَّخِيلِ في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800" b="1" dirty="0">
                  <a:latin typeface="+mn-lt"/>
                  <a:cs typeface="+mn-cs"/>
                </a:rPr>
                <a:t>المملكةِ العربيَّةِ السُّعوديَّةِ، والجدولُ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800" b="1" dirty="0">
                  <a:latin typeface="+mn-lt"/>
                  <a:cs typeface="+mn-cs"/>
                </a:rPr>
                <a:t>المُقابلُ يوضِّحُ كَمِّيَّةَ إنتاجِ إحدَى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800" b="1" dirty="0">
                  <a:latin typeface="+mn-lt"/>
                  <a:cs typeface="+mn-cs"/>
                </a:rPr>
                <a:t>المزارِع بالكيلُو </a:t>
              </a:r>
              <a:r>
                <a:rPr lang="ar-SA" sz="2800" b="1" dirty="0">
                  <a:latin typeface="+mn-lt"/>
                  <a:cs typeface="+mn-cs"/>
                </a:rPr>
                <a:t>ج</a:t>
              </a:r>
              <a:r>
                <a:rPr lang="ar-EG" sz="2800" b="1" dirty="0">
                  <a:latin typeface="+mn-lt"/>
                  <a:cs typeface="+mn-cs"/>
                </a:rPr>
                <a:t>رَام لثلاثةِ أصنافٍ من التُّمورِ خِلالَ عامٍ. أيُّ الأصنافِ كانَ إِنتاجُهُ أكثرَ، وأيُّها كانَ أقلَّ؟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85720" y="2928934"/>
            <a:ext cx="3071834" cy="2248817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719" y="1214422"/>
          <a:ext cx="3071835" cy="15595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28699"/>
                <a:gridCol w="184313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33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EG" sz="2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00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EG" sz="2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00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EG" sz="2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000125" y="5929313"/>
            <a:ext cx="7215188" cy="523875"/>
          </a:xfrm>
          <a:prstGeom prst="rect">
            <a:avLst/>
          </a:prstGeom>
          <a:solidFill>
            <a:srgbClr val="FF3300"/>
          </a:solidFill>
          <a:ln w="349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chemeClr val="bg1"/>
                </a:solidFill>
                <a:latin typeface="+mn-lt"/>
                <a:cs typeface="+mn-cs"/>
              </a:rPr>
              <a:t>لترتيبِ الأعدادِ، يمكنُكَ استعمالُ خطِّ الأعدادِ أوْ </a:t>
            </a:r>
            <a:r>
              <a:rPr lang="ar-SA" sz="2800" b="1" dirty="0">
                <a:solidFill>
                  <a:schemeClr val="bg1"/>
                </a:solidFill>
                <a:latin typeface="+mn-lt"/>
                <a:cs typeface="+mn-cs"/>
              </a:rPr>
              <a:t>القيمة المنزلية</a:t>
            </a:r>
            <a:r>
              <a:rPr lang="ar-EG" sz="2800" b="1" dirty="0">
                <a:solidFill>
                  <a:schemeClr val="bg1"/>
                </a:solidFill>
                <a:latin typeface="+mn-lt"/>
                <a:cs typeface="+mn-cs"/>
              </a:rPr>
              <a:t>.</a:t>
            </a:r>
          </a:p>
        </p:txBody>
      </p:sp>
      <p:grpSp>
        <p:nvGrpSpPr>
          <p:cNvPr id="8" name="Group 11"/>
          <p:cNvGrpSpPr/>
          <p:nvPr/>
        </p:nvGrpSpPr>
        <p:grpSpPr>
          <a:xfrm>
            <a:off x="5857884" y="357166"/>
            <a:ext cx="2857520" cy="928694"/>
            <a:chOff x="5857884" y="357166"/>
            <a:chExt cx="2857520" cy="928694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" name="Trapezoid 1"/>
            <p:cNvSpPr/>
            <p:nvPr/>
          </p:nvSpPr>
          <p:spPr>
            <a:xfrm>
              <a:off x="5857884" y="357166"/>
              <a:ext cx="2857520" cy="928694"/>
            </a:xfrm>
            <a:prstGeom prst="trapezoid">
              <a:avLst>
                <a:gd name="adj" fmla="val 65000"/>
              </a:avLst>
            </a:prstGeom>
            <a:solidFill>
              <a:srgbClr val="990099"/>
            </a:solidFill>
            <a:ln w="76200"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/>
                <a:t>استعد</a:t>
              </a:r>
            </a:p>
          </p:txBody>
        </p:sp>
        <p:pic>
          <p:nvPicPr>
            <p:cNvPr id="10" name="Picture 9" descr="1or002c.gif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072198" y="928670"/>
              <a:ext cx="304800" cy="304800"/>
            </a:xfrm>
            <a:prstGeom prst="rect">
              <a:avLst/>
            </a:prstGeom>
          </p:spPr>
        </p:pic>
        <p:pic>
          <p:nvPicPr>
            <p:cNvPr id="11" name="Picture 10" descr="1or002c.gif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124852" y="928670"/>
              <a:ext cx="304800" cy="304800"/>
            </a:xfrm>
            <a:prstGeom prst="rect">
              <a:avLst/>
            </a:prstGeom>
          </p:spPr>
        </p:pic>
      </p:grp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357438" y="1214438"/>
            <a:ext cx="715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b="1">
                <a:solidFill>
                  <a:schemeClr val="bg1"/>
                </a:solidFill>
              </a:rPr>
              <a:t>الصنف</a:t>
            </a: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428625" y="1214438"/>
            <a:ext cx="158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b="1">
                <a:solidFill>
                  <a:schemeClr val="bg1"/>
                </a:solidFill>
              </a:rPr>
              <a:t>الكمية بالكيلو </a:t>
            </a:r>
            <a:r>
              <a:rPr lang="ar-SA" b="1">
                <a:solidFill>
                  <a:schemeClr val="bg1"/>
                </a:solidFill>
              </a:rPr>
              <a:t>ج</a:t>
            </a:r>
            <a:r>
              <a:rPr lang="ar-EG" b="1">
                <a:solidFill>
                  <a:schemeClr val="bg1"/>
                </a:solidFill>
              </a:rPr>
              <a:t>رام</a:t>
            </a: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357438" y="1643063"/>
            <a:ext cx="69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b="1"/>
              <a:t>خلاص</a:t>
            </a: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2397125" y="2000250"/>
            <a:ext cx="50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b="1"/>
              <a:t>سلج</a:t>
            </a: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2357438" y="2428875"/>
            <a:ext cx="657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b="1"/>
              <a:t>سكري</a:t>
            </a:r>
            <a:endParaRPr lang="ar-EG" b="1"/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674688" y="1571625"/>
            <a:ext cx="833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b="1"/>
              <a:t>47238</a:t>
            </a: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674688" y="2000250"/>
            <a:ext cx="833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b="1"/>
              <a:t>42592</a:t>
            </a: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746125" y="2357438"/>
            <a:ext cx="833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b="1"/>
              <a:t>45868</a:t>
            </a:r>
          </a:p>
        </p:txBody>
      </p:sp>
    </p:spTree>
  </p:cSld>
  <p:clrMapOvr>
    <a:masterClrMapping/>
  </p:clrMapOvr>
  <p:transition>
    <p:blinds dir="vert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ستع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تزايدُ الاهتمامُ بزراعةِ النَّخِيلِ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ICK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صن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خلا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كمية بالكيلو جر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72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سل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25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سك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458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لترتيبِ الأعدادِ، يمكنُكَ استعمالُ خطِّ الأعداد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-285750"/>
            <a:ext cx="8358188" cy="2643188"/>
            <a:chOff x="0" y="-428652"/>
            <a:chExt cx="8358214" cy="2643206"/>
          </a:xfrm>
        </p:grpSpPr>
        <p:sp>
          <p:nvSpPr>
            <p:cNvPr id="3" name="Flowchart: Stored Data 2"/>
            <p:cNvSpPr/>
            <p:nvPr/>
          </p:nvSpPr>
          <p:spPr>
            <a:xfrm>
              <a:off x="857224" y="357166"/>
              <a:ext cx="7500990" cy="1143008"/>
            </a:xfrm>
            <a:prstGeom prst="flowChartOnlineStorage">
              <a:avLst/>
            </a:prstGeom>
            <a:solidFill>
              <a:srgbClr val="0000FF"/>
            </a:solidFill>
            <a:ln w="63500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/>
                <a:t>مثال من واقع الحياة</a:t>
              </a:r>
            </a:p>
          </p:txBody>
        </p:sp>
        <p:pic>
          <p:nvPicPr>
            <p:cNvPr id="6182" name="Picture 4" descr="buzon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-428652"/>
              <a:ext cx="2643206" cy="2643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2000232" y="2071678"/>
            <a:ext cx="4714908" cy="64633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FFFF00"/>
                </a:solidFill>
                <a:latin typeface="+mn-lt"/>
                <a:cs typeface="+mn-cs"/>
              </a:rPr>
              <a:t>الترتيب باستعمال خط الأعداد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785813" y="3143250"/>
            <a:ext cx="7286625" cy="1428750"/>
            <a:chOff x="785786" y="3143248"/>
            <a:chExt cx="7286676" cy="1428760"/>
          </a:xfrm>
        </p:grpSpPr>
        <p:sp>
          <p:nvSpPr>
            <p:cNvPr id="36" name="Pentagon 35"/>
            <p:cNvSpPr/>
            <p:nvPr/>
          </p:nvSpPr>
          <p:spPr>
            <a:xfrm>
              <a:off x="785786" y="3143248"/>
              <a:ext cx="7286676" cy="1428760"/>
            </a:xfrm>
            <a:prstGeom prst="homePlate">
              <a:avLst/>
            </a:prstGeom>
            <a:gradFill flip="none" rotWithShape="1"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135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6178" name="Rectangle 8"/>
            <p:cNvSpPr>
              <a:spLocks noChangeArrowheads="1"/>
            </p:cNvSpPr>
            <p:nvPr/>
          </p:nvSpPr>
          <p:spPr bwMode="auto">
            <a:xfrm>
              <a:off x="785786" y="3286124"/>
              <a:ext cx="6786594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>
                  <a:solidFill>
                    <a:schemeClr val="bg1"/>
                  </a:solidFill>
                  <a:latin typeface="Calibri" pitchFamily="34" charset="0"/>
                </a:rPr>
                <a:t>نخَيل:ٌ</a:t>
              </a:r>
              <a:r>
                <a:rPr lang="ar-EG" sz="2800" b="1">
                  <a:latin typeface="Calibri" pitchFamily="34" charset="0"/>
                </a:rPr>
                <a:t> رَتِّبْ أصنافَ التُّمور الواردةِ في الجدولِ أعلاهُ مِن الأكبرِ إلى الأصغرِ مِن حيثُ كَمِّيَّةُ الإنتاجِ.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8215313" y="3500438"/>
            <a:ext cx="571500" cy="642937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/>
              <a:t>1</a:t>
            </a:r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214313" y="4857750"/>
            <a:ext cx="8501062" cy="1785938"/>
            <a:chOff x="214282" y="4857760"/>
            <a:chExt cx="8501122" cy="1785950"/>
          </a:xfrm>
        </p:grpSpPr>
        <p:sp>
          <p:nvSpPr>
            <p:cNvPr id="38" name="Rounded Rectangle 37"/>
            <p:cNvSpPr/>
            <p:nvPr/>
          </p:nvSpPr>
          <p:spPr>
            <a:xfrm>
              <a:off x="214282" y="4857760"/>
              <a:ext cx="8501122" cy="1785950"/>
            </a:xfrm>
            <a:prstGeom prst="roundRect">
              <a:avLst/>
            </a:prstGeom>
            <a:solidFill>
              <a:srgbClr val="00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6152" name="Group 34"/>
            <p:cNvGrpSpPr>
              <a:grpSpLocks/>
            </p:cNvGrpSpPr>
            <p:nvPr/>
          </p:nvGrpSpPr>
          <p:grpSpPr bwMode="auto">
            <a:xfrm>
              <a:off x="428596" y="4896161"/>
              <a:ext cx="8082018" cy="1533235"/>
              <a:chOff x="285720" y="4714884"/>
              <a:chExt cx="8082018" cy="1533235"/>
            </a:xfrm>
          </p:grpSpPr>
          <p:grpSp>
            <p:nvGrpSpPr>
              <p:cNvPr id="6153" name="Group 32"/>
              <p:cNvGrpSpPr>
                <a:grpSpLocks/>
              </p:cNvGrpSpPr>
              <p:nvPr/>
            </p:nvGrpSpPr>
            <p:grpSpPr bwMode="auto">
              <a:xfrm>
                <a:off x="285720" y="4714884"/>
                <a:ext cx="8082018" cy="1533235"/>
                <a:chOff x="285720" y="4714884"/>
                <a:chExt cx="8082018" cy="1533235"/>
              </a:xfrm>
            </p:grpSpPr>
            <p:grpSp>
              <p:nvGrpSpPr>
                <p:cNvPr id="6155" name="Group 10"/>
                <p:cNvGrpSpPr>
                  <a:grpSpLocks/>
                </p:cNvGrpSpPr>
                <p:nvPr/>
              </p:nvGrpSpPr>
              <p:grpSpPr bwMode="auto">
                <a:xfrm>
                  <a:off x="285720" y="4714884"/>
                  <a:ext cx="8082018" cy="1533235"/>
                  <a:chOff x="428596" y="3714752"/>
                  <a:chExt cx="8082018" cy="1533235"/>
                </a:xfrm>
              </p:grpSpPr>
              <p:grpSp>
                <p:nvGrpSpPr>
                  <p:cNvPr id="6157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00034" y="3714752"/>
                    <a:ext cx="8001056" cy="896066"/>
                    <a:chOff x="500034" y="3714752"/>
                    <a:chExt cx="8001056" cy="896066"/>
                  </a:xfrm>
                </p:grpSpPr>
                <p:cxnSp>
                  <p:nvCxnSpPr>
                    <p:cNvPr id="18" name="Straight Arrow Connector 17"/>
                    <p:cNvCxnSpPr/>
                    <p:nvPr/>
                  </p:nvCxnSpPr>
                  <p:spPr>
                    <a:xfrm rot="10800000">
                      <a:off x="500035" y="4428831"/>
                      <a:ext cx="8001056" cy="1588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headEnd type="arrow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/>
                    <p:cNvCxnSpPr/>
                    <p:nvPr/>
                  </p:nvCxnSpPr>
                  <p:spPr>
                    <a:xfrm rot="5400000">
                      <a:off x="7731148" y="4411369"/>
                      <a:ext cx="396878" cy="3175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 rot="5400000">
                      <a:off x="6946123" y="4412163"/>
                      <a:ext cx="396878" cy="1588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 rot="5400000">
                      <a:off x="6160306" y="4412163"/>
                      <a:ext cx="396878" cy="158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/>
                    <p:cNvCxnSpPr/>
                    <p:nvPr/>
                  </p:nvCxnSpPr>
                  <p:spPr>
                    <a:xfrm rot="5400000">
                      <a:off x="5303050" y="4412163"/>
                      <a:ext cx="396878" cy="158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 rot="5400000">
                      <a:off x="4374355" y="4412163"/>
                      <a:ext cx="396878" cy="1588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 rot="5400000">
                      <a:off x="3588538" y="4412163"/>
                      <a:ext cx="396878" cy="158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 rot="5400000">
                      <a:off x="2731282" y="4412163"/>
                      <a:ext cx="396878" cy="158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 rot="5400000">
                      <a:off x="1874026" y="4412163"/>
                      <a:ext cx="396878" cy="158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 rot="5400000">
                      <a:off x="1016770" y="4412163"/>
                      <a:ext cx="396878" cy="158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73" name="Text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43768" y="3753153"/>
                      <a:ext cx="1214446" cy="46166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ar-EG" sz="2400" b="1">
                          <a:latin typeface="Calibri" pitchFamily="34" charset="0"/>
                        </a:rPr>
                        <a:t>47238</a:t>
                      </a:r>
                    </a:p>
                  </p:txBody>
                </p:sp>
                <p:sp>
                  <p:nvSpPr>
                    <p:cNvPr id="6174" name="Text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571736" y="3714752"/>
                      <a:ext cx="1214446" cy="46166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ar-EG" sz="2400" b="1">
                          <a:latin typeface="Calibri" pitchFamily="34" charset="0"/>
                        </a:rPr>
                        <a:t>42592</a:t>
                      </a:r>
                    </a:p>
                  </p:txBody>
                </p:sp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3143241" y="4357393"/>
                      <a:ext cx="107951" cy="10795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/>
                    </a:p>
                  </p:txBody>
                </p:sp>
                <p:sp>
                  <p:nvSpPr>
                    <p:cNvPr id="31" name="Oval 30"/>
                    <p:cNvSpPr/>
                    <p:nvPr/>
                  </p:nvSpPr>
                  <p:spPr>
                    <a:xfrm>
                      <a:off x="7678760" y="4357393"/>
                      <a:ext cx="107951" cy="10795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/>
                    </a:p>
                  </p:txBody>
                </p:sp>
              </p:grpSp>
              <p:sp>
                <p:nvSpPr>
                  <p:cNvPr id="6158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96168" y="4786322"/>
                    <a:ext cx="1214446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ar-EG" sz="2400" b="1">
                        <a:latin typeface="Calibri" pitchFamily="34" charset="0"/>
                      </a:rPr>
                      <a:t>48000</a:t>
                    </a:r>
                  </a:p>
                </p:txBody>
              </p:sp>
              <p:sp>
                <p:nvSpPr>
                  <p:cNvPr id="6159" name="Text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15008" y="4786322"/>
                    <a:ext cx="1214446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ar-EG" sz="2400" b="1">
                        <a:latin typeface="Calibri" pitchFamily="34" charset="0"/>
                      </a:rPr>
                      <a:t>46000</a:t>
                    </a:r>
                  </a:p>
                </p:txBody>
              </p:sp>
              <p:sp>
                <p:nvSpPr>
                  <p:cNvPr id="6160" name="Text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57620" y="4786322"/>
                    <a:ext cx="1214446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ar-EG" sz="2400" b="1">
                        <a:latin typeface="Calibri" pitchFamily="34" charset="0"/>
                      </a:rPr>
                      <a:t>44000</a:t>
                    </a:r>
                  </a:p>
                </p:txBody>
              </p:sp>
              <p:sp>
                <p:nvSpPr>
                  <p:cNvPr id="6161" name="Text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43108" y="4786322"/>
                    <a:ext cx="1214446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ar-EG" sz="2400" b="1">
                        <a:latin typeface="Calibri" pitchFamily="34" charset="0"/>
                      </a:rPr>
                      <a:t>42000</a:t>
                    </a:r>
                  </a:p>
                </p:txBody>
              </p:sp>
              <p:sp>
                <p:nvSpPr>
                  <p:cNvPr id="6162" name="Text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8596" y="4786322"/>
                    <a:ext cx="1214446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ar-EG" sz="2400" b="1">
                        <a:latin typeface="Calibri" pitchFamily="34" charset="0"/>
                      </a:rPr>
                      <a:t>40000</a:t>
                    </a:r>
                  </a:p>
                </p:txBody>
              </p:sp>
            </p:grpSp>
            <p:sp>
              <p:nvSpPr>
                <p:cNvPr id="32" name="Oval 31"/>
                <p:cNvSpPr/>
                <p:nvPr/>
              </p:nvSpPr>
              <p:spPr>
                <a:xfrm>
                  <a:off x="5857884" y="5392450"/>
                  <a:ext cx="107951" cy="10795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  <p:sp>
            <p:nvSpPr>
              <p:cNvPr id="6154" name="TextBox 33"/>
              <p:cNvSpPr txBox="1">
                <a:spLocks noChangeArrowheads="1"/>
              </p:cNvSpPr>
              <p:nvPr/>
            </p:nvSpPr>
            <p:spPr bwMode="auto">
              <a:xfrm>
                <a:off x="5357818" y="4753285"/>
                <a:ext cx="121444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2400" b="1">
                    <a:latin typeface="Calibri" pitchFamily="34" charset="0"/>
                  </a:rPr>
                  <a:t>45868</a:t>
                </a:r>
              </a:p>
            </p:txBody>
          </p:sp>
        </p:grpSp>
      </p:grpSp>
    </p:spTree>
  </p:cSld>
  <p:clrMapOvr>
    <a:masterClrMapping/>
  </p:clrMapOvr>
  <p:transition>
    <p:pull dir="u"/>
    <p:sndAc>
      <p:stSnd>
        <p:snd r:embed="rId3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 من واقع 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رتيب باستعمال خط الأع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نخَيل رَتِّبْ أصنافَ التُّمور الوارد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72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7188" y="1428750"/>
            <a:ext cx="8215312" cy="3714750"/>
            <a:chOff x="357158" y="928670"/>
            <a:chExt cx="8215370" cy="3714776"/>
          </a:xfrm>
        </p:grpSpPr>
        <p:grpSp>
          <p:nvGrpSpPr>
            <p:cNvPr id="7171" name="Group 3"/>
            <p:cNvGrpSpPr>
              <a:grpSpLocks/>
            </p:cNvGrpSpPr>
            <p:nvPr/>
          </p:nvGrpSpPr>
          <p:grpSpPr bwMode="auto">
            <a:xfrm>
              <a:off x="357158" y="928670"/>
              <a:ext cx="8215370" cy="3714776"/>
              <a:chOff x="357158" y="1285860"/>
              <a:chExt cx="8215370" cy="3714776"/>
            </a:xfrm>
          </p:grpSpPr>
          <p:sp>
            <p:nvSpPr>
              <p:cNvPr id="3" name="Wave 2"/>
              <p:cNvSpPr/>
              <p:nvPr/>
            </p:nvSpPr>
            <p:spPr>
              <a:xfrm rot="5400000">
                <a:off x="2607455" y="-964437"/>
                <a:ext cx="3714776" cy="8215370"/>
              </a:xfrm>
              <a:prstGeom prst="wave">
                <a:avLst>
                  <a:gd name="adj1" fmla="val 3713"/>
                  <a:gd name="adj2" fmla="val 0"/>
                </a:avLst>
              </a:prstGeom>
              <a:ln w="76200">
                <a:solidFill>
                  <a:srgbClr val="990099"/>
                </a:solidFill>
              </a:ln>
              <a:effectLst>
                <a:innerShdw blurRad="825500">
                  <a:srgbClr val="990099"/>
                </a:inn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176" name="Rectangle 1"/>
              <p:cNvSpPr>
                <a:spLocks noChangeArrowheads="1"/>
              </p:cNvSpPr>
              <p:nvPr/>
            </p:nvSpPr>
            <p:spPr bwMode="auto">
              <a:xfrm>
                <a:off x="1214414" y="1643050"/>
                <a:ext cx="6572296" cy="3046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EG" sz="3200" b="1">
                    <a:latin typeface="Calibri" pitchFamily="34" charset="0"/>
                  </a:rPr>
                  <a:t>اُنظرْ إلى خطِّ الأعدادِ، ستُلاحظُ أنَّ العددَ 47238 هوَ الأبعدُ إلى جهةِ اليمينِ، وأنَّ العددَ 45868 يقعُ بينَ العددَيْنِ 42592 و 47238، وأنَّ العددَ 42592 هوَ الأبعدُ إلى جهةِ اليسارِ</a:t>
                </a:r>
                <a:r>
                  <a:rPr lang="ar-SA" sz="3200" b="1">
                    <a:latin typeface="Calibri" pitchFamily="34" charset="0"/>
                  </a:rPr>
                  <a:t>,</a:t>
                </a:r>
                <a:r>
                  <a:rPr lang="ar-EG" sz="3200" b="1">
                    <a:latin typeface="Calibri" pitchFamily="34" charset="0"/>
                  </a:rPr>
                  <a:t> وعليهِ فإنَّ الترتيبَ المطلوبَ لأصنافِ التُّمورِ هوَ: خلاص، </a:t>
                </a:r>
                <a:r>
                  <a:rPr lang="ar-SA" sz="3200" b="1">
                    <a:latin typeface="Calibri" pitchFamily="34" charset="0"/>
                  </a:rPr>
                  <a:t>سكري</a:t>
                </a:r>
                <a:r>
                  <a:rPr lang="ar-EG" sz="3200" b="1">
                    <a:latin typeface="Calibri" pitchFamily="34" charset="0"/>
                  </a:rPr>
                  <a:t>، سلج.</a:t>
                </a:r>
              </a:p>
            </p:txBody>
          </p:sp>
        </p:grpSp>
        <p:pic>
          <p:nvPicPr>
            <p:cNvPr id="7172" name="Picture 4" descr="1fBnhOOub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0034" y="3786190"/>
              <a:ext cx="95250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comb dir="vert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ُنظرْ إلى خطِّ الأعدادِ، ستُلاحظُ أنَّ العدد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14438" y="71438"/>
            <a:ext cx="7929562" cy="1643062"/>
            <a:chOff x="1214414" y="214290"/>
            <a:chExt cx="7929586" cy="1643074"/>
          </a:xfrm>
        </p:grpSpPr>
        <p:sp>
          <p:nvSpPr>
            <p:cNvPr id="2" name="Horizontal Scroll 1"/>
            <p:cNvSpPr/>
            <p:nvPr/>
          </p:nvSpPr>
          <p:spPr>
            <a:xfrm>
              <a:off x="1214414" y="285728"/>
              <a:ext cx="7358084" cy="1571636"/>
            </a:xfrm>
            <a:prstGeom prst="horizontalScroll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0"/>
            </a:gra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/>
                <a:t>مثال من واقع الحياة</a:t>
              </a:r>
            </a:p>
          </p:txBody>
        </p:sp>
        <p:pic>
          <p:nvPicPr>
            <p:cNvPr id="8234" name="Picture 2" descr="casa_dinero.png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7518603" y="214290"/>
              <a:ext cx="1625397" cy="1625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14500" y="1785938"/>
            <a:ext cx="5786438" cy="708025"/>
          </a:xfrm>
          <a:prstGeom prst="rect">
            <a:avLst/>
          </a:prstGeom>
          <a:solidFill>
            <a:srgbClr val="FFFF00"/>
          </a:solidFill>
          <a:ln w="57150">
            <a:solidFill>
              <a:srgbClr val="99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>
                <a:latin typeface="Calibri" pitchFamily="34" charset="0"/>
              </a:rPr>
              <a:t>الترتيب باستعمال القيمة المنزلية</a:t>
            </a: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714875" y="3214688"/>
            <a:ext cx="4500563" cy="3500437"/>
            <a:chOff x="4429124" y="3214685"/>
            <a:chExt cx="4500594" cy="3500462"/>
          </a:xfrm>
        </p:grpSpPr>
        <p:sp>
          <p:nvSpPr>
            <p:cNvPr id="8" name="Rounded Rectangular Callout 7"/>
            <p:cNvSpPr/>
            <p:nvPr/>
          </p:nvSpPr>
          <p:spPr>
            <a:xfrm rot="10800000">
              <a:off x="4429124" y="3214685"/>
              <a:ext cx="4500594" cy="3500462"/>
            </a:xfrm>
            <a:prstGeom prst="wedgeRoundRectCallout">
              <a:avLst>
                <a:gd name="adj1" fmla="val 5516"/>
                <a:gd name="adj2" fmla="val 61684"/>
                <a:gd name="adj3" fmla="val 16667"/>
              </a:avLst>
            </a:prstGeom>
            <a:blipFill>
              <a:blip r:embed="rId19"/>
              <a:stretch>
                <a:fillRect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8232" name="Rectangle 5"/>
            <p:cNvSpPr>
              <a:spLocks noChangeArrowheads="1"/>
            </p:cNvSpPr>
            <p:nvPr/>
          </p:nvSpPr>
          <p:spPr bwMode="auto">
            <a:xfrm>
              <a:off x="4572031" y="3525284"/>
              <a:ext cx="4214842" cy="304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200" b="1">
                  <a:latin typeface="Calibri" pitchFamily="34" charset="0"/>
                </a:rPr>
                <a:t>نفطٌ: يوضحُ الجدولُ </a:t>
              </a:r>
              <a:r>
                <a:rPr lang="ar-SA" sz="3200" b="1">
                  <a:latin typeface="Calibri" pitchFamily="34" charset="0"/>
                </a:rPr>
                <a:t>المجاور </a:t>
              </a:r>
              <a:r>
                <a:rPr lang="ar-EG" sz="3200" b="1">
                  <a:latin typeface="Calibri" pitchFamily="34" charset="0"/>
                </a:rPr>
                <a:t>كَمِّيَّةَ </a:t>
              </a:r>
              <a:r>
                <a:rPr lang="ar-SA" sz="3200" b="1">
                  <a:latin typeface="Calibri" pitchFamily="34" charset="0"/>
                </a:rPr>
                <a:t>الانتاج اليومي من </a:t>
              </a:r>
              <a:r>
                <a:rPr lang="ar-EG" sz="3200" b="1">
                  <a:latin typeface="Calibri" pitchFamily="34" charset="0"/>
                </a:rPr>
                <a:t>النفطِ بالبِرميلِ لأربعِ دُولٍ مختلفةٍ. اِستعملِ القِيمةَ المنزِليَّةَ لترتِيبِ الأعدادِ الواردةِ في الجدولِ من الأكبرِ إلى الأصغرِ.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8215313" y="2571750"/>
            <a:ext cx="571500" cy="642938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/>
              <a:t>2</a:t>
            </a: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/>
        </p:nvGraphicFramePr>
        <p:xfrm>
          <a:off x="213652" y="2857500"/>
          <a:ext cx="4340886" cy="371477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04654"/>
                <a:gridCol w="1736232"/>
              </a:tblGrid>
              <a:tr h="619129">
                <a:tc gridSpan="2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619129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9129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9129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9129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9129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196" name="مستطيل 11"/>
          <p:cNvSpPr>
            <a:spLocks noChangeArrowheads="1"/>
          </p:cNvSpPr>
          <p:nvPr/>
        </p:nvSpPr>
        <p:spPr bwMode="auto">
          <a:xfrm>
            <a:off x="1135063" y="2905125"/>
            <a:ext cx="2293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/>
              <a:t>إنتاج النفط اليومي</a:t>
            </a:r>
          </a:p>
        </p:txBody>
      </p:sp>
      <p:sp>
        <p:nvSpPr>
          <p:cNvPr id="7197" name="مستطيل 12"/>
          <p:cNvSpPr>
            <a:spLocks noChangeArrowheads="1"/>
          </p:cNvSpPr>
          <p:nvPr/>
        </p:nvSpPr>
        <p:spPr bwMode="auto">
          <a:xfrm>
            <a:off x="1928813" y="4181475"/>
            <a:ext cx="2633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المملكة العربية السعودية</a:t>
            </a:r>
          </a:p>
        </p:txBody>
      </p:sp>
      <p:sp>
        <p:nvSpPr>
          <p:cNvPr id="7198" name="مستطيل 13"/>
          <p:cNvSpPr>
            <a:spLocks noChangeArrowheads="1"/>
          </p:cNvSpPr>
          <p:nvPr/>
        </p:nvSpPr>
        <p:spPr bwMode="auto">
          <a:xfrm>
            <a:off x="1987550" y="4895850"/>
            <a:ext cx="2574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الإمارات العربية المتحدة</a:t>
            </a:r>
          </a:p>
        </p:txBody>
      </p:sp>
      <p:sp>
        <p:nvSpPr>
          <p:cNvPr id="7199" name="مستطيل 14"/>
          <p:cNvSpPr>
            <a:spLocks noChangeArrowheads="1"/>
          </p:cNvSpPr>
          <p:nvPr/>
        </p:nvSpPr>
        <p:spPr bwMode="auto">
          <a:xfrm>
            <a:off x="3676650" y="5467350"/>
            <a:ext cx="885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فنزويلا</a:t>
            </a:r>
          </a:p>
        </p:txBody>
      </p:sp>
      <p:sp>
        <p:nvSpPr>
          <p:cNvPr id="7200" name="مستطيل 15"/>
          <p:cNvSpPr>
            <a:spLocks noChangeArrowheads="1"/>
          </p:cNvSpPr>
          <p:nvPr/>
        </p:nvSpPr>
        <p:spPr bwMode="auto">
          <a:xfrm>
            <a:off x="3705225" y="6110288"/>
            <a:ext cx="857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الكويت</a:t>
            </a:r>
          </a:p>
        </p:txBody>
      </p:sp>
      <p:sp>
        <p:nvSpPr>
          <p:cNvPr id="7201" name="مستطيل 16"/>
          <p:cNvSpPr>
            <a:spLocks noChangeArrowheads="1"/>
          </p:cNvSpPr>
          <p:nvPr/>
        </p:nvSpPr>
        <p:spPr bwMode="auto">
          <a:xfrm>
            <a:off x="3000375" y="3571875"/>
            <a:ext cx="76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rgbClr val="FF0000"/>
                </a:solidFill>
              </a:rPr>
              <a:t>الدولة</a:t>
            </a:r>
          </a:p>
        </p:txBody>
      </p:sp>
      <p:sp>
        <p:nvSpPr>
          <p:cNvPr id="7202" name="مستطيل 17"/>
          <p:cNvSpPr>
            <a:spLocks noChangeArrowheads="1"/>
          </p:cNvSpPr>
          <p:nvPr/>
        </p:nvSpPr>
        <p:spPr bwMode="auto">
          <a:xfrm>
            <a:off x="236538" y="4110038"/>
            <a:ext cx="15700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10413000</a:t>
            </a:r>
          </a:p>
        </p:txBody>
      </p:sp>
      <p:sp>
        <p:nvSpPr>
          <p:cNvPr id="7203" name="مستطيل 18"/>
          <p:cNvSpPr>
            <a:spLocks noChangeArrowheads="1"/>
          </p:cNvSpPr>
          <p:nvPr/>
        </p:nvSpPr>
        <p:spPr bwMode="auto">
          <a:xfrm>
            <a:off x="236538" y="4824413"/>
            <a:ext cx="139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2915000</a:t>
            </a:r>
          </a:p>
        </p:txBody>
      </p:sp>
      <p:sp>
        <p:nvSpPr>
          <p:cNvPr id="7204" name="مستطيل 19"/>
          <p:cNvSpPr>
            <a:spLocks noChangeArrowheads="1"/>
          </p:cNvSpPr>
          <p:nvPr/>
        </p:nvSpPr>
        <p:spPr bwMode="auto">
          <a:xfrm>
            <a:off x="236538" y="5395913"/>
            <a:ext cx="139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2613000</a:t>
            </a:r>
          </a:p>
        </p:txBody>
      </p:sp>
      <p:sp>
        <p:nvSpPr>
          <p:cNvPr id="7205" name="مستطيل 20"/>
          <p:cNvSpPr>
            <a:spLocks noChangeArrowheads="1"/>
          </p:cNvSpPr>
          <p:nvPr/>
        </p:nvSpPr>
        <p:spPr bwMode="auto">
          <a:xfrm>
            <a:off x="236538" y="603885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2626000</a:t>
            </a:r>
          </a:p>
        </p:txBody>
      </p:sp>
      <p:sp>
        <p:nvSpPr>
          <p:cNvPr id="7206" name="مستطيل 21"/>
          <p:cNvSpPr>
            <a:spLocks noChangeArrowheads="1"/>
          </p:cNvSpPr>
          <p:nvPr/>
        </p:nvSpPr>
        <p:spPr bwMode="auto">
          <a:xfrm>
            <a:off x="357188" y="3500438"/>
            <a:ext cx="1422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rgbClr val="FF0000"/>
                </a:solidFill>
              </a:rPr>
              <a:t>عدد البراميل</a:t>
            </a:r>
          </a:p>
        </p:txBody>
      </p:sp>
    </p:spTree>
  </p:cSld>
  <p:clrMapOvr>
    <a:masterClrMapping/>
  </p:clrMapOvr>
  <p:transition>
    <p:zoom dir="in"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 من واقع 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رتيب باستعمال القيمة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نفطٌ يوضحُ الجدولُ المجا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نتاج النفط اليوم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د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عدد البرام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مملكة العربية السعود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0413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إمارات العربية المتح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915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فنزوي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2613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الكوي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2626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7196" grpId="0"/>
      <p:bldP spid="7197" grpId="0"/>
      <p:bldP spid="7198" grpId="0"/>
      <p:bldP spid="7199" grpId="0"/>
      <p:bldP spid="7200" grpId="0"/>
      <p:bldP spid="7201" grpId="0"/>
      <p:bldP spid="7202" grpId="0"/>
      <p:bldP spid="7203" grpId="0"/>
      <p:bldP spid="7204" grpId="0"/>
      <p:bldP spid="7205" grpId="0"/>
      <p:bldP spid="72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/>
          <p:cNvSpPr/>
          <p:nvPr/>
        </p:nvSpPr>
        <p:spPr>
          <a:xfrm>
            <a:off x="4429124" y="500042"/>
            <a:ext cx="4143404" cy="1285884"/>
          </a:xfrm>
          <a:prstGeom prst="teardrop">
            <a:avLst>
              <a:gd name="adj" fmla="val 114483"/>
            </a:avLst>
          </a:prstGeom>
          <a:solidFill>
            <a:srgbClr val="CC0099"/>
          </a:solidFill>
          <a:ln w="76200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7200" b="1" dirty="0"/>
              <a:t>تذكر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00063" y="2428875"/>
            <a:ext cx="8286750" cy="2786063"/>
            <a:chOff x="500034" y="2428868"/>
            <a:chExt cx="8286808" cy="2786082"/>
          </a:xfrm>
        </p:grpSpPr>
        <p:sp>
          <p:nvSpPr>
            <p:cNvPr id="4" name="Wave 3"/>
            <p:cNvSpPr/>
            <p:nvPr/>
          </p:nvSpPr>
          <p:spPr>
            <a:xfrm>
              <a:off x="500034" y="2428868"/>
              <a:ext cx="8286808" cy="2786082"/>
            </a:xfrm>
            <a:prstGeom prst="wave">
              <a:avLst>
                <a:gd name="adj1" fmla="val 12500"/>
                <a:gd name="adj2" fmla="val -10000"/>
              </a:avLst>
            </a:prstGeom>
            <a:solidFill>
              <a:srgbClr val="0066FF"/>
            </a:solidFill>
            <a:ln w="76200">
              <a:solidFill>
                <a:schemeClr val="tx1"/>
              </a:solidFill>
            </a:ln>
            <a:effectLst>
              <a:innerShdw blurRad="7112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223" name="TextBox 2"/>
            <p:cNvSpPr txBox="1">
              <a:spLocks noChangeArrowheads="1"/>
            </p:cNvSpPr>
            <p:nvPr/>
          </p:nvSpPr>
          <p:spPr bwMode="auto">
            <a:xfrm>
              <a:off x="1571604" y="3214686"/>
              <a:ext cx="5857916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b="1">
                  <a:solidFill>
                    <a:srgbClr val="FFFF00"/>
                  </a:solidFill>
                  <a:latin typeface="Calibri" pitchFamily="34" charset="0"/>
                </a:rPr>
                <a:t>لترتيب الأعداد، يمكنك استعمال خط الأعداد أو القيمة المنزلية.</a:t>
              </a:r>
            </a:p>
          </p:txBody>
        </p:sp>
      </p:grpSp>
    </p:spTree>
  </p:cSld>
  <p:clrMapOvr>
    <a:masterClrMapping/>
  </p:clrMapOvr>
  <p:transition>
    <p:plus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ذك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ترتيب الأعداد، يمكنك استعم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 bwMode="auto">
          <a:xfrm rot="5400000">
            <a:off x="7070726" y="2212975"/>
            <a:ext cx="857250" cy="317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 bwMode="auto">
          <a:xfrm>
            <a:off x="6143625" y="500063"/>
            <a:ext cx="2643188" cy="1428750"/>
          </a:xfrm>
          <a:prstGeom prst="round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215063" y="571500"/>
            <a:ext cx="2500312" cy="132238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bg1"/>
                </a:solidFill>
                <a:latin typeface="+mn-lt"/>
                <a:cs typeface="+mn-cs"/>
              </a:rPr>
              <a:t>الخطوة 1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bg1"/>
                </a:solidFill>
                <a:latin typeface="+mn-lt"/>
                <a:cs typeface="+mn-cs"/>
              </a:rPr>
              <a:t>اكتب الأعداد بشكلٍ </a:t>
            </a:r>
            <a:r>
              <a:rPr lang="ar-EG" sz="2000" b="1" dirty="0" err="1">
                <a:solidFill>
                  <a:schemeClr val="bg1"/>
                </a:solidFill>
                <a:latin typeface="+mn-lt"/>
                <a:cs typeface="+mn-cs"/>
              </a:rPr>
              <a:t>رأسى</a:t>
            </a:r>
            <a:r>
              <a:rPr lang="ar-EG" sz="2000" b="1" dirty="0">
                <a:solidFill>
                  <a:schemeClr val="bg1"/>
                </a:solidFill>
                <a:latin typeface="+mn-lt"/>
                <a:cs typeface="+mn-cs"/>
              </a:rPr>
              <a:t>, وقارن بين الأرقام الموجودة في المنازل الكبرى.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rot="5400000">
            <a:off x="1143794" y="2213769"/>
            <a:ext cx="857250" cy="15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 bwMode="auto">
          <a:xfrm>
            <a:off x="268288" y="546100"/>
            <a:ext cx="2678112" cy="1463675"/>
          </a:xfrm>
          <a:prstGeom prst="round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85750" y="714375"/>
            <a:ext cx="2571750" cy="10160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bg1"/>
                </a:solidFill>
                <a:latin typeface="+mn-lt"/>
                <a:cs typeface="+mn-cs"/>
              </a:rPr>
              <a:t>الخطوة 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bg1"/>
                </a:solidFill>
                <a:latin typeface="+mn-lt"/>
                <a:cs typeface="+mn-cs"/>
              </a:rPr>
              <a:t>قارن بين الأرقام فى المنزلة التالية.</a:t>
            </a:r>
          </a:p>
        </p:txBody>
      </p:sp>
      <p:sp>
        <p:nvSpPr>
          <p:cNvPr id="23" name="Flowchart: Stored Data 22"/>
          <p:cNvSpPr/>
          <p:nvPr/>
        </p:nvSpPr>
        <p:spPr bwMode="auto">
          <a:xfrm rot="16200000">
            <a:off x="6215063" y="2714625"/>
            <a:ext cx="2643188" cy="2643187"/>
          </a:xfrm>
          <a:prstGeom prst="flowChartOnlineStorag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b="1"/>
          </a:p>
        </p:txBody>
      </p:sp>
      <p:sp>
        <p:nvSpPr>
          <p:cNvPr id="8212" name="TextBox 10"/>
          <p:cNvSpPr txBox="1">
            <a:spLocks noChangeArrowheads="1"/>
          </p:cNvSpPr>
          <p:nvPr/>
        </p:nvSpPr>
        <p:spPr bwMode="auto">
          <a:xfrm>
            <a:off x="6215063" y="3143250"/>
            <a:ext cx="26431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ar-SA" sz="2800" b="1">
                <a:solidFill>
                  <a:srgbClr val="FF0000"/>
                </a:solidFill>
                <a:latin typeface="Calibri" pitchFamily="34" charset="0"/>
              </a:rPr>
              <a:t>0</a:t>
            </a:r>
            <a:r>
              <a:rPr lang="ar-SA" sz="2800" b="1">
                <a:latin typeface="Calibri" pitchFamily="34" charset="0"/>
              </a:rPr>
              <a:t>413000</a:t>
            </a:r>
            <a:r>
              <a:rPr lang="ar-EG" sz="2800" b="1">
                <a:latin typeface="Calibri" pitchFamily="34" charset="0"/>
              </a:rPr>
              <a:t>  الأكبر</a:t>
            </a:r>
          </a:p>
          <a:p>
            <a:r>
              <a:rPr lang="ar-EG" sz="2800" b="1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ar-SA" sz="2800" b="1">
                <a:latin typeface="Calibri" pitchFamily="34" charset="0"/>
              </a:rPr>
              <a:t>915000</a:t>
            </a:r>
            <a:r>
              <a:rPr lang="ar-EG" sz="2800" b="1">
                <a:latin typeface="Calibri" pitchFamily="34" charset="0"/>
              </a:rPr>
              <a:t> </a:t>
            </a:r>
          </a:p>
          <a:p>
            <a:r>
              <a:rPr lang="ar-EG" sz="2800" b="1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ar-SA" sz="2800" b="1">
                <a:latin typeface="Calibri" pitchFamily="34" charset="0"/>
              </a:rPr>
              <a:t>613000</a:t>
            </a:r>
            <a:endParaRPr lang="ar-EG" sz="2800" b="1">
              <a:latin typeface="Calibri" pitchFamily="34" charset="0"/>
            </a:endParaRPr>
          </a:p>
          <a:p>
            <a:r>
              <a:rPr lang="ar-EG" sz="2800" b="1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ar-SA" sz="2800" b="1">
                <a:latin typeface="Calibri" pitchFamily="34" charset="0"/>
              </a:rPr>
              <a:t>626000</a:t>
            </a:r>
            <a:endParaRPr lang="ar-EG" sz="2800" b="1">
              <a:latin typeface="Calibri" pitchFamily="34" charset="0"/>
            </a:endParaRPr>
          </a:p>
        </p:txBody>
      </p:sp>
      <p:sp>
        <p:nvSpPr>
          <p:cNvPr id="25" name="Flowchart: Stored Data 24"/>
          <p:cNvSpPr/>
          <p:nvPr/>
        </p:nvSpPr>
        <p:spPr bwMode="auto">
          <a:xfrm rot="16200000">
            <a:off x="3143250" y="2714625"/>
            <a:ext cx="2643188" cy="2643188"/>
          </a:xfrm>
          <a:prstGeom prst="flowChartOnlineStorag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b="1"/>
          </a:p>
        </p:txBody>
      </p:sp>
      <p:sp>
        <p:nvSpPr>
          <p:cNvPr id="8210" name="TextBox 11"/>
          <p:cNvSpPr txBox="1">
            <a:spLocks noChangeArrowheads="1"/>
          </p:cNvSpPr>
          <p:nvPr/>
        </p:nvSpPr>
        <p:spPr bwMode="auto">
          <a:xfrm>
            <a:off x="3143250" y="3286125"/>
            <a:ext cx="25003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>
                <a:latin typeface="Calibri" pitchFamily="34" charset="0"/>
              </a:rPr>
              <a:t>2</a:t>
            </a:r>
            <a:r>
              <a:rPr lang="ar-SA" sz="2800" b="1">
                <a:solidFill>
                  <a:srgbClr val="FF0000"/>
                </a:solidFill>
                <a:latin typeface="Calibri" pitchFamily="34" charset="0"/>
              </a:rPr>
              <a:t>9</a:t>
            </a:r>
            <a:r>
              <a:rPr lang="ar-SA" sz="2800" b="1">
                <a:latin typeface="Calibri" pitchFamily="34" charset="0"/>
              </a:rPr>
              <a:t>15000</a:t>
            </a:r>
            <a:endParaRPr lang="ar-EG" sz="2800" b="1">
              <a:latin typeface="Calibri" pitchFamily="34" charset="0"/>
            </a:endParaRPr>
          </a:p>
          <a:p>
            <a:r>
              <a:rPr lang="ar-EG" sz="2800" b="1">
                <a:latin typeface="Calibri" pitchFamily="34" charset="0"/>
              </a:rPr>
              <a:t>2</a:t>
            </a:r>
            <a:r>
              <a:rPr lang="ar-SA" sz="2800" b="1">
                <a:solidFill>
                  <a:srgbClr val="FF0000"/>
                </a:solidFill>
                <a:latin typeface="Calibri" pitchFamily="34" charset="0"/>
              </a:rPr>
              <a:t>6</a:t>
            </a:r>
            <a:r>
              <a:rPr lang="ar-SA" sz="2800" b="1">
                <a:latin typeface="Calibri" pitchFamily="34" charset="0"/>
              </a:rPr>
              <a:t>13000</a:t>
            </a:r>
            <a:endParaRPr lang="ar-EG" sz="2800" b="1">
              <a:latin typeface="Calibri" pitchFamily="34" charset="0"/>
            </a:endParaRPr>
          </a:p>
          <a:p>
            <a:r>
              <a:rPr lang="ar-EG" sz="2800" b="1">
                <a:latin typeface="Calibri" pitchFamily="34" charset="0"/>
              </a:rPr>
              <a:t>2</a:t>
            </a:r>
            <a:r>
              <a:rPr lang="ar-SA" sz="2800" b="1">
                <a:solidFill>
                  <a:srgbClr val="FF0000"/>
                </a:solidFill>
                <a:latin typeface="Calibri" pitchFamily="34" charset="0"/>
              </a:rPr>
              <a:t>6</a:t>
            </a:r>
            <a:r>
              <a:rPr lang="ar-SA" sz="2800" b="1">
                <a:latin typeface="Calibri" pitchFamily="34" charset="0"/>
              </a:rPr>
              <a:t>2600</a:t>
            </a:r>
            <a:r>
              <a:rPr lang="ar-EG" sz="2800" b="1">
                <a:latin typeface="Calibri" pitchFamily="34" charset="0"/>
              </a:rPr>
              <a:t>0</a:t>
            </a:r>
          </a:p>
        </p:txBody>
      </p:sp>
      <p:sp>
        <p:nvSpPr>
          <p:cNvPr id="27" name="Flowchart: Stored Data 26"/>
          <p:cNvSpPr/>
          <p:nvPr/>
        </p:nvSpPr>
        <p:spPr bwMode="auto">
          <a:xfrm rot="16200000">
            <a:off x="214313" y="2714625"/>
            <a:ext cx="2643188" cy="2643187"/>
          </a:xfrm>
          <a:prstGeom prst="flowChartOnlineStorag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800" b="1"/>
          </a:p>
        </p:txBody>
      </p:sp>
      <p:sp>
        <p:nvSpPr>
          <p:cNvPr id="8208" name="TextBox 12"/>
          <p:cNvSpPr txBox="1">
            <a:spLocks noChangeArrowheads="1"/>
          </p:cNvSpPr>
          <p:nvPr/>
        </p:nvSpPr>
        <p:spPr bwMode="auto">
          <a:xfrm>
            <a:off x="214313" y="3286125"/>
            <a:ext cx="25717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>
                <a:latin typeface="Calibri" pitchFamily="34" charset="0"/>
              </a:rPr>
              <a:t>26</a:t>
            </a:r>
            <a:r>
              <a:rPr lang="ar-SA" sz="2800" b="1">
                <a:solidFill>
                  <a:srgbClr val="FF0000"/>
                </a:solidFill>
                <a:latin typeface="Calibri" pitchFamily="34" charset="0"/>
              </a:rPr>
              <a:t>26</a:t>
            </a:r>
            <a:r>
              <a:rPr lang="ar-EG" sz="2800" b="1">
                <a:latin typeface="Calibri" pitchFamily="34" charset="0"/>
              </a:rPr>
              <a:t>000</a:t>
            </a:r>
          </a:p>
          <a:p>
            <a:r>
              <a:rPr lang="ar-EG" sz="2800" b="1">
                <a:latin typeface="Calibri" pitchFamily="34" charset="0"/>
              </a:rPr>
              <a:t>2</a:t>
            </a:r>
            <a:r>
              <a:rPr lang="ar-SA" sz="2800" b="1">
                <a:latin typeface="Calibri" pitchFamily="34" charset="0"/>
              </a:rPr>
              <a:t>6</a:t>
            </a:r>
            <a:r>
              <a:rPr lang="ar-SA" sz="2800" b="1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ar-SA" sz="2800" b="1">
                <a:latin typeface="Calibri" pitchFamily="34" charset="0"/>
              </a:rPr>
              <a:t>3</a:t>
            </a:r>
            <a:r>
              <a:rPr lang="ar-EG" sz="2800" b="1">
                <a:latin typeface="Calibri" pitchFamily="34" charset="0"/>
              </a:rPr>
              <a:t>000 الأصغر</a:t>
            </a:r>
          </a:p>
        </p:txBody>
      </p:sp>
      <p:sp>
        <p:nvSpPr>
          <p:cNvPr id="29" name="Double Wave 28"/>
          <p:cNvSpPr/>
          <p:nvPr/>
        </p:nvSpPr>
        <p:spPr bwMode="auto">
          <a:xfrm>
            <a:off x="928688" y="5500688"/>
            <a:ext cx="7500937" cy="1214437"/>
          </a:xfrm>
          <a:prstGeom prst="doubleWave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8206" name="TextBox 13"/>
          <p:cNvSpPr txBox="1">
            <a:spLocks noChangeArrowheads="1"/>
          </p:cNvSpPr>
          <p:nvPr/>
        </p:nvSpPr>
        <p:spPr bwMode="auto">
          <a:xfrm>
            <a:off x="1143000" y="5689600"/>
            <a:ext cx="6929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>
                <a:solidFill>
                  <a:srgbClr val="FFFF00"/>
                </a:solidFill>
                <a:latin typeface="Calibri" pitchFamily="34" charset="0"/>
              </a:rPr>
              <a:t>وعليه فإنَّ ترتيبَ الأعدادِ مِن الأكبرِ إلى الأصغرِ، هوَ:</a:t>
            </a:r>
          </a:p>
          <a:p>
            <a:r>
              <a:rPr lang="ar-SA" sz="2800" b="1">
                <a:solidFill>
                  <a:srgbClr val="FFFF00"/>
                </a:solidFill>
                <a:latin typeface="Calibri" pitchFamily="34" charset="0"/>
              </a:rPr>
              <a:t>10413000, 2915000 , 2626000 , 2613000</a:t>
            </a:r>
            <a:endParaRPr lang="ar-EG" sz="2800" b="1">
              <a:solidFill>
                <a:srgbClr val="FFFF00"/>
              </a:solidFill>
              <a:latin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5400000">
            <a:off x="4072732" y="2285206"/>
            <a:ext cx="857250" cy="158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 bwMode="auto">
          <a:xfrm>
            <a:off x="3357563" y="571500"/>
            <a:ext cx="2428875" cy="1357313"/>
          </a:xfrm>
          <a:prstGeom prst="round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500438" y="571500"/>
            <a:ext cx="2000250" cy="13239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bg1"/>
                </a:solidFill>
                <a:latin typeface="+mn-lt"/>
                <a:cs typeface="+mn-cs"/>
              </a:rPr>
              <a:t>الخطوة 2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chemeClr val="bg1"/>
                </a:solidFill>
                <a:latin typeface="+mn-lt"/>
                <a:cs typeface="+mn-cs"/>
              </a:rPr>
              <a:t>قارن بين الأرقام في المنزلة التالية للمنزلة الكبرى.</a:t>
            </a:r>
          </a:p>
        </p:txBody>
      </p:sp>
    </p:spTree>
  </p:cSld>
  <p:clrMapOvr>
    <a:masterClrMapping/>
  </p:clrMapOvr>
  <p:transition>
    <p:newsflash/>
    <p:sndAc>
      <p:stSnd>
        <p:snd r:embed="rId2" name="0020 - غلق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طو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كتب الأعداد بشكلٍ رأس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خطو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قارن بين الأرقام ف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8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8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خطوة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قارن بين الأرقام فى المنز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8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8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أك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8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8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8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8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8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8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أصغ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وعليه فإنَّ ترتيبَ الأعدادِ مِن الأكبرِ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9" grpId="0" animBg="1"/>
      <p:bldP spid="8" grpId="0" build="allAtOnce"/>
      <p:bldP spid="23" grpId="0" animBg="1"/>
      <p:bldP spid="23" grpId="1" animBg="1"/>
      <p:bldP spid="8212" grpId="0" build="allAtOnce"/>
      <p:bldP spid="8212" grpId="1" build="allAtOnce"/>
      <p:bldP spid="25" grpId="0" animBg="1"/>
      <p:bldP spid="8210" grpId="0" build="allAtOnce"/>
      <p:bldP spid="27" grpId="0" animBg="1"/>
      <p:bldP spid="27" grpId="1" animBg="1"/>
      <p:bldP spid="8208" grpId="0" build="allAtOnce"/>
      <p:bldP spid="8208" grpId="1" build="allAtOnce"/>
      <p:bldP spid="29" grpId="0" animBg="1"/>
      <p:bldP spid="8206" grpId="0"/>
      <p:bldP spid="5" grpId="0" animBg="1"/>
      <p:bldP spid="6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2485</TotalTime>
  <Words>802</Words>
  <Application>Microsoft Office PowerPoint</Application>
  <PresentationFormat>عرض على الشاشة (3:4)‏</PresentationFormat>
  <Paragraphs>173</Paragraphs>
  <Slides>24</Slides>
  <Notes>3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5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</vt:vector>
  </TitlesOfParts>
  <Company>ffffffff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4ب- الفصل الاول</dc:title>
  <dc:subject>5-  ترتيب الاعداد</dc:subject>
  <dc:creator>أ/ بندر الحازمي</dc:creator>
  <cp:keywords>حقيبة إنجاز المعلم والمعلمة</cp:keywords>
  <cp:lastModifiedBy>Toshiba</cp:lastModifiedBy>
  <cp:revision>91</cp:revision>
  <dcterms:created xsi:type="dcterms:W3CDTF">2009-07-19T21:43:28Z</dcterms:created>
  <dcterms:modified xsi:type="dcterms:W3CDTF">2016-10-26T08:29:58Z</dcterms:modified>
</cp:coreProperties>
</file>