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89" r:id="rId2"/>
    <p:sldId id="766" r:id="rId3"/>
    <p:sldId id="792" r:id="rId4"/>
    <p:sldId id="783" r:id="rId5"/>
    <p:sldId id="784" r:id="rId6"/>
    <p:sldId id="785" r:id="rId7"/>
    <p:sldId id="793" r:id="rId8"/>
    <p:sldId id="787" r:id="rId9"/>
    <p:sldId id="789" r:id="rId10"/>
    <p:sldId id="790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D60093"/>
    <a:srgbClr val="9933FF"/>
    <a:srgbClr val="33CC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-84"/>
      </p:cViewPr>
      <p:guideLst>
        <p:guide orient="horz" pos="1353"/>
        <p:guide pos="6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7" Type="http://schemas.openxmlformats.org/officeDocument/2006/relationships/image" Target="../media/image17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3.sv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404889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082968"/>
              <a:ext cx="5299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ناقلُ الأمراض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4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="" xmlns:a16="http://schemas.microsoft.com/office/drawing/2014/main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="" xmlns:a16="http://schemas.microsoft.com/office/drawing/2014/main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="" xmlns:a16="http://schemas.microsoft.com/office/drawing/2014/main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="" xmlns:a16="http://schemas.microsoft.com/office/drawing/2014/main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="" xmlns:a16="http://schemas.microsoft.com/office/drawing/2014/main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="" xmlns:a16="http://schemas.microsoft.com/office/drawing/2014/main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="" xmlns:a16="http://schemas.microsoft.com/office/drawing/2014/main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="" xmlns:a16="http://schemas.microsoft.com/office/drawing/2014/main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="" xmlns:a16="http://schemas.microsoft.com/office/drawing/2014/main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="" xmlns:a16="http://schemas.microsoft.com/office/drawing/2014/main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="" xmlns:a16="http://schemas.microsoft.com/office/drawing/2014/main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6666481-2F5E-41E5-8906-8037FF1A4BDE}"/>
              </a:ext>
            </a:extLst>
          </p:cNvPr>
          <p:cNvGrpSpPr/>
          <p:nvPr/>
        </p:nvGrpSpPr>
        <p:grpSpPr>
          <a:xfrm>
            <a:off x="9332322" y="2970377"/>
            <a:ext cx="2032246" cy="640769"/>
            <a:chOff x="9332322" y="2970377"/>
            <a:chExt cx="2032246" cy="640769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BF2DD72F-DB6B-4E9A-91B9-50A085600F4E}"/>
                </a:ext>
              </a:extLst>
            </p:cNvPr>
            <p:cNvSpPr txBox="1"/>
            <p:nvPr/>
          </p:nvSpPr>
          <p:spPr>
            <a:xfrm>
              <a:off x="9332322" y="3241814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و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="" xmlns:a16="http://schemas.microsoft.com/office/drawing/2014/main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="" xmlns:a16="http://schemas.microsoft.com/office/drawing/2014/main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="" xmlns:a16="http://schemas.microsoft.com/office/drawing/2014/main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="" xmlns:a16="http://schemas.microsoft.com/office/drawing/2014/main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="" xmlns:a16="http://schemas.microsoft.com/office/drawing/2014/main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="" xmlns:a16="http://schemas.microsoft.com/office/drawing/2014/main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25" y="1034249"/>
            <a:ext cx="4328624" cy="5697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202128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cxnSp>
        <p:nvCxnSpPr>
          <p:cNvPr id="14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6180667" y="2405787"/>
            <a:ext cx="70418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3220424" y="3817458"/>
            <a:ext cx="11645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5809126" y="5241820"/>
            <a:ext cx="11645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6209260" y="6198551"/>
            <a:ext cx="9212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9" y="4523987"/>
            <a:ext cx="2101761" cy="14356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2256676" y="115591"/>
            <a:ext cx="5781195" cy="905267"/>
            <a:chOff x="676027" y="5063739"/>
            <a:chExt cx="4069216" cy="637191"/>
          </a:xfrm>
        </p:grpSpPr>
        <p:sp>
          <p:nvSpPr>
            <p:cNvPr id="22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6" y="5078166"/>
              <a:ext cx="379353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6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442878" y="5238081"/>
              <a:ext cx="3048035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أولاً : أَخْتَارُ الإِجَابةَ الصحِيحَةَ فِيما يَأتِي :</a:t>
              </a:r>
            </a:p>
          </p:txBody>
        </p:sp>
      </p:grpSp>
      <p:grpSp>
        <p:nvGrpSpPr>
          <p:cNvPr id="3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8189844" y="267091"/>
            <a:ext cx="2085526" cy="622764"/>
            <a:chOff x="8635761" y="2583328"/>
            <a:chExt cx="2085526" cy="622764"/>
          </a:xfrm>
        </p:grpSpPr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635761" y="2583328"/>
              <a:ext cx="206794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8684497" y="2660622"/>
              <a:ext cx="2036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أَستَمعُ ثُمَّ أُجِيبُ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3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07" y="1367714"/>
            <a:ext cx="8614912" cy="31982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48572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2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625529"/>
            <a:ext cx="2101761" cy="14356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49063" y="1669834"/>
            <a:ext cx="117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المجهر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063663" y="2361339"/>
            <a:ext cx="117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النظافة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106382" y="3026986"/>
            <a:ext cx="1455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المراحيض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5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74700" y="3053784"/>
            <a:ext cx="16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أوعية القمامة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6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025900" y="3778824"/>
            <a:ext cx="16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صوتها مزعج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28907" y="3778824"/>
            <a:ext cx="2542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زحفها على أجسامهم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4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1720775" y="69497"/>
            <a:ext cx="6601383" cy="1003694"/>
            <a:chOff x="676027" y="1378890"/>
            <a:chExt cx="4247615" cy="645820"/>
          </a:xfrm>
        </p:grpSpPr>
        <p:sp>
          <p:nvSpPr>
            <p:cNvPr id="4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92607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50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84309" y="1608942"/>
              <a:ext cx="3939333" cy="297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ثانيًا: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أُكْملُ الفَراغاتِ الآتِيةَ بِكَلِماتٍ استَمعتُ إليها مِنَ النَّص:</a:t>
              </a:r>
            </a:p>
          </p:txBody>
        </p:sp>
      </p:grpSp>
      <p:grpSp>
        <p:nvGrpSpPr>
          <p:cNvPr id="3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8355402" y="389233"/>
            <a:ext cx="2085526" cy="622764"/>
            <a:chOff x="8635761" y="2583328"/>
            <a:chExt cx="2085526" cy="622764"/>
          </a:xfrm>
        </p:grpSpPr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635761" y="2583328"/>
              <a:ext cx="206794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8684497" y="2660622"/>
              <a:ext cx="2036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أَستَمعُ ثُمَّ أُجِيبُ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90373" l="2735" r="929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679" y="1271183"/>
            <a:ext cx="8353071" cy="3198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47453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13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213333" y="415174"/>
            <a:ext cx="3535876" cy="637097"/>
            <a:chOff x="7486866" y="2568995"/>
            <a:chExt cx="3535876" cy="637097"/>
          </a:xfrm>
        </p:grpSpPr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7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7486866" y="2660622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أُقَومُ استِمَاعي</a:t>
              </a:r>
            </a:p>
          </p:txBody>
        </p:sp>
      </p:grpSp>
      <p:grpSp>
        <p:nvGrpSpPr>
          <p:cNvPr id="19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311023" y="359289"/>
            <a:ext cx="822423" cy="822423"/>
            <a:chOff x="3608900" y="1227358"/>
            <a:chExt cx="822423" cy="822423"/>
          </a:xfrm>
        </p:grpSpPr>
        <p:sp>
          <p:nvSpPr>
            <p:cNvPr id="20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39354" y="60641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5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999" y="1535253"/>
            <a:ext cx="7004363" cy="4520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61967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3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596663">
            <a:off x="6910390" y="2219214"/>
            <a:ext cx="900899" cy="891921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35">
            <a:extLst>
              <a:ext uri="{FF2B5EF4-FFF2-40B4-BE49-F238E27FC236}">
                <a16:creationId xmlns:a16="http://schemas.microsoft.com/office/drawing/2014/main" xmlns="" id="{5BA72DE1-54B3-4883-8290-12997977F9EB}"/>
              </a:ext>
            </a:extLst>
          </p:cNvPr>
          <p:cNvSpPr/>
          <p:nvPr/>
        </p:nvSpPr>
        <p:spPr>
          <a:xfrm rot="21176885" flipV="1">
            <a:off x="6789342" y="2329860"/>
            <a:ext cx="1104397" cy="1704731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596663">
            <a:off x="6910389" y="3007299"/>
            <a:ext cx="900899" cy="891921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596663">
            <a:off x="6808789" y="4597474"/>
            <a:ext cx="900899" cy="891921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35">
            <a:extLst>
              <a:ext uri="{FF2B5EF4-FFF2-40B4-BE49-F238E27FC236}">
                <a16:creationId xmlns:a16="http://schemas.microsoft.com/office/drawing/2014/main" xmlns="" id="{5BA72DE1-54B3-4883-8290-12997977F9EB}"/>
              </a:ext>
            </a:extLst>
          </p:cNvPr>
          <p:cNvSpPr/>
          <p:nvPr/>
        </p:nvSpPr>
        <p:spPr>
          <a:xfrm rot="20183409" flipV="1">
            <a:off x="6957508" y="4420476"/>
            <a:ext cx="768063" cy="1185570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3109375" y="343873"/>
            <a:ext cx="5513424" cy="637191"/>
            <a:chOff x="676027" y="5063739"/>
            <a:chExt cx="5513424" cy="637191"/>
          </a:xfrm>
        </p:grpSpPr>
        <p:sp>
          <p:nvSpPr>
            <p:cNvPr id="20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4" y="5078166"/>
              <a:ext cx="523774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23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207424" y="5158715"/>
              <a:ext cx="47307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ثَالِثاً : أَصلُ بَينَ الكَلِمةِ والمَعْنَى الذِي يُنَاسبُها :</a:t>
              </a:r>
            </a:p>
          </p:txBody>
        </p:sp>
      </p:grpSp>
      <p:grpSp>
        <p:nvGrpSpPr>
          <p:cNvPr id="35" name="Group 17">
            <a:extLst>
              <a:ext uri="{FF2B5EF4-FFF2-40B4-BE49-F238E27FC236}">
                <a16:creationId xmlns:a16="http://schemas.microsoft.com/office/drawing/2014/main" xmlns="" id="{F53F6F05-5148-4FC6-99BB-4ED34035D78F}"/>
              </a:ext>
            </a:extLst>
          </p:cNvPr>
          <p:cNvGrpSpPr/>
          <p:nvPr/>
        </p:nvGrpSpPr>
        <p:grpSpPr>
          <a:xfrm>
            <a:off x="8362492" y="239779"/>
            <a:ext cx="822423" cy="822423"/>
            <a:chOff x="3608900" y="1227358"/>
            <a:chExt cx="822423" cy="822423"/>
          </a:xfrm>
        </p:grpSpPr>
        <p:sp>
          <p:nvSpPr>
            <p:cNvPr id="36" name="Oval 18">
              <a:extLst>
                <a:ext uri="{FF2B5EF4-FFF2-40B4-BE49-F238E27FC236}">
                  <a16:creationId xmlns:a16="http://schemas.microsoft.com/office/drawing/2014/main" xmlns="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9">
              <a:extLst>
                <a:ext uri="{FF2B5EF4-FFF2-40B4-BE49-F238E27FC236}">
                  <a16:creationId xmlns:a16="http://schemas.microsoft.com/office/drawing/2014/main" xmlns="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Graphic 67" descr="Hourglass">
            <a:extLst>
              <a:ext uri="{FF2B5EF4-FFF2-40B4-BE49-F238E27FC236}">
                <a16:creationId xmlns:a16="http://schemas.microsoft.com/office/drawing/2014/main" xmlns="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584169" y="477171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75" y="2740836"/>
            <a:ext cx="8353071" cy="3150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47453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000588" y="3582012"/>
            <a:ext cx="206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العدوُّ اللدودُ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5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1285056" y="5218113"/>
            <a:ext cx="786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النظافة الدائمة للمنزل – تغطية الطعام المكشوف – رش المبيدات الحشرية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1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05" y="3095011"/>
            <a:ext cx="2101761" cy="14356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7159153" y="415174"/>
            <a:ext cx="2260590" cy="637097"/>
            <a:chOff x="8762152" y="2568995"/>
            <a:chExt cx="2260590" cy="637097"/>
          </a:xfrm>
        </p:grpSpPr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762153" y="2583328"/>
              <a:ext cx="194154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21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8762152" y="2660622"/>
              <a:ext cx="1720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تفكير إبداعي</a:t>
              </a:r>
            </a:p>
          </p:txBody>
        </p:sp>
      </p:grpSp>
      <p:grpSp>
        <p:nvGrpSpPr>
          <p:cNvPr id="23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636407" y="359289"/>
            <a:ext cx="822423" cy="822423"/>
            <a:chOff x="3608900" y="1227358"/>
            <a:chExt cx="822423" cy="822423"/>
          </a:xfrm>
        </p:grpSpPr>
        <p:sp>
          <p:nvSpPr>
            <p:cNvPr id="34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64738" y="606414"/>
            <a:ext cx="365760" cy="365760"/>
          </a:xfrm>
          <a:prstGeom prst="rect">
            <a:avLst/>
          </a:prstGeom>
        </p:spPr>
      </p:pic>
      <p:grpSp>
        <p:nvGrpSpPr>
          <p:cNvPr id="37" name="Group 87">
            <a:extLst>
              <a:ext uri="{FF2B5EF4-FFF2-40B4-BE49-F238E27FC236}">
                <a16:creationId xmlns:a16="http://schemas.microsoft.com/office/drawing/2014/main" xmlns="" id="{C3AD7D9E-3942-4DD4-AC38-B9D1A9AC0FB3}"/>
              </a:ext>
            </a:extLst>
          </p:cNvPr>
          <p:cNvGrpSpPr/>
          <p:nvPr/>
        </p:nvGrpSpPr>
        <p:grpSpPr>
          <a:xfrm>
            <a:off x="2886700" y="1626857"/>
            <a:ext cx="6721003" cy="637191"/>
            <a:chOff x="4301739" y="5063739"/>
            <a:chExt cx="6721003" cy="637191"/>
          </a:xfrm>
        </p:grpSpPr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xmlns="" id="{75F38BB3-6A51-4C77-8C35-8D3E2454CDEE}"/>
                </a:ext>
              </a:extLst>
            </p:cNvPr>
            <p:cNvSpPr/>
            <p:nvPr/>
          </p:nvSpPr>
          <p:spPr>
            <a:xfrm>
              <a:off x="4301739" y="5078166"/>
              <a:ext cx="6395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48">
              <a:extLst>
                <a:ext uri="{FF2B5EF4-FFF2-40B4-BE49-F238E27FC236}">
                  <a16:creationId xmlns:a16="http://schemas.microsoft.com/office/drawing/2014/main" xmlns="" id="{B3D166D6-D7E1-4A1F-AA96-B76699AB7892}"/>
                </a:ext>
              </a:extLst>
            </p:cNvPr>
            <p:cNvGrpSpPr/>
            <p:nvPr/>
          </p:nvGrpSpPr>
          <p:grpSpPr>
            <a:xfrm>
              <a:off x="10485639" y="5063739"/>
              <a:ext cx="537103" cy="534197"/>
              <a:chOff x="11049987" y="1270856"/>
              <a:chExt cx="537103" cy="534197"/>
            </a:xfrm>
          </p:grpSpPr>
          <p:sp>
            <p:nvSpPr>
              <p:cNvPr id="41" name="Teardrop 49">
                <a:extLst>
                  <a:ext uri="{FF2B5EF4-FFF2-40B4-BE49-F238E27FC236}">
                    <a16:creationId xmlns:a16="http://schemas.microsoft.com/office/drawing/2014/main" xmlns="" id="{B930088A-1038-4387-B4FF-38D61966927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33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50">
                <a:extLst>
                  <a:ext uri="{FF2B5EF4-FFF2-40B4-BE49-F238E27FC236}">
                    <a16:creationId xmlns:a16="http://schemas.microsoft.com/office/drawing/2014/main" xmlns="" id="{672360E4-99B8-4CAB-B355-886793963526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81">
              <a:extLst>
                <a:ext uri="{FF2B5EF4-FFF2-40B4-BE49-F238E27FC236}">
                  <a16:creationId xmlns:a16="http://schemas.microsoft.com/office/drawing/2014/main" xmlns="" id="{34C71521-DCCE-468F-BA00-4545E1251D1F}"/>
                </a:ext>
              </a:extLst>
            </p:cNvPr>
            <p:cNvSpPr txBox="1"/>
            <p:nvPr/>
          </p:nvSpPr>
          <p:spPr>
            <a:xfrm>
              <a:off x="4566365" y="5158715"/>
              <a:ext cx="5911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رَابِعًا : بالتَّعاونِ مَعَ مَجْمُوعَتي أَقْترَحُ مَا يَأتي :</a:t>
              </a:r>
            </a:p>
          </p:txBody>
        </p:sp>
      </p:grpSp>
      <p:grpSp>
        <p:nvGrpSpPr>
          <p:cNvPr id="43" name="Group 29">
            <a:extLst>
              <a:ext uri="{FF2B5EF4-FFF2-40B4-BE49-F238E27FC236}">
                <a16:creationId xmlns:a16="http://schemas.microsoft.com/office/drawing/2014/main" xmlns="" id="{196EDE46-1EE4-4A80-82EF-1DCE50FC8BC9}"/>
              </a:ext>
            </a:extLst>
          </p:cNvPr>
          <p:cNvGrpSpPr/>
          <p:nvPr/>
        </p:nvGrpSpPr>
        <p:grpSpPr>
          <a:xfrm>
            <a:off x="2328903" y="1532394"/>
            <a:ext cx="822423" cy="822423"/>
            <a:chOff x="3608900" y="1227358"/>
            <a:chExt cx="822423" cy="822423"/>
          </a:xfrm>
        </p:grpSpPr>
        <p:sp>
          <p:nvSpPr>
            <p:cNvPr id="44" name="Oval 30">
              <a:extLst>
                <a:ext uri="{FF2B5EF4-FFF2-40B4-BE49-F238E27FC236}">
                  <a16:creationId xmlns:a16="http://schemas.microsoft.com/office/drawing/2014/main" xmlns="" id="{DE27BF97-1E58-4FF3-8DA6-D47CA4D4734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33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1">
              <a:extLst>
                <a:ext uri="{FF2B5EF4-FFF2-40B4-BE49-F238E27FC236}">
                  <a16:creationId xmlns:a16="http://schemas.microsoft.com/office/drawing/2014/main" xmlns="" id="{01AF5B98-BE49-4B8A-9DBE-002BBA07402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Graphic 73" descr="Target">
            <a:extLst>
              <a:ext uri="{FF2B5EF4-FFF2-40B4-BE49-F238E27FC236}">
                <a16:creationId xmlns:a16="http://schemas.microsoft.com/office/drawing/2014/main" xmlns="" id="{B2B6365B-2099-4035-8AA1-576D215B74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557234" y="176453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5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47453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6" name="Freeform: Shape 44">
            <a:extLst>
              <a:ext uri="{FF2B5EF4-FFF2-40B4-BE49-F238E27FC236}">
                <a16:creationId xmlns:a16="http://schemas.microsoft.com/office/drawing/2014/main" xmlns="" id="{241BB3BB-1E93-4AF9-8DBD-ED9C0E776403}"/>
              </a:ext>
            </a:extLst>
          </p:cNvPr>
          <p:cNvSpPr/>
          <p:nvPr/>
        </p:nvSpPr>
        <p:spPr>
          <a:xfrm rot="10800000">
            <a:off x="3693254" y="4450805"/>
            <a:ext cx="2025403" cy="1617567"/>
          </a:xfrm>
          <a:custGeom>
            <a:avLst/>
            <a:gdLst>
              <a:gd name="connsiteX0" fmla="*/ 569241 w 2233102"/>
              <a:gd name="connsiteY0" fmla="*/ 1783444 h 1783444"/>
              <a:gd name="connsiteX1" fmla="*/ 0 w 2233102"/>
              <a:gd name="connsiteY1" fmla="*/ 1783444 h 1783444"/>
              <a:gd name="connsiteX2" fmla="*/ 108310 w 2233102"/>
              <a:gd name="connsiteY2" fmla="*/ 1444513 h 1783444"/>
              <a:gd name="connsiteX3" fmla="*/ 144389 w 2233102"/>
              <a:gd name="connsiteY3" fmla="*/ 1258962 h 1783444"/>
              <a:gd name="connsiteX4" fmla="*/ 144389 w 2233102"/>
              <a:gd name="connsiteY4" fmla="*/ 229513 h 1783444"/>
              <a:gd name="connsiteX5" fmla="*/ 373902 w 2233102"/>
              <a:gd name="connsiteY5" fmla="*/ 0 h 1783444"/>
              <a:gd name="connsiteX6" fmla="*/ 2003589 w 2233102"/>
              <a:gd name="connsiteY6" fmla="*/ 0 h 1783444"/>
              <a:gd name="connsiteX7" fmla="*/ 2233102 w 2233102"/>
              <a:gd name="connsiteY7" fmla="*/ 229513 h 1783444"/>
              <a:gd name="connsiteX8" fmla="*/ 2233102 w 2233102"/>
              <a:gd name="connsiteY8" fmla="*/ 1278159 h 1783444"/>
              <a:gd name="connsiteX9" fmla="*/ 2003589 w 2233102"/>
              <a:gd name="connsiteY9" fmla="*/ 1507672 h 1783444"/>
              <a:gd name="connsiteX10" fmla="*/ 473173 w 2233102"/>
              <a:gd name="connsiteY10" fmla="*/ 1507672 h 1783444"/>
              <a:gd name="connsiteX11" fmla="*/ 497558 w 2233102"/>
              <a:gd name="connsiteY11" fmla="*/ 1606359 h 1783444"/>
              <a:gd name="connsiteX12" fmla="*/ 569241 w 2233102"/>
              <a:gd name="connsiteY12" fmla="*/ 1783444 h 178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3102" h="1783444">
                <a:moveTo>
                  <a:pt x="569241" y="1783444"/>
                </a:moveTo>
                <a:lnTo>
                  <a:pt x="0" y="1783444"/>
                </a:lnTo>
                <a:cubicBezTo>
                  <a:pt x="51621" y="1673319"/>
                  <a:pt x="82725" y="1563259"/>
                  <a:pt x="108310" y="1444513"/>
                </a:cubicBezTo>
                <a:lnTo>
                  <a:pt x="144389" y="1258962"/>
                </a:lnTo>
                <a:lnTo>
                  <a:pt x="144389" y="229513"/>
                </a:lnTo>
                <a:cubicBezTo>
                  <a:pt x="144389" y="102756"/>
                  <a:pt x="247145" y="0"/>
                  <a:pt x="373902" y="0"/>
                </a:cubicBezTo>
                <a:lnTo>
                  <a:pt x="2003589" y="0"/>
                </a:lnTo>
                <a:cubicBezTo>
                  <a:pt x="2130346" y="0"/>
                  <a:pt x="2233102" y="102756"/>
                  <a:pt x="2233102" y="229513"/>
                </a:cubicBezTo>
                <a:lnTo>
                  <a:pt x="2233102" y="1278159"/>
                </a:lnTo>
                <a:cubicBezTo>
                  <a:pt x="2233102" y="1404916"/>
                  <a:pt x="2130346" y="1507672"/>
                  <a:pt x="2003589" y="1507672"/>
                </a:cubicBezTo>
                <a:lnTo>
                  <a:pt x="473173" y="1507672"/>
                </a:lnTo>
                <a:lnTo>
                  <a:pt x="497558" y="1606359"/>
                </a:lnTo>
                <a:cubicBezTo>
                  <a:pt x="517035" y="1665628"/>
                  <a:pt x="541077" y="1724536"/>
                  <a:pt x="569241" y="1783444"/>
                </a:cubicBezTo>
                <a:close/>
              </a:path>
            </a:pathLst>
          </a:custGeom>
          <a:solidFill>
            <a:srgbClr val="A33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43">
            <a:extLst>
              <a:ext uri="{FF2B5EF4-FFF2-40B4-BE49-F238E27FC236}">
                <a16:creationId xmlns:a16="http://schemas.microsoft.com/office/drawing/2014/main" xmlns="" id="{9C25FDB1-A874-4392-B702-C69E1CED0C9E}"/>
              </a:ext>
            </a:extLst>
          </p:cNvPr>
          <p:cNvSpPr/>
          <p:nvPr/>
        </p:nvSpPr>
        <p:spPr>
          <a:xfrm>
            <a:off x="6662517" y="2657927"/>
            <a:ext cx="2861924" cy="1143777"/>
          </a:xfrm>
          <a:custGeom>
            <a:avLst/>
            <a:gdLst>
              <a:gd name="connsiteX0" fmla="*/ 677801 w 3155406"/>
              <a:gd name="connsiteY0" fmla="*/ 0 h 1261068"/>
              <a:gd name="connsiteX1" fmla="*/ 2831753 w 3155406"/>
              <a:gd name="connsiteY1" fmla="*/ 0 h 1261068"/>
              <a:gd name="connsiteX2" fmla="*/ 3155406 w 3155406"/>
              <a:gd name="connsiteY2" fmla="*/ 323653 h 1261068"/>
              <a:gd name="connsiteX3" fmla="*/ 3155406 w 3155406"/>
              <a:gd name="connsiteY3" fmla="*/ 937415 h 1261068"/>
              <a:gd name="connsiteX4" fmla="*/ 2831753 w 3155406"/>
              <a:gd name="connsiteY4" fmla="*/ 1261068 h 1261068"/>
              <a:gd name="connsiteX5" fmla="*/ 677801 w 3155406"/>
              <a:gd name="connsiteY5" fmla="*/ 1261068 h 1261068"/>
              <a:gd name="connsiteX6" fmla="*/ 354148 w 3155406"/>
              <a:gd name="connsiteY6" fmla="*/ 937415 h 1261068"/>
              <a:gd name="connsiteX7" fmla="*/ 354148 w 3155406"/>
              <a:gd name="connsiteY7" fmla="*/ 691215 h 1261068"/>
              <a:gd name="connsiteX8" fmla="*/ 0 w 3155406"/>
              <a:gd name="connsiteY8" fmla="*/ 779752 h 1261068"/>
              <a:gd name="connsiteX9" fmla="*/ 0 w 3155406"/>
              <a:gd name="connsiteY9" fmla="*/ 328916 h 1261068"/>
              <a:gd name="connsiteX10" fmla="*/ 354148 w 3155406"/>
              <a:gd name="connsiteY10" fmla="*/ 417453 h 1261068"/>
              <a:gd name="connsiteX11" fmla="*/ 354148 w 3155406"/>
              <a:gd name="connsiteY11" fmla="*/ 323653 h 1261068"/>
              <a:gd name="connsiteX12" fmla="*/ 677801 w 3155406"/>
              <a:gd name="connsiteY12" fmla="*/ 0 h 126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5406" h="1261068">
                <a:moveTo>
                  <a:pt x="677801" y="0"/>
                </a:moveTo>
                <a:lnTo>
                  <a:pt x="2831753" y="0"/>
                </a:lnTo>
                <a:cubicBezTo>
                  <a:pt x="3010502" y="0"/>
                  <a:pt x="3155406" y="144904"/>
                  <a:pt x="3155406" y="323653"/>
                </a:cubicBezTo>
                <a:lnTo>
                  <a:pt x="3155406" y="937415"/>
                </a:lnTo>
                <a:cubicBezTo>
                  <a:pt x="3155406" y="1116164"/>
                  <a:pt x="3010502" y="1261068"/>
                  <a:pt x="2831753" y="1261068"/>
                </a:cubicBezTo>
                <a:lnTo>
                  <a:pt x="677801" y="1261068"/>
                </a:lnTo>
                <a:cubicBezTo>
                  <a:pt x="499052" y="1261068"/>
                  <a:pt x="354148" y="1116164"/>
                  <a:pt x="354148" y="937415"/>
                </a:cubicBezTo>
                <a:lnTo>
                  <a:pt x="354148" y="691215"/>
                </a:lnTo>
                <a:cubicBezTo>
                  <a:pt x="228633" y="653549"/>
                  <a:pt x="114316" y="690527"/>
                  <a:pt x="0" y="779752"/>
                </a:cubicBezTo>
                <a:lnTo>
                  <a:pt x="0" y="328916"/>
                </a:lnTo>
                <a:cubicBezTo>
                  <a:pt x="106853" y="410683"/>
                  <a:pt x="183846" y="470053"/>
                  <a:pt x="354148" y="417453"/>
                </a:cubicBezTo>
                <a:lnTo>
                  <a:pt x="354148" y="323653"/>
                </a:lnTo>
                <a:cubicBezTo>
                  <a:pt x="354148" y="144904"/>
                  <a:pt x="499052" y="0"/>
                  <a:pt x="677801" y="0"/>
                </a:cubicBezTo>
                <a:close/>
              </a:path>
            </a:pathLst>
          </a:custGeom>
          <a:solidFill>
            <a:srgbClr val="BC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8">
            <a:extLst>
              <a:ext uri="{FF2B5EF4-FFF2-40B4-BE49-F238E27FC236}">
                <a16:creationId xmlns:a16="http://schemas.microsoft.com/office/drawing/2014/main" xmlns="" id="{A5CC773F-DDAA-4080-9266-7DB277E9F1EC}"/>
              </a:ext>
            </a:extLst>
          </p:cNvPr>
          <p:cNvSpPr/>
          <p:nvPr/>
        </p:nvSpPr>
        <p:spPr>
          <a:xfrm>
            <a:off x="1547425" y="4186696"/>
            <a:ext cx="2079199" cy="1197954"/>
          </a:xfrm>
          <a:prstGeom prst="roundRect">
            <a:avLst>
              <a:gd name="adj" fmla="val 25592"/>
            </a:avLst>
          </a:prstGeom>
          <a:solidFill>
            <a:srgbClr val="0DA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xmlns="" id="{4C0D1CF9-F09D-44B2-9671-28293FAEC784}"/>
              </a:ext>
            </a:extLst>
          </p:cNvPr>
          <p:cNvSpPr/>
          <p:nvPr/>
        </p:nvSpPr>
        <p:spPr>
          <a:xfrm>
            <a:off x="2926741" y="3820457"/>
            <a:ext cx="1082834" cy="105354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24">
            <a:extLst>
              <a:ext uri="{FF2B5EF4-FFF2-40B4-BE49-F238E27FC236}">
                <a16:creationId xmlns:a16="http://schemas.microsoft.com/office/drawing/2014/main" xmlns="" id="{95EB013F-9B4F-4A47-8D3A-BAD09AC0EF7E}"/>
              </a:ext>
            </a:extLst>
          </p:cNvPr>
          <p:cNvSpPr/>
          <p:nvPr/>
        </p:nvSpPr>
        <p:spPr>
          <a:xfrm>
            <a:off x="4797529" y="3673263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25">
            <a:extLst>
              <a:ext uri="{FF2B5EF4-FFF2-40B4-BE49-F238E27FC236}">
                <a16:creationId xmlns:a16="http://schemas.microsoft.com/office/drawing/2014/main" xmlns="" id="{D01B3511-3DA3-420E-9630-9F202F2E4E77}"/>
              </a:ext>
            </a:extLst>
          </p:cNvPr>
          <p:cNvSpPr/>
          <p:nvPr/>
        </p:nvSpPr>
        <p:spPr>
          <a:xfrm>
            <a:off x="5980250" y="2528411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4">
            <a:extLst>
              <a:ext uri="{FF2B5EF4-FFF2-40B4-BE49-F238E27FC236}">
                <a16:creationId xmlns:a16="http://schemas.microsoft.com/office/drawing/2014/main" xmlns="" id="{A9084F69-524C-4DC8-838F-F5679A2C03C5}"/>
              </a:ext>
            </a:extLst>
          </p:cNvPr>
          <p:cNvSpPr/>
          <p:nvPr/>
        </p:nvSpPr>
        <p:spPr>
          <a:xfrm>
            <a:off x="3224807" y="2135708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2">
            <a:extLst>
              <a:ext uri="{FF2B5EF4-FFF2-40B4-BE49-F238E27FC236}">
                <a16:creationId xmlns:a16="http://schemas.microsoft.com/office/drawing/2014/main" xmlns="" id="{B3BF8D73-B0CF-45F3-98F7-36C4B9D55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765" y="3269618"/>
            <a:ext cx="1822356" cy="1016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" name="TextBox 27">
            <a:extLst>
              <a:ext uri="{FF2B5EF4-FFF2-40B4-BE49-F238E27FC236}">
                <a16:creationId xmlns:a16="http://schemas.microsoft.com/office/drawing/2014/main" xmlns="" id="{68DB67FF-825F-4B02-A0C6-0F29842DF189}"/>
              </a:ext>
            </a:extLst>
          </p:cNvPr>
          <p:cNvSpPr txBox="1"/>
          <p:nvPr/>
        </p:nvSpPr>
        <p:spPr>
          <a:xfrm>
            <a:off x="4000971" y="2645937"/>
            <a:ext cx="196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نَاقِلُ </a:t>
            </a:r>
            <a:r>
              <a:rPr lang="ar-SY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الأَمْراض</a:t>
            </a: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40" name="Group 7">
            <a:extLst>
              <a:ext uri="{FF2B5EF4-FFF2-40B4-BE49-F238E27FC236}">
                <a16:creationId xmlns:a16="http://schemas.microsoft.com/office/drawing/2014/main" xmlns="" id="{7404FDCA-7808-427C-BD42-531FEABC3509}"/>
              </a:ext>
            </a:extLst>
          </p:cNvPr>
          <p:cNvGrpSpPr/>
          <p:nvPr/>
        </p:nvGrpSpPr>
        <p:grpSpPr>
          <a:xfrm>
            <a:off x="1615379" y="4521690"/>
            <a:ext cx="1943289" cy="737899"/>
            <a:chOff x="2901765" y="4794875"/>
            <a:chExt cx="1943289" cy="737899"/>
          </a:xfrm>
        </p:grpSpPr>
        <p:sp>
          <p:nvSpPr>
            <p:cNvPr id="41" name="TextBox 34">
              <a:extLst>
                <a:ext uri="{FF2B5EF4-FFF2-40B4-BE49-F238E27FC236}">
                  <a16:creationId xmlns:a16="http://schemas.microsoft.com/office/drawing/2014/main" xmlns="" id="{00480235-F774-49CF-AD86-14ED3DC2511A}"/>
                </a:ext>
              </a:extLst>
            </p:cNvPr>
            <p:cNvSpPr txBox="1"/>
            <p:nvPr/>
          </p:nvSpPr>
          <p:spPr>
            <a:xfrm>
              <a:off x="2969439" y="4794875"/>
              <a:ext cx="1706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استنساخ طرق الوقاية من الذُّباب</a:t>
              </a:r>
              <a:endPara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2" name="TextBox 37">
              <a:extLst>
                <a:ext uri="{FF2B5EF4-FFF2-40B4-BE49-F238E27FC236}">
                  <a16:creationId xmlns:a16="http://schemas.microsoft.com/office/drawing/2014/main" xmlns="" id="{298D5B6B-CFE7-46AF-B39B-7028BEDC3E61}"/>
                </a:ext>
              </a:extLst>
            </p:cNvPr>
            <p:cNvSpPr txBox="1"/>
            <p:nvPr/>
          </p:nvSpPr>
          <p:spPr>
            <a:xfrm>
              <a:off x="2901765" y="5271164"/>
              <a:ext cx="194328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3" name="Group 3">
            <a:extLst>
              <a:ext uri="{FF2B5EF4-FFF2-40B4-BE49-F238E27FC236}">
                <a16:creationId xmlns:a16="http://schemas.microsoft.com/office/drawing/2014/main" xmlns="" id="{29CD5273-201F-4CBC-BD23-601086E40B6D}"/>
              </a:ext>
            </a:extLst>
          </p:cNvPr>
          <p:cNvGrpSpPr/>
          <p:nvPr/>
        </p:nvGrpSpPr>
        <p:grpSpPr>
          <a:xfrm>
            <a:off x="7161859" y="2888221"/>
            <a:ext cx="2254168" cy="707886"/>
            <a:chOff x="8343575" y="3193066"/>
            <a:chExt cx="2254168" cy="707886"/>
          </a:xfrm>
        </p:grpSpPr>
        <p:sp>
          <p:nvSpPr>
            <p:cNvPr id="44" name="TextBox 32">
              <a:extLst>
                <a:ext uri="{FF2B5EF4-FFF2-40B4-BE49-F238E27FC236}">
                  <a16:creationId xmlns:a16="http://schemas.microsoft.com/office/drawing/2014/main" xmlns="" id="{D56E0B15-516C-4B5E-9125-B4B7233221D3}"/>
                </a:ext>
              </a:extLst>
            </p:cNvPr>
            <p:cNvSpPr txBox="1"/>
            <p:nvPr/>
          </p:nvSpPr>
          <p:spPr>
            <a:xfrm>
              <a:off x="8515504" y="3193066"/>
              <a:ext cx="20822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التعرُّف على خطر الذُّباب على الإنسان</a:t>
              </a:r>
              <a:endPara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5" name="TextBox 39">
              <a:extLst>
                <a:ext uri="{FF2B5EF4-FFF2-40B4-BE49-F238E27FC236}">
                  <a16:creationId xmlns:a16="http://schemas.microsoft.com/office/drawing/2014/main" xmlns="" id="{EEC2597C-AF95-4FEA-8EE2-123CE69BD376}"/>
                </a:ext>
              </a:extLst>
            </p:cNvPr>
            <p:cNvSpPr txBox="1"/>
            <p:nvPr/>
          </p:nvSpPr>
          <p:spPr>
            <a:xfrm>
              <a:off x="8343575" y="3536379"/>
              <a:ext cx="22541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47" name="TextBox 35">
            <a:extLst>
              <a:ext uri="{FF2B5EF4-FFF2-40B4-BE49-F238E27FC236}">
                <a16:creationId xmlns:a16="http://schemas.microsoft.com/office/drawing/2014/main" xmlns="" id="{38F6C021-EC4E-45A8-B04B-D19F4BD62780}"/>
              </a:ext>
            </a:extLst>
          </p:cNvPr>
          <p:cNvSpPr txBox="1"/>
          <p:nvPr/>
        </p:nvSpPr>
        <p:spPr>
          <a:xfrm>
            <a:off x="3626342" y="5002845"/>
            <a:ext cx="1982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التعرُّف </a:t>
            </a:r>
            <a:r>
              <a:rPr lang="ar-SY" sz="20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على الأمراض التي ينقلها الذُّباب </a:t>
            </a:r>
            <a:endParaRPr lang="en-US" sz="20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3" name="Group 90">
            <a:extLst>
              <a:ext uri="{FF2B5EF4-FFF2-40B4-BE49-F238E27FC236}">
                <a16:creationId xmlns:a16="http://schemas.microsoft.com/office/drawing/2014/main" xmlns="" id="{0D517EB2-01CC-4FE8-9794-803FF58548AE}"/>
              </a:ext>
            </a:extLst>
          </p:cNvPr>
          <p:cNvGrpSpPr/>
          <p:nvPr/>
        </p:nvGrpSpPr>
        <p:grpSpPr>
          <a:xfrm>
            <a:off x="1136213" y="525551"/>
            <a:ext cx="8609506" cy="645820"/>
            <a:chOff x="2413236" y="1378890"/>
            <a:chExt cx="8609506" cy="645820"/>
          </a:xfrm>
        </p:grpSpPr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xmlns="" id="{E1661676-CFAC-4FA4-AADD-0BB58B205DEC}"/>
                </a:ext>
              </a:extLst>
            </p:cNvPr>
            <p:cNvSpPr/>
            <p:nvPr/>
          </p:nvSpPr>
          <p:spPr>
            <a:xfrm>
              <a:off x="2639568" y="1401946"/>
              <a:ext cx="80771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1">
              <a:extLst>
                <a:ext uri="{FF2B5EF4-FFF2-40B4-BE49-F238E27FC236}">
                  <a16:creationId xmlns:a16="http://schemas.microsoft.com/office/drawing/2014/main" xmlns="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36">
                <a:extLst>
                  <a:ext uri="{FF2B5EF4-FFF2-40B4-BE49-F238E27FC236}">
                    <a16:creationId xmlns:a16="http://schemas.microsoft.com/office/drawing/2014/main" xmlns="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37">
                <a:extLst>
                  <a:ext uri="{FF2B5EF4-FFF2-40B4-BE49-F238E27FC236}">
                    <a16:creationId xmlns:a16="http://schemas.microsoft.com/office/drawing/2014/main" xmlns="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8">
              <a:extLst>
                <a:ext uri="{FF2B5EF4-FFF2-40B4-BE49-F238E27FC236}">
                  <a16:creationId xmlns:a16="http://schemas.microsoft.com/office/drawing/2014/main" xmlns="" id="{BC38886A-A9A0-4A2F-A6BF-F1C0DA7D8DF6}"/>
                </a:ext>
              </a:extLst>
            </p:cNvPr>
            <p:cNvSpPr txBox="1"/>
            <p:nvPr/>
          </p:nvSpPr>
          <p:spPr>
            <a:xfrm>
              <a:off x="2413236" y="1483865"/>
              <a:ext cx="8126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خَامِساً: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أُكْمِلُ الخَرِيطةَ المَعْرِفِيَّةَ الآتَيةَ بِكِتَابةِ أَهَمِّ الأَفْكَارِ التِي دَارَ حَوْلَها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النَّص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1" name="Group 20">
            <a:extLst>
              <a:ext uri="{FF2B5EF4-FFF2-40B4-BE49-F238E27FC236}">
                <a16:creationId xmlns:a16="http://schemas.microsoft.com/office/drawing/2014/main" xmlns="" id="{E83CD384-4E5D-414C-9597-69077999E646}"/>
              </a:ext>
            </a:extLst>
          </p:cNvPr>
          <p:cNvGrpSpPr/>
          <p:nvPr/>
        </p:nvGrpSpPr>
        <p:grpSpPr>
          <a:xfrm>
            <a:off x="825219" y="490704"/>
            <a:ext cx="822423" cy="822423"/>
            <a:chOff x="3608900" y="1227358"/>
            <a:chExt cx="822423" cy="822423"/>
          </a:xfrm>
        </p:grpSpPr>
        <p:sp>
          <p:nvSpPr>
            <p:cNvPr id="52" name="Oval 21">
              <a:extLst>
                <a:ext uri="{FF2B5EF4-FFF2-40B4-BE49-F238E27FC236}">
                  <a16:creationId xmlns:a16="http://schemas.microsoft.com/office/drawing/2014/main" xmlns="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2">
              <a:extLst>
                <a:ext uri="{FF2B5EF4-FFF2-40B4-BE49-F238E27FC236}">
                  <a16:creationId xmlns:a16="http://schemas.microsoft.com/office/drawing/2014/main" xmlns="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Graphic 5" descr="Upward trend RTL">
            <a:extLst>
              <a:ext uri="{FF2B5EF4-FFF2-40B4-BE49-F238E27FC236}">
                <a16:creationId xmlns:a16="http://schemas.microsoft.com/office/drawing/2014/main" xmlns="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6350" y="716087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7" grpId="0" animBg="1"/>
          <p:bldP spid="18" grpId="0" animBg="1"/>
          <p:bldP spid="20" grpId="0" animBg="1"/>
          <p:bldP spid="34" grpId="0" animBg="1"/>
          <p:bldP spid="35" grpId="0" animBg="1"/>
          <p:bldP spid="37" grpId="0" animBg="1"/>
          <p:bldP spid="39" grpId="0"/>
          <p:bldP spid="4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7" grpId="0" animBg="1"/>
          <p:bldP spid="18" grpId="0" animBg="1"/>
          <p:bldP spid="20" grpId="0" animBg="1"/>
          <p:bldP spid="34" grpId="0" animBg="1"/>
          <p:bldP spid="35" grpId="0" animBg="1"/>
          <p:bldP spid="37" grpId="0" animBg="1"/>
          <p:bldP spid="39" grpId="0"/>
          <p:bldP spid="47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6" y="2577670"/>
            <a:ext cx="9707653" cy="1294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03293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ناقلُ </a:t>
            </a:r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الأمراض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14" name="Group 90">
            <a:extLst>
              <a:ext uri="{FF2B5EF4-FFF2-40B4-BE49-F238E27FC236}">
                <a16:creationId xmlns:a16="http://schemas.microsoft.com/office/drawing/2014/main" xmlns="" id="{0D517EB2-01CC-4FE8-9794-803FF58548AE}"/>
              </a:ext>
            </a:extLst>
          </p:cNvPr>
          <p:cNvGrpSpPr/>
          <p:nvPr/>
        </p:nvGrpSpPr>
        <p:grpSpPr>
          <a:xfrm>
            <a:off x="573535" y="315318"/>
            <a:ext cx="9999215" cy="645820"/>
            <a:chOff x="1023527" y="1378890"/>
            <a:chExt cx="9999215" cy="645820"/>
          </a:xfrm>
        </p:grpSpPr>
        <p:sp>
          <p:nvSpPr>
            <p:cNvPr id="15" name="Rectangle 32">
              <a:extLst>
                <a:ext uri="{FF2B5EF4-FFF2-40B4-BE49-F238E27FC236}">
                  <a16:creationId xmlns:a16="http://schemas.microsoft.com/office/drawing/2014/main" xmlns="" id="{E1661676-CFAC-4FA4-AADD-0BB58B205DEC}"/>
                </a:ext>
              </a:extLst>
            </p:cNvPr>
            <p:cNvSpPr/>
            <p:nvPr/>
          </p:nvSpPr>
          <p:spPr>
            <a:xfrm>
              <a:off x="1023527" y="1401946"/>
              <a:ext cx="969316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">
              <a:extLst>
                <a:ext uri="{FF2B5EF4-FFF2-40B4-BE49-F238E27FC236}">
                  <a16:creationId xmlns:a16="http://schemas.microsoft.com/office/drawing/2014/main" xmlns="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36">
                <a:extLst>
                  <a:ext uri="{FF2B5EF4-FFF2-40B4-BE49-F238E27FC236}">
                    <a16:creationId xmlns:a16="http://schemas.microsoft.com/office/drawing/2014/main" xmlns="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37">
                <a:extLst>
                  <a:ext uri="{FF2B5EF4-FFF2-40B4-BE49-F238E27FC236}">
                    <a16:creationId xmlns:a16="http://schemas.microsoft.com/office/drawing/2014/main" xmlns="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8">
              <a:extLst>
                <a:ext uri="{FF2B5EF4-FFF2-40B4-BE49-F238E27FC236}">
                  <a16:creationId xmlns:a16="http://schemas.microsoft.com/office/drawing/2014/main" xmlns="" id="{BC38886A-A9A0-4A2F-A6BF-F1C0DA7D8DF6}"/>
                </a:ext>
              </a:extLst>
            </p:cNvPr>
            <p:cNvSpPr txBox="1"/>
            <p:nvPr/>
          </p:nvSpPr>
          <p:spPr>
            <a:xfrm>
              <a:off x="1023527" y="1483865"/>
              <a:ext cx="9516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سَادساً :أَبْحَثُ فِي ُسورةِ الحَجِّ عَنِ الآيةِ التِي وَرَدَ فِيهَا ذِكْرُ الذُّبَابِ، و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أَقْرَؤهَا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بِتَرتيلٍ أمَامَ صفِّي</a:t>
              </a: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xmlns="" id="{E83CD384-4E5D-414C-9597-69077999E646}"/>
              </a:ext>
            </a:extLst>
          </p:cNvPr>
          <p:cNvGrpSpPr/>
          <p:nvPr/>
        </p:nvGrpSpPr>
        <p:grpSpPr>
          <a:xfrm>
            <a:off x="48000" y="238544"/>
            <a:ext cx="822423" cy="822423"/>
            <a:chOff x="3608900" y="1227358"/>
            <a:chExt cx="822423" cy="822423"/>
          </a:xfrm>
        </p:grpSpPr>
        <p:sp>
          <p:nvSpPr>
            <p:cNvPr id="21" name="Oval 21">
              <a:extLst>
                <a:ext uri="{FF2B5EF4-FFF2-40B4-BE49-F238E27FC236}">
                  <a16:creationId xmlns:a16="http://schemas.microsoft.com/office/drawing/2014/main" xmlns="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2">
              <a:extLst>
                <a:ext uri="{FF2B5EF4-FFF2-40B4-BE49-F238E27FC236}">
                  <a16:creationId xmlns:a16="http://schemas.microsoft.com/office/drawing/2014/main" xmlns="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Graphic 5" descr="Upward trend RTL">
            <a:extLst>
              <a:ext uri="{FF2B5EF4-FFF2-40B4-BE49-F238E27FC236}">
                <a16:creationId xmlns:a16="http://schemas.microsoft.com/office/drawing/2014/main" xmlns="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9131" y="463927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2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7193</TotalTime>
  <Words>232</Words>
  <Application>Microsoft Office PowerPoint</Application>
  <PresentationFormat>مخصص</PresentationFormat>
  <Paragraphs>84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5169</cp:revision>
  <dcterms:created xsi:type="dcterms:W3CDTF">2020-10-10T04:32:51Z</dcterms:created>
  <dcterms:modified xsi:type="dcterms:W3CDTF">2021-05-26T14:48:48Z</dcterms:modified>
</cp:coreProperties>
</file>