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525" r:id="rId2"/>
    <p:sldId id="410" r:id="rId3"/>
    <p:sldId id="547" r:id="rId4"/>
    <p:sldId id="526" r:id="rId5"/>
    <p:sldId id="536" r:id="rId6"/>
    <p:sldId id="537" r:id="rId7"/>
    <p:sldId id="538" r:id="rId8"/>
    <p:sldId id="528" r:id="rId9"/>
    <p:sldId id="592" r:id="rId10"/>
    <p:sldId id="529" r:id="rId11"/>
    <p:sldId id="539" r:id="rId12"/>
    <p:sldId id="548" r:id="rId13"/>
    <p:sldId id="540" r:id="rId14"/>
    <p:sldId id="541" r:id="rId15"/>
    <p:sldId id="530" r:id="rId16"/>
    <p:sldId id="542" r:id="rId17"/>
    <p:sldId id="549" r:id="rId18"/>
    <p:sldId id="311" r:id="rId19"/>
    <p:sldId id="551" r:id="rId20"/>
    <p:sldId id="544" r:id="rId21"/>
    <p:sldId id="556" r:id="rId22"/>
    <p:sldId id="550" r:id="rId23"/>
    <p:sldId id="552" r:id="rId24"/>
    <p:sldId id="553" r:id="rId25"/>
    <p:sldId id="554" r:id="rId26"/>
    <p:sldId id="555" r:id="rId27"/>
    <p:sldId id="557" r:id="rId28"/>
    <p:sldId id="559" r:id="rId29"/>
    <p:sldId id="560" r:id="rId30"/>
    <p:sldId id="561" r:id="rId31"/>
    <p:sldId id="563" r:id="rId32"/>
    <p:sldId id="562" r:id="rId33"/>
    <p:sldId id="572" r:id="rId34"/>
    <p:sldId id="573" r:id="rId35"/>
    <p:sldId id="574" r:id="rId36"/>
    <p:sldId id="576" r:id="rId37"/>
    <p:sldId id="582" r:id="rId38"/>
    <p:sldId id="577" r:id="rId39"/>
    <p:sldId id="575" r:id="rId40"/>
    <p:sldId id="580" r:id="rId41"/>
    <p:sldId id="578" r:id="rId42"/>
    <p:sldId id="579" r:id="rId43"/>
    <p:sldId id="581" r:id="rId44"/>
    <p:sldId id="571" r:id="rId45"/>
    <p:sldId id="564" r:id="rId46"/>
    <p:sldId id="565" r:id="rId47"/>
    <p:sldId id="566" r:id="rId48"/>
    <p:sldId id="567" r:id="rId49"/>
    <p:sldId id="568" r:id="rId50"/>
    <p:sldId id="569" r:id="rId51"/>
    <p:sldId id="570" r:id="rId52"/>
    <p:sldId id="591" r:id="rId53"/>
    <p:sldId id="583" r:id="rId54"/>
    <p:sldId id="584" r:id="rId55"/>
    <p:sldId id="585" r:id="rId56"/>
    <p:sldId id="593" r:id="rId57"/>
    <p:sldId id="586" r:id="rId58"/>
    <p:sldId id="601" r:id="rId59"/>
    <p:sldId id="599" r:id="rId60"/>
    <p:sldId id="602" r:id="rId61"/>
    <p:sldId id="606" r:id="rId62"/>
    <p:sldId id="605" r:id="rId63"/>
    <p:sldId id="604" r:id="rId64"/>
    <p:sldId id="607" r:id="rId65"/>
    <p:sldId id="608" r:id="rId66"/>
    <p:sldId id="609" r:id="rId67"/>
    <p:sldId id="610" r:id="rId68"/>
    <p:sldId id="596" r:id="rId69"/>
    <p:sldId id="603" r:id="rId70"/>
    <p:sldId id="611" r:id="rId71"/>
    <p:sldId id="612" r:id="rId72"/>
    <p:sldId id="613" r:id="rId73"/>
    <p:sldId id="614" r:id="rId74"/>
    <p:sldId id="615" r:id="rId75"/>
    <p:sldId id="616" r:id="rId76"/>
    <p:sldId id="598" r:id="rId7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50021"/>
    <a:srgbClr val="996600"/>
    <a:srgbClr val="008000"/>
    <a:srgbClr val="3D535B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نمط فاتح 1 - تميي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882" autoAdjust="0"/>
    <p:restoredTop sz="93933" autoAdjust="0"/>
  </p:normalViewPr>
  <p:slideViewPr>
    <p:cSldViewPr snapToGrid="0">
      <p:cViewPr varScale="1">
        <p:scale>
          <a:sx n="73" d="100"/>
          <a:sy n="73" d="100"/>
        </p:scale>
        <p:origin x="6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3FAA48-3F62-4A9A-9776-D04F5C335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7B24951-0410-4B25-B759-2D77576B0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D1115C-F671-4E68-82CA-E54FF5B5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F816-0912-4EE2-A568-24A1B49FF7EC}" type="datetimeFigureOut">
              <a:rPr lang="ar-SA" smtClean="0"/>
              <a:pPr/>
              <a:t>13/07/1442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FEC42A-386C-4BA6-B089-D9AAE6CB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A017F4-BB5D-4D17-9D86-E6253E0C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3BCF-D68F-4C9A-A472-760E99451C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254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CB241C-F107-4F20-A886-FC848B018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2895610-2999-4087-AC37-F0FEF3744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124BBD2-D366-4FD6-83F8-66224B8A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F816-0912-4EE2-A568-24A1B49FF7EC}" type="datetimeFigureOut">
              <a:rPr lang="ar-SA" smtClean="0"/>
              <a:pPr/>
              <a:t>13/07/1442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83D974-9DB8-4405-BB79-12562B69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7C30DD-CD50-4B29-A8B0-E304E9E2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3BCF-D68F-4C9A-A472-760E99451C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A07528A-E39A-4BE3-9385-864086D860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214530A-D176-4075-9F87-A1D7EE0BD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7B3338-716D-482D-8676-31B567FC6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F816-0912-4EE2-A568-24A1B49FF7EC}" type="datetimeFigureOut">
              <a:rPr lang="ar-SA" smtClean="0"/>
              <a:pPr/>
              <a:t>13/07/1442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8B0879-158A-47AA-8A23-71062FBA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C468CCB-FFD5-482A-8B77-9046CE06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3BCF-D68F-4C9A-A472-760E99451C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137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68273F-20D2-41AC-978A-228DF557D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94FEC8-D71F-4658-B3FE-88A7046F0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DF9202-D0F1-4316-9F2B-A41A8AEEC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F816-0912-4EE2-A568-24A1B49FF7EC}" type="datetimeFigureOut">
              <a:rPr lang="ar-SA" smtClean="0"/>
              <a:pPr/>
              <a:t>13/07/1442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03118B-6A55-4CDC-B57E-D6335C35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453E6D1-1875-4ED6-B1FE-3465FEA6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3BCF-D68F-4C9A-A472-760E99451C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628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067FBF-A6AF-42D8-A7B5-4B5813016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8041BCF-F0CF-41E8-9DBD-C59C0CDED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C1A417-B2B4-4B87-9C1E-258AA61C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F816-0912-4EE2-A568-24A1B49FF7EC}" type="datetimeFigureOut">
              <a:rPr lang="ar-SA" smtClean="0"/>
              <a:pPr/>
              <a:t>13/07/1442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8E26D32-EB1F-4D6C-A5B1-E9F1B313A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9C9DF1-8DB5-4EDD-BD16-B2A161233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3BCF-D68F-4C9A-A472-760E99451C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061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33FBFB-45C3-4122-9A15-DD0126296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4269DF8-92D6-4D08-B0F7-CA5E03C63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2437C57-FFC9-406F-BEC1-62B2CD1B4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20E9746-129D-4D6A-B75C-7B2384BBC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F816-0912-4EE2-A568-24A1B49FF7EC}" type="datetimeFigureOut">
              <a:rPr lang="ar-SA" smtClean="0"/>
              <a:pPr/>
              <a:t>13/07/1442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18A1E14-7D1B-440A-829E-5383DE76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B762836-67A4-46FF-A5D0-BA30D611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3BCF-D68F-4C9A-A472-760E99451C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617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9B4032-E1B6-4CBB-9949-71779EE8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4BD77D7-4BE8-47E2-BD90-5C92E8027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8B603F9-DBA7-4729-B000-899E8C603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86F0707-CA34-4CCC-A2F5-2D2955A19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154E3FE-14E9-4904-9609-BB5E3672E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3E01505-758F-47BB-BC6C-2377108AF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F816-0912-4EE2-A568-24A1B49FF7EC}" type="datetimeFigureOut">
              <a:rPr lang="ar-SA" smtClean="0"/>
              <a:pPr/>
              <a:t>13/07/1442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464494F-FAD8-4A7E-993E-C0F3BF8F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278B1C2-F45F-41A2-AA07-DDACF624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3BCF-D68F-4C9A-A472-760E99451C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802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AF3D1F-A99A-4FC0-A01A-21CD600E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FE9629D-9D70-4EEA-862E-DBE7FC78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F816-0912-4EE2-A568-24A1B49FF7EC}" type="datetimeFigureOut">
              <a:rPr lang="ar-SA" smtClean="0"/>
              <a:pPr/>
              <a:t>13/07/1442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FA16033-F3CA-4994-9BE4-ADD1B7C56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33B2DE7-694A-44DA-9232-601E9DF0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3BCF-D68F-4C9A-A472-760E99451C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75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F962085-6CE3-4741-9F89-4197F05C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F816-0912-4EE2-A568-24A1B49FF7EC}" type="datetimeFigureOut">
              <a:rPr lang="ar-SA" smtClean="0"/>
              <a:pPr/>
              <a:t>13/07/1442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68C5E59-0FC8-46ED-B0B4-79D5E629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E5A1B98-85FE-4342-89BB-F11AC9DEF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3BCF-D68F-4C9A-A472-760E99451C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144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075055-12B3-46A5-B786-3CFE46FD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F3F5EF-2AB2-4A9D-847D-E09D8318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001649E-FFFA-4E33-B93B-55F91E717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BEC6E89-C133-476C-A757-9BD02C94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F816-0912-4EE2-A568-24A1B49FF7EC}" type="datetimeFigureOut">
              <a:rPr lang="ar-SA" smtClean="0"/>
              <a:pPr/>
              <a:t>13/07/1442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D52B652-D687-4B44-9B0C-04E3A1D4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9D3C82C-72F0-4F03-8644-F6FC32BA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3BCF-D68F-4C9A-A472-760E99451C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702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2E3D1E-CB6B-4588-AF55-531ECF65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8EDFB93-9FF4-4E35-8C05-5E30FFABE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782E6D6-5F66-4E87-8D5A-5297D7BDB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9FC4E0A-370E-475A-8F5A-6E437D12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F816-0912-4EE2-A568-24A1B49FF7EC}" type="datetimeFigureOut">
              <a:rPr lang="ar-SA" smtClean="0"/>
              <a:pPr/>
              <a:t>13/07/1442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B622435-693A-4122-9FB6-DE0424B1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1794F3D-75AB-4DF4-AD97-80E8AC06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3BCF-D68F-4C9A-A472-760E99451C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032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7C24EA5-B75F-4BCC-94E4-61CB1171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E74E0B6-46B5-4C2B-B22B-1EAC6E158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817B51-B1E2-407F-91F4-CE8013961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EF816-0912-4EE2-A568-24A1B49FF7EC}" type="datetimeFigureOut">
              <a:rPr lang="ar-SA" smtClean="0"/>
              <a:pPr/>
              <a:t>13/07/1442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DB8B06-05D6-47BA-BBB8-56C791ADC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F266BA-CDAF-44BC-88AB-51A479829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C3BCF-D68F-4C9A-A472-760E99451C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73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-gimp.ar.softonic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6BC89BD-A105-4C2F-BD5E-C2DCB96D51EF}"/>
              </a:ext>
            </a:extLst>
          </p:cNvPr>
          <p:cNvSpPr txBox="1"/>
          <p:nvPr/>
        </p:nvSpPr>
        <p:spPr>
          <a:xfrm>
            <a:off x="6679096" y="649666"/>
            <a:ext cx="5048594" cy="2976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اليوم :   الثلاثاء  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لتاريخ :  11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/ 7 / 1442 ه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الحصة 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الثالثة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لشعبة :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12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المادة :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حاسب 3 وتقنية المعلومات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الوحدة :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الرابعة</a:t>
            </a:r>
          </a:p>
        </p:txBody>
      </p:sp>
      <p:pic>
        <p:nvPicPr>
          <p:cNvPr id="34" name="صورة 33" descr="صورة تحتوي على نص, سبورة بيضاء&#10;&#10;تم إنشاء الوصف تلقائياً">
            <a:hlinkClick r:id="rId2" action="ppaction://hlinksldjump"/>
            <a:extLst>
              <a:ext uri="{FF2B5EF4-FFF2-40B4-BE49-F238E27FC236}">
                <a16:creationId xmlns:a16="http://schemas.microsoft.com/office/drawing/2014/main" id="{A816C706-9D4F-47D3-9282-C0A0E2E86A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8" r="13031" b="55154"/>
          <a:stretch/>
        </p:blipFill>
        <p:spPr>
          <a:xfrm>
            <a:off x="186007" y="640727"/>
            <a:ext cx="3209256" cy="1128381"/>
          </a:xfrm>
          <a:prstGeom prst="rect">
            <a:avLst/>
          </a:prstGeom>
        </p:spPr>
      </p:pic>
      <p:pic>
        <p:nvPicPr>
          <p:cNvPr id="6" name="Picture 8" descr="http://1.bp.blogspot.com/-vmhMsn1FSo8/Uw5Byll9QaI/AAAAAAAAA9w/5pFq6ctPwzw/s1600/%D8%A8%D8%B1%D9%86%D8%A7%D9%85%D8%AC+%D8%AC%D9%8A%D9%85%D8%A8.png">
            <a:extLst>
              <a:ext uri="{FF2B5EF4-FFF2-40B4-BE49-F238E27FC236}">
                <a16:creationId xmlns:a16="http://schemas.microsoft.com/office/drawing/2014/main" id="{9B2B7A9B-07BB-42C8-B3B6-47B2E6D21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8131" y="303420"/>
            <a:ext cx="4785473" cy="478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24EF4107-A7DD-47A6-AFBF-C34FAAB2B851}"/>
              </a:ext>
            </a:extLst>
          </p:cNvPr>
          <p:cNvGrpSpPr/>
          <p:nvPr/>
        </p:nvGrpSpPr>
        <p:grpSpPr>
          <a:xfrm>
            <a:off x="1232451" y="543338"/>
            <a:ext cx="9772147" cy="3723862"/>
            <a:chOff x="-72921" y="562440"/>
            <a:chExt cx="6989100" cy="5182851"/>
          </a:xfrm>
        </p:grpSpPr>
        <p:sp>
          <p:nvSpPr>
            <p:cNvPr id="9" name="مستطيل: زوايا مستديرة 8">
              <a:extLst>
                <a:ext uri="{FF2B5EF4-FFF2-40B4-BE49-F238E27FC236}">
                  <a16:creationId xmlns:a16="http://schemas.microsoft.com/office/drawing/2014/main" id="{22061ED2-FF19-4F7B-935A-C9AE5521F721}"/>
                </a:ext>
              </a:extLst>
            </p:cNvPr>
            <p:cNvSpPr/>
            <p:nvPr/>
          </p:nvSpPr>
          <p:spPr>
            <a:xfrm>
              <a:off x="-72921" y="562440"/>
              <a:ext cx="6989100" cy="5182851"/>
            </a:xfrm>
            <a:prstGeom prst="roundRect">
              <a:avLst>
                <a:gd name="adj" fmla="val 6096"/>
              </a:avLst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</a:p>
          </p:txBody>
        </p:sp>
        <p:sp>
          <p:nvSpPr>
            <p:cNvPr id="10" name="مربع نص 426">
              <a:extLst>
                <a:ext uri="{FF2B5EF4-FFF2-40B4-BE49-F238E27FC236}">
                  <a16:creationId xmlns:a16="http://schemas.microsoft.com/office/drawing/2014/main" id="{7AFFC2EE-B5B2-497A-B9D9-6FD5360C6569}"/>
                </a:ext>
              </a:extLst>
            </p:cNvPr>
            <p:cNvSpPr txBox="1"/>
            <p:nvPr/>
          </p:nvSpPr>
          <p:spPr>
            <a:xfrm>
              <a:off x="560441" y="562440"/>
              <a:ext cx="5578476" cy="48644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4400" b="1" dirty="0">
                  <a:solidFill>
                    <a:srgbClr val="002060"/>
                  </a:solidFill>
                  <a:latin typeface="Sakkal Majalla" pitchFamily="2" charset="-78"/>
                  <a:ea typeface="Calibri" panose="020F0502020204030204" pitchFamily="34" charset="0"/>
                  <a:cs typeface="DecoType Naskh Extensions" panose="02010400000000000000" pitchFamily="2" charset="-78"/>
                </a:rPr>
                <a:t>في هذا التدريب سنتعلم </a:t>
              </a:r>
            </a:p>
            <a:p>
              <a:pPr marL="571500" indent="-571500" rtl="1">
                <a:buFont typeface="Wingdings" panose="05000000000000000000" pitchFamily="2" charset="2"/>
                <a:buChar char="q"/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تشغيل برنامج </a:t>
              </a:r>
              <a:r>
                <a:rPr lang="en-US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GIMP </a:t>
              </a:r>
              <a:endParaRPr lang="ar-SA" sz="2800" b="1" dirty="0">
                <a:latin typeface="Sakkal Majalla" pitchFamily="2" charset="-78"/>
                <a:ea typeface="Calibri" panose="020F0502020204030204" pitchFamily="34" charset="0"/>
                <a:cs typeface="Sakkal Majalla" pitchFamily="2" charset="-78"/>
              </a:endParaRPr>
            </a:p>
            <a:p>
              <a:pPr marL="571500" indent="-571500" rtl="1">
                <a:buFont typeface="Wingdings" panose="05000000000000000000" pitchFamily="2" charset="2"/>
                <a:buChar char="q"/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مكونات برنامج </a:t>
              </a:r>
              <a:r>
                <a:rPr lang="en-US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GIMP</a:t>
              </a:r>
              <a:endParaRPr lang="ar-SA" sz="2800" b="1" dirty="0">
                <a:latin typeface="Sakkal Majalla" pitchFamily="2" charset="-78"/>
                <a:ea typeface="Calibri" panose="020F0502020204030204" pitchFamily="34" charset="0"/>
                <a:cs typeface="Sakkal Majalla" pitchFamily="2" charset="-78"/>
              </a:endParaRPr>
            </a:p>
            <a:p>
              <a:pPr marL="571500" indent="-571500" rtl="1">
                <a:buFont typeface="Wingdings" panose="05000000000000000000" pitchFamily="2" charset="2"/>
                <a:buChar char="q"/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إنشاء ملف جديد ( صورة جديدة)</a:t>
              </a:r>
            </a:p>
            <a:p>
              <a:pPr marL="571500" indent="-571500" rtl="1">
                <a:buFont typeface="Wingdings" panose="05000000000000000000" pitchFamily="2" charset="2"/>
                <a:buChar char="q"/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فتح صورة معينة</a:t>
              </a:r>
            </a:p>
            <a:p>
              <a:pPr marL="571500" indent="-571500" rtl="1">
                <a:buFont typeface="Wingdings" panose="05000000000000000000" pitchFamily="2" charset="2"/>
                <a:buChar char="q"/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تغيير مقاسات الصورة</a:t>
              </a:r>
            </a:p>
            <a:p>
              <a:pPr marL="571500" indent="-571500" rtl="1">
                <a:buFont typeface="Wingdings" panose="05000000000000000000" pitchFamily="2" charset="2"/>
                <a:buChar char="q"/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حفظ العمل ( بصيغ الحفظ المختلفة )</a:t>
              </a:r>
            </a:p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إغلاق برنامج </a:t>
              </a:r>
              <a:r>
                <a:rPr lang="en-US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GIMP </a:t>
              </a:r>
              <a:endParaRPr lang="ar-SA" sz="2800" b="1" dirty="0">
                <a:latin typeface="Sakkal Majalla" pitchFamily="2" charset="-78"/>
                <a:ea typeface="Calibri" panose="020F0502020204030204" pitchFamily="34" charset="0"/>
                <a:cs typeface="Sakkal Majalla" pitchFamily="2" charset="-78"/>
              </a:endParaRPr>
            </a:p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 </a:t>
              </a:r>
            </a:p>
          </p:txBody>
        </p:sp>
      </p:grpSp>
      <p:pic>
        <p:nvPicPr>
          <p:cNvPr id="6" name="Picture 8" descr="http://1.bp.blogspot.com/-vmhMsn1FSo8/Uw5Byll9QaI/AAAAAAAAA9w/5pFq6ctPwzw/s1600/%D8%A8%D8%B1%D9%86%D8%A7%D9%85%D8%AC+%D8%AC%D9%8A%D9%85%D8%A8.png">
            <a:extLst>
              <a:ext uri="{FF2B5EF4-FFF2-40B4-BE49-F238E27FC236}">
                <a16:creationId xmlns:a16="http://schemas.microsoft.com/office/drawing/2014/main" id="{11FB7B52-40A0-42EC-80BB-15AD9D633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948" y="278296"/>
            <a:ext cx="4785473" cy="478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80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0D8692C-1CC3-47B5-A05A-FAC9E0F41791}"/>
              </a:ext>
            </a:extLst>
          </p:cNvPr>
          <p:cNvSpPr txBox="1"/>
          <p:nvPr/>
        </p:nvSpPr>
        <p:spPr>
          <a:xfrm>
            <a:off x="2700653" y="3593731"/>
            <a:ext cx="7071076" cy="461665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>
                <a:cs typeface="Mudir MT" pitchFamily="2" charset="-78"/>
              </a:rPr>
              <a:t>بدأ المشروع في عام 1995 ويديره الآن مجموعة من المتطوعين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5B373F1A-7621-4C3D-8E63-D75396F6AD74}"/>
              </a:ext>
            </a:extLst>
          </p:cNvPr>
          <p:cNvGrpSpPr/>
          <p:nvPr/>
        </p:nvGrpSpPr>
        <p:grpSpPr>
          <a:xfrm>
            <a:off x="506075" y="734232"/>
            <a:ext cx="5589925" cy="3376218"/>
            <a:chOff x="506075" y="734232"/>
            <a:chExt cx="5589925" cy="3376218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9709111C-BA11-4E3B-9752-D5EAB7233EB8}"/>
                </a:ext>
              </a:extLst>
            </p:cNvPr>
            <p:cNvSpPr txBox="1"/>
            <p:nvPr/>
          </p:nvSpPr>
          <p:spPr>
            <a:xfrm>
              <a:off x="1245703" y="734232"/>
              <a:ext cx="4850297" cy="2585323"/>
            </a:xfrm>
            <a:prstGeom prst="rect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ar-SA" b="1" dirty="0">
                  <a:cs typeface="Mudir MT" pitchFamily="2" charset="-78"/>
                </a:rPr>
                <a:t> </a:t>
              </a:r>
            </a:p>
            <a:p>
              <a:pPr algn="ctr"/>
              <a:r>
                <a:rPr lang="ar-SA" sz="2400" b="1" dirty="0">
                  <a:cs typeface="Mudir MT" pitchFamily="2" charset="-78"/>
                </a:rPr>
                <a:t>جمب برنامج حر مرخص جنو العمومية</a:t>
              </a:r>
            </a:p>
            <a:p>
              <a:pPr algn="ctr"/>
              <a:r>
                <a:rPr lang="ar-SA" sz="2400" b="1" dirty="0">
                  <a:cs typeface="Mudir MT" pitchFamily="2" charset="-78"/>
                </a:rPr>
                <a:t> </a:t>
              </a:r>
            </a:p>
            <a:p>
              <a:pPr algn="ctr"/>
              <a:r>
                <a:rPr lang="ar-SA" sz="2400" b="1" dirty="0">
                  <a:cs typeface="Mudir MT" pitchFamily="2" charset="-78"/>
                </a:rPr>
                <a:t> يعمل جمب على مجموعة من نُظُم </a:t>
              </a:r>
            </a:p>
            <a:p>
              <a:pPr algn="ctr"/>
              <a:endParaRPr lang="ar-SA" sz="2400" b="1" dirty="0">
                <a:cs typeface="Mudir MT" pitchFamily="2" charset="-78"/>
              </a:endParaRPr>
            </a:p>
            <a:p>
              <a:pPr algn="ctr"/>
              <a:r>
                <a:rPr lang="ar-SA" sz="2400" b="1" dirty="0">
                  <a:cs typeface="Mudir MT" pitchFamily="2" charset="-78"/>
                </a:rPr>
                <a:t>التشغيل مثل لينكس وويندوز </a:t>
              </a:r>
            </a:p>
            <a:p>
              <a:pPr algn="ctr"/>
              <a:endParaRPr lang="ar-SA" sz="2400" b="1" dirty="0">
                <a:cs typeface="Mudir MT" pitchFamily="2" charset="-78"/>
              </a:endParaRPr>
            </a:p>
          </p:txBody>
        </p:sp>
        <p:pic>
          <p:nvPicPr>
            <p:cNvPr id="11" name="Picture 8" descr="http://1.bp.blogspot.com/-vmhMsn1FSo8/Uw5Byll9QaI/AAAAAAAAA9w/5pFq6ctPwzw/s1600/%D8%A8%D8%B1%D9%86%D8%A7%D9%85%D8%AC+%D8%AC%D9%8A%D9%85%D8%A8.png">
              <a:extLst>
                <a:ext uri="{FF2B5EF4-FFF2-40B4-BE49-F238E27FC236}">
                  <a16:creationId xmlns:a16="http://schemas.microsoft.com/office/drawing/2014/main" id="{9204A1FC-5EA2-4D02-9C19-39688F5580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6075" y="2271301"/>
              <a:ext cx="1839149" cy="183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D84B01B1-43D9-41D4-AF81-611C9F03035F}"/>
              </a:ext>
            </a:extLst>
          </p:cNvPr>
          <p:cNvGrpSpPr/>
          <p:nvPr/>
        </p:nvGrpSpPr>
        <p:grpSpPr>
          <a:xfrm>
            <a:off x="6418927" y="272504"/>
            <a:ext cx="5773073" cy="3047051"/>
            <a:chOff x="6199225" y="275816"/>
            <a:chExt cx="5773073" cy="3047051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D57B9813-03C2-469D-B91A-42DEA972A25F}"/>
                </a:ext>
              </a:extLst>
            </p:cNvPr>
            <p:cNvSpPr txBox="1"/>
            <p:nvPr/>
          </p:nvSpPr>
          <p:spPr>
            <a:xfrm>
              <a:off x="6199225" y="768322"/>
              <a:ext cx="4850297" cy="255454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endParaRPr lang="ar-SA" sz="1400" b="1" dirty="0">
                <a:cs typeface="Mudir MT" pitchFamily="2" charset="-78"/>
              </a:endParaRPr>
            </a:p>
            <a:p>
              <a:pPr algn="ctr"/>
              <a:r>
                <a:rPr lang="ar-SA" sz="2400" b="1" dirty="0">
                  <a:cs typeface="Mudir MT" pitchFamily="2" charset="-78"/>
                </a:rPr>
                <a:t>برنامج جنو لمعالجة الصور</a:t>
              </a:r>
            </a:p>
            <a:p>
              <a:pPr algn="ctr"/>
              <a:endParaRPr lang="ar-SA" sz="2400" b="1" dirty="0">
                <a:cs typeface="Mudir MT" pitchFamily="2" charset="-78"/>
              </a:endParaRPr>
            </a:p>
            <a:p>
              <a:pPr algn="ctr"/>
              <a:r>
                <a:rPr lang="ar-SA" sz="2400" b="1" dirty="0">
                  <a:cs typeface="Mudir MT" pitchFamily="2" charset="-78"/>
                </a:rPr>
                <a:t>GNU Image Manipulation Program</a:t>
              </a:r>
            </a:p>
            <a:p>
              <a:pPr algn="ctr"/>
              <a:endParaRPr lang="ar-SA" sz="2400" b="1" dirty="0">
                <a:cs typeface="Mudir MT" pitchFamily="2" charset="-78"/>
              </a:endParaRPr>
            </a:p>
            <a:p>
              <a:pPr algn="ctr"/>
              <a:r>
                <a:rPr lang="ar-SA" sz="2400" b="1" dirty="0">
                  <a:cs typeface="Mudir MT" pitchFamily="2" charset="-78"/>
                </a:rPr>
                <a:t>أو اختصاراً GIMP بالعربية جمب)‏ </a:t>
              </a:r>
            </a:p>
            <a:p>
              <a:pPr algn="ctr"/>
              <a:endParaRPr lang="ar-SA" sz="2400" b="1" dirty="0">
                <a:cs typeface="Mudir MT" pitchFamily="2" charset="-78"/>
              </a:endParaRPr>
            </a:p>
          </p:txBody>
        </p:sp>
        <p:pic>
          <p:nvPicPr>
            <p:cNvPr id="13" name="Picture 8" descr="http://1.bp.blogspot.com/-vmhMsn1FSo8/Uw5Byll9QaI/AAAAAAAAA9w/5pFq6ctPwzw/s1600/%D8%A8%D8%B1%D9%86%D8%A7%D9%85%D8%AC+%D8%AC%D9%8A%D9%85%D8%A8.png">
              <a:extLst>
                <a:ext uri="{FF2B5EF4-FFF2-40B4-BE49-F238E27FC236}">
                  <a16:creationId xmlns:a16="http://schemas.microsoft.com/office/drawing/2014/main" id="{70064E24-78A4-462E-98A7-9DB09CD70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3149" y="275816"/>
              <a:ext cx="1839149" cy="183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8388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0282B853-583C-4918-98DD-4C7A03C9DB83}"/>
              </a:ext>
            </a:extLst>
          </p:cNvPr>
          <p:cNvSpPr/>
          <p:nvPr/>
        </p:nvSpPr>
        <p:spPr>
          <a:xfrm>
            <a:off x="1076036" y="1373667"/>
            <a:ext cx="100399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قمتي بالتقاط صورة عن طريق الكاميرا </a:t>
            </a:r>
            <a:r>
              <a:rPr lang="ar-SA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أوحملتي</a:t>
            </a:r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صورة</a:t>
            </a:r>
          </a:p>
          <a:p>
            <a:pPr algn="ctr"/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النت ما التعديلات التي يمكن إجراؤها عليها؟</a:t>
            </a:r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1100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AF6DE43A-D9EB-4F89-BC46-7A18F9113902}"/>
              </a:ext>
            </a:extLst>
          </p:cNvPr>
          <p:cNvGrpSpPr/>
          <p:nvPr/>
        </p:nvGrpSpPr>
        <p:grpSpPr>
          <a:xfrm>
            <a:off x="2142512" y="1159030"/>
            <a:ext cx="9104096" cy="3134674"/>
            <a:chOff x="2102755" y="1428548"/>
            <a:chExt cx="7491755" cy="2862923"/>
          </a:xfrm>
        </p:grpSpPr>
        <p:grpSp>
          <p:nvGrpSpPr>
            <p:cNvPr id="18" name="مجموعة 17">
              <a:extLst>
                <a:ext uri="{FF2B5EF4-FFF2-40B4-BE49-F238E27FC236}">
                  <a16:creationId xmlns:a16="http://schemas.microsoft.com/office/drawing/2014/main" id="{8BFA00FD-930C-4CBE-9BC0-5472947C7774}"/>
                </a:ext>
              </a:extLst>
            </p:cNvPr>
            <p:cNvGrpSpPr/>
            <p:nvPr/>
          </p:nvGrpSpPr>
          <p:grpSpPr>
            <a:xfrm>
              <a:off x="2102755" y="1428548"/>
              <a:ext cx="7491755" cy="2654982"/>
              <a:chOff x="2659544" y="1266060"/>
              <a:chExt cx="7491755" cy="2654982"/>
            </a:xfrm>
          </p:grpSpPr>
          <p:grpSp>
            <p:nvGrpSpPr>
              <p:cNvPr id="16" name="مجموعة 15">
                <a:extLst>
                  <a:ext uri="{FF2B5EF4-FFF2-40B4-BE49-F238E27FC236}">
                    <a16:creationId xmlns:a16="http://schemas.microsoft.com/office/drawing/2014/main" id="{663211F4-5B36-4CA1-A0FC-879F8D2DC823}"/>
                  </a:ext>
                </a:extLst>
              </p:cNvPr>
              <p:cNvGrpSpPr/>
              <p:nvPr/>
            </p:nvGrpSpPr>
            <p:grpSpPr>
              <a:xfrm>
                <a:off x="2659544" y="1266060"/>
                <a:ext cx="7456402" cy="1470384"/>
                <a:chOff x="3146593" y="1692565"/>
                <a:chExt cx="7456402" cy="1470384"/>
              </a:xfrm>
            </p:grpSpPr>
            <p:grpSp>
              <p:nvGrpSpPr>
                <p:cNvPr id="13" name="مجموعة 12">
                  <a:extLst>
                    <a:ext uri="{FF2B5EF4-FFF2-40B4-BE49-F238E27FC236}">
                      <a16:creationId xmlns:a16="http://schemas.microsoft.com/office/drawing/2014/main" id="{23144CED-BA07-4FC4-A5DB-17EAF9E458EC}"/>
                    </a:ext>
                  </a:extLst>
                </p:cNvPr>
                <p:cNvGrpSpPr/>
                <p:nvPr/>
              </p:nvGrpSpPr>
              <p:grpSpPr>
                <a:xfrm>
                  <a:off x="3146593" y="1692565"/>
                  <a:ext cx="7456402" cy="1470384"/>
                  <a:chOff x="3992369" y="1892171"/>
                  <a:chExt cx="7456402" cy="1470384"/>
                </a:xfrm>
              </p:grpSpPr>
              <p:sp>
                <p:nvSpPr>
                  <p:cNvPr id="2" name="مستطيل 1">
                    <a:extLst>
                      <a:ext uri="{FF2B5EF4-FFF2-40B4-BE49-F238E27FC236}">
                        <a16:creationId xmlns:a16="http://schemas.microsoft.com/office/drawing/2014/main" id="{65E2B512-BE14-4F08-8AEA-9B722BF9B390}"/>
                      </a:ext>
                    </a:extLst>
                  </p:cNvPr>
                  <p:cNvSpPr/>
                  <p:nvPr/>
                </p:nvSpPr>
                <p:spPr>
                  <a:xfrm>
                    <a:off x="3992369" y="1892171"/>
                    <a:ext cx="4356660" cy="504056"/>
                  </a:xfrm>
                  <a:prstGeom prst="rect">
                    <a:avLst/>
                  </a:prstGeom>
                  <a:solidFill>
                    <a:srgbClr val="3D535B"/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SA" sz="2400" dirty="0">
                        <a:solidFill>
                          <a:schemeClr val="bg1"/>
                        </a:solidFill>
                      </a:rPr>
                      <a:t>تحسين مظهر الصور</a:t>
                    </a:r>
                  </a:p>
                </p:txBody>
              </p:sp>
              <p:sp>
                <p:nvSpPr>
                  <p:cNvPr id="3" name="مستطيل 2">
                    <a:extLst>
                      <a:ext uri="{FF2B5EF4-FFF2-40B4-BE49-F238E27FC236}">
                        <a16:creationId xmlns:a16="http://schemas.microsoft.com/office/drawing/2014/main" id="{723F5E5B-50FE-495C-A317-CC087D2BC44E}"/>
                      </a:ext>
                    </a:extLst>
                  </p:cNvPr>
                  <p:cNvSpPr/>
                  <p:nvPr/>
                </p:nvSpPr>
                <p:spPr>
                  <a:xfrm>
                    <a:off x="8446812" y="2882768"/>
                    <a:ext cx="3001959" cy="479787"/>
                  </a:xfrm>
                  <a:prstGeom prst="rect">
                    <a:avLst/>
                  </a:prstGeom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SA" sz="2400" b="1" dirty="0"/>
                      <a:t>إعادة تحجيم الصور وقصها</a:t>
                    </a:r>
                  </a:p>
                </p:txBody>
              </p:sp>
            </p:grpSp>
            <p:sp>
              <p:nvSpPr>
                <p:cNvPr id="4" name="مستطيل 3">
                  <a:extLst>
                    <a:ext uri="{FF2B5EF4-FFF2-40B4-BE49-F238E27FC236}">
                      <a16:creationId xmlns:a16="http://schemas.microsoft.com/office/drawing/2014/main" id="{9AC151C9-88C0-4D88-A291-C49857AF31D3}"/>
                    </a:ext>
                  </a:extLst>
                </p:cNvPr>
                <p:cNvSpPr/>
                <p:nvPr/>
              </p:nvSpPr>
              <p:spPr>
                <a:xfrm>
                  <a:off x="7601036" y="2021876"/>
                  <a:ext cx="3001959" cy="476914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24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اضافة الفلاتر لها</a:t>
                  </a:r>
                </a:p>
              </p:txBody>
            </p:sp>
          </p:grpSp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8BE5BB45-F3CE-4AD9-A0EE-98A9DA904BBB}"/>
                  </a:ext>
                </a:extLst>
              </p:cNvPr>
              <p:cNvSpPr/>
              <p:nvPr/>
            </p:nvSpPr>
            <p:spPr>
              <a:xfrm>
                <a:off x="7113988" y="2897075"/>
                <a:ext cx="3001958" cy="47978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/>
                  <a:t> رسم الشعارات</a:t>
                </a:r>
              </a:p>
            </p:txBody>
          </p:sp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E099F16D-4178-45AB-800E-0186C9BA1EFF}"/>
                  </a:ext>
                </a:extLst>
              </p:cNvPr>
              <p:cNvSpPr/>
              <p:nvPr/>
            </p:nvSpPr>
            <p:spPr>
              <a:xfrm>
                <a:off x="7113987" y="3543943"/>
                <a:ext cx="3037312" cy="37709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/>
                  <a:t>التعديل على الألوان</a:t>
                </a:r>
              </a:p>
            </p:txBody>
          </p:sp>
        </p:grpSp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D7F16F48-6161-4456-AFF0-1AA33723B202}"/>
                </a:ext>
              </a:extLst>
            </p:cNvPr>
            <p:cNvGrpSpPr/>
            <p:nvPr/>
          </p:nvGrpSpPr>
          <p:grpSpPr>
            <a:xfrm>
              <a:off x="2102755" y="1996316"/>
              <a:ext cx="4356660" cy="2295155"/>
              <a:chOff x="838568" y="1534815"/>
              <a:chExt cx="4356660" cy="2295155"/>
            </a:xfrm>
          </p:grpSpPr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B8FA1B04-6D37-4D46-8DAF-EFB05C244C49}"/>
                  </a:ext>
                </a:extLst>
              </p:cNvPr>
              <p:cNvSpPr/>
              <p:nvPr/>
            </p:nvSpPr>
            <p:spPr>
              <a:xfrm>
                <a:off x="838568" y="2126759"/>
                <a:ext cx="4356660" cy="504057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تجميع عدة صور مع بعضها البعض</a:t>
                </a:r>
              </a:p>
            </p:txBody>
          </p:sp>
          <p:sp>
            <p:nvSpPr>
              <p:cNvPr id="9" name="مستطيل 8">
                <a:extLst>
                  <a:ext uri="{FF2B5EF4-FFF2-40B4-BE49-F238E27FC236}">
                    <a16:creationId xmlns:a16="http://schemas.microsoft.com/office/drawing/2014/main" id="{A1ABC218-F896-4723-91CB-685F513B4882}"/>
                  </a:ext>
                </a:extLst>
              </p:cNvPr>
              <p:cNvSpPr/>
              <p:nvPr/>
            </p:nvSpPr>
            <p:spPr>
              <a:xfrm>
                <a:off x="838568" y="1534815"/>
                <a:ext cx="4356660" cy="504056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/>
                  <a:t>إزالة المكونات غير مرغوب بها</a:t>
                </a:r>
              </a:p>
            </p:txBody>
          </p:sp>
          <p:grpSp>
            <p:nvGrpSpPr>
              <p:cNvPr id="14" name="مجموعة 13">
                <a:extLst>
                  <a:ext uri="{FF2B5EF4-FFF2-40B4-BE49-F238E27FC236}">
                    <a16:creationId xmlns:a16="http://schemas.microsoft.com/office/drawing/2014/main" id="{51BB45E2-B119-41A1-BB7C-82802CD62A10}"/>
                  </a:ext>
                </a:extLst>
              </p:cNvPr>
              <p:cNvGrpSpPr/>
              <p:nvPr/>
            </p:nvGrpSpPr>
            <p:grpSpPr>
              <a:xfrm>
                <a:off x="838568" y="2758240"/>
                <a:ext cx="4356660" cy="1071730"/>
                <a:chOff x="1937006" y="2761054"/>
                <a:chExt cx="4356660" cy="1071730"/>
              </a:xfrm>
            </p:grpSpPr>
            <p:sp>
              <p:nvSpPr>
                <p:cNvPr id="5" name="مستطيل 4">
                  <a:extLst>
                    <a:ext uri="{FF2B5EF4-FFF2-40B4-BE49-F238E27FC236}">
                      <a16:creationId xmlns:a16="http://schemas.microsoft.com/office/drawing/2014/main" id="{1E264184-B82C-4394-9F54-D85B04118933}"/>
                    </a:ext>
                  </a:extLst>
                </p:cNvPr>
                <p:cNvSpPr/>
                <p:nvPr/>
              </p:nvSpPr>
              <p:spPr>
                <a:xfrm>
                  <a:off x="1937006" y="2761054"/>
                  <a:ext cx="4356660" cy="504056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2400" b="1" dirty="0"/>
                    <a:t>يستخدم للتحويل بين صيغ الصور المختلفة</a:t>
                  </a:r>
                </a:p>
              </p:txBody>
            </p:sp>
            <p:sp>
              <p:nvSpPr>
                <p:cNvPr id="10" name="مستطيل 9">
                  <a:extLst>
                    <a:ext uri="{FF2B5EF4-FFF2-40B4-BE49-F238E27FC236}">
                      <a16:creationId xmlns:a16="http://schemas.microsoft.com/office/drawing/2014/main" id="{9ADAB5C2-06A2-4080-A7E4-8E1F8F794EA8}"/>
                    </a:ext>
                  </a:extLst>
                </p:cNvPr>
                <p:cNvSpPr/>
                <p:nvPr/>
              </p:nvSpPr>
              <p:spPr>
                <a:xfrm>
                  <a:off x="1937006" y="3352998"/>
                  <a:ext cx="4356660" cy="479786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2400" b="1" dirty="0"/>
                    <a:t>إنشاء صور متحركة بهيئة GIF.</a:t>
                  </a:r>
                </a:p>
              </p:txBody>
            </p:sp>
          </p:grpSp>
        </p:grpSp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B587CA-1999-47FF-957C-4A6120F30C7F}"/>
              </a:ext>
            </a:extLst>
          </p:cNvPr>
          <p:cNvSpPr txBox="1"/>
          <p:nvPr/>
        </p:nvSpPr>
        <p:spPr>
          <a:xfrm>
            <a:off x="6944139" y="630157"/>
            <a:ext cx="50271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cs typeface="Akhbar MT" pitchFamily="2" charset="-78"/>
              </a:rPr>
              <a:t>يستخدم للتعامل مع الصور بحيث يقوم : -</a:t>
            </a:r>
          </a:p>
        </p:txBody>
      </p:sp>
      <p:pic>
        <p:nvPicPr>
          <p:cNvPr id="19" name="Picture 8" descr="http://1.bp.blogspot.com/-vmhMsn1FSo8/Uw5Byll9QaI/AAAAAAAAA9w/5pFq6ctPwzw/s1600/%D8%A8%D8%B1%D9%86%D8%A7%D9%85%D8%AC+%D8%AC%D9%8A%D9%85%D8%A8.png">
            <a:extLst>
              <a:ext uri="{FF2B5EF4-FFF2-40B4-BE49-F238E27FC236}">
                <a16:creationId xmlns:a16="http://schemas.microsoft.com/office/drawing/2014/main" id="{FB1D10CC-8B68-48D6-9179-E094646EA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362" y="1835429"/>
            <a:ext cx="1839149" cy="183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2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01B4C8AD-8BCF-4305-97E4-70B84CD781E3}"/>
              </a:ext>
            </a:extLst>
          </p:cNvPr>
          <p:cNvSpPr txBox="1"/>
          <p:nvPr/>
        </p:nvSpPr>
        <p:spPr>
          <a:xfrm>
            <a:off x="7732643" y="718027"/>
            <a:ext cx="39093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تثبيت البرنامج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BF7B054-5983-477A-A96E-7BB3108D270C}"/>
              </a:ext>
            </a:extLst>
          </p:cNvPr>
          <p:cNvSpPr txBox="1"/>
          <p:nvPr/>
        </p:nvSpPr>
        <p:spPr>
          <a:xfrm>
            <a:off x="4002157" y="2372139"/>
            <a:ext cx="39093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5153641-70E0-403D-8749-72895E36D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59" t="44038" r="4204" b="36155"/>
          <a:stretch/>
        </p:blipFill>
        <p:spPr>
          <a:xfrm>
            <a:off x="1911927" y="1665988"/>
            <a:ext cx="8368146" cy="135774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3AE7DAD-25E5-4D67-A9F4-33F27750B6FD}"/>
              </a:ext>
            </a:extLst>
          </p:cNvPr>
          <p:cNvSpPr txBox="1"/>
          <p:nvPr/>
        </p:nvSpPr>
        <p:spPr>
          <a:xfrm>
            <a:off x="3534716" y="3325364"/>
            <a:ext cx="58213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  <a:hlinkClick r:id="rId3"/>
              </a:rPr>
              <a:t>https://the-gimp.ar.softonic.com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2726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426">
            <a:extLst>
              <a:ext uri="{FF2B5EF4-FFF2-40B4-BE49-F238E27FC236}">
                <a16:creationId xmlns:a16="http://schemas.microsoft.com/office/drawing/2014/main" id="{C7E59583-3482-4D26-906B-B3F770699BCB}"/>
              </a:ext>
            </a:extLst>
          </p:cNvPr>
          <p:cNvSpPr txBox="1"/>
          <p:nvPr/>
        </p:nvSpPr>
        <p:spPr>
          <a:xfrm>
            <a:off x="6595607" y="2074092"/>
            <a:ext cx="3959231" cy="2103376"/>
          </a:xfrm>
          <a:prstGeom prst="rect">
            <a:avLst/>
          </a:prstGeom>
          <a:noFill/>
          <a:ln w="63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solidFill>
                  <a:srgbClr val="000000"/>
                </a:solidFill>
                <a:latin typeface="Sakkal Majalla" pitchFamily="2" charset="-78"/>
                <a:ea typeface="Calibri" panose="020F0502020204030204" pitchFamily="34" charset="0"/>
                <a:cs typeface="Mudir MT" pitchFamily="2" charset="-78"/>
              </a:rPr>
              <a:t>عزيزتي الطالبة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ar-SA" sz="2800" dirty="0">
              <a:solidFill>
                <a:srgbClr val="000000"/>
              </a:solidFill>
              <a:latin typeface="Sakkal Majalla" pitchFamily="2" charset="-78"/>
              <a:ea typeface="Calibri" panose="020F0502020204030204" pitchFamily="34" charset="0"/>
              <a:cs typeface="Mudir MT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solidFill>
                  <a:srgbClr val="000000"/>
                </a:solidFill>
                <a:latin typeface="Sakkal Majalla" pitchFamily="2" charset="-78"/>
                <a:ea typeface="Calibri" panose="020F0502020204030204" pitchFamily="34" charset="0"/>
                <a:cs typeface="Mudir MT" pitchFamily="2" charset="-78"/>
              </a:rPr>
              <a:t> افتحي كتاب التدريبات صـ39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299A548-D3C9-496E-8AE8-5A208126B316}"/>
              </a:ext>
            </a:extLst>
          </p:cNvPr>
          <p:cNvSpPr/>
          <p:nvPr/>
        </p:nvSpPr>
        <p:spPr>
          <a:xfrm>
            <a:off x="1775967" y="851152"/>
            <a:ext cx="91887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أولا: تشغيل برنامج (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Gimp</a:t>
            </a:r>
            <a:r>
              <a:rPr lang="ar-SA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 والتعرف على الواجهة الرئيسة</a:t>
            </a:r>
            <a:endParaRPr lang="ar-SA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754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BF60E84E-20A5-4D0A-AA8B-0D3091031E6C}"/>
              </a:ext>
            </a:extLst>
          </p:cNvPr>
          <p:cNvGrpSpPr/>
          <p:nvPr/>
        </p:nvGrpSpPr>
        <p:grpSpPr>
          <a:xfrm>
            <a:off x="503582" y="768625"/>
            <a:ext cx="11184835" cy="3511827"/>
            <a:chOff x="124088" y="693931"/>
            <a:chExt cx="11709502" cy="3999444"/>
          </a:xfrm>
        </p:grpSpPr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DA7BBDAA-0211-4A64-A032-EFC3A1B32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636" t="53565" r="36829" b="22089"/>
            <a:stretch/>
          </p:blipFill>
          <p:spPr>
            <a:xfrm>
              <a:off x="124088" y="693931"/>
              <a:ext cx="7168815" cy="3999444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02085A1A-9782-426E-A324-8544E3368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285" t="26004" r="27402" b="47812"/>
            <a:stretch/>
          </p:blipFill>
          <p:spPr>
            <a:xfrm>
              <a:off x="7292903" y="693931"/>
              <a:ext cx="4540687" cy="3999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3046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426">
            <a:extLst>
              <a:ext uri="{FF2B5EF4-FFF2-40B4-BE49-F238E27FC236}">
                <a16:creationId xmlns:a16="http://schemas.microsoft.com/office/drawing/2014/main" id="{C7E59583-3482-4D26-906B-B3F770699BCB}"/>
              </a:ext>
            </a:extLst>
          </p:cNvPr>
          <p:cNvSpPr txBox="1"/>
          <p:nvPr/>
        </p:nvSpPr>
        <p:spPr>
          <a:xfrm>
            <a:off x="1553344" y="1656081"/>
            <a:ext cx="3959231" cy="2103376"/>
          </a:xfrm>
          <a:prstGeom prst="rect">
            <a:avLst/>
          </a:prstGeom>
          <a:noFill/>
          <a:ln w="63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solidFill>
                  <a:srgbClr val="000000"/>
                </a:solidFill>
                <a:latin typeface="Sakkal Majalla" pitchFamily="2" charset="-78"/>
                <a:ea typeface="Calibri" panose="020F0502020204030204" pitchFamily="34" charset="0"/>
                <a:cs typeface="Mudir MT" pitchFamily="2" charset="-78"/>
              </a:rPr>
              <a:t>عزيزتي الطالبة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ar-SA" sz="2800" dirty="0">
              <a:solidFill>
                <a:srgbClr val="000000"/>
              </a:solidFill>
              <a:latin typeface="Sakkal Majalla" pitchFamily="2" charset="-78"/>
              <a:ea typeface="Calibri" panose="020F0502020204030204" pitchFamily="34" charset="0"/>
              <a:cs typeface="Mudir MT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solidFill>
                  <a:srgbClr val="000000"/>
                </a:solidFill>
                <a:latin typeface="Sakkal Majalla" pitchFamily="2" charset="-78"/>
                <a:ea typeface="Calibri" panose="020F0502020204030204" pitchFamily="34" charset="0"/>
                <a:cs typeface="Mudir MT" pitchFamily="2" charset="-78"/>
              </a:rPr>
              <a:t> افتحي كتاب التدريبات صـ39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299A548-D3C9-496E-8AE8-5A208126B316}"/>
              </a:ext>
            </a:extLst>
          </p:cNvPr>
          <p:cNvSpPr/>
          <p:nvPr/>
        </p:nvSpPr>
        <p:spPr>
          <a:xfrm>
            <a:off x="6952658" y="772775"/>
            <a:ext cx="46875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ثانياً: التعامل مع الصورة</a:t>
            </a:r>
            <a:endParaRPr lang="ar-SA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5527172-598D-42A6-8389-DFB467522581}"/>
              </a:ext>
            </a:extLst>
          </p:cNvPr>
          <p:cNvSpPr/>
          <p:nvPr/>
        </p:nvSpPr>
        <p:spPr>
          <a:xfrm>
            <a:off x="7232819" y="1656081"/>
            <a:ext cx="34740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1- إنشاء صورة جديدة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11FED6E8-764E-429A-ACD4-83A5ADACC781}"/>
              </a:ext>
            </a:extLst>
          </p:cNvPr>
          <p:cNvSpPr/>
          <p:nvPr/>
        </p:nvSpPr>
        <p:spPr>
          <a:xfrm>
            <a:off x="7945556" y="2546186"/>
            <a:ext cx="22749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2- فتح صورة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D01BC01-B953-4516-8599-722DEE38B856}"/>
              </a:ext>
            </a:extLst>
          </p:cNvPr>
          <p:cNvSpPr/>
          <p:nvPr/>
        </p:nvSpPr>
        <p:spPr>
          <a:xfrm>
            <a:off x="4862343" y="3436291"/>
            <a:ext cx="67778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3- العمليات التي يمكن إجراؤها على الصورة</a:t>
            </a:r>
          </a:p>
        </p:txBody>
      </p:sp>
    </p:spTree>
    <p:extLst>
      <p:ext uri="{BB962C8B-B14F-4D97-AF65-F5344CB8AC3E}">
        <p14:creationId xmlns:p14="http://schemas.microsoft.com/office/powerpoint/2010/main" val="1229390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>
            <a:extLst>
              <a:ext uri="{FF2B5EF4-FFF2-40B4-BE49-F238E27FC236}">
                <a16:creationId xmlns:a16="http://schemas.microsoft.com/office/drawing/2014/main" id="{4548AFE8-BCE0-4EA6-A458-E90C1FF92DB7}"/>
              </a:ext>
            </a:extLst>
          </p:cNvPr>
          <p:cNvSpPr/>
          <p:nvPr/>
        </p:nvSpPr>
        <p:spPr>
          <a:xfrm>
            <a:off x="2044895" y="827472"/>
            <a:ext cx="9111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ستطيل مستدير الزوايا 3">
            <a:extLst>
              <a:ext uri="{FF2B5EF4-FFF2-40B4-BE49-F238E27FC236}">
                <a16:creationId xmlns:a16="http://schemas.microsoft.com/office/drawing/2014/main" id="{34426ED1-3AA5-43F7-A80A-AB3555647F33}"/>
              </a:ext>
            </a:extLst>
          </p:cNvPr>
          <p:cNvSpPr/>
          <p:nvPr/>
        </p:nvSpPr>
        <p:spPr>
          <a:xfrm>
            <a:off x="9682187" y="2737726"/>
            <a:ext cx="2167287" cy="691274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الطور</a:t>
            </a:r>
          </a:p>
        </p:txBody>
      </p:sp>
      <p:sp>
        <p:nvSpPr>
          <p:cNvPr id="23" name="مستطيل مستدير الزوايا 4">
            <a:extLst>
              <a:ext uri="{FF2B5EF4-FFF2-40B4-BE49-F238E27FC236}">
                <a16:creationId xmlns:a16="http://schemas.microsoft.com/office/drawing/2014/main" id="{19DD8256-6E07-49BF-8E3E-9E5A364FA12B}"/>
              </a:ext>
            </a:extLst>
          </p:cNvPr>
          <p:cNvSpPr/>
          <p:nvPr/>
        </p:nvSpPr>
        <p:spPr>
          <a:xfrm>
            <a:off x="9616875" y="3664532"/>
            <a:ext cx="2290058" cy="691274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حول</a:t>
            </a:r>
          </a:p>
        </p:txBody>
      </p:sp>
      <p:sp>
        <p:nvSpPr>
          <p:cNvPr id="24" name="مستطيل مستدير الزوايا 5">
            <a:extLst>
              <a:ext uri="{FF2B5EF4-FFF2-40B4-BE49-F238E27FC236}">
                <a16:creationId xmlns:a16="http://schemas.microsoft.com/office/drawing/2014/main" id="{DE7F195B-9A44-408E-9416-BF4FFDC929F9}"/>
              </a:ext>
            </a:extLst>
          </p:cNvPr>
          <p:cNvSpPr/>
          <p:nvPr/>
        </p:nvSpPr>
        <p:spPr>
          <a:xfrm>
            <a:off x="6117215" y="1810920"/>
            <a:ext cx="2922283" cy="691274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حجم رقعة الرسم</a:t>
            </a:r>
          </a:p>
        </p:txBody>
      </p:sp>
      <p:sp>
        <p:nvSpPr>
          <p:cNvPr id="25" name="مستطيل مستدير الزوايا 6">
            <a:extLst>
              <a:ext uri="{FF2B5EF4-FFF2-40B4-BE49-F238E27FC236}">
                <a16:creationId xmlns:a16="http://schemas.microsoft.com/office/drawing/2014/main" id="{81A75A2D-1D71-4C11-AB04-EA83FC00538F}"/>
              </a:ext>
            </a:extLst>
          </p:cNvPr>
          <p:cNvSpPr/>
          <p:nvPr/>
        </p:nvSpPr>
        <p:spPr>
          <a:xfrm>
            <a:off x="6095999" y="2626734"/>
            <a:ext cx="3048001" cy="913257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لائم رقعة الرسم مع</a:t>
            </a:r>
          </a:p>
          <a:p>
            <a:pPr algn="ctr"/>
            <a:r>
              <a:rPr lang="ar-SA" sz="2800" b="1" dirty="0"/>
              <a:t> الطبقات</a:t>
            </a:r>
          </a:p>
        </p:txBody>
      </p:sp>
      <p:sp>
        <p:nvSpPr>
          <p:cNvPr id="26" name="مستطيل مستدير الزوايا 2">
            <a:extLst>
              <a:ext uri="{FF2B5EF4-FFF2-40B4-BE49-F238E27FC236}">
                <a16:creationId xmlns:a16="http://schemas.microsoft.com/office/drawing/2014/main" id="{D8939C56-BF48-4FCC-951A-FB5051E6FF32}"/>
              </a:ext>
            </a:extLst>
          </p:cNvPr>
          <p:cNvSpPr/>
          <p:nvPr/>
        </p:nvSpPr>
        <p:spPr>
          <a:xfrm>
            <a:off x="9655159" y="1797857"/>
            <a:ext cx="2167286" cy="69127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كرر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07C17A99-AD74-4509-8F01-1B43EEB907D8}"/>
              </a:ext>
            </a:extLst>
          </p:cNvPr>
          <p:cNvSpPr/>
          <p:nvPr/>
        </p:nvSpPr>
        <p:spPr>
          <a:xfrm>
            <a:off x="4075611" y="454245"/>
            <a:ext cx="7868942" cy="1269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cs typeface="Mudir MT" pitchFamily="2" charset="-78"/>
              </a:rPr>
              <a:t>العمليات التي يمكن إجراءها على الصورة </a:t>
            </a:r>
          </a:p>
        </p:txBody>
      </p:sp>
      <p:sp>
        <p:nvSpPr>
          <p:cNvPr id="9" name="مستطيل مستدير الزوايا 3">
            <a:extLst>
              <a:ext uri="{FF2B5EF4-FFF2-40B4-BE49-F238E27FC236}">
                <a16:creationId xmlns:a16="http://schemas.microsoft.com/office/drawing/2014/main" id="{0F642F62-6BFD-4F30-B613-1F37C7BB02DD}"/>
              </a:ext>
            </a:extLst>
          </p:cNvPr>
          <p:cNvSpPr/>
          <p:nvPr/>
        </p:nvSpPr>
        <p:spPr>
          <a:xfrm>
            <a:off x="5965369" y="3664531"/>
            <a:ext cx="3309259" cy="913256"/>
          </a:xfrm>
          <a:prstGeom prst="round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لائم رقعة الرسم مع</a:t>
            </a:r>
          </a:p>
          <a:p>
            <a:pPr algn="ctr"/>
            <a:r>
              <a:rPr lang="ar-SA" sz="3200" b="1" dirty="0"/>
              <a:t> التحديد</a:t>
            </a:r>
          </a:p>
        </p:txBody>
      </p:sp>
      <p:sp>
        <p:nvSpPr>
          <p:cNvPr id="10" name="مستطيل مستدير الزوايا 2">
            <a:extLst>
              <a:ext uri="{FF2B5EF4-FFF2-40B4-BE49-F238E27FC236}">
                <a16:creationId xmlns:a16="http://schemas.microsoft.com/office/drawing/2014/main" id="{31FCE356-BDF8-489D-A77E-69C791B16AE8}"/>
              </a:ext>
            </a:extLst>
          </p:cNvPr>
          <p:cNvSpPr/>
          <p:nvPr/>
        </p:nvSpPr>
        <p:spPr>
          <a:xfrm>
            <a:off x="3093249" y="1751509"/>
            <a:ext cx="2167286" cy="691274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حجم الطباعة</a:t>
            </a:r>
          </a:p>
        </p:txBody>
      </p:sp>
      <p:sp>
        <p:nvSpPr>
          <p:cNvPr id="11" name="مستطيل مستدير الزوايا 3">
            <a:extLst>
              <a:ext uri="{FF2B5EF4-FFF2-40B4-BE49-F238E27FC236}">
                <a16:creationId xmlns:a16="http://schemas.microsoft.com/office/drawing/2014/main" id="{F8396971-647A-49D3-90AC-74B9DD6BE947}"/>
              </a:ext>
            </a:extLst>
          </p:cNvPr>
          <p:cNvSpPr/>
          <p:nvPr/>
        </p:nvSpPr>
        <p:spPr>
          <a:xfrm>
            <a:off x="3093249" y="2626734"/>
            <a:ext cx="2167287" cy="691274"/>
          </a:xfrm>
          <a:prstGeom prst="round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حجم الصورة</a:t>
            </a:r>
          </a:p>
        </p:txBody>
      </p:sp>
      <p:sp>
        <p:nvSpPr>
          <p:cNvPr id="12" name="مستطيل مستدير الزوايا 3">
            <a:extLst>
              <a:ext uri="{FF2B5EF4-FFF2-40B4-BE49-F238E27FC236}">
                <a16:creationId xmlns:a16="http://schemas.microsoft.com/office/drawing/2014/main" id="{576DE183-0322-4041-BB08-8DD878C3A8DE}"/>
              </a:ext>
            </a:extLst>
          </p:cNvPr>
          <p:cNvSpPr/>
          <p:nvPr/>
        </p:nvSpPr>
        <p:spPr>
          <a:xfrm>
            <a:off x="2924190" y="3632274"/>
            <a:ext cx="2505403" cy="691274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قصر إلى التحديد</a:t>
            </a:r>
          </a:p>
        </p:txBody>
      </p:sp>
      <p:sp>
        <p:nvSpPr>
          <p:cNvPr id="13" name="مستطيل مستدير الزوايا 2">
            <a:extLst>
              <a:ext uri="{FF2B5EF4-FFF2-40B4-BE49-F238E27FC236}">
                <a16:creationId xmlns:a16="http://schemas.microsoft.com/office/drawing/2014/main" id="{F1767AB5-24E6-4261-97AA-116D584663A7}"/>
              </a:ext>
            </a:extLst>
          </p:cNvPr>
          <p:cNvSpPr/>
          <p:nvPr/>
        </p:nvSpPr>
        <p:spPr>
          <a:xfrm>
            <a:off x="261257" y="1751509"/>
            <a:ext cx="2403652" cy="691274"/>
          </a:xfrm>
          <a:prstGeom prst="roundRect">
            <a:avLst/>
          </a:prstGeom>
          <a:solidFill>
            <a:srgbClr val="A5002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الاقتطاع الحماسي</a:t>
            </a:r>
          </a:p>
        </p:txBody>
      </p:sp>
      <p:sp>
        <p:nvSpPr>
          <p:cNvPr id="14" name="مستطيل مستدير الزوايا 2">
            <a:extLst>
              <a:ext uri="{FF2B5EF4-FFF2-40B4-BE49-F238E27FC236}">
                <a16:creationId xmlns:a16="http://schemas.microsoft.com/office/drawing/2014/main" id="{16C2F88D-43CF-47E0-87C3-31658F2FC1DA}"/>
              </a:ext>
            </a:extLst>
          </p:cNvPr>
          <p:cNvSpPr/>
          <p:nvPr/>
        </p:nvSpPr>
        <p:spPr>
          <a:xfrm>
            <a:off x="251086" y="2656081"/>
            <a:ext cx="2403652" cy="691274"/>
          </a:xfrm>
          <a:prstGeom prst="roundRect">
            <a:avLst/>
          </a:prstGeom>
          <a:solidFill>
            <a:srgbClr val="9966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الاقتطاع التلقائي</a:t>
            </a:r>
          </a:p>
        </p:txBody>
      </p:sp>
      <p:sp>
        <p:nvSpPr>
          <p:cNvPr id="15" name="مستطيل مستدير الزوايا 2">
            <a:extLst>
              <a:ext uri="{FF2B5EF4-FFF2-40B4-BE49-F238E27FC236}">
                <a16:creationId xmlns:a16="http://schemas.microsoft.com/office/drawing/2014/main" id="{CD73D74E-9582-4C66-A4AD-88D731A60203}"/>
              </a:ext>
            </a:extLst>
          </p:cNvPr>
          <p:cNvSpPr/>
          <p:nvPr/>
        </p:nvSpPr>
        <p:spPr>
          <a:xfrm>
            <a:off x="261257" y="3634303"/>
            <a:ext cx="2403652" cy="69127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سطح الصورة</a:t>
            </a:r>
          </a:p>
        </p:txBody>
      </p:sp>
    </p:spTree>
    <p:extLst>
      <p:ext uri="{BB962C8B-B14F-4D97-AF65-F5344CB8AC3E}">
        <p14:creationId xmlns:p14="http://schemas.microsoft.com/office/powerpoint/2010/main" val="285505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1" grpId="0" animBg="1"/>
      <p:bldP spid="23" grpId="0" animBg="1"/>
      <p:bldP spid="24" grpId="0" animBg="1"/>
      <p:bldP spid="25" grpId="0" animBg="1"/>
      <p:bldP spid="26" grpId="0" animBg="1"/>
      <p:bldP spid="3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9688839-69E2-4E0B-BA43-B1BA40EB270C}"/>
              </a:ext>
            </a:extLst>
          </p:cNvPr>
          <p:cNvSpPr/>
          <p:nvPr/>
        </p:nvSpPr>
        <p:spPr>
          <a:xfrm>
            <a:off x="4462603" y="759712"/>
            <a:ext cx="74991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حددي العملية المناسبة لكل صورة</a:t>
            </a:r>
          </a:p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</a:t>
            </a:r>
            <a:r>
              <a:rPr lang="ar-S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كرر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ar-S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الطور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حول )</a:t>
            </a:r>
            <a:endParaRPr lang="ar-S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F4F64FE-0D44-40E4-B045-49C74C440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57" t="59678" r="30464" b="24569"/>
          <a:stretch/>
        </p:blipFill>
        <p:spPr>
          <a:xfrm>
            <a:off x="4203230" y="2514038"/>
            <a:ext cx="4008957" cy="219456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438FA42-2201-499C-BFEC-1606E698C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57" t="25703" r="30464" b="58289"/>
          <a:stretch/>
        </p:blipFill>
        <p:spPr>
          <a:xfrm>
            <a:off x="783771" y="2647408"/>
            <a:ext cx="3339737" cy="185786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F8B3749-B892-4949-9113-99E596E7B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57" t="42665" r="30464" b="41708"/>
          <a:stretch/>
        </p:blipFill>
        <p:spPr>
          <a:xfrm>
            <a:off x="8203478" y="2706176"/>
            <a:ext cx="3204751" cy="17403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8115180-C60A-48CF-80DE-51FACC9C5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57" t="59678" r="30464" b="24569"/>
          <a:stretch/>
        </p:blipFill>
        <p:spPr>
          <a:xfrm rot="10800000" flipH="1">
            <a:off x="453646" y="404387"/>
            <a:ext cx="4008957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5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F10D78B-6D1E-4168-A0F6-E2AE79773DD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183052" y="0"/>
            <a:chExt cx="10047625" cy="5685183"/>
          </a:xfrm>
        </p:grpSpPr>
        <p:pic>
          <p:nvPicPr>
            <p:cNvPr id="7" name="Google Shape;91;p2">
              <a:extLst>
                <a:ext uri="{FF2B5EF4-FFF2-40B4-BE49-F238E27FC236}">
                  <a16:creationId xmlns:a16="http://schemas.microsoft.com/office/drawing/2014/main" id="{32ACF651-FE69-471B-8847-25B350C6EC19}"/>
                </a:ext>
              </a:extLst>
            </p:cNvPr>
            <p:cNvPicPr preferRelativeResize="0"/>
            <p:nvPr/>
          </p:nvPicPr>
          <p:blipFill rotWithShape="1">
            <a:blip r:embed="rId2"/>
            <a:srcRect l="1501" r="16088" b="17102"/>
            <a:stretch/>
          </p:blipFill>
          <p:spPr>
            <a:xfrm>
              <a:off x="183052" y="0"/>
              <a:ext cx="10047625" cy="56851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مربع نص 2">
              <a:hlinkClick r:id="rId3" action="ppaction://hlinksldjump"/>
              <a:extLst>
                <a:ext uri="{FF2B5EF4-FFF2-40B4-BE49-F238E27FC236}">
                  <a16:creationId xmlns:a16="http://schemas.microsoft.com/office/drawing/2014/main" id="{0BCD1ACE-0C52-4680-8B4C-E4852B43FCE4}"/>
                </a:ext>
              </a:extLst>
            </p:cNvPr>
            <p:cNvSpPr txBox="1"/>
            <p:nvPr/>
          </p:nvSpPr>
          <p:spPr>
            <a:xfrm>
              <a:off x="2332383" y="850741"/>
              <a:ext cx="7286870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ar-SA" sz="4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قوانين التعلم عن بعد </a:t>
              </a:r>
            </a:p>
          </p:txBody>
        </p:sp>
      </p:grpSp>
      <p:sp>
        <p:nvSpPr>
          <p:cNvPr id="5" name="شكل بيضاوي 4">
            <a:hlinkClick r:id="rId3" action="ppaction://hlinksldjump"/>
            <a:extLst>
              <a:ext uri="{FF2B5EF4-FFF2-40B4-BE49-F238E27FC236}">
                <a16:creationId xmlns:a16="http://schemas.microsoft.com/office/drawing/2014/main" id="{14A485FF-8976-453C-9D05-94A8F60C2707}"/>
              </a:ext>
            </a:extLst>
          </p:cNvPr>
          <p:cNvSpPr/>
          <p:nvPr/>
        </p:nvSpPr>
        <p:spPr>
          <a:xfrm>
            <a:off x="2057239" y="4951502"/>
            <a:ext cx="812969" cy="6134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623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9A687B0-3C80-4A08-BCAC-3B2B576E5272}"/>
              </a:ext>
            </a:extLst>
          </p:cNvPr>
          <p:cNvSpPr/>
          <p:nvPr/>
        </p:nvSpPr>
        <p:spPr>
          <a:xfrm>
            <a:off x="7573815" y="864215"/>
            <a:ext cx="3445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التدريب العملي</a:t>
            </a:r>
          </a:p>
        </p:txBody>
      </p:sp>
      <p:pic>
        <p:nvPicPr>
          <p:cNvPr id="3" name="Picture 8" descr="http://1.bp.blogspot.com/-vmhMsn1FSo8/Uw5Byll9QaI/AAAAAAAAA9w/5pFq6ctPwzw/s1600/%D8%A8%D8%B1%D9%86%D8%A7%D9%85%D8%AC+%D8%AC%D9%8A%D9%85%D8%A8.png">
            <a:extLst>
              <a:ext uri="{FF2B5EF4-FFF2-40B4-BE49-F238E27FC236}">
                <a16:creationId xmlns:a16="http://schemas.microsoft.com/office/drawing/2014/main" id="{3E99C36E-C1EA-4CDD-8232-9FDC14B01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15842" y="1913806"/>
            <a:ext cx="1839149" cy="183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A82CA11-4B47-4AA7-A99E-FAB60AA8B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913806"/>
            <a:ext cx="1905000" cy="19050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CB8F8DD-A323-42C7-AB69-9E419A89E967}"/>
              </a:ext>
            </a:extLst>
          </p:cNvPr>
          <p:cNvSpPr txBox="1"/>
          <p:nvPr/>
        </p:nvSpPr>
        <p:spPr>
          <a:xfrm>
            <a:off x="-271054" y="4119545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http://photopea.com/</a:t>
            </a:r>
          </a:p>
        </p:txBody>
      </p:sp>
    </p:spTree>
    <p:extLst>
      <p:ext uri="{BB962C8B-B14F-4D97-AF65-F5344CB8AC3E}">
        <p14:creationId xmlns:p14="http://schemas.microsoft.com/office/powerpoint/2010/main" val="270804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3F0D762-EF92-4400-B37B-99987C44E1C1}"/>
              </a:ext>
            </a:extLst>
          </p:cNvPr>
          <p:cNvSpPr/>
          <p:nvPr/>
        </p:nvSpPr>
        <p:spPr>
          <a:xfrm>
            <a:off x="7017994" y="1097282"/>
            <a:ext cx="2937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تقويم ختامي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B420644-F4CC-46D2-A0BD-BED065224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29" t="15221" r="6036" b="38853"/>
          <a:stretch/>
        </p:blipFill>
        <p:spPr>
          <a:xfrm>
            <a:off x="1136468" y="1097282"/>
            <a:ext cx="4454436" cy="3148147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87B40EF-FDBE-4FDA-A94D-2F1C2E521F65}"/>
              </a:ext>
            </a:extLst>
          </p:cNvPr>
          <p:cNvSpPr/>
          <p:nvPr/>
        </p:nvSpPr>
        <p:spPr>
          <a:xfrm>
            <a:off x="1894114" y="3174274"/>
            <a:ext cx="966652" cy="107115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71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D622FF3-1981-4DEC-AD93-6B06B79753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00" t="21510" r="10643" b="47428"/>
          <a:stretch/>
        </p:blipFill>
        <p:spPr>
          <a:xfrm>
            <a:off x="2751908" y="1939835"/>
            <a:ext cx="6688183" cy="212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33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FCA70A2-A80B-4B0E-830F-3880C40A4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85" t="16746" r="14286" b="17317"/>
          <a:stretch/>
        </p:blipFill>
        <p:spPr>
          <a:xfrm>
            <a:off x="2299063" y="457200"/>
            <a:ext cx="6087292" cy="451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42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AC3F9D3-2CB8-43B0-9442-FD7B6816A6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50" t="37137" r="13215" b="35421"/>
          <a:stretch/>
        </p:blipFill>
        <p:spPr>
          <a:xfrm>
            <a:off x="3004457" y="867112"/>
            <a:ext cx="5538651" cy="348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16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484C3F9-70AE-4219-8612-75816581F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35" t="20367" r="13857" b="51810"/>
          <a:stretch/>
        </p:blipFill>
        <p:spPr>
          <a:xfrm>
            <a:off x="1540434" y="1397726"/>
            <a:ext cx="8962104" cy="252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69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5AB346F-5A8F-468F-9E97-C5EF7D0D8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36" t="14460" r="13751" b="17888"/>
          <a:stretch/>
        </p:blipFill>
        <p:spPr>
          <a:xfrm>
            <a:off x="1489167" y="470263"/>
            <a:ext cx="6975566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51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6BC89BD-A105-4C2F-BD5E-C2DCB96D51EF}"/>
              </a:ext>
            </a:extLst>
          </p:cNvPr>
          <p:cNvSpPr txBox="1"/>
          <p:nvPr/>
        </p:nvSpPr>
        <p:spPr>
          <a:xfrm>
            <a:off x="6679096" y="649666"/>
            <a:ext cx="5048594" cy="2976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اليوم :   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الأربعاء</a:t>
            </a:r>
            <a:r>
              <a:rPr lang="ar-S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لتاريخ :  12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/ 7 / 1442 ه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الحصة 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الثالثة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لشعبة :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12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المادة :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حاسب 3 وتقنية المعلومات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الوحدة :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الرابعة</a:t>
            </a:r>
          </a:p>
        </p:txBody>
      </p:sp>
      <p:pic>
        <p:nvPicPr>
          <p:cNvPr id="34" name="صورة 33" descr="صورة تحتوي على نص, سبورة بيضاء&#10;&#10;تم إنشاء الوصف تلقائياً">
            <a:hlinkClick r:id="rId2" action="ppaction://hlinksldjump"/>
            <a:extLst>
              <a:ext uri="{FF2B5EF4-FFF2-40B4-BE49-F238E27FC236}">
                <a16:creationId xmlns:a16="http://schemas.microsoft.com/office/drawing/2014/main" id="{A816C706-9D4F-47D3-9282-C0A0E2E86A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8" r="13031" b="55154"/>
          <a:stretch/>
        </p:blipFill>
        <p:spPr>
          <a:xfrm>
            <a:off x="186007" y="640727"/>
            <a:ext cx="3209256" cy="1128381"/>
          </a:xfrm>
          <a:prstGeom prst="rect">
            <a:avLst/>
          </a:prstGeom>
        </p:spPr>
      </p:pic>
      <p:pic>
        <p:nvPicPr>
          <p:cNvPr id="6" name="Picture 8" descr="http://1.bp.blogspot.com/-vmhMsn1FSo8/Uw5Byll9QaI/AAAAAAAAA9w/5pFq6ctPwzw/s1600/%D8%A8%D8%B1%D9%86%D8%A7%D9%85%D8%AC+%D8%AC%D9%8A%D9%85%D8%A8.png">
            <a:extLst>
              <a:ext uri="{FF2B5EF4-FFF2-40B4-BE49-F238E27FC236}">
                <a16:creationId xmlns:a16="http://schemas.microsoft.com/office/drawing/2014/main" id="{9B2B7A9B-07BB-42C8-B3B6-47B2E6D21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8131" y="303420"/>
            <a:ext cx="4785473" cy="478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49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F10D78B-6D1E-4168-A0F6-E2AE79773DD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183052" y="0"/>
            <a:chExt cx="10047625" cy="5685183"/>
          </a:xfrm>
        </p:grpSpPr>
        <p:pic>
          <p:nvPicPr>
            <p:cNvPr id="7" name="Google Shape;91;p2">
              <a:extLst>
                <a:ext uri="{FF2B5EF4-FFF2-40B4-BE49-F238E27FC236}">
                  <a16:creationId xmlns:a16="http://schemas.microsoft.com/office/drawing/2014/main" id="{32ACF651-FE69-471B-8847-25B350C6EC19}"/>
                </a:ext>
              </a:extLst>
            </p:cNvPr>
            <p:cNvPicPr preferRelativeResize="0"/>
            <p:nvPr/>
          </p:nvPicPr>
          <p:blipFill rotWithShape="1">
            <a:blip r:embed="rId2"/>
            <a:srcRect l="1501" r="16088" b="17102"/>
            <a:stretch/>
          </p:blipFill>
          <p:spPr>
            <a:xfrm>
              <a:off x="183052" y="0"/>
              <a:ext cx="10047625" cy="56851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مربع نص 2">
              <a:hlinkClick r:id="rId3" action="ppaction://hlinksldjump"/>
              <a:extLst>
                <a:ext uri="{FF2B5EF4-FFF2-40B4-BE49-F238E27FC236}">
                  <a16:creationId xmlns:a16="http://schemas.microsoft.com/office/drawing/2014/main" id="{0BCD1ACE-0C52-4680-8B4C-E4852B43FCE4}"/>
                </a:ext>
              </a:extLst>
            </p:cNvPr>
            <p:cNvSpPr txBox="1"/>
            <p:nvPr/>
          </p:nvSpPr>
          <p:spPr>
            <a:xfrm>
              <a:off x="2332383" y="850741"/>
              <a:ext cx="7286870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ar-SA" sz="4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قوانين التعلم عن بعد </a:t>
              </a:r>
            </a:p>
          </p:txBody>
        </p:sp>
      </p:grpSp>
      <p:sp>
        <p:nvSpPr>
          <p:cNvPr id="5" name="شكل بيضاوي 4">
            <a:hlinkClick r:id="rId3" action="ppaction://hlinksldjump"/>
            <a:extLst>
              <a:ext uri="{FF2B5EF4-FFF2-40B4-BE49-F238E27FC236}">
                <a16:creationId xmlns:a16="http://schemas.microsoft.com/office/drawing/2014/main" id="{14A485FF-8976-453C-9D05-94A8F60C2707}"/>
              </a:ext>
            </a:extLst>
          </p:cNvPr>
          <p:cNvSpPr/>
          <p:nvPr/>
        </p:nvSpPr>
        <p:spPr>
          <a:xfrm>
            <a:off x="2057239" y="4951502"/>
            <a:ext cx="812969" cy="6134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635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C254BF4-1D36-422F-A73C-122DEF12E496}"/>
              </a:ext>
            </a:extLst>
          </p:cNvPr>
          <p:cNvSpPr/>
          <p:nvPr/>
        </p:nvSpPr>
        <p:spPr>
          <a:xfrm>
            <a:off x="5177319" y="2967335"/>
            <a:ext cx="1837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مراجعة</a:t>
            </a:r>
          </a:p>
        </p:txBody>
      </p:sp>
    </p:spTree>
    <p:extLst>
      <p:ext uri="{BB962C8B-B14F-4D97-AF65-F5344CB8AC3E}">
        <p14:creationId xmlns:p14="http://schemas.microsoft.com/office/powerpoint/2010/main" val="256488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C254BF4-1D36-422F-A73C-122DEF12E496}"/>
              </a:ext>
            </a:extLst>
          </p:cNvPr>
          <p:cNvSpPr/>
          <p:nvPr/>
        </p:nvSpPr>
        <p:spPr>
          <a:xfrm>
            <a:off x="5177319" y="2967335"/>
            <a:ext cx="1837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مراجعة</a:t>
            </a:r>
          </a:p>
        </p:txBody>
      </p:sp>
    </p:spTree>
    <p:extLst>
      <p:ext uri="{BB962C8B-B14F-4D97-AF65-F5344CB8AC3E}">
        <p14:creationId xmlns:p14="http://schemas.microsoft.com/office/powerpoint/2010/main" val="2512195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9688839-69E2-4E0B-BA43-B1BA40EB270C}"/>
              </a:ext>
            </a:extLst>
          </p:cNvPr>
          <p:cNvSpPr/>
          <p:nvPr/>
        </p:nvSpPr>
        <p:spPr>
          <a:xfrm>
            <a:off x="4462603" y="759712"/>
            <a:ext cx="74991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حددي العملية المناسبة لكل صورة</a:t>
            </a:r>
          </a:p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</a:t>
            </a:r>
            <a:r>
              <a:rPr lang="ar-S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كرر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ar-S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الطور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حول )</a:t>
            </a:r>
            <a:endParaRPr lang="ar-S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F4F64FE-0D44-40E4-B045-49C74C440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57" t="59678" r="30464" b="24569"/>
          <a:stretch/>
        </p:blipFill>
        <p:spPr>
          <a:xfrm>
            <a:off x="4203230" y="2514038"/>
            <a:ext cx="4008957" cy="219456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438FA42-2201-499C-BFEC-1606E698C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57" t="25703" r="30464" b="58289"/>
          <a:stretch/>
        </p:blipFill>
        <p:spPr>
          <a:xfrm>
            <a:off x="783771" y="2647408"/>
            <a:ext cx="3339737" cy="185786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F8B3749-B892-4949-9113-99E596E7B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57" t="42665" r="30464" b="41708"/>
          <a:stretch/>
        </p:blipFill>
        <p:spPr>
          <a:xfrm>
            <a:off x="8203478" y="2706176"/>
            <a:ext cx="3204751" cy="17403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8115180-C60A-48CF-80DE-51FACC9C5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57" t="59678" r="30464" b="24569"/>
          <a:stretch/>
        </p:blipFill>
        <p:spPr>
          <a:xfrm rot="10800000" flipH="1">
            <a:off x="453646" y="404387"/>
            <a:ext cx="4008957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30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C254BF4-1D36-422F-A73C-122DEF12E496}"/>
              </a:ext>
            </a:extLst>
          </p:cNvPr>
          <p:cNvSpPr/>
          <p:nvPr/>
        </p:nvSpPr>
        <p:spPr>
          <a:xfrm>
            <a:off x="7565491" y="981780"/>
            <a:ext cx="3252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التدريب الثاني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3EC85AA2-2D92-4E07-9C6B-451A0AC73E4B}"/>
              </a:ext>
            </a:extLst>
          </p:cNvPr>
          <p:cNvSpPr/>
          <p:nvPr/>
        </p:nvSpPr>
        <p:spPr>
          <a:xfrm>
            <a:off x="595872" y="2505670"/>
            <a:ext cx="11000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برنامج ( 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GIMP</a:t>
            </a:r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) التعامل مع الطبقات (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Layers</a:t>
            </a:r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0491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24EF4107-A7DD-47A6-AFBF-C34FAAB2B851}"/>
              </a:ext>
            </a:extLst>
          </p:cNvPr>
          <p:cNvGrpSpPr/>
          <p:nvPr/>
        </p:nvGrpSpPr>
        <p:grpSpPr>
          <a:xfrm>
            <a:off x="1232451" y="543338"/>
            <a:ext cx="9772147" cy="3723862"/>
            <a:chOff x="-72921" y="562440"/>
            <a:chExt cx="6989100" cy="5182851"/>
          </a:xfrm>
        </p:grpSpPr>
        <p:sp>
          <p:nvSpPr>
            <p:cNvPr id="9" name="مستطيل: زوايا مستديرة 8">
              <a:extLst>
                <a:ext uri="{FF2B5EF4-FFF2-40B4-BE49-F238E27FC236}">
                  <a16:creationId xmlns:a16="http://schemas.microsoft.com/office/drawing/2014/main" id="{22061ED2-FF19-4F7B-935A-C9AE5521F721}"/>
                </a:ext>
              </a:extLst>
            </p:cNvPr>
            <p:cNvSpPr/>
            <p:nvPr/>
          </p:nvSpPr>
          <p:spPr>
            <a:xfrm>
              <a:off x="-72921" y="562440"/>
              <a:ext cx="6989100" cy="5182851"/>
            </a:xfrm>
            <a:prstGeom prst="roundRect">
              <a:avLst>
                <a:gd name="adj" fmla="val 6096"/>
              </a:avLst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</a:p>
          </p:txBody>
        </p:sp>
        <p:sp>
          <p:nvSpPr>
            <p:cNvPr id="10" name="مربع نص 426">
              <a:extLst>
                <a:ext uri="{FF2B5EF4-FFF2-40B4-BE49-F238E27FC236}">
                  <a16:creationId xmlns:a16="http://schemas.microsoft.com/office/drawing/2014/main" id="{7AFFC2EE-B5B2-497A-B9D9-6FD5360C6569}"/>
                </a:ext>
              </a:extLst>
            </p:cNvPr>
            <p:cNvSpPr txBox="1"/>
            <p:nvPr/>
          </p:nvSpPr>
          <p:spPr>
            <a:xfrm>
              <a:off x="560441" y="562440"/>
              <a:ext cx="5578476" cy="48644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4400" b="1" dirty="0">
                  <a:solidFill>
                    <a:srgbClr val="002060"/>
                  </a:solidFill>
                  <a:latin typeface="Sakkal Majalla" pitchFamily="2" charset="-78"/>
                  <a:ea typeface="Calibri" panose="020F0502020204030204" pitchFamily="34" charset="0"/>
                  <a:cs typeface="DecoType Naskh Extensions" panose="02010400000000000000" pitchFamily="2" charset="-78"/>
                </a:rPr>
                <a:t>في هذا التدريب سنتعلم </a:t>
              </a:r>
            </a:p>
            <a:p>
              <a:pPr marL="571500" indent="-571500" rtl="1">
                <a:buFont typeface="Wingdings" panose="05000000000000000000" pitchFamily="2" charset="2"/>
                <a:buChar char="q"/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إنشاء طبقة جديدة</a:t>
              </a:r>
            </a:p>
            <a:p>
              <a:pPr marL="571500" indent="-571500" rtl="1">
                <a:buFont typeface="Wingdings" panose="05000000000000000000" pitchFamily="2" charset="2"/>
                <a:buChar char="q"/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تكرار طبقة معينة</a:t>
              </a:r>
            </a:p>
            <a:p>
              <a:pPr marL="571500" indent="-571500" rtl="1">
                <a:buFont typeface="Wingdings" panose="05000000000000000000" pitchFamily="2" charset="2"/>
                <a:buChar char="q"/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دمج الطبقات</a:t>
              </a:r>
            </a:p>
            <a:p>
              <a:pPr marL="571500" indent="-571500" rtl="1">
                <a:buFont typeface="Wingdings" panose="05000000000000000000" pitchFamily="2" charset="2"/>
                <a:buChar char="q"/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حذف الطبقات</a:t>
              </a:r>
            </a:p>
            <a:p>
              <a:pPr marL="571500" indent="-571500" rtl="1">
                <a:buFont typeface="Wingdings" panose="05000000000000000000" pitchFamily="2" charset="2"/>
                <a:buChar char="q"/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تغيير مقاسات الطبقة</a:t>
              </a:r>
            </a:p>
            <a:p>
              <a:pPr marL="571500" indent="-571500" rtl="1">
                <a:buFont typeface="Wingdings" panose="05000000000000000000" pitchFamily="2" charset="2"/>
                <a:buChar char="q"/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تدوير الطبقة</a:t>
              </a:r>
            </a:p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إضافة قناع للطبقة</a:t>
              </a:r>
            </a:p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 </a:t>
              </a:r>
            </a:p>
          </p:txBody>
        </p:sp>
      </p:grpSp>
      <p:pic>
        <p:nvPicPr>
          <p:cNvPr id="6" name="Picture 8" descr="http://1.bp.blogspot.com/-vmhMsn1FSo8/Uw5Byll9QaI/AAAAAAAAA9w/5pFq6ctPwzw/s1600/%D8%A8%D8%B1%D9%86%D8%A7%D9%85%D8%AC+%D8%AC%D9%8A%D9%85%D8%A8.png">
            <a:extLst>
              <a:ext uri="{FF2B5EF4-FFF2-40B4-BE49-F238E27FC236}">
                <a16:creationId xmlns:a16="http://schemas.microsoft.com/office/drawing/2014/main" id="{11FB7B52-40A0-42EC-80BB-15AD9D633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948" y="278296"/>
            <a:ext cx="4785473" cy="478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59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3FC4FE0-D0DF-4C7F-B275-397F824B706C}"/>
              </a:ext>
            </a:extLst>
          </p:cNvPr>
          <p:cNvSpPr/>
          <p:nvPr/>
        </p:nvSpPr>
        <p:spPr>
          <a:xfrm>
            <a:off x="8547010" y="838089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نشاط قبلي: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CA17C02-2547-477E-9CEB-1126F4BB4641}"/>
              </a:ext>
            </a:extLst>
          </p:cNvPr>
          <p:cNvSpPr/>
          <p:nvPr/>
        </p:nvSpPr>
        <p:spPr>
          <a:xfrm>
            <a:off x="1105871" y="2092124"/>
            <a:ext cx="10011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ما هي الطبقات في برامج الرسم بالحاسب ؟؟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C74B48F-7C9F-4E89-BD66-C963CEB59E6B}"/>
              </a:ext>
            </a:extLst>
          </p:cNvPr>
          <p:cNvSpPr/>
          <p:nvPr/>
        </p:nvSpPr>
        <p:spPr>
          <a:xfrm>
            <a:off x="1109706" y="2967335"/>
            <a:ext cx="99726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الصورة تتكون من عدة طبقات والطبقة عبارة</a:t>
            </a:r>
          </a:p>
          <a:p>
            <a:pPr algn="ctr"/>
            <a:r>
              <a:rPr lang="ar-S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عن صورة أو خلفية أو نص معين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396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C5146D8-FD2C-4E8D-8656-D119D6AB211B}"/>
              </a:ext>
            </a:extLst>
          </p:cNvPr>
          <p:cNvSpPr/>
          <p:nvPr/>
        </p:nvSpPr>
        <p:spPr>
          <a:xfrm>
            <a:off x="6706299" y="733587"/>
            <a:ext cx="4709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إنشاء طبقة جديدة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F6CB804-93FB-46E6-87CC-43DBDB4097C3}"/>
              </a:ext>
            </a:extLst>
          </p:cNvPr>
          <p:cNvSpPr/>
          <p:nvPr/>
        </p:nvSpPr>
        <p:spPr>
          <a:xfrm>
            <a:off x="2465955" y="1870055"/>
            <a:ext cx="93762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لاحظي الصورة التي أمامك وبيني خطوات</a:t>
            </a:r>
          </a:p>
          <a:p>
            <a:pPr algn="ctr"/>
            <a:r>
              <a:rPr lang="ar-SA" sz="5400" b="1" dirty="0">
                <a:ln/>
                <a:solidFill>
                  <a:schemeClr val="accent4"/>
                </a:solidFill>
              </a:rPr>
              <a:t>إنشاء طبقة جديدة؟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5706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>
            <a:extLst>
              <a:ext uri="{FF2B5EF4-FFF2-40B4-BE49-F238E27FC236}">
                <a16:creationId xmlns:a16="http://schemas.microsoft.com/office/drawing/2014/main" id="{4548AFE8-BCE0-4EA6-A458-E90C1FF92DB7}"/>
              </a:ext>
            </a:extLst>
          </p:cNvPr>
          <p:cNvSpPr/>
          <p:nvPr/>
        </p:nvSpPr>
        <p:spPr>
          <a:xfrm>
            <a:off x="2044895" y="827472"/>
            <a:ext cx="9111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ستطيل مستدير الزوايا 3">
            <a:extLst>
              <a:ext uri="{FF2B5EF4-FFF2-40B4-BE49-F238E27FC236}">
                <a16:creationId xmlns:a16="http://schemas.microsoft.com/office/drawing/2014/main" id="{34426ED1-3AA5-43F7-A80A-AB3555647F33}"/>
              </a:ext>
            </a:extLst>
          </p:cNvPr>
          <p:cNvSpPr/>
          <p:nvPr/>
        </p:nvSpPr>
        <p:spPr>
          <a:xfrm>
            <a:off x="9682187" y="2737726"/>
            <a:ext cx="2167287" cy="691274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دمج الطبقات</a:t>
            </a:r>
          </a:p>
        </p:txBody>
      </p:sp>
      <p:sp>
        <p:nvSpPr>
          <p:cNvPr id="23" name="مستطيل مستدير الزوايا 4">
            <a:extLst>
              <a:ext uri="{FF2B5EF4-FFF2-40B4-BE49-F238E27FC236}">
                <a16:creationId xmlns:a16="http://schemas.microsoft.com/office/drawing/2014/main" id="{19DD8256-6E07-49BF-8E3E-9E5A364FA12B}"/>
              </a:ext>
            </a:extLst>
          </p:cNvPr>
          <p:cNvSpPr/>
          <p:nvPr/>
        </p:nvSpPr>
        <p:spPr>
          <a:xfrm>
            <a:off x="9616875" y="3664532"/>
            <a:ext cx="2290058" cy="691274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حذف الطبقات</a:t>
            </a:r>
          </a:p>
        </p:txBody>
      </p:sp>
      <p:sp>
        <p:nvSpPr>
          <p:cNvPr id="24" name="مستطيل مستدير الزوايا 5">
            <a:extLst>
              <a:ext uri="{FF2B5EF4-FFF2-40B4-BE49-F238E27FC236}">
                <a16:creationId xmlns:a16="http://schemas.microsoft.com/office/drawing/2014/main" id="{DE7F195B-9A44-408E-9416-BF4FFDC929F9}"/>
              </a:ext>
            </a:extLst>
          </p:cNvPr>
          <p:cNvSpPr/>
          <p:nvPr/>
        </p:nvSpPr>
        <p:spPr>
          <a:xfrm>
            <a:off x="6439989" y="1810920"/>
            <a:ext cx="2599509" cy="691274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إخفاء الطبقات</a:t>
            </a:r>
          </a:p>
        </p:txBody>
      </p:sp>
      <p:sp>
        <p:nvSpPr>
          <p:cNvPr id="25" name="مستطيل مستدير الزوايا 6">
            <a:extLst>
              <a:ext uri="{FF2B5EF4-FFF2-40B4-BE49-F238E27FC236}">
                <a16:creationId xmlns:a16="http://schemas.microsoft.com/office/drawing/2014/main" id="{81A75A2D-1D71-4C11-AB04-EA83FC00538F}"/>
              </a:ext>
            </a:extLst>
          </p:cNvPr>
          <p:cNvSpPr/>
          <p:nvPr/>
        </p:nvSpPr>
        <p:spPr>
          <a:xfrm>
            <a:off x="6439989" y="2718175"/>
            <a:ext cx="2704011" cy="720621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تغيير مقاسات الطبقة</a:t>
            </a:r>
          </a:p>
        </p:txBody>
      </p:sp>
      <p:sp>
        <p:nvSpPr>
          <p:cNvPr id="26" name="مستطيل مستدير الزوايا 2">
            <a:extLst>
              <a:ext uri="{FF2B5EF4-FFF2-40B4-BE49-F238E27FC236}">
                <a16:creationId xmlns:a16="http://schemas.microsoft.com/office/drawing/2014/main" id="{D8939C56-BF48-4FCC-951A-FB5051E6FF32}"/>
              </a:ext>
            </a:extLst>
          </p:cNvPr>
          <p:cNvSpPr/>
          <p:nvPr/>
        </p:nvSpPr>
        <p:spPr>
          <a:xfrm>
            <a:off x="9655159" y="1797857"/>
            <a:ext cx="2167286" cy="69127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تكرار الطبقات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07C17A99-AD74-4509-8F01-1B43EEB907D8}"/>
              </a:ext>
            </a:extLst>
          </p:cNvPr>
          <p:cNvSpPr/>
          <p:nvPr/>
        </p:nvSpPr>
        <p:spPr>
          <a:xfrm>
            <a:off x="4075611" y="454245"/>
            <a:ext cx="7868942" cy="1269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cs typeface="Mudir MT" pitchFamily="2" charset="-78"/>
              </a:rPr>
              <a:t>العمليات التي يمكن إجراءها على الطبقة: </a:t>
            </a:r>
          </a:p>
        </p:txBody>
      </p:sp>
      <p:sp>
        <p:nvSpPr>
          <p:cNvPr id="9" name="مستطيل مستدير الزوايا 3">
            <a:extLst>
              <a:ext uri="{FF2B5EF4-FFF2-40B4-BE49-F238E27FC236}">
                <a16:creationId xmlns:a16="http://schemas.microsoft.com/office/drawing/2014/main" id="{0F642F62-6BFD-4F30-B613-1F37C7BB02DD}"/>
              </a:ext>
            </a:extLst>
          </p:cNvPr>
          <p:cNvSpPr/>
          <p:nvPr/>
        </p:nvSpPr>
        <p:spPr>
          <a:xfrm>
            <a:off x="6439988" y="3664531"/>
            <a:ext cx="2704011" cy="691274"/>
          </a:xfrm>
          <a:prstGeom prst="round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تدوير الطبقة</a:t>
            </a:r>
          </a:p>
        </p:txBody>
      </p:sp>
      <p:sp>
        <p:nvSpPr>
          <p:cNvPr id="10" name="مستطيل مستدير الزوايا 2">
            <a:extLst>
              <a:ext uri="{FF2B5EF4-FFF2-40B4-BE49-F238E27FC236}">
                <a16:creationId xmlns:a16="http://schemas.microsoft.com/office/drawing/2014/main" id="{31FCE356-BDF8-489D-A77E-69C791B16AE8}"/>
              </a:ext>
            </a:extLst>
          </p:cNvPr>
          <p:cNvSpPr/>
          <p:nvPr/>
        </p:nvSpPr>
        <p:spPr>
          <a:xfrm>
            <a:off x="3093249" y="1751509"/>
            <a:ext cx="2167286" cy="691274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ربط الطبقات</a:t>
            </a:r>
          </a:p>
        </p:txBody>
      </p:sp>
      <p:sp>
        <p:nvSpPr>
          <p:cNvPr id="12" name="مستطيل مستدير الزوايا 3">
            <a:extLst>
              <a:ext uri="{FF2B5EF4-FFF2-40B4-BE49-F238E27FC236}">
                <a16:creationId xmlns:a16="http://schemas.microsoft.com/office/drawing/2014/main" id="{576DE183-0322-4041-BB08-8DD878C3A8DE}"/>
              </a:ext>
            </a:extLst>
          </p:cNvPr>
          <p:cNvSpPr/>
          <p:nvPr/>
        </p:nvSpPr>
        <p:spPr>
          <a:xfrm>
            <a:off x="2824886" y="2844400"/>
            <a:ext cx="2704011" cy="691274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إضافة قناع للطبقة</a:t>
            </a:r>
          </a:p>
        </p:txBody>
      </p:sp>
    </p:spTree>
    <p:extLst>
      <p:ext uri="{BB962C8B-B14F-4D97-AF65-F5344CB8AC3E}">
        <p14:creationId xmlns:p14="http://schemas.microsoft.com/office/powerpoint/2010/main" val="233039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1" grpId="0" animBg="1"/>
      <p:bldP spid="23" grpId="0" animBg="1"/>
      <p:bldP spid="24" grpId="0" animBg="1"/>
      <p:bldP spid="25" grpId="0" animBg="1"/>
      <p:bldP spid="26" grpId="0" animBg="1"/>
      <p:bldP spid="37" grpId="0"/>
      <p:bldP spid="9" grpId="0" animBg="1"/>
      <p:bldP spid="10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40276F2-7717-410B-B9EB-DE2AF1DE9028}"/>
              </a:ext>
            </a:extLst>
          </p:cNvPr>
          <p:cNvSpPr/>
          <p:nvPr/>
        </p:nvSpPr>
        <p:spPr>
          <a:xfrm>
            <a:off x="8313604" y="694397"/>
            <a:ext cx="3193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نشاط مرحلي: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3C1E48CF-1509-46B3-82D6-C6F2C98832AD}"/>
              </a:ext>
            </a:extLst>
          </p:cNvPr>
          <p:cNvSpPr/>
          <p:nvPr/>
        </p:nvSpPr>
        <p:spPr>
          <a:xfrm>
            <a:off x="1204030" y="1617727"/>
            <a:ext cx="10019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ما العمليات المشتركة بين الطبقة والصورة؟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563ECD6-1BFD-4168-9134-5124D8C82A51}"/>
              </a:ext>
            </a:extLst>
          </p:cNvPr>
          <p:cNvSpPr/>
          <p:nvPr/>
        </p:nvSpPr>
        <p:spPr>
          <a:xfrm>
            <a:off x="4370209" y="2967335"/>
            <a:ext cx="34515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كتاب التدريبات</a:t>
            </a:r>
          </a:p>
          <a:p>
            <a:pPr algn="ctr"/>
            <a:r>
              <a:rPr lang="ar-SA" sz="5400" b="1" dirty="0">
                <a:ln/>
                <a:solidFill>
                  <a:schemeClr val="accent4"/>
                </a:solidFill>
              </a:rPr>
              <a:t>ص49 س3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8300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F07513DF-1D28-45C5-A285-AD001FFADD7B}"/>
              </a:ext>
            </a:extLst>
          </p:cNvPr>
          <p:cNvSpPr txBox="1">
            <a:spLocks/>
          </p:cNvSpPr>
          <p:nvPr/>
        </p:nvSpPr>
        <p:spPr>
          <a:xfrm>
            <a:off x="2207623" y="999309"/>
            <a:ext cx="8229600" cy="1432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Font typeface="Arial" panose="020B0604020202020204" pitchFamily="34" charset="0"/>
              <a:buNone/>
            </a:pPr>
            <a:r>
              <a:rPr lang="ar-SA" sz="4400" b="1" dirty="0">
                <a:solidFill>
                  <a:schemeClr val="accent3">
                    <a:lumMod val="75000"/>
                  </a:schemeClr>
                </a:solidFill>
              </a:rPr>
              <a:t>مهارة التصميم بالحاسب </a:t>
            </a:r>
            <a:r>
              <a:rPr lang="ar-SA" sz="4400" b="1" dirty="0"/>
              <a:t>هي نعمة من الله سبحانه وتعالى فكم من صورة كانت عظة وعبرة، وزرعت فكرة وغرست خُلقاً وأحيت أملا</a:t>
            </a:r>
          </a:p>
          <a:p>
            <a:pPr marL="82296" indent="0" algn="ctr">
              <a:buFont typeface="Arial" panose="020B0604020202020204" pitchFamily="34" charset="0"/>
              <a:buNone/>
            </a:pPr>
            <a:endParaRPr lang="ar-SA" b="1" dirty="0">
              <a:solidFill>
                <a:srgbClr val="FF0066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0CDBD92-95BE-4A80-8381-2AA795E42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72" t="63244" r="23821" b="19319"/>
          <a:stretch/>
        </p:blipFill>
        <p:spPr>
          <a:xfrm>
            <a:off x="1509292" y="2758630"/>
            <a:ext cx="9306754" cy="190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78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5754563-90D9-488C-BE16-B339093E8B10}"/>
              </a:ext>
            </a:extLst>
          </p:cNvPr>
          <p:cNvSpPr/>
          <p:nvPr/>
        </p:nvSpPr>
        <p:spPr>
          <a:xfrm>
            <a:off x="8016240" y="681334"/>
            <a:ext cx="3445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التدريب العملي</a:t>
            </a:r>
          </a:p>
        </p:txBody>
      </p:sp>
      <p:pic>
        <p:nvPicPr>
          <p:cNvPr id="1026" name="Picture 2" descr="تعلم فليس المرء يولد عالما،،،،،،وليس اخو علم كمن هو جاهل،،،،،،،وإن كبير  القوم لا علم عنده،،،،،صغير اذا التفت عليه الج… | Spirit quotes, Words  quotes, Feelings words">
            <a:extLst>
              <a:ext uri="{FF2B5EF4-FFF2-40B4-BE49-F238E27FC236}">
                <a16:creationId xmlns:a16="http://schemas.microsoft.com/office/drawing/2014/main" id="{0FEF9406-2D8C-4481-AE8A-40E9A7A8E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23" y="935425"/>
            <a:ext cx="3445175" cy="3491523"/>
          </a:xfrm>
          <a:prstGeom prst="rect">
            <a:avLst/>
          </a:prstGeom>
          <a:ln w="228600" cap="sq" cmpd="thickThin">
            <a:solidFill>
              <a:srgbClr val="A5002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BFF9A71-BA8A-4CB5-9571-02621767A9F1}"/>
              </a:ext>
            </a:extLst>
          </p:cNvPr>
          <p:cNvSpPr txBox="1"/>
          <p:nvPr/>
        </p:nvSpPr>
        <p:spPr>
          <a:xfrm>
            <a:off x="3049089" y="3697071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http://photopea.com/</a:t>
            </a:r>
          </a:p>
        </p:txBody>
      </p:sp>
      <p:pic>
        <p:nvPicPr>
          <p:cNvPr id="6" name="Picture 8" descr="http://1.bp.blogspot.com/-vmhMsn1FSo8/Uw5Byll9QaI/AAAAAAAAA9w/5pFq6ctPwzw/s1600/%D8%A8%D8%B1%D9%86%D8%A7%D9%85%D8%AC+%D8%AC%D9%8A%D9%85%D8%A8.png">
            <a:extLst>
              <a:ext uri="{FF2B5EF4-FFF2-40B4-BE49-F238E27FC236}">
                <a16:creationId xmlns:a16="http://schemas.microsoft.com/office/drawing/2014/main" id="{71B2ED5E-8172-4C6F-B8C8-032C8073C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17428" y="1698367"/>
            <a:ext cx="1839149" cy="183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EBA52F4-0EC5-4FEF-AD72-B54D88311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086" y="169836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8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C29F901-A8F6-4A6F-AFD9-BF0D6A32C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286" b="93354"/>
          <a:stretch/>
        </p:blipFill>
        <p:spPr>
          <a:xfrm>
            <a:off x="799121" y="2862437"/>
            <a:ext cx="10493721" cy="1030293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64CD5596-D1CA-4051-9F41-B31E3F192E57}"/>
              </a:ext>
            </a:extLst>
          </p:cNvPr>
          <p:cNvSpPr/>
          <p:nvPr/>
        </p:nvSpPr>
        <p:spPr>
          <a:xfrm>
            <a:off x="10011721" y="785838"/>
            <a:ext cx="1281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نشاط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9DF17C11-A1A7-46FE-B9FB-609B0FF10CB6}"/>
              </a:ext>
            </a:extLst>
          </p:cNvPr>
          <p:cNvSpPr/>
          <p:nvPr/>
        </p:nvSpPr>
        <p:spPr>
          <a:xfrm>
            <a:off x="899158" y="832005"/>
            <a:ext cx="92993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من خلال شريط الأوامر الذي أمامك </a:t>
            </a:r>
          </a:p>
          <a:p>
            <a:pPr algn="ctr"/>
            <a:r>
              <a:rPr lang="ar-SA" sz="5400" b="1" dirty="0">
                <a:ln/>
                <a:solidFill>
                  <a:schemeClr val="accent4"/>
                </a:solidFill>
              </a:rPr>
              <a:t>من أي قائمة يتم إجراء العمليات السابقة؟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728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1EA62E66-0837-4307-AAA4-53D578BF8643}"/>
              </a:ext>
            </a:extLst>
          </p:cNvPr>
          <p:cNvGrpSpPr/>
          <p:nvPr/>
        </p:nvGrpSpPr>
        <p:grpSpPr>
          <a:xfrm>
            <a:off x="845949" y="662609"/>
            <a:ext cx="10500102" cy="3776871"/>
            <a:chOff x="1308359" y="543339"/>
            <a:chExt cx="10500102" cy="3776871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F3D45CD9-6734-46A8-B42F-7D21DB6794EB}"/>
                </a:ext>
              </a:extLst>
            </p:cNvPr>
            <p:cNvGrpSpPr/>
            <p:nvPr/>
          </p:nvGrpSpPr>
          <p:grpSpPr>
            <a:xfrm>
              <a:off x="1308359" y="543339"/>
              <a:ext cx="10500102" cy="3776871"/>
              <a:chOff x="199694" y="1149326"/>
              <a:chExt cx="12581791" cy="4465407"/>
            </a:xfrm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BA6F3647-B435-4061-812C-D52EA9AD10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08" r="3417"/>
              <a:stretch/>
            </p:blipFill>
            <p:spPr bwMode="auto">
              <a:xfrm>
                <a:off x="199694" y="1382989"/>
                <a:ext cx="9155218" cy="42317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مربع نص 426">
                <a:extLst>
                  <a:ext uri="{FF2B5EF4-FFF2-40B4-BE49-F238E27FC236}">
                    <a16:creationId xmlns:a16="http://schemas.microsoft.com/office/drawing/2014/main" id="{C8777221-D838-43D4-92E8-1251730A523C}"/>
                  </a:ext>
                </a:extLst>
              </p:cNvPr>
              <p:cNvSpPr txBox="1"/>
              <p:nvPr/>
            </p:nvSpPr>
            <p:spPr>
              <a:xfrm>
                <a:off x="10402958" y="1149326"/>
                <a:ext cx="2378527" cy="990198"/>
              </a:xfrm>
              <a:prstGeom prst="snip1Rect">
                <a:avLst>
                  <a:gd name="adj" fmla="val 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1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4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DecoType Naskh Extensions" panose="02010400000000000000" pitchFamily="2" charset="-78"/>
                  </a:rPr>
                  <a:t>فكر</a:t>
                </a:r>
              </a:p>
            </p:txBody>
          </p:sp>
        </p:grpSp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3E9F7462-B140-47ED-A69C-A21B3366AA82}"/>
                </a:ext>
              </a:extLst>
            </p:cNvPr>
            <p:cNvSpPr/>
            <p:nvPr/>
          </p:nvSpPr>
          <p:spPr>
            <a:xfrm>
              <a:off x="1658093" y="1380855"/>
              <a:ext cx="6940995" cy="21859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solidFill>
                    <a:srgbClr val="002060"/>
                  </a:solidFill>
                  <a:cs typeface="PT Bold Heading" pitchFamily="2" charset="-78"/>
                </a:rPr>
                <a:t>عددي أشهر البرمجيات المستخدمة في الرسم والتصميم بالحاسب؟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64445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1EA62E66-0837-4307-AAA4-53D578BF8643}"/>
              </a:ext>
            </a:extLst>
          </p:cNvPr>
          <p:cNvGrpSpPr/>
          <p:nvPr/>
        </p:nvGrpSpPr>
        <p:grpSpPr>
          <a:xfrm>
            <a:off x="845949" y="662609"/>
            <a:ext cx="10500102" cy="3776871"/>
            <a:chOff x="1308359" y="543339"/>
            <a:chExt cx="10500102" cy="3776871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F3D45CD9-6734-46A8-B42F-7D21DB6794EB}"/>
                </a:ext>
              </a:extLst>
            </p:cNvPr>
            <p:cNvGrpSpPr/>
            <p:nvPr/>
          </p:nvGrpSpPr>
          <p:grpSpPr>
            <a:xfrm>
              <a:off x="1308359" y="543339"/>
              <a:ext cx="10500102" cy="3776871"/>
              <a:chOff x="199694" y="1149326"/>
              <a:chExt cx="12581791" cy="4465407"/>
            </a:xfrm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BA6F3647-B435-4061-812C-D52EA9AD10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08" r="3417"/>
              <a:stretch/>
            </p:blipFill>
            <p:spPr bwMode="auto">
              <a:xfrm>
                <a:off x="199694" y="1382989"/>
                <a:ext cx="9155218" cy="42317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مربع نص 426">
                <a:extLst>
                  <a:ext uri="{FF2B5EF4-FFF2-40B4-BE49-F238E27FC236}">
                    <a16:creationId xmlns:a16="http://schemas.microsoft.com/office/drawing/2014/main" id="{C8777221-D838-43D4-92E8-1251730A523C}"/>
                  </a:ext>
                </a:extLst>
              </p:cNvPr>
              <p:cNvSpPr txBox="1"/>
              <p:nvPr/>
            </p:nvSpPr>
            <p:spPr>
              <a:xfrm>
                <a:off x="10402958" y="1149326"/>
                <a:ext cx="2378527" cy="990198"/>
              </a:xfrm>
              <a:prstGeom prst="snip1Rect">
                <a:avLst>
                  <a:gd name="adj" fmla="val 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1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4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DecoType Naskh Extensions" panose="02010400000000000000" pitchFamily="2" charset="-78"/>
                  </a:rPr>
                  <a:t>فكر</a:t>
                </a:r>
              </a:p>
            </p:txBody>
          </p:sp>
        </p:grpSp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3E9F7462-B140-47ED-A69C-A21B3366AA82}"/>
                </a:ext>
              </a:extLst>
            </p:cNvPr>
            <p:cNvSpPr/>
            <p:nvPr/>
          </p:nvSpPr>
          <p:spPr>
            <a:xfrm>
              <a:off x="1658093" y="1380855"/>
              <a:ext cx="6940995" cy="21859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solidFill>
                    <a:srgbClr val="002060"/>
                  </a:solidFill>
                  <a:cs typeface="PT Bold Heading" pitchFamily="2" charset="-78"/>
                </a:rPr>
                <a:t>ما الفائدة من ربط الطبقات؟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72165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>
            <a:extLst>
              <a:ext uri="{FF2B5EF4-FFF2-40B4-BE49-F238E27FC236}">
                <a16:creationId xmlns:a16="http://schemas.microsoft.com/office/drawing/2014/main" id="{4548AFE8-BCE0-4EA6-A458-E90C1FF92DB7}"/>
              </a:ext>
            </a:extLst>
          </p:cNvPr>
          <p:cNvSpPr/>
          <p:nvPr/>
        </p:nvSpPr>
        <p:spPr>
          <a:xfrm>
            <a:off x="2044895" y="827472"/>
            <a:ext cx="9111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ستطيل مستدير الزوايا 3">
            <a:extLst>
              <a:ext uri="{FF2B5EF4-FFF2-40B4-BE49-F238E27FC236}">
                <a16:creationId xmlns:a16="http://schemas.microsoft.com/office/drawing/2014/main" id="{34426ED1-3AA5-43F7-A80A-AB3555647F33}"/>
              </a:ext>
            </a:extLst>
          </p:cNvPr>
          <p:cNvSpPr/>
          <p:nvPr/>
        </p:nvSpPr>
        <p:spPr>
          <a:xfrm>
            <a:off x="9682187" y="2737726"/>
            <a:ext cx="2167287" cy="691274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دمج الطبقات</a:t>
            </a:r>
          </a:p>
        </p:txBody>
      </p:sp>
      <p:sp>
        <p:nvSpPr>
          <p:cNvPr id="23" name="مستطيل مستدير الزوايا 4">
            <a:extLst>
              <a:ext uri="{FF2B5EF4-FFF2-40B4-BE49-F238E27FC236}">
                <a16:creationId xmlns:a16="http://schemas.microsoft.com/office/drawing/2014/main" id="{19DD8256-6E07-49BF-8E3E-9E5A364FA12B}"/>
              </a:ext>
            </a:extLst>
          </p:cNvPr>
          <p:cNvSpPr/>
          <p:nvPr/>
        </p:nvSpPr>
        <p:spPr>
          <a:xfrm>
            <a:off x="5922830" y="1751508"/>
            <a:ext cx="2290058" cy="691274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حذف الطبقات</a:t>
            </a:r>
          </a:p>
        </p:txBody>
      </p:sp>
      <p:sp>
        <p:nvSpPr>
          <p:cNvPr id="24" name="مستطيل مستدير الزوايا 5">
            <a:extLst>
              <a:ext uri="{FF2B5EF4-FFF2-40B4-BE49-F238E27FC236}">
                <a16:creationId xmlns:a16="http://schemas.microsoft.com/office/drawing/2014/main" id="{DE7F195B-9A44-408E-9416-BF4FFDC929F9}"/>
              </a:ext>
            </a:extLst>
          </p:cNvPr>
          <p:cNvSpPr/>
          <p:nvPr/>
        </p:nvSpPr>
        <p:spPr>
          <a:xfrm>
            <a:off x="5915792" y="2973258"/>
            <a:ext cx="2599509" cy="691274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إخفاء الطبقات</a:t>
            </a:r>
          </a:p>
        </p:txBody>
      </p:sp>
      <p:sp>
        <p:nvSpPr>
          <p:cNvPr id="25" name="مستطيل مستدير الزوايا 6">
            <a:extLst>
              <a:ext uri="{FF2B5EF4-FFF2-40B4-BE49-F238E27FC236}">
                <a16:creationId xmlns:a16="http://schemas.microsoft.com/office/drawing/2014/main" id="{81A75A2D-1D71-4C11-AB04-EA83FC00538F}"/>
              </a:ext>
            </a:extLst>
          </p:cNvPr>
          <p:cNvSpPr/>
          <p:nvPr/>
        </p:nvSpPr>
        <p:spPr>
          <a:xfrm>
            <a:off x="1776549" y="1736835"/>
            <a:ext cx="2704011" cy="720621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تغيير مقاسات الطبقة</a:t>
            </a:r>
          </a:p>
        </p:txBody>
      </p:sp>
      <p:sp>
        <p:nvSpPr>
          <p:cNvPr id="26" name="مستطيل مستدير الزوايا 2">
            <a:extLst>
              <a:ext uri="{FF2B5EF4-FFF2-40B4-BE49-F238E27FC236}">
                <a16:creationId xmlns:a16="http://schemas.microsoft.com/office/drawing/2014/main" id="{D8939C56-BF48-4FCC-951A-FB5051E6FF32}"/>
              </a:ext>
            </a:extLst>
          </p:cNvPr>
          <p:cNvSpPr/>
          <p:nvPr/>
        </p:nvSpPr>
        <p:spPr>
          <a:xfrm>
            <a:off x="9655159" y="1797857"/>
            <a:ext cx="2167286" cy="69127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تكرار الطبقات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07C17A99-AD74-4509-8F01-1B43EEB907D8}"/>
              </a:ext>
            </a:extLst>
          </p:cNvPr>
          <p:cNvSpPr/>
          <p:nvPr/>
        </p:nvSpPr>
        <p:spPr>
          <a:xfrm>
            <a:off x="4075611" y="454245"/>
            <a:ext cx="7868942" cy="1269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cs typeface="Mudir MT" pitchFamily="2" charset="-78"/>
              </a:rPr>
              <a:t>العمليات التي يمكن إجراءها على الطبقة: </a:t>
            </a:r>
          </a:p>
        </p:txBody>
      </p:sp>
      <p:sp>
        <p:nvSpPr>
          <p:cNvPr id="9" name="مستطيل مستدير الزوايا 3">
            <a:extLst>
              <a:ext uri="{FF2B5EF4-FFF2-40B4-BE49-F238E27FC236}">
                <a16:creationId xmlns:a16="http://schemas.microsoft.com/office/drawing/2014/main" id="{0F642F62-6BFD-4F30-B613-1F37C7BB02DD}"/>
              </a:ext>
            </a:extLst>
          </p:cNvPr>
          <p:cNvSpPr/>
          <p:nvPr/>
        </p:nvSpPr>
        <p:spPr>
          <a:xfrm>
            <a:off x="1776549" y="2843599"/>
            <a:ext cx="2704011" cy="691274"/>
          </a:xfrm>
          <a:prstGeom prst="round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تدوير الطبقة</a:t>
            </a:r>
          </a:p>
        </p:txBody>
      </p:sp>
    </p:spTree>
    <p:extLst>
      <p:ext uri="{BB962C8B-B14F-4D97-AF65-F5344CB8AC3E}">
        <p14:creationId xmlns:p14="http://schemas.microsoft.com/office/powerpoint/2010/main" val="231703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1" grpId="0" animBg="1"/>
      <p:bldP spid="23" grpId="0" animBg="1"/>
      <p:bldP spid="24" grpId="0" animBg="1"/>
      <p:bldP spid="25" grpId="0" animBg="1"/>
      <p:bldP spid="26" grpId="0" animBg="1"/>
      <p:bldP spid="37" grpId="0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F6B4C88B-1829-410A-AA8E-83716B7D19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786" t="18079" b="30277"/>
          <a:stretch/>
        </p:blipFill>
        <p:spPr>
          <a:xfrm>
            <a:off x="1060269" y="678068"/>
            <a:ext cx="4800600" cy="376863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B7CB91EA-D4EE-4AC3-8019-EA2565C28058}"/>
              </a:ext>
            </a:extLst>
          </p:cNvPr>
          <p:cNvSpPr/>
          <p:nvPr/>
        </p:nvSpPr>
        <p:spPr>
          <a:xfrm>
            <a:off x="6938777" y="582656"/>
            <a:ext cx="48005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نشاط مرحلي:</a:t>
            </a:r>
          </a:p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صلي بين الأمر ورمزه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72ACCA84-BC54-45F4-BB5D-186E05A2C600}"/>
              </a:ext>
            </a:extLst>
          </p:cNvPr>
          <p:cNvSpPr/>
          <p:nvPr/>
        </p:nvSpPr>
        <p:spPr>
          <a:xfrm>
            <a:off x="1619792" y="3961311"/>
            <a:ext cx="561703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7EF4554C-A4E3-4972-BEFE-D8D90298EE1D}"/>
              </a:ext>
            </a:extLst>
          </p:cNvPr>
          <p:cNvSpPr/>
          <p:nvPr/>
        </p:nvSpPr>
        <p:spPr>
          <a:xfrm>
            <a:off x="1619793" y="1238905"/>
            <a:ext cx="561703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C8BB192B-23AA-4D7F-8C06-4FC94857CC52}"/>
              </a:ext>
            </a:extLst>
          </p:cNvPr>
          <p:cNvSpPr/>
          <p:nvPr/>
        </p:nvSpPr>
        <p:spPr>
          <a:xfrm>
            <a:off x="3992445" y="4013563"/>
            <a:ext cx="470263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543E9111-8DAE-4C41-8C5D-3C1E4C49DA4F}"/>
              </a:ext>
            </a:extLst>
          </p:cNvPr>
          <p:cNvSpPr/>
          <p:nvPr/>
        </p:nvSpPr>
        <p:spPr>
          <a:xfrm>
            <a:off x="2325188" y="966651"/>
            <a:ext cx="470263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835CD545-FFC5-4691-87B0-251427D6E631}"/>
              </a:ext>
            </a:extLst>
          </p:cNvPr>
          <p:cNvSpPr/>
          <p:nvPr/>
        </p:nvSpPr>
        <p:spPr>
          <a:xfrm>
            <a:off x="5215999" y="3989503"/>
            <a:ext cx="470263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9A59893-651A-4E40-8487-7D31CA9EFC0B}"/>
              </a:ext>
            </a:extLst>
          </p:cNvPr>
          <p:cNvSpPr/>
          <p:nvPr/>
        </p:nvSpPr>
        <p:spPr>
          <a:xfrm>
            <a:off x="9209433" y="2029206"/>
            <a:ext cx="181812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تكرار الطبقة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694E23FF-F6CC-4FA2-B3B1-841064ADCF1E}"/>
              </a:ext>
            </a:extLst>
          </p:cNvPr>
          <p:cNvSpPr/>
          <p:nvPr/>
        </p:nvSpPr>
        <p:spPr>
          <a:xfrm>
            <a:off x="7973485" y="3721175"/>
            <a:ext cx="1843774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ربط الطبقات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4888274-C515-4EDA-B93E-E45CC1EC15AD}"/>
              </a:ext>
            </a:extLst>
          </p:cNvPr>
          <p:cNvSpPr/>
          <p:nvPr/>
        </p:nvSpPr>
        <p:spPr>
          <a:xfrm>
            <a:off x="9246302" y="2876224"/>
            <a:ext cx="174438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إخفاء</a:t>
            </a:r>
            <a:r>
              <a:rPr lang="ar-SA" sz="32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الطبقة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51A54A2-5508-4008-94D4-F4C81A11401A}"/>
              </a:ext>
            </a:extLst>
          </p:cNvPr>
          <p:cNvSpPr/>
          <p:nvPr/>
        </p:nvSpPr>
        <p:spPr>
          <a:xfrm>
            <a:off x="6894761" y="2007543"/>
            <a:ext cx="1608182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إنشاء طبقة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A815F32-D7CE-490C-A715-7FD3F1B27075}"/>
              </a:ext>
            </a:extLst>
          </p:cNvPr>
          <p:cNvSpPr/>
          <p:nvPr/>
        </p:nvSpPr>
        <p:spPr>
          <a:xfrm>
            <a:off x="6824253" y="2832525"/>
            <a:ext cx="1749197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حذف الطبقة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A6A44A7-10F1-4FC9-91ED-8DD114929976}"/>
              </a:ext>
            </a:extLst>
          </p:cNvPr>
          <p:cNvSpPr txBox="1"/>
          <p:nvPr/>
        </p:nvSpPr>
        <p:spPr>
          <a:xfrm>
            <a:off x="2639351" y="5404131"/>
            <a:ext cx="609382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https://www.liveworksheets.com/ps1630177ye</a:t>
            </a:r>
          </a:p>
        </p:txBody>
      </p:sp>
    </p:spTree>
    <p:extLst>
      <p:ext uri="{BB962C8B-B14F-4D97-AF65-F5344CB8AC3E}">
        <p14:creationId xmlns:p14="http://schemas.microsoft.com/office/powerpoint/2010/main" val="9612166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1EA62E66-0837-4307-AAA4-53D578BF8643}"/>
              </a:ext>
            </a:extLst>
          </p:cNvPr>
          <p:cNvGrpSpPr/>
          <p:nvPr/>
        </p:nvGrpSpPr>
        <p:grpSpPr>
          <a:xfrm>
            <a:off x="845949" y="662609"/>
            <a:ext cx="10500102" cy="3776871"/>
            <a:chOff x="1308359" y="543339"/>
            <a:chExt cx="10500102" cy="3776871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F3D45CD9-6734-46A8-B42F-7D21DB6794EB}"/>
                </a:ext>
              </a:extLst>
            </p:cNvPr>
            <p:cNvGrpSpPr/>
            <p:nvPr/>
          </p:nvGrpSpPr>
          <p:grpSpPr>
            <a:xfrm>
              <a:off x="1308359" y="543339"/>
              <a:ext cx="10500102" cy="3776871"/>
              <a:chOff x="199694" y="1149326"/>
              <a:chExt cx="12581791" cy="4465407"/>
            </a:xfrm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BA6F3647-B435-4061-812C-D52EA9AD10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08" r="3417"/>
              <a:stretch/>
            </p:blipFill>
            <p:spPr bwMode="auto">
              <a:xfrm>
                <a:off x="199694" y="1382989"/>
                <a:ext cx="9155218" cy="42317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مربع نص 426">
                <a:extLst>
                  <a:ext uri="{FF2B5EF4-FFF2-40B4-BE49-F238E27FC236}">
                    <a16:creationId xmlns:a16="http://schemas.microsoft.com/office/drawing/2014/main" id="{C8777221-D838-43D4-92E8-1251730A523C}"/>
                  </a:ext>
                </a:extLst>
              </p:cNvPr>
              <p:cNvSpPr txBox="1"/>
              <p:nvPr/>
            </p:nvSpPr>
            <p:spPr>
              <a:xfrm>
                <a:off x="10402958" y="1149326"/>
                <a:ext cx="2378527" cy="990198"/>
              </a:xfrm>
              <a:prstGeom prst="snip1Rect">
                <a:avLst>
                  <a:gd name="adj" fmla="val 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1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4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DecoType Naskh Extensions" panose="02010400000000000000" pitchFamily="2" charset="-78"/>
                  </a:rPr>
                  <a:t>فكر</a:t>
                </a:r>
              </a:p>
            </p:txBody>
          </p:sp>
        </p:grpSp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3E9F7462-B140-47ED-A69C-A21B3366AA82}"/>
                </a:ext>
              </a:extLst>
            </p:cNvPr>
            <p:cNvSpPr/>
            <p:nvPr/>
          </p:nvSpPr>
          <p:spPr>
            <a:xfrm>
              <a:off x="1658093" y="1380855"/>
              <a:ext cx="6940995" cy="21859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solidFill>
                    <a:srgbClr val="002060"/>
                  </a:solidFill>
                  <a:cs typeface="PT Bold Heading" pitchFamily="2" charset="-78"/>
                </a:rPr>
                <a:t>ما وظيفة قناع الطبقة 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2386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3F0D762-EF92-4400-B37B-99987C44E1C1}"/>
              </a:ext>
            </a:extLst>
          </p:cNvPr>
          <p:cNvSpPr/>
          <p:nvPr/>
        </p:nvSpPr>
        <p:spPr>
          <a:xfrm>
            <a:off x="7017994" y="1097282"/>
            <a:ext cx="2937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تقويم ختامي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B420644-F4CC-46D2-A0BD-BED065224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29" t="15221" r="6036" b="38853"/>
          <a:stretch/>
        </p:blipFill>
        <p:spPr>
          <a:xfrm>
            <a:off x="1136468" y="1097282"/>
            <a:ext cx="4454436" cy="3148147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87B40EF-FDBE-4FDA-A94D-2F1C2E521F65}"/>
              </a:ext>
            </a:extLst>
          </p:cNvPr>
          <p:cNvSpPr/>
          <p:nvPr/>
        </p:nvSpPr>
        <p:spPr>
          <a:xfrm>
            <a:off x="1894114" y="3174274"/>
            <a:ext cx="966652" cy="107115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389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140CF4B-2861-438C-8F3F-594317F0D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64" t="19604" r="14393" b="57337"/>
          <a:stretch/>
        </p:blipFill>
        <p:spPr>
          <a:xfrm>
            <a:off x="2572952" y="1345473"/>
            <a:ext cx="7864272" cy="22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68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3FAA72C-12AE-46C0-A454-22A3BCAFB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86" t="18080" r="14072" b="20748"/>
          <a:stretch/>
        </p:blipFill>
        <p:spPr>
          <a:xfrm>
            <a:off x="3566159" y="548639"/>
            <a:ext cx="5930537" cy="41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548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4CFE0C1-C14D-4931-A32C-022869B5C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07" t="23988" r="13643" b="41710"/>
          <a:stretch/>
        </p:blipFill>
        <p:spPr>
          <a:xfrm>
            <a:off x="2573384" y="750182"/>
            <a:ext cx="7955280" cy="324705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4B4641E-9013-4974-89F4-2F83FB4AE7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71" t="20557" r="16964" b="44760"/>
          <a:stretch/>
        </p:blipFill>
        <p:spPr>
          <a:xfrm>
            <a:off x="2272937" y="750182"/>
            <a:ext cx="8530047" cy="374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5D53F1E-7DE4-4909-BE56-CB2A94941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07" t="15030" r="18678" b="16556"/>
          <a:stretch/>
        </p:blipFill>
        <p:spPr>
          <a:xfrm>
            <a:off x="3122022" y="470263"/>
            <a:ext cx="5512527" cy="46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726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77074CE-7E90-4206-8863-1F1F9B96D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43" t="29323" r="16857" b="40948"/>
          <a:stretch/>
        </p:blipFill>
        <p:spPr>
          <a:xfrm>
            <a:off x="2259874" y="1123779"/>
            <a:ext cx="7876903" cy="292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7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upload.wikimedia.org/wikipedia/commons/8/8d/Inkscape0.45.png">
            <a:extLst>
              <a:ext uri="{FF2B5EF4-FFF2-40B4-BE49-F238E27FC236}">
                <a16:creationId xmlns:a16="http://schemas.microsoft.com/office/drawing/2014/main" id="{B9C9B47E-68FE-41B7-93C1-45F710B56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2" y="717742"/>
            <a:ext cx="4622703" cy="334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clud7.com/wp-content/uploads/inkscape-draw-freely-program-LOGO.png">
            <a:extLst>
              <a:ext uri="{FF2B5EF4-FFF2-40B4-BE49-F238E27FC236}">
                <a16:creationId xmlns:a16="http://schemas.microsoft.com/office/drawing/2014/main" id="{F32B137E-FC34-4578-AB14-B3AC0B7A3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62" y="1253987"/>
            <a:ext cx="23795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6D698FC8-45DE-46B1-B636-22ED82C5499F}"/>
              </a:ext>
            </a:extLst>
          </p:cNvPr>
          <p:cNvSpPr/>
          <p:nvPr/>
        </p:nvSpPr>
        <p:spPr>
          <a:xfrm>
            <a:off x="8255326" y="1412776"/>
            <a:ext cx="352839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مجانية ( مفتوحة المصدر )</a:t>
            </a:r>
          </a:p>
        </p:txBody>
      </p:sp>
    </p:spTree>
    <p:extLst>
      <p:ext uri="{BB962C8B-B14F-4D97-AF65-F5344CB8AC3E}">
        <p14:creationId xmlns:p14="http://schemas.microsoft.com/office/powerpoint/2010/main" val="156322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BD35004-9360-40BC-A03B-5C5D7A6D4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21" t="31610" r="18464" b="50000"/>
          <a:stretch/>
        </p:blipFill>
        <p:spPr>
          <a:xfrm>
            <a:off x="2586446" y="2168433"/>
            <a:ext cx="7354389" cy="19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565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AED460A-E558-442A-8A8E-6CEE13CC5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07" t="15602" r="18250" b="29704"/>
          <a:stretch/>
        </p:blipFill>
        <p:spPr>
          <a:xfrm>
            <a:off x="3918857" y="458873"/>
            <a:ext cx="6048104" cy="436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92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8"/>
          <p:cNvGrpSpPr/>
          <p:nvPr/>
        </p:nvGrpSpPr>
        <p:grpSpPr>
          <a:xfrm>
            <a:off x="948050" y="-1656313"/>
            <a:ext cx="10520385" cy="4731397"/>
            <a:chOff x="-8362706" y="2619972"/>
            <a:chExt cx="11157264" cy="3165026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D3E184C-BE19-44F7-8DC7-A1B00F33E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62706" y="4561811"/>
              <a:ext cx="2963127" cy="1223187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7B8984FD-F06C-4B43-A9E7-8BFF9AECD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193" y="2619972"/>
              <a:ext cx="1108365" cy="471229"/>
            </a:xfrm>
            <a:prstGeom prst="rect">
              <a:avLst/>
            </a:prstGeom>
          </p:spPr>
        </p:pic>
      </p:grpSp>
      <p:sp>
        <p:nvSpPr>
          <p:cNvPr id="6" name="مربع نص 426">
            <a:extLst>
              <a:ext uri="{FF2B5EF4-FFF2-40B4-BE49-F238E27FC236}">
                <a16:creationId xmlns:a16="http://schemas.microsoft.com/office/drawing/2014/main" id="{F5B616BC-6E0D-43E9-9DFD-1E1DB6E1BC81}"/>
              </a:ext>
            </a:extLst>
          </p:cNvPr>
          <p:cNvSpPr txBox="1"/>
          <p:nvPr/>
        </p:nvSpPr>
        <p:spPr>
          <a:xfrm>
            <a:off x="3749957" y="628390"/>
            <a:ext cx="8036122" cy="31545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الواجب :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من خلال منصة مدرستي </a:t>
            </a:r>
          </a:p>
          <a:p>
            <a:pPr marL="457200" indent="-457200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ar-S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احرصي على مشاهدة الدروس من خلال منصة مدرستي. </a:t>
            </a:r>
          </a:p>
          <a:p>
            <a:pPr marL="457200" indent="-457200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ar-SA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من الجدول المدرسي يتم ارسال الواجب والنشاط والاثراء .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endParaRPr lang="ar-SA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endParaRPr lang="ar-SA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ar-SA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endParaRPr lang="ar-SA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endParaRPr lang="ar-SA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13310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6BC89BD-A105-4C2F-BD5E-C2DCB96D51EF}"/>
              </a:ext>
            </a:extLst>
          </p:cNvPr>
          <p:cNvSpPr txBox="1"/>
          <p:nvPr/>
        </p:nvSpPr>
        <p:spPr>
          <a:xfrm>
            <a:off x="6679096" y="649666"/>
            <a:ext cx="5048594" cy="2976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اليوم :   الخميس  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لتاريخ :  13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/ 7 / 1442 ه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الحصة 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الثالثة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لشعبة :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12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المادة :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حاسب 3 وتقنية المعلومات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الوحدة :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الرابعة</a:t>
            </a:r>
          </a:p>
        </p:txBody>
      </p:sp>
      <p:pic>
        <p:nvPicPr>
          <p:cNvPr id="34" name="صورة 33" descr="صورة تحتوي على نص, سبورة بيضاء&#10;&#10;تم إنشاء الوصف تلقائياً">
            <a:hlinkClick r:id="rId2" action="ppaction://hlinksldjump"/>
            <a:extLst>
              <a:ext uri="{FF2B5EF4-FFF2-40B4-BE49-F238E27FC236}">
                <a16:creationId xmlns:a16="http://schemas.microsoft.com/office/drawing/2014/main" id="{A816C706-9D4F-47D3-9282-C0A0E2E86A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8" r="13031" b="55154"/>
          <a:stretch/>
        </p:blipFill>
        <p:spPr>
          <a:xfrm>
            <a:off x="186007" y="640727"/>
            <a:ext cx="3209256" cy="1128381"/>
          </a:xfrm>
          <a:prstGeom prst="rect">
            <a:avLst/>
          </a:prstGeom>
        </p:spPr>
      </p:pic>
      <p:pic>
        <p:nvPicPr>
          <p:cNvPr id="6" name="Picture 8" descr="http://1.bp.blogspot.com/-vmhMsn1FSo8/Uw5Byll9QaI/AAAAAAAAA9w/5pFq6ctPwzw/s1600/%D8%A8%D8%B1%D9%86%D8%A7%D9%85%D8%AC+%D8%AC%D9%8A%D9%85%D8%A8.png">
            <a:extLst>
              <a:ext uri="{FF2B5EF4-FFF2-40B4-BE49-F238E27FC236}">
                <a16:creationId xmlns:a16="http://schemas.microsoft.com/office/drawing/2014/main" id="{9B2B7A9B-07BB-42C8-B3B6-47B2E6D21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8131" y="303420"/>
            <a:ext cx="4785473" cy="478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3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F10D78B-6D1E-4168-A0F6-E2AE79773DD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183052" y="0"/>
            <a:chExt cx="10047625" cy="5685183"/>
          </a:xfrm>
        </p:grpSpPr>
        <p:pic>
          <p:nvPicPr>
            <p:cNvPr id="7" name="Google Shape;91;p2">
              <a:extLst>
                <a:ext uri="{FF2B5EF4-FFF2-40B4-BE49-F238E27FC236}">
                  <a16:creationId xmlns:a16="http://schemas.microsoft.com/office/drawing/2014/main" id="{32ACF651-FE69-471B-8847-25B350C6EC19}"/>
                </a:ext>
              </a:extLst>
            </p:cNvPr>
            <p:cNvPicPr preferRelativeResize="0"/>
            <p:nvPr/>
          </p:nvPicPr>
          <p:blipFill rotWithShape="1">
            <a:blip r:embed="rId2"/>
            <a:srcRect l="1501" r="16088" b="17102"/>
            <a:stretch/>
          </p:blipFill>
          <p:spPr>
            <a:xfrm>
              <a:off x="183052" y="0"/>
              <a:ext cx="10047625" cy="56851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مربع نص 2">
              <a:hlinkClick r:id="rId3" action="ppaction://hlinksldjump"/>
              <a:extLst>
                <a:ext uri="{FF2B5EF4-FFF2-40B4-BE49-F238E27FC236}">
                  <a16:creationId xmlns:a16="http://schemas.microsoft.com/office/drawing/2014/main" id="{0BCD1ACE-0C52-4680-8B4C-E4852B43FCE4}"/>
                </a:ext>
              </a:extLst>
            </p:cNvPr>
            <p:cNvSpPr txBox="1"/>
            <p:nvPr/>
          </p:nvSpPr>
          <p:spPr>
            <a:xfrm>
              <a:off x="2332383" y="850741"/>
              <a:ext cx="7286870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ar-SA" sz="4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قوانين التعلم عن بعد </a:t>
              </a:r>
            </a:p>
          </p:txBody>
        </p:sp>
      </p:grpSp>
      <p:sp>
        <p:nvSpPr>
          <p:cNvPr id="5" name="شكل بيضاوي 4">
            <a:hlinkClick r:id="rId3" action="ppaction://hlinksldjump"/>
            <a:extLst>
              <a:ext uri="{FF2B5EF4-FFF2-40B4-BE49-F238E27FC236}">
                <a16:creationId xmlns:a16="http://schemas.microsoft.com/office/drawing/2014/main" id="{14A485FF-8976-453C-9D05-94A8F60C2707}"/>
              </a:ext>
            </a:extLst>
          </p:cNvPr>
          <p:cNvSpPr/>
          <p:nvPr/>
        </p:nvSpPr>
        <p:spPr>
          <a:xfrm>
            <a:off x="2057239" y="4951502"/>
            <a:ext cx="812969" cy="6134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86234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C254BF4-1D36-422F-A73C-122DEF12E496}"/>
              </a:ext>
            </a:extLst>
          </p:cNvPr>
          <p:cNvSpPr/>
          <p:nvPr/>
        </p:nvSpPr>
        <p:spPr>
          <a:xfrm>
            <a:off x="5177319" y="2967335"/>
            <a:ext cx="1837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مراجعة</a:t>
            </a:r>
          </a:p>
        </p:txBody>
      </p:sp>
    </p:spTree>
    <p:extLst>
      <p:ext uri="{BB962C8B-B14F-4D97-AF65-F5344CB8AC3E}">
        <p14:creationId xmlns:p14="http://schemas.microsoft.com/office/powerpoint/2010/main" val="21559897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C254BF4-1D36-422F-A73C-122DEF12E496}"/>
              </a:ext>
            </a:extLst>
          </p:cNvPr>
          <p:cNvSpPr/>
          <p:nvPr/>
        </p:nvSpPr>
        <p:spPr>
          <a:xfrm>
            <a:off x="7535034" y="981780"/>
            <a:ext cx="3313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التدريب الثالث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3EC85AA2-2D92-4E07-9C6B-451A0AC73E4B}"/>
              </a:ext>
            </a:extLst>
          </p:cNvPr>
          <p:cNvSpPr/>
          <p:nvPr/>
        </p:nvSpPr>
        <p:spPr>
          <a:xfrm>
            <a:off x="792563" y="2505670"/>
            <a:ext cx="10606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برنامج ( 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GIMP</a:t>
            </a:r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) التعامل مع الأدوات (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Tools</a:t>
            </a:r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87500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24EF4107-A7DD-47A6-AFBF-C34FAAB2B851}"/>
              </a:ext>
            </a:extLst>
          </p:cNvPr>
          <p:cNvGrpSpPr/>
          <p:nvPr/>
        </p:nvGrpSpPr>
        <p:grpSpPr>
          <a:xfrm>
            <a:off x="1232451" y="543338"/>
            <a:ext cx="9772147" cy="3988904"/>
            <a:chOff x="-72921" y="562440"/>
            <a:chExt cx="6989100" cy="5551735"/>
          </a:xfrm>
        </p:grpSpPr>
        <p:sp>
          <p:nvSpPr>
            <p:cNvPr id="9" name="مستطيل: زوايا مستديرة 8">
              <a:extLst>
                <a:ext uri="{FF2B5EF4-FFF2-40B4-BE49-F238E27FC236}">
                  <a16:creationId xmlns:a16="http://schemas.microsoft.com/office/drawing/2014/main" id="{22061ED2-FF19-4F7B-935A-C9AE5521F721}"/>
                </a:ext>
              </a:extLst>
            </p:cNvPr>
            <p:cNvSpPr/>
            <p:nvPr/>
          </p:nvSpPr>
          <p:spPr>
            <a:xfrm>
              <a:off x="-72921" y="562440"/>
              <a:ext cx="6989100" cy="5182851"/>
            </a:xfrm>
            <a:prstGeom prst="roundRect">
              <a:avLst>
                <a:gd name="adj" fmla="val 6096"/>
              </a:avLst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</a:p>
          </p:txBody>
        </p:sp>
        <p:sp>
          <p:nvSpPr>
            <p:cNvPr id="10" name="مربع نص 426">
              <a:extLst>
                <a:ext uri="{FF2B5EF4-FFF2-40B4-BE49-F238E27FC236}">
                  <a16:creationId xmlns:a16="http://schemas.microsoft.com/office/drawing/2014/main" id="{7AFFC2EE-B5B2-497A-B9D9-6FD5360C6569}"/>
                </a:ext>
              </a:extLst>
            </p:cNvPr>
            <p:cNvSpPr txBox="1"/>
            <p:nvPr/>
          </p:nvSpPr>
          <p:spPr>
            <a:xfrm>
              <a:off x="700581" y="1249697"/>
              <a:ext cx="5578476" cy="48644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4400" b="1" dirty="0">
                  <a:solidFill>
                    <a:srgbClr val="002060"/>
                  </a:solidFill>
                  <a:latin typeface="Sakkal Majalla" pitchFamily="2" charset="-78"/>
                  <a:ea typeface="Calibri" panose="020F0502020204030204" pitchFamily="34" charset="0"/>
                  <a:cs typeface="DecoType Naskh Extensions" panose="02010400000000000000" pitchFamily="2" charset="-78"/>
                </a:rPr>
                <a:t>في هذا التدريب سنتعلم </a:t>
              </a:r>
            </a:p>
            <a:p>
              <a:pPr marL="571500" indent="-571500" rtl="1">
                <a:buFont typeface="Wingdings" panose="05000000000000000000" pitchFamily="2" charset="2"/>
                <a:buChar char="q"/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العمل على أدوات التحديد</a:t>
              </a:r>
            </a:p>
            <a:p>
              <a:pPr marL="571500" indent="-571500" rtl="1">
                <a:buFont typeface="Wingdings" panose="05000000000000000000" pitchFamily="2" charset="2"/>
                <a:buChar char="q"/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العمل على أدوات التلوين</a:t>
              </a:r>
            </a:p>
            <a:p>
              <a:pPr marL="571500" indent="-571500" rtl="1">
                <a:buFont typeface="Wingdings" panose="05000000000000000000" pitchFamily="2" charset="2"/>
                <a:buChar char="q"/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العمل على أدوات التحويل</a:t>
              </a:r>
            </a:p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 </a:t>
              </a:r>
            </a:p>
          </p:txBody>
        </p:sp>
      </p:grpSp>
      <p:pic>
        <p:nvPicPr>
          <p:cNvPr id="6" name="Picture 8" descr="http://1.bp.blogspot.com/-vmhMsn1FSo8/Uw5Byll9QaI/AAAAAAAAA9w/5pFq6ctPwzw/s1600/%D8%A8%D8%B1%D9%86%D8%A7%D9%85%D8%AC+%D8%AC%D9%8A%D9%85%D8%A8.png">
            <a:extLst>
              <a:ext uri="{FF2B5EF4-FFF2-40B4-BE49-F238E27FC236}">
                <a16:creationId xmlns:a16="http://schemas.microsoft.com/office/drawing/2014/main" id="{11FB7B52-40A0-42EC-80BB-15AD9D633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948" y="278296"/>
            <a:ext cx="4785473" cy="478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8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A1E1D68-3714-4520-BC92-9181E8AAF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" t="10595" r="81892" b="68200"/>
          <a:stretch/>
        </p:blipFill>
        <p:spPr>
          <a:xfrm>
            <a:off x="561701" y="1162594"/>
            <a:ext cx="4754882" cy="3226152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946F842C-7DDC-4AE2-8659-099A4B364F20}"/>
              </a:ext>
            </a:extLst>
          </p:cNvPr>
          <p:cNvSpPr/>
          <p:nvPr/>
        </p:nvSpPr>
        <p:spPr>
          <a:xfrm>
            <a:off x="561702" y="1162594"/>
            <a:ext cx="4598127" cy="548640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C2B4FC3-DFB0-4ED2-830E-DB92EE0AE126}"/>
              </a:ext>
            </a:extLst>
          </p:cNvPr>
          <p:cNvSpPr/>
          <p:nvPr/>
        </p:nvSpPr>
        <p:spPr>
          <a:xfrm>
            <a:off x="570411" y="2412273"/>
            <a:ext cx="4106094" cy="54864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1AC7D0F-4055-4D13-8507-D1299903EDD5}"/>
              </a:ext>
            </a:extLst>
          </p:cNvPr>
          <p:cNvSpPr/>
          <p:nvPr/>
        </p:nvSpPr>
        <p:spPr>
          <a:xfrm>
            <a:off x="561702" y="3089178"/>
            <a:ext cx="4598127" cy="1171303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3DCBFC0-E80E-4848-BDD0-1D4661882DA5}"/>
              </a:ext>
            </a:extLst>
          </p:cNvPr>
          <p:cNvSpPr/>
          <p:nvPr/>
        </p:nvSpPr>
        <p:spPr>
          <a:xfrm>
            <a:off x="3263536" y="1839499"/>
            <a:ext cx="1896293" cy="54864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D0CD605-C060-4CF6-882F-599EBDFBD5BD}"/>
              </a:ext>
            </a:extLst>
          </p:cNvPr>
          <p:cNvSpPr/>
          <p:nvPr/>
        </p:nvSpPr>
        <p:spPr>
          <a:xfrm>
            <a:off x="5965496" y="975249"/>
            <a:ext cx="3187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أدوات التحديد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A859729-244E-42F8-92D8-81B3F10313E4}"/>
              </a:ext>
            </a:extLst>
          </p:cNvPr>
          <p:cNvSpPr/>
          <p:nvPr/>
        </p:nvSpPr>
        <p:spPr>
          <a:xfrm>
            <a:off x="5924522" y="2074630"/>
            <a:ext cx="3329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أدوات التحويل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50325C0-2217-4ACF-840F-8E94516C54E6}"/>
              </a:ext>
            </a:extLst>
          </p:cNvPr>
          <p:cNvSpPr/>
          <p:nvPr/>
        </p:nvSpPr>
        <p:spPr>
          <a:xfrm>
            <a:off x="6030320" y="3337151"/>
            <a:ext cx="3118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أدوات التلوين</a:t>
            </a:r>
          </a:p>
        </p:txBody>
      </p:sp>
    </p:spTree>
    <p:extLst>
      <p:ext uri="{BB962C8B-B14F-4D97-AF65-F5344CB8AC3E}">
        <p14:creationId xmlns:p14="http://schemas.microsoft.com/office/powerpoint/2010/main" val="11938399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8DF58D3-D148-42DF-83A4-384F9B3B0B4F}"/>
              </a:ext>
            </a:extLst>
          </p:cNvPr>
          <p:cNvSpPr/>
          <p:nvPr/>
        </p:nvSpPr>
        <p:spPr>
          <a:xfrm>
            <a:off x="82595" y="1922306"/>
            <a:ext cx="121094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إذا أردت تعديل أي جزء من الصورة أو نسخه أو قصه</a:t>
            </a:r>
          </a:p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الخطوة التي يجب عملها أولا؟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620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0980E405-D859-4074-83A2-6B7E14AFFB94}"/>
              </a:ext>
            </a:extLst>
          </p:cNvPr>
          <p:cNvSpPr/>
          <p:nvPr/>
        </p:nvSpPr>
        <p:spPr>
          <a:xfrm>
            <a:off x="8030242" y="998200"/>
            <a:ext cx="352839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غير مجانية</a:t>
            </a:r>
          </a:p>
        </p:txBody>
      </p:sp>
      <p:pic>
        <p:nvPicPr>
          <p:cNvPr id="3" name="Picture 2" descr="http://screenshots.en.sftcdn.net/en/scrn/23000/23548/adobe-photoshop-elements-4.jpg">
            <a:extLst>
              <a:ext uri="{FF2B5EF4-FFF2-40B4-BE49-F238E27FC236}">
                <a16:creationId xmlns:a16="http://schemas.microsoft.com/office/drawing/2014/main" id="{C95B73C3-99FA-408E-B780-C320DB9CC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2" y="807452"/>
            <a:ext cx="4531184" cy="351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files.softicons.com/download/application-icons/isabi3-icons-by-barrymieny/png/512x512/Adobe%20Photoshop%20Elements.png">
            <a:extLst>
              <a:ext uri="{FF2B5EF4-FFF2-40B4-BE49-F238E27FC236}">
                <a16:creationId xmlns:a16="http://schemas.microsoft.com/office/drawing/2014/main" id="{EF4A0283-EBCC-4AEB-B677-23BAC3E64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43" y="1463105"/>
            <a:ext cx="2620099" cy="262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7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A1E1D68-3714-4520-BC92-9181E8AAF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" t="10595" r="81892" b="85198"/>
          <a:stretch/>
        </p:blipFill>
        <p:spPr>
          <a:xfrm>
            <a:off x="2704011" y="2103120"/>
            <a:ext cx="7302138" cy="64008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946F842C-7DDC-4AE2-8659-099A4B364F20}"/>
              </a:ext>
            </a:extLst>
          </p:cNvPr>
          <p:cNvSpPr/>
          <p:nvPr/>
        </p:nvSpPr>
        <p:spPr>
          <a:xfrm>
            <a:off x="2704011" y="2148840"/>
            <a:ext cx="7302138" cy="548640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D0CD605-C060-4CF6-882F-599EBDFBD5BD}"/>
              </a:ext>
            </a:extLst>
          </p:cNvPr>
          <p:cNvSpPr/>
          <p:nvPr/>
        </p:nvSpPr>
        <p:spPr>
          <a:xfrm>
            <a:off x="5965496" y="975249"/>
            <a:ext cx="3187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أدوات التحديد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F68B8B7-6EE3-4139-A40F-4D89D642D1D5}"/>
              </a:ext>
            </a:extLst>
          </p:cNvPr>
          <p:cNvSpPr/>
          <p:nvPr/>
        </p:nvSpPr>
        <p:spPr>
          <a:xfrm>
            <a:off x="1990476" y="2889313"/>
            <a:ext cx="1542409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التحديد المستطيل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815D876-A8D7-43CD-9207-49D36572A664}"/>
              </a:ext>
            </a:extLst>
          </p:cNvPr>
          <p:cNvSpPr/>
          <p:nvPr/>
        </p:nvSpPr>
        <p:spPr>
          <a:xfrm>
            <a:off x="3281234" y="3305212"/>
            <a:ext cx="1576073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التحديد البيضاوي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89B6898-9ED8-4171-8035-F76987D4CFA0}"/>
              </a:ext>
            </a:extLst>
          </p:cNvPr>
          <p:cNvSpPr/>
          <p:nvPr/>
        </p:nvSpPr>
        <p:spPr>
          <a:xfrm>
            <a:off x="6835048" y="2864551"/>
            <a:ext cx="126829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التحديد باللون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D3DC047-5665-4C32-BE71-2A8B66DDC67A}"/>
              </a:ext>
            </a:extLst>
          </p:cNvPr>
          <p:cNvSpPr/>
          <p:nvPr/>
        </p:nvSpPr>
        <p:spPr>
          <a:xfrm>
            <a:off x="7561248" y="3397683"/>
            <a:ext cx="1420582" cy="400110"/>
          </a:xfrm>
          <a:prstGeom prst="rect">
            <a:avLst/>
          </a:prstGeom>
          <a:solidFill>
            <a:srgbClr val="FF006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التحديد بالمقص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9033E092-958E-45A2-98EC-78F3A7311683}"/>
              </a:ext>
            </a:extLst>
          </p:cNvPr>
          <p:cNvSpPr/>
          <p:nvPr/>
        </p:nvSpPr>
        <p:spPr>
          <a:xfrm>
            <a:off x="8954067" y="2830502"/>
            <a:ext cx="1247457" cy="40011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تحديد المقدمة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51EBD841-A068-49EC-A8FA-F77F8B4A0D63}"/>
              </a:ext>
            </a:extLst>
          </p:cNvPr>
          <p:cNvSpPr/>
          <p:nvPr/>
        </p:nvSpPr>
        <p:spPr>
          <a:xfrm>
            <a:off x="5636260" y="3308990"/>
            <a:ext cx="1452642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التحديد الضبابي</a:t>
            </a:r>
          </a:p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العصا السحرية</a:t>
            </a:r>
            <a:endParaRPr lang="ar-S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534A2FCA-F47E-4213-ACEF-4708AE627348}"/>
              </a:ext>
            </a:extLst>
          </p:cNvPr>
          <p:cNvSpPr/>
          <p:nvPr/>
        </p:nvSpPr>
        <p:spPr>
          <a:xfrm>
            <a:off x="4788428" y="2866967"/>
            <a:ext cx="1162499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التحديد الحر</a:t>
            </a:r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48C5A607-1CBF-40B0-B82B-4F778C3CE513}"/>
              </a:ext>
            </a:extLst>
          </p:cNvPr>
          <p:cNvCxnSpPr/>
          <p:nvPr/>
        </p:nvCxnSpPr>
        <p:spPr>
          <a:xfrm>
            <a:off x="3210645" y="2520285"/>
            <a:ext cx="0" cy="415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95D59183-2B84-4B89-8ADE-E4471EF43429}"/>
              </a:ext>
            </a:extLst>
          </p:cNvPr>
          <p:cNvCxnSpPr/>
          <p:nvPr/>
        </p:nvCxnSpPr>
        <p:spPr>
          <a:xfrm>
            <a:off x="5369677" y="2489589"/>
            <a:ext cx="0" cy="415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CD284D97-A2E1-4BEC-A96D-984B17F1026A}"/>
              </a:ext>
            </a:extLst>
          </p:cNvPr>
          <p:cNvCxnSpPr/>
          <p:nvPr/>
        </p:nvCxnSpPr>
        <p:spPr>
          <a:xfrm>
            <a:off x="7529404" y="2576675"/>
            <a:ext cx="0" cy="415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رابط كسهم مستقيم 20">
            <a:extLst>
              <a:ext uri="{FF2B5EF4-FFF2-40B4-BE49-F238E27FC236}">
                <a16:creationId xmlns:a16="http://schemas.microsoft.com/office/drawing/2014/main" id="{1F4A970C-257B-40D3-855D-AE13B842420A}"/>
              </a:ext>
            </a:extLst>
          </p:cNvPr>
          <p:cNvCxnSpPr/>
          <p:nvPr/>
        </p:nvCxnSpPr>
        <p:spPr>
          <a:xfrm>
            <a:off x="9440934" y="2504828"/>
            <a:ext cx="0" cy="415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D04557F2-9467-4DA0-954A-6443AF30CA5A}"/>
              </a:ext>
            </a:extLst>
          </p:cNvPr>
          <p:cNvCxnSpPr>
            <a:cxnSpLocks/>
          </p:cNvCxnSpPr>
          <p:nvPr/>
        </p:nvCxnSpPr>
        <p:spPr>
          <a:xfrm>
            <a:off x="8400261" y="2648825"/>
            <a:ext cx="0" cy="780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3C716841-F0A7-4C66-9AA8-5CEF2872E96F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6362581" y="2624356"/>
            <a:ext cx="9552" cy="6846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1CD4D927-E6EE-4A3C-AC44-732B4663FDCC}"/>
              </a:ext>
            </a:extLst>
          </p:cNvPr>
          <p:cNvCxnSpPr>
            <a:cxnSpLocks/>
          </p:cNvCxnSpPr>
          <p:nvPr/>
        </p:nvCxnSpPr>
        <p:spPr>
          <a:xfrm>
            <a:off x="4241919" y="2502956"/>
            <a:ext cx="0" cy="780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1720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A1E1D68-3714-4520-BC92-9181E8AAF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" t="10595" r="81892" b="85198"/>
          <a:stretch/>
        </p:blipFill>
        <p:spPr>
          <a:xfrm>
            <a:off x="2704011" y="2103120"/>
            <a:ext cx="7302138" cy="64008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946F842C-7DDC-4AE2-8659-099A4B364F20}"/>
              </a:ext>
            </a:extLst>
          </p:cNvPr>
          <p:cNvSpPr/>
          <p:nvPr/>
        </p:nvSpPr>
        <p:spPr>
          <a:xfrm>
            <a:off x="2704011" y="2148840"/>
            <a:ext cx="7302138" cy="548640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D0CD605-C060-4CF6-882F-599EBDFBD5BD}"/>
              </a:ext>
            </a:extLst>
          </p:cNvPr>
          <p:cNvSpPr/>
          <p:nvPr/>
        </p:nvSpPr>
        <p:spPr>
          <a:xfrm>
            <a:off x="5965496" y="975249"/>
            <a:ext cx="3187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أدوات التحديد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F68B8B7-6EE3-4139-A40F-4D89D642D1D5}"/>
              </a:ext>
            </a:extLst>
          </p:cNvPr>
          <p:cNvSpPr/>
          <p:nvPr/>
        </p:nvSpPr>
        <p:spPr>
          <a:xfrm>
            <a:off x="1990476" y="2889313"/>
            <a:ext cx="1542409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التحديد المستطيل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815D876-A8D7-43CD-9207-49D36572A664}"/>
              </a:ext>
            </a:extLst>
          </p:cNvPr>
          <p:cNvSpPr/>
          <p:nvPr/>
        </p:nvSpPr>
        <p:spPr>
          <a:xfrm>
            <a:off x="3281234" y="3305212"/>
            <a:ext cx="1576073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التحديد البيضاوي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89B6898-9ED8-4171-8035-F76987D4CFA0}"/>
              </a:ext>
            </a:extLst>
          </p:cNvPr>
          <p:cNvSpPr/>
          <p:nvPr/>
        </p:nvSpPr>
        <p:spPr>
          <a:xfrm>
            <a:off x="6835048" y="2864551"/>
            <a:ext cx="126829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التحديد باللون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D3DC047-5665-4C32-BE71-2A8B66DDC67A}"/>
              </a:ext>
            </a:extLst>
          </p:cNvPr>
          <p:cNvSpPr/>
          <p:nvPr/>
        </p:nvSpPr>
        <p:spPr>
          <a:xfrm>
            <a:off x="7561248" y="3397683"/>
            <a:ext cx="1420582" cy="400110"/>
          </a:xfrm>
          <a:prstGeom prst="rect">
            <a:avLst/>
          </a:prstGeom>
          <a:solidFill>
            <a:srgbClr val="FF006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التحديد بالمقص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9033E092-958E-45A2-98EC-78F3A7311683}"/>
              </a:ext>
            </a:extLst>
          </p:cNvPr>
          <p:cNvSpPr/>
          <p:nvPr/>
        </p:nvSpPr>
        <p:spPr>
          <a:xfrm>
            <a:off x="8954067" y="2830502"/>
            <a:ext cx="1247457" cy="40011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تحديد المقدمة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51EBD841-A068-49EC-A8FA-F77F8B4A0D63}"/>
              </a:ext>
            </a:extLst>
          </p:cNvPr>
          <p:cNvSpPr/>
          <p:nvPr/>
        </p:nvSpPr>
        <p:spPr>
          <a:xfrm>
            <a:off x="5636260" y="3308990"/>
            <a:ext cx="1452642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التحديد الضبابي</a:t>
            </a:r>
          </a:p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العصا السحرية</a:t>
            </a:r>
            <a:endParaRPr lang="ar-S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534A2FCA-F47E-4213-ACEF-4708AE627348}"/>
              </a:ext>
            </a:extLst>
          </p:cNvPr>
          <p:cNvSpPr/>
          <p:nvPr/>
        </p:nvSpPr>
        <p:spPr>
          <a:xfrm>
            <a:off x="4788428" y="2866967"/>
            <a:ext cx="1162499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التحديد الحر</a:t>
            </a:r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48C5A607-1CBF-40B0-B82B-4F778C3CE513}"/>
              </a:ext>
            </a:extLst>
          </p:cNvPr>
          <p:cNvCxnSpPr/>
          <p:nvPr/>
        </p:nvCxnSpPr>
        <p:spPr>
          <a:xfrm>
            <a:off x="3210645" y="2520285"/>
            <a:ext cx="0" cy="415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95D59183-2B84-4B89-8ADE-E4471EF43429}"/>
              </a:ext>
            </a:extLst>
          </p:cNvPr>
          <p:cNvCxnSpPr/>
          <p:nvPr/>
        </p:nvCxnSpPr>
        <p:spPr>
          <a:xfrm>
            <a:off x="5369677" y="2489589"/>
            <a:ext cx="0" cy="415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CD284D97-A2E1-4BEC-A96D-984B17F1026A}"/>
              </a:ext>
            </a:extLst>
          </p:cNvPr>
          <p:cNvCxnSpPr/>
          <p:nvPr/>
        </p:nvCxnSpPr>
        <p:spPr>
          <a:xfrm>
            <a:off x="7529404" y="2576675"/>
            <a:ext cx="0" cy="415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رابط كسهم مستقيم 20">
            <a:extLst>
              <a:ext uri="{FF2B5EF4-FFF2-40B4-BE49-F238E27FC236}">
                <a16:creationId xmlns:a16="http://schemas.microsoft.com/office/drawing/2014/main" id="{1F4A970C-257B-40D3-855D-AE13B842420A}"/>
              </a:ext>
            </a:extLst>
          </p:cNvPr>
          <p:cNvCxnSpPr/>
          <p:nvPr/>
        </p:nvCxnSpPr>
        <p:spPr>
          <a:xfrm>
            <a:off x="9440934" y="2504828"/>
            <a:ext cx="0" cy="415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D04557F2-9467-4DA0-954A-6443AF30CA5A}"/>
              </a:ext>
            </a:extLst>
          </p:cNvPr>
          <p:cNvCxnSpPr>
            <a:cxnSpLocks/>
          </p:cNvCxnSpPr>
          <p:nvPr/>
        </p:nvCxnSpPr>
        <p:spPr>
          <a:xfrm>
            <a:off x="8400261" y="2648825"/>
            <a:ext cx="0" cy="780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3C716841-F0A7-4C66-9AA8-5CEF2872E96F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6362581" y="2624356"/>
            <a:ext cx="9552" cy="6846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1CD4D927-E6EE-4A3C-AC44-732B4663FDCC}"/>
              </a:ext>
            </a:extLst>
          </p:cNvPr>
          <p:cNvCxnSpPr>
            <a:cxnSpLocks/>
          </p:cNvCxnSpPr>
          <p:nvPr/>
        </p:nvCxnSpPr>
        <p:spPr>
          <a:xfrm>
            <a:off x="4241919" y="2502956"/>
            <a:ext cx="0" cy="780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مستطيل 4">
            <a:extLst>
              <a:ext uri="{FF2B5EF4-FFF2-40B4-BE49-F238E27FC236}">
                <a16:creationId xmlns:a16="http://schemas.microsoft.com/office/drawing/2014/main" id="{1CF867D5-1830-4CE7-8C4C-638047C792DC}"/>
              </a:ext>
            </a:extLst>
          </p:cNvPr>
          <p:cNvSpPr/>
          <p:nvPr/>
        </p:nvSpPr>
        <p:spPr>
          <a:xfrm>
            <a:off x="836494" y="1118963"/>
            <a:ext cx="488947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هل هناك طريقة </a:t>
            </a:r>
            <a:r>
              <a:rPr lang="ar-SA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آخرى</a:t>
            </a:r>
            <a:r>
              <a: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للوصول لأدوات التحديد؟</a:t>
            </a:r>
          </a:p>
        </p:txBody>
      </p:sp>
    </p:spTree>
    <p:extLst>
      <p:ext uri="{BB962C8B-B14F-4D97-AF65-F5344CB8AC3E}">
        <p14:creationId xmlns:p14="http://schemas.microsoft.com/office/powerpoint/2010/main" val="5692285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5754563-90D9-488C-BE16-B339093E8B10}"/>
              </a:ext>
            </a:extLst>
          </p:cNvPr>
          <p:cNvSpPr/>
          <p:nvPr/>
        </p:nvSpPr>
        <p:spPr>
          <a:xfrm>
            <a:off x="8016240" y="681334"/>
            <a:ext cx="3445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التدريب العملي</a:t>
            </a:r>
          </a:p>
        </p:txBody>
      </p:sp>
      <p:pic>
        <p:nvPicPr>
          <p:cNvPr id="1026" name="Picture 2" descr="تعلم فليس المرء يولد عالما،،،،،،وليس اخو علم كمن هو جاهل،،،،،،،وإن كبير  القوم لا علم عنده،،،،،صغير اذا التفت عليه الج… | Spirit quotes, Words  quotes, Feelings words">
            <a:extLst>
              <a:ext uri="{FF2B5EF4-FFF2-40B4-BE49-F238E27FC236}">
                <a16:creationId xmlns:a16="http://schemas.microsoft.com/office/drawing/2014/main" id="{0FEF9406-2D8C-4481-AE8A-40E9A7A8E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61" y="889977"/>
            <a:ext cx="3445175" cy="3491523"/>
          </a:xfrm>
          <a:prstGeom prst="rect">
            <a:avLst/>
          </a:prstGeom>
          <a:ln w="228600" cap="sq" cmpd="thickThin">
            <a:solidFill>
              <a:srgbClr val="A5002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BFF9A71-BA8A-4CB5-9571-02621767A9F1}"/>
              </a:ext>
            </a:extLst>
          </p:cNvPr>
          <p:cNvSpPr txBox="1"/>
          <p:nvPr/>
        </p:nvSpPr>
        <p:spPr>
          <a:xfrm>
            <a:off x="3645005" y="3730335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http://photopea.com/</a:t>
            </a:r>
          </a:p>
        </p:txBody>
      </p:sp>
      <p:pic>
        <p:nvPicPr>
          <p:cNvPr id="6" name="Picture 8" descr="http://1.bp.blogspot.com/-vmhMsn1FSo8/Uw5Byll9QaI/AAAAAAAAA9w/5pFq6ctPwzw/s1600/%D8%A8%D8%B1%D9%86%D8%A7%D9%85%D8%AC+%D8%AC%D9%8A%D9%85%D8%A8.png">
            <a:extLst>
              <a:ext uri="{FF2B5EF4-FFF2-40B4-BE49-F238E27FC236}">
                <a16:creationId xmlns:a16="http://schemas.microsoft.com/office/drawing/2014/main" id="{71B2ED5E-8172-4C6F-B8C8-032C8073C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38827" y="2570980"/>
            <a:ext cx="1839149" cy="183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EBA52F4-0EC5-4FEF-AD72-B54D88311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100" y="2476500"/>
            <a:ext cx="1905000" cy="190500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B1FA881A-F2D4-4982-89E3-E27CE8A5AE9E}"/>
              </a:ext>
            </a:extLst>
          </p:cNvPr>
          <p:cNvSpPr/>
          <p:nvPr/>
        </p:nvSpPr>
        <p:spPr>
          <a:xfrm>
            <a:off x="4614675" y="1628093"/>
            <a:ext cx="7079182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افتح صورة من الصور المحفوظة ثم قم بتجربة أدوات التحديد</a:t>
            </a:r>
            <a:endParaRPr lang="ar-SA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56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A1E1D68-3714-4520-BC92-9181E8AAF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" t="22358" r="81892" b="68200"/>
          <a:stretch/>
        </p:blipFill>
        <p:spPr>
          <a:xfrm>
            <a:off x="666204" y="1058092"/>
            <a:ext cx="4754882" cy="143654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F1AC7D0F-4055-4D13-8507-D1299903EDD5}"/>
              </a:ext>
            </a:extLst>
          </p:cNvPr>
          <p:cNvSpPr/>
          <p:nvPr/>
        </p:nvSpPr>
        <p:spPr>
          <a:xfrm>
            <a:off x="666204" y="1190710"/>
            <a:ext cx="4598127" cy="1171303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50325C0-2217-4ACF-840F-8E94516C54E6}"/>
              </a:ext>
            </a:extLst>
          </p:cNvPr>
          <p:cNvSpPr/>
          <p:nvPr/>
        </p:nvSpPr>
        <p:spPr>
          <a:xfrm>
            <a:off x="7192914" y="1058092"/>
            <a:ext cx="3118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أدوات التلوين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3A5E798-F9A4-4D87-8528-4463044D8EA0}"/>
              </a:ext>
            </a:extLst>
          </p:cNvPr>
          <p:cNvSpPr/>
          <p:nvPr/>
        </p:nvSpPr>
        <p:spPr>
          <a:xfrm>
            <a:off x="1058403" y="2745267"/>
            <a:ext cx="100751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خاصة بالرسم والتعبئة اللونية كما توفر أدوات</a:t>
            </a:r>
          </a:p>
          <a:p>
            <a:pPr algn="ctr"/>
            <a:r>
              <a:rPr lang="ar-S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لإضافة تأثيرات لونية على الأشكال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1876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A1E1D68-3714-4520-BC92-9181E8AAF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" t="22358" r="81892" b="68200"/>
          <a:stretch/>
        </p:blipFill>
        <p:spPr>
          <a:xfrm>
            <a:off x="666204" y="1058092"/>
            <a:ext cx="4754882" cy="143654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F1AC7D0F-4055-4D13-8507-D1299903EDD5}"/>
              </a:ext>
            </a:extLst>
          </p:cNvPr>
          <p:cNvSpPr/>
          <p:nvPr/>
        </p:nvSpPr>
        <p:spPr>
          <a:xfrm>
            <a:off x="666204" y="1190710"/>
            <a:ext cx="4598127" cy="1171303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50325C0-2217-4ACF-840F-8E94516C54E6}"/>
              </a:ext>
            </a:extLst>
          </p:cNvPr>
          <p:cNvSpPr/>
          <p:nvPr/>
        </p:nvSpPr>
        <p:spPr>
          <a:xfrm>
            <a:off x="7192914" y="1058092"/>
            <a:ext cx="3118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أدوات التلوين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3A5E798-F9A4-4D87-8528-4463044D8EA0}"/>
              </a:ext>
            </a:extLst>
          </p:cNvPr>
          <p:cNvSpPr/>
          <p:nvPr/>
        </p:nvSpPr>
        <p:spPr>
          <a:xfrm>
            <a:off x="1156195" y="2745267"/>
            <a:ext cx="98796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هل يمكنك ذكر وظيفة أحد الأدوات التي سبق</a:t>
            </a:r>
          </a:p>
          <a:p>
            <a:pPr algn="ctr"/>
            <a:r>
              <a:rPr lang="ar-S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ودرستها في مقرر حاسب1؟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51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196B3AA-6243-4124-A0B8-79666411E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79" t="18270" r="7321" b="29133"/>
          <a:stretch/>
        </p:blipFill>
        <p:spPr>
          <a:xfrm>
            <a:off x="1014549" y="836025"/>
            <a:ext cx="5608320" cy="3605348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7D6D357A-DA6A-4A25-9276-474B1BD4328D}"/>
              </a:ext>
            </a:extLst>
          </p:cNvPr>
          <p:cNvSpPr/>
          <p:nvPr/>
        </p:nvSpPr>
        <p:spPr>
          <a:xfrm>
            <a:off x="8323734" y="1308352"/>
            <a:ext cx="2702984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أداة قلم</a:t>
            </a:r>
          </a:p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أداة فرشاة التلوين</a:t>
            </a:r>
          </a:p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أداة فرشاة الهوا</a:t>
            </a:r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ء</a:t>
            </a:r>
          </a:p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أداة الممحاة</a:t>
            </a:r>
          </a:p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أداة حبر</a:t>
            </a:r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E195E7F-998B-47B5-83F4-F30E25E150E4}"/>
              </a:ext>
            </a:extLst>
          </p:cNvPr>
          <p:cNvSpPr/>
          <p:nvPr/>
        </p:nvSpPr>
        <p:spPr>
          <a:xfrm>
            <a:off x="7047671" y="537643"/>
            <a:ext cx="3844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ما الفرق بينهم ؟</a:t>
            </a:r>
          </a:p>
        </p:txBody>
      </p:sp>
    </p:spTree>
    <p:extLst>
      <p:ext uri="{BB962C8B-B14F-4D97-AF65-F5344CB8AC3E}">
        <p14:creationId xmlns:p14="http://schemas.microsoft.com/office/powerpoint/2010/main" val="2073416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847DE7C-728E-4E59-B7D2-7499FDFE59A7}"/>
              </a:ext>
            </a:extLst>
          </p:cNvPr>
          <p:cNvSpPr/>
          <p:nvPr/>
        </p:nvSpPr>
        <p:spPr>
          <a:xfrm>
            <a:off x="636012" y="2551837"/>
            <a:ext cx="109199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يمكن تحميل العديد من الفرش المتنوعة من خلال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http://www.free-brushes.com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F6EA881-9721-4255-89A6-F4953CF59E58}"/>
              </a:ext>
            </a:extLst>
          </p:cNvPr>
          <p:cNvSpPr/>
          <p:nvPr/>
        </p:nvSpPr>
        <p:spPr>
          <a:xfrm>
            <a:off x="7887048" y="1321415"/>
            <a:ext cx="2714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>
                <a:ln/>
                <a:solidFill>
                  <a:schemeClr val="accent4"/>
                </a:solidFill>
              </a:rPr>
              <a:t>اثراء علمي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39375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5754563-90D9-488C-BE16-B339093E8B10}"/>
              </a:ext>
            </a:extLst>
          </p:cNvPr>
          <p:cNvSpPr/>
          <p:nvPr/>
        </p:nvSpPr>
        <p:spPr>
          <a:xfrm>
            <a:off x="8016240" y="681334"/>
            <a:ext cx="3445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التدريب العملي</a:t>
            </a:r>
          </a:p>
        </p:txBody>
      </p:sp>
      <p:pic>
        <p:nvPicPr>
          <p:cNvPr id="1026" name="Picture 2" descr="تعلم فليس المرء يولد عالما،،،،،،وليس اخو علم كمن هو جاهل،،،،،،،وإن كبير  القوم لا علم عنده،،،،،صغير اذا التفت عليه الج… | Spirit quotes, Words  quotes, Feelings words">
            <a:extLst>
              <a:ext uri="{FF2B5EF4-FFF2-40B4-BE49-F238E27FC236}">
                <a16:creationId xmlns:a16="http://schemas.microsoft.com/office/drawing/2014/main" id="{0FEF9406-2D8C-4481-AE8A-40E9A7A8E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61" y="889977"/>
            <a:ext cx="3445175" cy="3491523"/>
          </a:xfrm>
          <a:prstGeom prst="rect">
            <a:avLst/>
          </a:prstGeom>
          <a:ln w="228600" cap="sq" cmpd="thickThin">
            <a:solidFill>
              <a:srgbClr val="A5002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BFF9A71-BA8A-4CB5-9571-02621767A9F1}"/>
              </a:ext>
            </a:extLst>
          </p:cNvPr>
          <p:cNvSpPr txBox="1"/>
          <p:nvPr/>
        </p:nvSpPr>
        <p:spPr>
          <a:xfrm>
            <a:off x="3645005" y="3730335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http://photopea.com/</a:t>
            </a:r>
          </a:p>
        </p:txBody>
      </p:sp>
      <p:pic>
        <p:nvPicPr>
          <p:cNvPr id="6" name="Picture 8" descr="http://1.bp.blogspot.com/-vmhMsn1FSo8/Uw5Byll9QaI/AAAAAAAAA9w/5pFq6ctPwzw/s1600/%D8%A8%D8%B1%D9%86%D8%A7%D9%85%D8%AC+%D8%AC%D9%8A%D9%85%D8%A8.png">
            <a:extLst>
              <a:ext uri="{FF2B5EF4-FFF2-40B4-BE49-F238E27FC236}">
                <a16:creationId xmlns:a16="http://schemas.microsoft.com/office/drawing/2014/main" id="{71B2ED5E-8172-4C6F-B8C8-032C8073C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38827" y="2570980"/>
            <a:ext cx="1839149" cy="183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EBA52F4-0EC5-4FEF-AD72-B54D88311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100" y="2476500"/>
            <a:ext cx="1905000" cy="190500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B1FA881A-F2D4-4982-89E3-E27CE8A5AE9E}"/>
              </a:ext>
            </a:extLst>
          </p:cNvPr>
          <p:cNvSpPr/>
          <p:nvPr/>
        </p:nvSpPr>
        <p:spPr>
          <a:xfrm>
            <a:off x="4646736" y="1628093"/>
            <a:ext cx="7015062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افتح صورة من الصور المحفوظة ثم قم بتجربة أدوات التلوين</a:t>
            </a:r>
            <a:endParaRPr lang="ar-SA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211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F07513DF-1D28-45C5-A285-AD001FFADD7B}"/>
              </a:ext>
            </a:extLst>
          </p:cNvPr>
          <p:cNvSpPr txBox="1">
            <a:spLocks/>
          </p:cNvSpPr>
          <p:nvPr/>
        </p:nvSpPr>
        <p:spPr>
          <a:xfrm>
            <a:off x="2207623" y="999309"/>
            <a:ext cx="8229600" cy="1432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Font typeface="Arial" panose="020B0604020202020204" pitchFamily="34" charset="0"/>
              <a:buNone/>
            </a:pPr>
            <a:r>
              <a:rPr lang="ar-SA" sz="4400" b="1" dirty="0">
                <a:solidFill>
                  <a:schemeClr val="accent3">
                    <a:lumMod val="75000"/>
                  </a:schemeClr>
                </a:solidFill>
              </a:rPr>
              <a:t>مهارة التصميم بالحاسب </a:t>
            </a:r>
            <a:r>
              <a:rPr lang="ar-SA" sz="4400" b="1" dirty="0"/>
              <a:t>هي نعمة من الله سبحانه وتعالى فكم من صورة كانت عظة وعبرة، وزرعت فكرة وغرست خُلقاً وأحيت أملا</a:t>
            </a:r>
          </a:p>
          <a:p>
            <a:pPr marL="82296" indent="0" algn="ctr">
              <a:buFont typeface="Arial" panose="020B0604020202020204" pitchFamily="34" charset="0"/>
              <a:buNone/>
            </a:pPr>
            <a:endParaRPr lang="ar-SA" b="1" dirty="0">
              <a:solidFill>
                <a:srgbClr val="FF0066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0CDBD92-95BE-4A80-8381-2AA795E42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72" t="63244" r="23821" b="19319"/>
          <a:stretch/>
        </p:blipFill>
        <p:spPr>
          <a:xfrm>
            <a:off x="1509292" y="2758630"/>
            <a:ext cx="9306754" cy="190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556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A1E1D68-3714-4520-BC92-9181E8AAF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" t="14885" r="81892" b="77342"/>
          <a:stretch/>
        </p:blipFill>
        <p:spPr>
          <a:xfrm>
            <a:off x="561701" y="1815365"/>
            <a:ext cx="4754882" cy="1182596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DC2B4FC3-DFB0-4ED2-830E-DB92EE0AE126}"/>
              </a:ext>
            </a:extLst>
          </p:cNvPr>
          <p:cNvSpPr/>
          <p:nvPr/>
        </p:nvSpPr>
        <p:spPr>
          <a:xfrm>
            <a:off x="570411" y="2412273"/>
            <a:ext cx="4106094" cy="54864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3DCBFC0-E80E-4848-BDD0-1D4661882DA5}"/>
              </a:ext>
            </a:extLst>
          </p:cNvPr>
          <p:cNvSpPr/>
          <p:nvPr/>
        </p:nvSpPr>
        <p:spPr>
          <a:xfrm>
            <a:off x="3263536" y="1839499"/>
            <a:ext cx="1896293" cy="54864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A859729-244E-42F8-92D8-81B3F10313E4}"/>
              </a:ext>
            </a:extLst>
          </p:cNvPr>
          <p:cNvSpPr/>
          <p:nvPr/>
        </p:nvSpPr>
        <p:spPr>
          <a:xfrm>
            <a:off x="5924522" y="2074630"/>
            <a:ext cx="3329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أدوات التحويل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8C17A43-5164-4946-B806-36DB02142DA2}"/>
              </a:ext>
            </a:extLst>
          </p:cNvPr>
          <p:cNvSpPr/>
          <p:nvPr/>
        </p:nvSpPr>
        <p:spPr>
          <a:xfrm>
            <a:off x="1714027" y="3209353"/>
            <a:ext cx="90252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يقصد بعملية التحويل ( النقل والاقتصاص والتدوير والتحجيم)ِ</a:t>
            </a:r>
          </a:p>
        </p:txBody>
      </p:sp>
    </p:spTree>
    <p:extLst>
      <p:ext uri="{BB962C8B-B14F-4D97-AF65-F5344CB8AC3E}">
        <p14:creationId xmlns:p14="http://schemas.microsoft.com/office/powerpoint/2010/main" val="52253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wn.cd/images/apps/Serif-PhotoPlus-X5-15.0-2966.jpg">
            <a:extLst>
              <a:ext uri="{FF2B5EF4-FFF2-40B4-BE49-F238E27FC236}">
                <a16:creationId xmlns:a16="http://schemas.microsoft.com/office/drawing/2014/main" id="{7BBC1218-F29A-4A8F-A474-4E14461CD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9" y="775218"/>
            <a:ext cx="4743803" cy="348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mg.expertcircle.com.s3.amazonaws.com/products/5894/5894.jpg">
            <a:extLst>
              <a:ext uri="{FF2B5EF4-FFF2-40B4-BE49-F238E27FC236}">
                <a16:creationId xmlns:a16="http://schemas.microsoft.com/office/drawing/2014/main" id="{A5F5564E-6484-4358-B805-50D1AFB72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t="23939" r="15032" b="33194"/>
          <a:stretch/>
        </p:blipFill>
        <p:spPr bwMode="auto">
          <a:xfrm>
            <a:off x="5619014" y="2364868"/>
            <a:ext cx="2678452" cy="15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F3175677-A336-47CC-A6F3-35A3CBB66AA4}"/>
              </a:ext>
            </a:extLst>
          </p:cNvPr>
          <p:cNvSpPr/>
          <p:nvPr/>
        </p:nvSpPr>
        <p:spPr>
          <a:xfrm>
            <a:off x="8173649" y="1349827"/>
            <a:ext cx="352839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غير مجانية</a:t>
            </a:r>
          </a:p>
        </p:txBody>
      </p:sp>
    </p:spTree>
    <p:extLst>
      <p:ext uri="{BB962C8B-B14F-4D97-AF65-F5344CB8AC3E}">
        <p14:creationId xmlns:p14="http://schemas.microsoft.com/office/powerpoint/2010/main" val="207917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5754563-90D9-488C-BE16-B339093E8B10}"/>
              </a:ext>
            </a:extLst>
          </p:cNvPr>
          <p:cNvSpPr/>
          <p:nvPr/>
        </p:nvSpPr>
        <p:spPr>
          <a:xfrm>
            <a:off x="8016240" y="681334"/>
            <a:ext cx="3445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التدريب العملي</a:t>
            </a:r>
          </a:p>
        </p:txBody>
      </p:sp>
      <p:pic>
        <p:nvPicPr>
          <p:cNvPr id="1026" name="Picture 2" descr="تعلم فليس المرء يولد عالما،،،،،،وليس اخو علم كمن هو جاهل،،،،،،،وإن كبير  القوم لا علم عنده،،،،،صغير اذا التفت عليه الج… | Spirit quotes, Words  quotes, Feelings words">
            <a:extLst>
              <a:ext uri="{FF2B5EF4-FFF2-40B4-BE49-F238E27FC236}">
                <a16:creationId xmlns:a16="http://schemas.microsoft.com/office/drawing/2014/main" id="{0FEF9406-2D8C-4481-AE8A-40E9A7A8E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61" y="889977"/>
            <a:ext cx="3445175" cy="3491523"/>
          </a:xfrm>
          <a:prstGeom prst="rect">
            <a:avLst/>
          </a:prstGeom>
          <a:ln w="228600" cap="sq" cmpd="thickThin">
            <a:solidFill>
              <a:srgbClr val="A5002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BFF9A71-BA8A-4CB5-9571-02621767A9F1}"/>
              </a:ext>
            </a:extLst>
          </p:cNvPr>
          <p:cNvSpPr txBox="1"/>
          <p:nvPr/>
        </p:nvSpPr>
        <p:spPr>
          <a:xfrm>
            <a:off x="3645005" y="3730335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http://photopea.com/</a:t>
            </a:r>
          </a:p>
        </p:txBody>
      </p:sp>
      <p:pic>
        <p:nvPicPr>
          <p:cNvPr id="6" name="Picture 8" descr="http://1.bp.blogspot.com/-vmhMsn1FSo8/Uw5Byll9QaI/AAAAAAAAA9w/5pFq6ctPwzw/s1600/%D8%A8%D8%B1%D9%86%D8%A7%D9%85%D8%AC+%D8%AC%D9%8A%D9%85%D8%A8.png">
            <a:extLst>
              <a:ext uri="{FF2B5EF4-FFF2-40B4-BE49-F238E27FC236}">
                <a16:creationId xmlns:a16="http://schemas.microsoft.com/office/drawing/2014/main" id="{71B2ED5E-8172-4C6F-B8C8-032C8073C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38827" y="2570980"/>
            <a:ext cx="1839149" cy="183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EBA52F4-0EC5-4FEF-AD72-B54D88311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100" y="2476500"/>
            <a:ext cx="1905000" cy="190500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B1FA881A-F2D4-4982-89E3-E27CE8A5AE9E}"/>
              </a:ext>
            </a:extLst>
          </p:cNvPr>
          <p:cNvSpPr/>
          <p:nvPr/>
        </p:nvSpPr>
        <p:spPr>
          <a:xfrm>
            <a:off x="4588226" y="1628093"/>
            <a:ext cx="7132082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افتح صورة من الصور المحفوظة ثم قم بتجربة أدوات التحويل</a:t>
            </a:r>
            <a:endParaRPr lang="ar-SA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577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012DD77D-8A5E-4A33-BD6B-0B49D5411CDA}"/>
              </a:ext>
            </a:extLst>
          </p:cNvPr>
          <p:cNvSpPr/>
          <p:nvPr/>
        </p:nvSpPr>
        <p:spPr>
          <a:xfrm>
            <a:off x="8490857" y="1073221"/>
            <a:ext cx="2937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تقويم ختامي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48F74A8-6703-4782-B846-81AD49E1F0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78" t="12774" r="12464" b="31610"/>
          <a:stretch/>
        </p:blipFill>
        <p:spPr>
          <a:xfrm>
            <a:off x="1254033" y="877278"/>
            <a:ext cx="7236824" cy="381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115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012DD77D-8A5E-4A33-BD6B-0B49D5411CDA}"/>
              </a:ext>
            </a:extLst>
          </p:cNvPr>
          <p:cNvSpPr/>
          <p:nvPr/>
        </p:nvSpPr>
        <p:spPr>
          <a:xfrm>
            <a:off x="8490857" y="1073221"/>
            <a:ext cx="2937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تقويم ختامي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73A7A04-E3CD-43EE-A513-4EC70CAB2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72" t="19032" r="17071" b="34469"/>
          <a:stretch/>
        </p:blipFill>
        <p:spPr>
          <a:xfrm>
            <a:off x="1005839" y="1073221"/>
            <a:ext cx="7236825" cy="31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957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134AE63-EE81-4344-AFA0-C3F747E07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8842" r="18679" b="31038"/>
          <a:stretch/>
        </p:blipFill>
        <p:spPr>
          <a:xfrm>
            <a:off x="1476103" y="1084217"/>
            <a:ext cx="6257109" cy="3435531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C80E49CA-4D6B-4201-94B3-EF979E66C79F}"/>
              </a:ext>
            </a:extLst>
          </p:cNvPr>
          <p:cNvSpPr/>
          <p:nvPr/>
        </p:nvSpPr>
        <p:spPr>
          <a:xfrm>
            <a:off x="8490857" y="1073221"/>
            <a:ext cx="2937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تقويم ختامي</a:t>
            </a:r>
          </a:p>
        </p:txBody>
      </p:sp>
    </p:spTree>
    <p:extLst>
      <p:ext uri="{BB962C8B-B14F-4D97-AF65-F5344CB8AC3E}">
        <p14:creationId xmlns:p14="http://schemas.microsoft.com/office/powerpoint/2010/main" val="31021657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5485637-0869-4D05-8C72-A922A3567F3A}"/>
              </a:ext>
            </a:extLst>
          </p:cNvPr>
          <p:cNvSpPr/>
          <p:nvPr/>
        </p:nvSpPr>
        <p:spPr>
          <a:xfrm>
            <a:off x="8490857" y="1073221"/>
            <a:ext cx="2937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تقويم ختامي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A2CFAC6-076D-4009-B334-47F6C1123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43" t="18461" r="18357" b="30657"/>
          <a:stretch/>
        </p:blipFill>
        <p:spPr>
          <a:xfrm>
            <a:off x="1201782" y="1073221"/>
            <a:ext cx="6949441" cy="348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383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15CF418-8356-41B2-A5E2-B36DAAFB2254}"/>
              </a:ext>
            </a:extLst>
          </p:cNvPr>
          <p:cNvSpPr/>
          <p:nvPr/>
        </p:nvSpPr>
        <p:spPr>
          <a:xfrm>
            <a:off x="8490857" y="1073221"/>
            <a:ext cx="2937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تقويم ختامي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33B361E-5EF8-424F-AC89-909348DC92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43" t="19604" r="18571" b="21700"/>
          <a:stretch/>
        </p:blipFill>
        <p:spPr>
          <a:xfrm>
            <a:off x="1280159" y="796834"/>
            <a:ext cx="6923315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50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8"/>
          <p:cNvGrpSpPr/>
          <p:nvPr/>
        </p:nvGrpSpPr>
        <p:grpSpPr>
          <a:xfrm>
            <a:off x="948050" y="-1656313"/>
            <a:ext cx="10520385" cy="4731397"/>
            <a:chOff x="-8362706" y="2619972"/>
            <a:chExt cx="11157264" cy="3165026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D3E184C-BE19-44F7-8DC7-A1B00F33E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62706" y="4561811"/>
              <a:ext cx="2963127" cy="1223187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7B8984FD-F06C-4B43-A9E7-8BFF9AECD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193" y="2619972"/>
              <a:ext cx="1108365" cy="471229"/>
            </a:xfrm>
            <a:prstGeom prst="rect">
              <a:avLst/>
            </a:prstGeom>
          </p:spPr>
        </p:pic>
      </p:grpSp>
      <p:sp>
        <p:nvSpPr>
          <p:cNvPr id="6" name="مربع نص 426">
            <a:extLst>
              <a:ext uri="{FF2B5EF4-FFF2-40B4-BE49-F238E27FC236}">
                <a16:creationId xmlns:a16="http://schemas.microsoft.com/office/drawing/2014/main" id="{F5B616BC-6E0D-43E9-9DFD-1E1DB6E1BC81}"/>
              </a:ext>
            </a:extLst>
          </p:cNvPr>
          <p:cNvSpPr txBox="1"/>
          <p:nvPr/>
        </p:nvSpPr>
        <p:spPr>
          <a:xfrm>
            <a:off x="3749957" y="628390"/>
            <a:ext cx="8036122" cy="31545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الواجب :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من خلال منصة مدرستي </a:t>
            </a:r>
          </a:p>
          <a:p>
            <a:pPr marL="457200" indent="-457200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ar-S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احرصي على مشاهدة الدروس من خلال منصة مدرستي. </a:t>
            </a:r>
          </a:p>
          <a:p>
            <a:pPr marL="457200" indent="-457200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ar-SA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من الجدول المدرسي يتم ارسال الواجب والنشاط والاثراء .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endParaRPr lang="ar-SA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endParaRPr lang="ar-SA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ar-SA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endParaRPr lang="ar-SA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endParaRPr lang="ar-SA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279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F74BE8FC-4C2A-4210-9252-56B782D34B12}"/>
              </a:ext>
            </a:extLst>
          </p:cNvPr>
          <p:cNvSpPr/>
          <p:nvPr/>
        </p:nvSpPr>
        <p:spPr>
          <a:xfrm>
            <a:off x="8375065" y="1013626"/>
            <a:ext cx="352839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مجانية ( مفتوحة المصدر )</a:t>
            </a:r>
          </a:p>
        </p:txBody>
      </p:sp>
      <p:pic>
        <p:nvPicPr>
          <p:cNvPr id="4" name="Picture 10" descr="https://eduarea.files.wordpress.com/2012/09/gimp-2-8.png">
            <a:extLst>
              <a:ext uri="{FF2B5EF4-FFF2-40B4-BE49-F238E27FC236}">
                <a16:creationId xmlns:a16="http://schemas.microsoft.com/office/drawing/2014/main" id="{0B4A8676-1B78-497A-BE5F-EEDCC15F3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72" y="946526"/>
            <a:ext cx="4682205" cy="327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46A96C1D-0BEB-4D52-ADD4-1E58E0F951F5}"/>
              </a:ext>
            </a:extLst>
          </p:cNvPr>
          <p:cNvSpPr/>
          <p:nvPr/>
        </p:nvSpPr>
        <p:spPr>
          <a:xfrm>
            <a:off x="7773276" y="3176972"/>
            <a:ext cx="3960440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Gimp </a:t>
            </a:r>
            <a:endParaRPr lang="ar-SA" sz="3200" b="1" dirty="0"/>
          </a:p>
        </p:txBody>
      </p:sp>
      <p:pic>
        <p:nvPicPr>
          <p:cNvPr id="8" name="Picture 8" descr="http://1.bp.blogspot.com/-vmhMsn1FSo8/Uw5Byll9QaI/AAAAAAAAA9w/5pFq6ctPwzw/s1600/%D8%A8%D8%B1%D9%86%D8%A7%D9%85%D8%AC+%D8%AC%D9%8A%D9%85%D8%A8.png">
            <a:extLst>
              <a:ext uri="{FF2B5EF4-FFF2-40B4-BE49-F238E27FC236}">
                <a16:creationId xmlns:a16="http://schemas.microsoft.com/office/drawing/2014/main" id="{CE7B3FCB-336E-4847-B94C-2A192273B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977" y="126565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3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C254BF4-1D36-422F-A73C-122DEF12E496}"/>
              </a:ext>
            </a:extLst>
          </p:cNvPr>
          <p:cNvSpPr/>
          <p:nvPr/>
        </p:nvSpPr>
        <p:spPr>
          <a:xfrm>
            <a:off x="7574308" y="981780"/>
            <a:ext cx="3235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التدريب الأول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3EC85AA2-2D92-4E07-9C6B-451A0AC73E4B}"/>
              </a:ext>
            </a:extLst>
          </p:cNvPr>
          <p:cNvSpPr/>
          <p:nvPr/>
        </p:nvSpPr>
        <p:spPr>
          <a:xfrm>
            <a:off x="1945665" y="2505670"/>
            <a:ext cx="8300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برنامج ( 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GIMP</a:t>
            </a:r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) التعامل مع الصور</a:t>
            </a:r>
          </a:p>
        </p:txBody>
      </p:sp>
    </p:spTree>
    <p:extLst>
      <p:ext uri="{BB962C8B-B14F-4D97-AF65-F5344CB8AC3E}">
        <p14:creationId xmlns:p14="http://schemas.microsoft.com/office/powerpoint/2010/main" val="30618879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953</Words>
  <Application>Microsoft Office PowerPoint</Application>
  <PresentationFormat>شاشة عريضة</PresentationFormat>
  <Paragraphs>266</Paragraphs>
  <Slides>76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76</vt:i4>
      </vt:variant>
    </vt:vector>
  </HeadingPairs>
  <TitlesOfParts>
    <vt:vector size="83" baseType="lpstr">
      <vt:lpstr>Arial</vt:lpstr>
      <vt:lpstr>Calibri</vt:lpstr>
      <vt:lpstr>Calibri Light</vt:lpstr>
      <vt:lpstr>Sakkal Majalla</vt:lpstr>
      <vt:lpstr>Wingdings</vt:lpstr>
      <vt:lpstr>Wingdings 2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ngod ali</dc:creator>
  <cp:lastModifiedBy>مرام بنت الرحيلي</cp:lastModifiedBy>
  <cp:revision>41</cp:revision>
  <dcterms:created xsi:type="dcterms:W3CDTF">2021-01-31T03:29:22Z</dcterms:created>
  <dcterms:modified xsi:type="dcterms:W3CDTF">2021-02-24T20:35:09Z</dcterms:modified>
</cp:coreProperties>
</file>