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3" r:id="rId7"/>
    <p:sldId id="260" r:id="rId8"/>
    <p:sldId id="261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3" r:id="rId48"/>
    <p:sldId id="305" r:id="rId49"/>
    <p:sldId id="306" r:id="rId50"/>
    <p:sldId id="307" r:id="rId51"/>
    <p:sldId id="308" r:id="rId52"/>
    <p:sldId id="302" r:id="rId53"/>
    <p:sldId id="304" r:id="rId54"/>
    <p:sldId id="309" r:id="rId55"/>
    <p:sldId id="310" r:id="rId56"/>
    <p:sldId id="311" r:id="rId57"/>
    <p:sldId id="312" r:id="rId58"/>
    <p:sldId id="313" r:id="rId59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39" autoAdjust="0"/>
    <p:restoredTop sz="94660"/>
  </p:normalViewPr>
  <p:slideViewPr>
    <p:cSldViewPr snapToGrid="0">
      <p:cViewPr varScale="1">
        <p:scale>
          <a:sx n="35" d="100"/>
          <a:sy n="35" d="100"/>
        </p:scale>
        <p:origin x="53" y="9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B7F5E70-6511-4415-A7B3-7B3E0589B2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8C55C5CD-63A0-45CC-AD2D-3967136DEC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3152635-6082-43E2-BC2F-099A39A82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2BF-3B78-4735-B00D-136B914B21FE}" type="datetimeFigureOut">
              <a:rPr lang="ar-EG" smtClean="0"/>
              <a:t>27/12/1442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60FB961-AB4D-4853-9502-E0F81F57B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58695A5-0EE0-4BE1-B359-9F5CCA7B7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113F-F87C-4C7B-974A-DAF8C8CB060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984464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578549B-8277-47E0-B860-4974F76DF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A9C5BA49-677D-4F21-914A-F752CE05E8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1E94DCA-7F7D-4F54-BD55-E4F67F4D2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2BF-3B78-4735-B00D-136B914B21FE}" type="datetimeFigureOut">
              <a:rPr lang="ar-EG" smtClean="0"/>
              <a:t>27/12/1442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21A7E77-DB57-49E5-9A63-B838A8432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A93EAFB-5528-4F40-B302-CDE85F61B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113F-F87C-4C7B-974A-DAF8C8CB060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0076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04CFEE99-CB86-4D7C-A8C7-0A3E110FC8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353DA947-6703-48CC-A087-8C2B3D4824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FCEA8EE-21B8-4A21-BDF6-076E84978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2BF-3B78-4735-B00D-136B914B21FE}" type="datetimeFigureOut">
              <a:rPr lang="ar-EG" smtClean="0"/>
              <a:t>27/12/1442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759D127-6F3A-4130-B402-5FF3A4490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2C6A596C-C185-454C-B8D3-A9761281F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113F-F87C-4C7B-974A-DAF8C8CB060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32146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95E9D7-6796-4ADA-88A0-E6EE52CAE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B7DA021E-38C7-4B1B-9FA4-BB815D35A6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52703BD3-6F62-42A5-AF59-7778ED13D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2BF-3B78-4735-B00D-136B914B21FE}" type="datetimeFigureOut">
              <a:rPr lang="ar-EG" smtClean="0"/>
              <a:t>27/12/1442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8A1228-8596-44F7-AABA-EBDC8BAF4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9203E3A6-E128-4A12-B65D-EEC8A7135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113F-F87C-4C7B-974A-DAF8C8CB060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95272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087B915-6DEC-40B1-ACEF-0D9041A4B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1FBDB28-DB62-4F54-B4A2-27ECC0ACC5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59E6E7D-C2D6-421C-A7B2-F0F682406C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2BF-3B78-4735-B00D-136B914B21FE}" type="datetimeFigureOut">
              <a:rPr lang="ar-EG" smtClean="0"/>
              <a:t>27/12/1442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442A32F9-0348-40B5-9980-8819F814A3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F4AB09C-1112-44D7-A62A-C8A03D9D1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113F-F87C-4C7B-974A-DAF8C8CB060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7970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A61D01C-991D-4182-8DE8-B09822449A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B917F5B-5895-44DC-BD39-DF5F1327B7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7087A42-86A7-4DAF-A2ED-485C96AC71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87D36058-FC55-45AB-94FE-4FCA317C3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2BF-3B78-4735-B00D-136B914B21FE}" type="datetimeFigureOut">
              <a:rPr lang="ar-EG" smtClean="0"/>
              <a:t>27/12/1442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D5C33287-7FA1-4F05-AC82-2AD969B99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46A726F2-2C58-4CDB-9CDE-FB7C2F421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113F-F87C-4C7B-974A-DAF8C8CB060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363707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FCFE042-8B04-4B51-AABA-5CB768E2C3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E01E0E2-0181-44B0-B1C4-2DFED2CB5F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0D94CF1-59E5-487C-9555-507F478468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32A8A872-8207-422F-9AAE-8647B6ADA3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5AC43A6A-09AE-43FF-B2AF-FAC48D291E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FF431883-A02B-491F-8AE1-3B6C4827B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2BF-3B78-4735-B00D-136B914B21FE}" type="datetimeFigureOut">
              <a:rPr lang="ar-EG" smtClean="0"/>
              <a:t>27/12/1442</a:t>
            </a:fld>
            <a:endParaRPr lang="ar-EG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69A95A9-5792-48F0-9231-D522F1B72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9ADFC3B-4821-413B-B7F4-64D7C2DB3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113F-F87C-4C7B-974A-DAF8C8CB060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131913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2F48FD4-3C98-4E1E-9F6A-441ED615D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59D07A1F-B0DF-42FC-B6FB-2D84D44D2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2BF-3B78-4735-B00D-136B914B21FE}" type="datetimeFigureOut">
              <a:rPr lang="ar-EG" smtClean="0"/>
              <a:t>27/12/1442</a:t>
            </a:fld>
            <a:endParaRPr lang="ar-EG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7271051F-591E-453D-937E-88704579E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B1F14186-5588-4B97-9C12-F1C2AD4D2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113F-F87C-4C7B-974A-DAF8C8CB060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883173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4B9CFCE3-DEA9-4E7F-8B0A-71C50A1B7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2BF-3B78-4735-B00D-136B914B21FE}" type="datetimeFigureOut">
              <a:rPr lang="ar-EG" smtClean="0"/>
              <a:t>27/12/1442</a:t>
            </a:fld>
            <a:endParaRPr lang="ar-EG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AE8FB9EA-9FE8-4672-94A5-A68D194CA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AD28469-1369-4554-B669-87620BD49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113F-F87C-4C7B-974A-DAF8C8CB060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16506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C264E29-EBD4-4DF2-8DFA-C5DAA137C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A917BE6F-FCCB-49D4-9DE2-76B8D5347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8309FF1-0EFB-4A4C-A35E-818E2A3CE1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550A4AF0-0FA3-43C1-805E-2008AA5F7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2BF-3B78-4735-B00D-136B914B21FE}" type="datetimeFigureOut">
              <a:rPr lang="ar-EG" smtClean="0"/>
              <a:t>27/12/1442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56697AD4-A185-46BF-8711-1EEB52B05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044FC3D-3190-41FF-965B-7F25DCDA5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113F-F87C-4C7B-974A-DAF8C8CB060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419777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BA81BEE-506F-4765-9218-E2FFFA580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792D7143-A5C6-43BB-AA61-02F0F7590A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EG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250206EB-5E80-4AC9-954B-CCB0BFD965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0ABAA7B-AE17-4EE6-8C9E-7699202163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CB2BF-3B78-4735-B00D-136B914B21FE}" type="datetimeFigureOut">
              <a:rPr lang="ar-EG" smtClean="0"/>
              <a:t>27/12/1442</a:t>
            </a:fld>
            <a:endParaRPr lang="ar-EG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7D27F18-0E42-4776-989A-4B447BC34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204610F5-F84C-47FD-8692-15C40D376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A5113F-F87C-4C7B-974A-DAF8C8CB060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657724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B876AACF-B9D1-4814-A931-90D38FC84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ar-EG"/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DAEC279A-4152-46F1-83BE-DB692016B1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EG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E6D169BB-98A0-48CD-8713-9FFE76700F7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5CB2BF-3B78-4735-B00D-136B914B21FE}" type="datetimeFigureOut">
              <a:rPr lang="ar-EG" smtClean="0"/>
              <a:t>27/12/1442</a:t>
            </a:fld>
            <a:endParaRPr lang="ar-EG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068789A-40C6-40C9-BEDF-C251C3E1864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39D05EC-5326-4E67-94A1-3274470B9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A5113F-F87C-4C7B-974A-DAF8C8CB0609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5457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507CB3C5-C807-4691-8124-62F14E94CA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2353" y="539179"/>
            <a:ext cx="3115661" cy="34071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943229B8-DAC9-4E79-A8A1-092ED0DA16E0}"/>
              </a:ext>
            </a:extLst>
          </p:cNvPr>
          <p:cNvSpPr txBox="1"/>
          <p:nvPr/>
        </p:nvSpPr>
        <p:spPr>
          <a:xfrm>
            <a:off x="2475186" y="2242742"/>
            <a:ext cx="3783724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/>
              <a:t>الوحدة الثانية:</a:t>
            </a:r>
          </a:p>
          <a:p>
            <a:pPr algn="ctr"/>
            <a:r>
              <a:rPr lang="ar-EG" sz="4400" b="1" dirty="0"/>
              <a:t>العمل على نص</a:t>
            </a:r>
          </a:p>
        </p:txBody>
      </p:sp>
    </p:spTree>
    <p:extLst>
      <p:ext uri="{BB962C8B-B14F-4D97-AF65-F5344CB8AC3E}">
        <p14:creationId xmlns:p14="http://schemas.microsoft.com/office/powerpoint/2010/main" val="6664307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72C0373-F55A-48B4-A684-F8D594B73B26}"/>
              </a:ext>
            </a:extLst>
          </p:cNvPr>
          <p:cNvSpPr txBox="1"/>
          <p:nvPr/>
        </p:nvSpPr>
        <p:spPr>
          <a:xfrm>
            <a:off x="3048000" y="761570"/>
            <a:ext cx="609600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ar-EG" sz="3200" b="1" dirty="0"/>
              <a:t>استخدام غامق (</a:t>
            </a:r>
            <a:r>
              <a:rPr lang="en-US" sz="3200" b="1" dirty="0"/>
              <a:t>bold</a:t>
            </a:r>
            <a:r>
              <a:rPr lang="ar-EG" sz="3200" b="1" dirty="0"/>
              <a:t>) ومائل </a:t>
            </a:r>
            <a:r>
              <a:rPr lang="en-US" sz="3200" b="1" dirty="0"/>
              <a:t> (Italic)</a:t>
            </a:r>
            <a:r>
              <a:rPr lang="ar-EG" sz="3200" b="1" dirty="0"/>
              <a:t>وتسطير </a:t>
            </a:r>
            <a:r>
              <a:rPr lang="en-US" sz="3200" b="1" dirty="0"/>
              <a:t>(Underline)</a:t>
            </a:r>
            <a:r>
              <a:rPr lang="ar-EG" sz="3200" b="1" dirty="0"/>
              <a:t>:</a:t>
            </a:r>
            <a:endParaRPr lang="en-US" sz="3200" b="1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03908D5-A7F3-4AC9-B20F-E3B59FC381C9}"/>
              </a:ext>
            </a:extLst>
          </p:cNvPr>
          <p:cNvSpPr txBox="1"/>
          <p:nvPr/>
        </p:nvSpPr>
        <p:spPr>
          <a:xfrm>
            <a:off x="4812858" y="2265249"/>
            <a:ext cx="6096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14400" indent="-914400">
              <a:buFont typeface="+mj-lt"/>
              <a:buAutoNum type="arabicPeriod"/>
            </a:pPr>
            <a:r>
              <a:rPr lang="ar-EG" sz="4800" b="1" dirty="0"/>
              <a:t>ظلل النص الذي ترغب بتعديله</a:t>
            </a:r>
            <a:endParaRPr lang="ar-EG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9DCDB2F6-04E8-474F-9060-2554557D79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5989" y="3807921"/>
            <a:ext cx="6713739" cy="223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72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72C0373-F55A-48B4-A684-F8D594B73B26}"/>
              </a:ext>
            </a:extLst>
          </p:cNvPr>
          <p:cNvSpPr txBox="1"/>
          <p:nvPr/>
        </p:nvSpPr>
        <p:spPr>
          <a:xfrm>
            <a:off x="3048000" y="761570"/>
            <a:ext cx="609600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ar-EG" sz="3200" b="1" dirty="0"/>
              <a:t>استخدام غامق (</a:t>
            </a:r>
            <a:r>
              <a:rPr lang="en-US" sz="3200" b="1" dirty="0"/>
              <a:t>bold</a:t>
            </a:r>
            <a:r>
              <a:rPr lang="ar-EG" sz="3200" b="1" dirty="0"/>
              <a:t>) ومائل </a:t>
            </a:r>
            <a:r>
              <a:rPr lang="en-US" sz="3200" b="1" dirty="0"/>
              <a:t> (Italic)</a:t>
            </a:r>
            <a:r>
              <a:rPr lang="ar-EG" sz="3200" b="1" dirty="0"/>
              <a:t>وتسطير </a:t>
            </a:r>
            <a:r>
              <a:rPr lang="en-US" sz="3200" b="1" dirty="0"/>
              <a:t>(Underline)</a:t>
            </a:r>
            <a:r>
              <a:rPr lang="ar-EG" sz="3200" b="1" dirty="0"/>
              <a:t>:</a:t>
            </a:r>
            <a:endParaRPr lang="en-US" sz="3200" b="1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03908D5-A7F3-4AC9-B20F-E3B59FC381C9}"/>
              </a:ext>
            </a:extLst>
          </p:cNvPr>
          <p:cNvSpPr txBox="1"/>
          <p:nvPr/>
        </p:nvSpPr>
        <p:spPr>
          <a:xfrm>
            <a:off x="2547257" y="2265249"/>
            <a:ext cx="836160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4000" b="1" dirty="0">
                <a:solidFill>
                  <a:schemeClr val="accent6">
                    <a:lumMod val="50000"/>
                  </a:schemeClr>
                </a:solidFill>
              </a:rPr>
              <a:t>2- من علامة تبويب الشريط الرئيسي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(Home)</a:t>
            </a:r>
            <a:r>
              <a:rPr lang="ar-EG" sz="4000" b="1" dirty="0">
                <a:solidFill>
                  <a:schemeClr val="accent6">
                    <a:lumMod val="50000"/>
                  </a:schemeClr>
                </a:solidFill>
              </a:rPr>
              <a:t> ومن مجموعة خط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(font) </a:t>
            </a:r>
            <a:r>
              <a:rPr lang="ar-EG" sz="4000" b="1" dirty="0">
                <a:solidFill>
                  <a:schemeClr val="accent6">
                    <a:lumMod val="50000"/>
                  </a:schemeClr>
                </a:solidFill>
              </a:rPr>
              <a:t>  اضغط على غامق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(Bold)</a:t>
            </a:r>
            <a:endParaRPr lang="ar-EG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5CADD9DA-A94E-4515-984A-8F542041F1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275" y="3833876"/>
            <a:ext cx="6694792" cy="2177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85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72C0373-F55A-48B4-A684-F8D594B73B26}"/>
              </a:ext>
            </a:extLst>
          </p:cNvPr>
          <p:cNvSpPr txBox="1"/>
          <p:nvPr/>
        </p:nvSpPr>
        <p:spPr>
          <a:xfrm>
            <a:off x="3048000" y="761570"/>
            <a:ext cx="609600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ar-EG" sz="3200" b="1" dirty="0"/>
              <a:t>استخدام غامق (</a:t>
            </a:r>
            <a:r>
              <a:rPr lang="en-US" sz="3200" b="1" dirty="0"/>
              <a:t>bold</a:t>
            </a:r>
            <a:r>
              <a:rPr lang="ar-EG" sz="3200" b="1" dirty="0"/>
              <a:t>) ومائل </a:t>
            </a:r>
            <a:r>
              <a:rPr lang="en-US" sz="3200" b="1" dirty="0"/>
              <a:t> (Italic)</a:t>
            </a:r>
            <a:r>
              <a:rPr lang="ar-EG" sz="3200" b="1" dirty="0"/>
              <a:t>وتسطير </a:t>
            </a:r>
            <a:r>
              <a:rPr lang="en-US" sz="3200" b="1" dirty="0"/>
              <a:t>(Underline)</a:t>
            </a:r>
            <a:r>
              <a:rPr lang="ar-EG" sz="3200" b="1" dirty="0"/>
              <a:t>:</a:t>
            </a:r>
            <a:endParaRPr lang="en-US" sz="3200" b="1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03908D5-A7F3-4AC9-B20F-E3B59FC381C9}"/>
              </a:ext>
            </a:extLst>
          </p:cNvPr>
          <p:cNvSpPr txBox="1"/>
          <p:nvPr/>
        </p:nvSpPr>
        <p:spPr>
          <a:xfrm>
            <a:off x="2547257" y="2265249"/>
            <a:ext cx="83616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4000" b="1" dirty="0">
                <a:solidFill>
                  <a:schemeClr val="accent6">
                    <a:lumMod val="50000"/>
                  </a:schemeClr>
                </a:solidFill>
              </a:rPr>
              <a:t>3-</a:t>
            </a:r>
            <a:r>
              <a:rPr lang="ar-EG" sz="4000" b="1" dirty="0"/>
              <a:t> </a:t>
            </a:r>
            <a:r>
              <a:rPr lang="ar-EG" sz="4000" b="1" dirty="0" err="1"/>
              <a:t>أومائل</a:t>
            </a:r>
            <a:r>
              <a:rPr lang="ar-EG" sz="4000" b="1" dirty="0"/>
              <a:t> </a:t>
            </a:r>
            <a:r>
              <a:rPr lang="en-US" sz="4000" b="1" dirty="0"/>
              <a:t> (Italic)</a:t>
            </a:r>
            <a:endParaRPr lang="ar-EG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31F0D76D-D3DC-4FBF-ADD4-233C5BB03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3454" y="3913163"/>
            <a:ext cx="7031151" cy="2183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771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72C0373-F55A-48B4-A684-F8D594B73B26}"/>
              </a:ext>
            </a:extLst>
          </p:cNvPr>
          <p:cNvSpPr txBox="1"/>
          <p:nvPr/>
        </p:nvSpPr>
        <p:spPr>
          <a:xfrm>
            <a:off x="3048000" y="761570"/>
            <a:ext cx="609600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ar-EG" sz="3200" b="1" dirty="0"/>
              <a:t>استخدام غامق (</a:t>
            </a:r>
            <a:r>
              <a:rPr lang="en-US" sz="3200" b="1" dirty="0"/>
              <a:t>bold</a:t>
            </a:r>
            <a:r>
              <a:rPr lang="ar-EG" sz="3200" b="1" dirty="0"/>
              <a:t>) ومائل </a:t>
            </a:r>
            <a:r>
              <a:rPr lang="en-US" sz="3200" b="1" dirty="0"/>
              <a:t> (Italic)</a:t>
            </a:r>
            <a:r>
              <a:rPr lang="ar-EG" sz="3200" b="1" dirty="0"/>
              <a:t>وتسطير </a:t>
            </a:r>
            <a:r>
              <a:rPr lang="en-US" sz="3200" b="1" dirty="0"/>
              <a:t>(Underline)</a:t>
            </a:r>
            <a:r>
              <a:rPr lang="ar-EG" sz="3200" b="1" dirty="0"/>
              <a:t>:</a:t>
            </a:r>
            <a:endParaRPr lang="en-US" sz="3200" b="1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03908D5-A7F3-4AC9-B20F-E3B59FC381C9}"/>
              </a:ext>
            </a:extLst>
          </p:cNvPr>
          <p:cNvSpPr txBox="1"/>
          <p:nvPr/>
        </p:nvSpPr>
        <p:spPr>
          <a:xfrm>
            <a:off x="2547257" y="2265249"/>
            <a:ext cx="836160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4000" b="1" dirty="0">
                <a:solidFill>
                  <a:schemeClr val="accent6">
                    <a:lumMod val="50000"/>
                  </a:schemeClr>
                </a:solidFill>
              </a:rPr>
              <a:t>4-أو تسطير</a:t>
            </a:r>
            <a:r>
              <a:rPr lang="en-US" sz="4000" b="1" dirty="0"/>
              <a:t> (Underline)</a:t>
            </a:r>
            <a:endParaRPr lang="ar-EG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F0347087-A267-4B18-A198-F8BD8F6190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782" y="2973135"/>
            <a:ext cx="9910076" cy="3243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457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2BD26CD-69A1-42F4-B69A-9FCF4D659E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3181" y="983796"/>
            <a:ext cx="2859645" cy="244520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فقاعة التفكير: على شكل سحابة 3">
            <a:extLst>
              <a:ext uri="{FF2B5EF4-FFF2-40B4-BE49-F238E27FC236}">
                <a16:creationId xmlns:a16="http://schemas.microsoft.com/office/drawing/2014/main" id="{4B8A52CF-E843-4F4B-9541-600AF53054F8}"/>
              </a:ext>
            </a:extLst>
          </p:cNvPr>
          <p:cNvSpPr/>
          <p:nvPr/>
        </p:nvSpPr>
        <p:spPr>
          <a:xfrm>
            <a:off x="1915886" y="1741714"/>
            <a:ext cx="5072743" cy="3091543"/>
          </a:xfrm>
          <a:prstGeom prst="cloudCallout">
            <a:avLst>
              <a:gd name="adj1" fmla="val 82171"/>
              <a:gd name="adj2" fmla="val -22007"/>
            </a:avLst>
          </a:prstGeom>
          <a:solidFill>
            <a:srgbClr val="FCDEF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600" b="1" dirty="0">
                <a:solidFill>
                  <a:schemeClr val="accent5">
                    <a:lumMod val="75000"/>
                  </a:schemeClr>
                </a:solidFill>
              </a:rPr>
              <a:t>تذكر أن تظلل النص الذي تريد تعديله قبل القيام بتنسيق الخط.</a:t>
            </a:r>
          </a:p>
        </p:txBody>
      </p:sp>
    </p:spTree>
    <p:extLst>
      <p:ext uri="{BB962C8B-B14F-4D97-AF65-F5344CB8AC3E}">
        <p14:creationId xmlns:p14="http://schemas.microsoft.com/office/powerpoint/2010/main" val="264719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4BECEB9C-BE5E-4EEA-9C2F-47955465925F}"/>
              </a:ext>
            </a:extLst>
          </p:cNvPr>
          <p:cNvSpPr txBox="1"/>
          <p:nvPr/>
        </p:nvSpPr>
        <p:spPr>
          <a:xfrm rot="21084339">
            <a:off x="1719943" y="2895601"/>
            <a:ext cx="9056914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EG" sz="4000" b="1" dirty="0"/>
              <a:t>يمكنك تمييز بعض الأجزاء في نصك لجعلها بارزة.</a:t>
            </a:r>
          </a:p>
        </p:txBody>
      </p:sp>
    </p:spTree>
    <p:extLst>
      <p:ext uri="{BB962C8B-B14F-4D97-AF65-F5344CB8AC3E}">
        <p14:creationId xmlns:p14="http://schemas.microsoft.com/office/powerpoint/2010/main" val="17764164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72C0373-F55A-48B4-A684-F8D594B73B26}"/>
              </a:ext>
            </a:extLst>
          </p:cNvPr>
          <p:cNvSpPr txBox="1"/>
          <p:nvPr/>
        </p:nvSpPr>
        <p:spPr>
          <a:xfrm>
            <a:off x="3048000" y="761570"/>
            <a:ext cx="6096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ar-EG" sz="3200" b="1" dirty="0"/>
              <a:t>لتمييز النص:</a:t>
            </a:r>
            <a:endParaRPr lang="en-US" sz="3200" b="1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03908D5-A7F3-4AC9-B20F-E3B59FC381C9}"/>
              </a:ext>
            </a:extLst>
          </p:cNvPr>
          <p:cNvSpPr txBox="1"/>
          <p:nvPr/>
        </p:nvSpPr>
        <p:spPr>
          <a:xfrm>
            <a:off x="4746172" y="1695225"/>
            <a:ext cx="6293315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4000" b="1" dirty="0">
                <a:solidFill>
                  <a:schemeClr val="accent6">
                    <a:lumMod val="50000"/>
                  </a:schemeClr>
                </a:solidFill>
              </a:rPr>
              <a:t>1- من علامة التبويب الشريط الرئيسي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(Home)</a:t>
            </a:r>
            <a:r>
              <a:rPr lang="ar-EG" sz="4000" b="1" dirty="0">
                <a:solidFill>
                  <a:schemeClr val="accent6">
                    <a:lumMod val="50000"/>
                  </a:schemeClr>
                </a:solidFill>
              </a:rPr>
              <a:t>ومن مجموعة الخط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(Font)</a:t>
            </a:r>
          </a:p>
          <a:p>
            <a:r>
              <a:rPr lang="ar-EG" sz="4000" b="1" dirty="0">
                <a:solidFill>
                  <a:schemeClr val="accent6">
                    <a:lumMod val="50000"/>
                  </a:schemeClr>
                </a:solidFill>
              </a:rPr>
              <a:t>اضغط السهم بجانب زر لون تمييز النص </a:t>
            </a: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</a:rPr>
              <a:t>(Text Highlight Color)</a:t>
            </a:r>
          </a:p>
          <a:p>
            <a:r>
              <a:rPr lang="ar-EG" sz="4000" b="1" dirty="0">
                <a:solidFill>
                  <a:schemeClr val="accent5">
                    <a:lumMod val="75000"/>
                  </a:schemeClr>
                </a:solidFill>
              </a:rPr>
              <a:t>2- اختر لون تمييز النص من القائمة، على سبيل المثال الأصفر. 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DEBDDA3-10A2-4734-9314-8C8648F84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2513" y="1695225"/>
            <a:ext cx="3848112" cy="4401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3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329B0C7E-4990-494D-A976-7BDF16D44C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421" y="2747962"/>
            <a:ext cx="6318233" cy="3195638"/>
          </a:xfrm>
          <a:prstGeom prst="rect">
            <a:avLst/>
          </a:prstGeom>
        </p:spPr>
      </p:pic>
      <p:sp>
        <p:nvSpPr>
          <p:cNvPr id="4" name="شكل بيضاوي 3">
            <a:extLst>
              <a:ext uri="{FF2B5EF4-FFF2-40B4-BE49-F238E27FC236}">
                <a16:creationId xmlns:a16="http://schemas.microsoft.com/office/drawing/2014/main" id="{E49DA16D-1C48-48DE-B103-229F10366D20}"/>
              </a:ext>
            </a:extLst>
          </p:cNvPr>
          <p:cNvSpPr/>
          <p:nvPr/>
        </p:nvSpPr>
        <p:spPr>
          <a:xfrm>
            <a:off x="2775421" y="1001486"/>
            <a:ext cx="5911379" cy="174647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chemeClr val="accent6">
                    <a:lumMod val="75000"/>
                  </a:schemeClr>
                </a:solidFill>
              </a:rPr>
              <a:t>للعودة للوضع الطبيعي اضغط على يقاف التمييز 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(stop highlighting)</a:t>
            </a:r>
            <a:endParaRPr lang="ar-EG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0339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72C0373-F55A-48B4-A684-F8D594B73B26}"/>
              </a:ext>
            </a:extLst>
          </p:cNvPr>
          <p:cNvSpPr txBox="1"/>
          <p:nvPr/>
        </p:nvSpPr>
        <p:spPr>
          <a:xfrm>
            <a:off x="3048000" y="761570"/>
            <a:ext cx="6096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ar-EG" sz="3200" b="1" dirty="0"/>
              <a:t>لتمييز النص:</a:t>
            </a:r>
            <a:endParaRPr lang="en-US" sz="3200" b="1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03908D5-A7F3-4AC9-B20F-E3B59FC381C9}"/>
              </a:ext>
            </a:extLst>
          </p:cNvPr>
          <p:cNvSpPr txBox="1"/>
          <p:nvPr/>
        </p:nvSpPr>
        <p:spPr>
          <a:xfrm>
            <a:off x="4746172" y="1695225"/>
            <a:ext cx="629331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3- ظلل النص الذي ترغب بتعديله وسيتم تميزه.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B0829E5C-B3DF-495E-92E9-2A384E090C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4257" y="3114230"/>
            <a:ext cx="6503132" cy="2663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671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تحميل Pink Vector Sticker png">
            <a:extLst>
              <a:ext uri="{FF2B5EF4-FFF2-40B4-BE49-F238E27FC236}">
                <a16:creationId xmlns:a16="http://schemas.microsoft.com/office/drawing/2014/main" id="{919B6068-6738-4430-8C43-CF36C5ADD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771" y="505527"/>
            <a:ext cx="3506470" cy="34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F0F4C601-05EE-4965-A538-1D08628F3C87}"/>
              </a:ext>
            </a:extLst>
          </p:cNvPr>
          <p:cNvSpPr txBox="1"/>
          <p:nvPr/>
        </p:nvSpPr>
        <p:spPr>
          <a:xfrm>
            <a:off x="8490858" y="1436914"/>
            <a:ext cx="185955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solidFill>
                  <a:schemeClr val="bg1"/>
                </a:solidFill>
              </a:rPr>
              <a:t>إنشاء العنوان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82D2231-8E44-449D-B858-54836CBF49D2}"/>
              </a:ext>
            </a:extLst>
          </p:cNvPr>
          <p:cNvSpPr txBox="1"/>
          <p:nvPr/>
        </p:nvSpPr>
        <p:spPr>
          <a:xfrm>
            <a:off x="2329544" y="4288971"/>
            <a:ext cx="802087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/>
              <a:t>يجب أن يكون عنوان مقالتك ممتعًا ومفهومًا لأنه أول ما سيقرأه الناس. استخدم بعض التنسيقات الخاصة ليصبح عنوانك مميزًا. </a:t>
            </a:r>
          </a:p>
        </p:txBody>
      </p:sp>
    </p:spTree>
    <p:extLst>
      <p:ext uri="{BB962C8B-B14F-4D97-AF65-F5344CB8AC3E}">
        <p14:creationId xmlns:p14="http://schemas.microsoft.com/office/powerpoint/2010/main" val="1449313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963CAEF-F754-4A82-9499-DBA12F81C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759" y="1068319"/>
            <a:ext cx="6370090" cy="472136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784295EB-43C4-486F-AB63-93579820BB4C}"/>
              </a:ext>
            </a:extLst>
          </p:cNvPr>
          <p:cNvSpPr txBox="1"/>
          <p:nvPr/>
        </p:nvSpPr>
        <p:spPr>
          <a:xfrm>
            <a:off x="3972910" y="1891862"/>
            <a:ext cx="4871545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>
                <a:solidFill>
                  <a:srgbClr val="00B050"/>
                </a:solidFill>
              </a:rPr>
              <a:t>هل أنت ممن يحبون كتابة المقالات؟ هل واجهت صعوبات</a:t>
            </a:r>
          </a:p>
          <a:p>
            <a:r>
              <a:rPr lang="ar-EG" sz="3600" b="1" dirty="0">
                <a:solidFill>
                  <a:srgbClr val="00B050"/>
                </a:solidFill>
              </a:rPr>
              <a:t>في كتابة وتنسيق المقالات لجعلها جذابة وسهلة القراءة؟ سنقدم لك الحل الآن</a:t>
            </a:r>
          </a:p>
        </p:txBody>
      </p:sp>
    </p:spTree>
    <p:extLst>
      <p:ext uri="{BB962C8B-B14F-4D97-AF65-F5344CB8AC3E}">
        <p14:creationId xmlns:p14="http://schemas.microsoft.com/office/powerpoint/2010/main" val="258594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72C0373-F55A-48B4-A684-F8D594B73B26}"/>
              </a:ext>
            </a:extLst>
          </p:cNvPr>
          <p:cNvSpPr txBox="1"/>
          <p:nvPr/>
        </p:nvSpPr>
        <p:spPr>
          <a:xfrm>
            <a:off x="3048000" y="761570"/>
            <a:ext cx="6096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ar-EG" sz="3200" b="1" dirty="0"/>
              <a:t>لتغيير الخط:</a:t>
            </a:r>
            <a:endParaRPr lang="en-US" sz="3200" b="1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03908D5-A7F3-4AC9-B20F-E3B59FC381C9}"/>
              </a:ext>
            </a:extLst>
          </p:cNvPr>
          <p:cNvSpPr txBox="1"/>
          <p:nvPr/>
        </p:nvSpPr>
        <p:spPr>
          <a:xfrm>
            <a:off x="6599181" y="1444316"/>
            <a:ext cx="463868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1- ظلل النص الذي تريد تعديله.</a:t>
            </a:r>
          </a:p>
          <a:p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2- من علامة تبويب الشريط الرئيسي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(Home) 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ومن مجموعة خط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(Font) 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اضغط على السهم الموجود بجانب زر الخط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(Font)</a:t>
            </a:r>
            <a:endParaRPr lang="ar-EG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81742AB-0597-4887-997B-30F0733B2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32" y="2044106"/>
            <a:ext cx="5897064" cy="405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99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72C0373-F55A-48B4-A684-F8D594B73B26}"/>
              </a:ext>
            </a:extLst>
          </p:cNvPr>
          <p:cNvSpPr txBox="1"/>
          <p:nvPr/>
        </p:nvSpPr>
        <p:spPr>
          <a:xfrm>
            <a:off x="3048000" y="761570"/>
            <a:ext cx="6096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ar-EG" sz="3200" b="1" dirty="0"/>
              <a:t>لتغيير الخط:</a:t>
            </a:r>
            <a:endParaRPr lang="en-US" sz="3200" b="1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03908D5-A7F3-4AC9-B20F-E3B59FC381C9}"/>
              </a:ext>
            </a:extLst>
          </p:cNvPr>
          <p:cNvSpPr txBox="1"/>
          <p:nvPr/>
        </p:nvSpPr>
        <p:spPr>
          <a:xfrm>
            <a:off x="6599181" y="2044106"/>
            <a:ext cx="463868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3- من القائمة الظاهرة اختر  نوع الخط الذي تريد استخدامه، عل سبيل المثال أدوبي عربي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Adobe Arabic</a:t>
            </a:r>
            <a:endParaRPr lang="ar-EG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081742AB-0597-4887-997B-30F0733B2A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4132" y="2044106"/>
            <a:ext cx="5897064" cy="4052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72C0373-F55A-48B4-A684-F8D594B73B26}"/>
              </a:ext>
            </a:extLst>
          </p:cNvPr>
          <p:cNvSpPr txBox="1"/>
          <p:nvPr/>
        </p:nvSpPr>
        <p:spPr>
          <a:xfrm>
            <a:off x="3048000" y="761570"/>
            <a:ext cx="6096000" cy="5847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ar-EG" sz="3200" b="1" dirty="0"/>
              <a:t>لتغيير الخط:</a:t>
            </a:r>
            <a:endParaRPr lang="en-US" sz="3200" b="1" dirty="0"/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03908D5-A7F3-4AC9-B20F-E3B59FC381C9}"/>
              </a:ext>
            </a:extLst>
          </p:cNvPr>
          <p:cNvSpPr txBox="1"/>
          <p:nvPr/>
        </p:nvSpPr>
        <p:spPr>
          <a:xfrm>
            <a:off x="6468553" y="2218277"/>
            <a:ext cx="46386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تم تغيير نوع الخط.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EEC4210E-3C33-4558-B0C4-E24A9B89F3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864" y="3170812"/>
            <a:ext cx="5596249" cy="296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8162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72C0373-F55A-48B4-A684-F8D594B73B26}"/>
              </a:ext>
            </a:extLst>
          </p:cNvPr>
          <p:cNvSpPr txBox="1"/>
          <p:nvPr/>
        </p:nvSpPr>
        <p:spPr>
          <a:xfrm>
            <a:off x="3048000" y="761570"/>
            <a:ext cx="609600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chemeClr val="bg1"/>
                </a:solidFill>
              </a:rPr>
              <a:t>لتغيير  حجم الخط: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03908D5-A7F3-4AC9-B20F-E3B59FC381C9}"/>
              </a:ext>
            </a:extLst>
          </p:cNvPr>
          <p:cNvSpPr txBox="1"/>
          <p:nvPr/>
        </p:nvSpPr>
        <p:spPr>
          <a:xfrm>
            <a:off x="6468553" y="2218277"/>
            <a:ext cx="46386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4000" b="1" dirty="0">
                <a:solidFill>
                  <a:schemeClr val="accent6">
                    <a:lumMod val="50000"/>
                  </a:schemeClr>
                </a:solidFill>
              </a:rPr>
              <a:t>1- ظلل النص الذي تريد تعديله. </a:t>
            </a: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358B7325-C059-47EE-B63F-D7A8B9939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3175" y="2879996"/>
            <a:ext cx="3552825" cy="274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2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72C0373-F55A-48B4-A684-F8D594B73B26}"/>
              </a:ext>
            </a:extLst>
          </p:cNvPr>
          <p:cNvSpPr txBox="1"/>
          <p:nvPr/>
        </p:nvSpPr>
        <p:spPr>
          <a:xfrm>
            <a:off x="3048000" y="761570"/>
            <a:ext cx="609600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chemeClr val="bg1"/>
                </a:solidFill>
              </a:rPr>
              <a:t>لتغيير  حجم الخط: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03908D5-A7F3-4AC9-B20F-E3B59FC381C9}"/>
              </a:ext>
            </a:extLst>
          </p:cNvPr>
          <p:cNvSpPr txBox="1"/>
          <p:nvPr/>
        </p:nvSpPr>
        <p:spPr>
          <a:xfrm>
            <a:off x="6468553" y="2218277"/>
            <a:ext cx="463868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2- من علامة تبويب الشريط الرئيسي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(Home) 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ومن مجموعة خط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(Font) 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اضغط على السهم الموجود بجانب زر حجم  الخط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(Font size)</a:t>
            </a:r>
            <a:endParaRPr lang="ar-EG" sz="40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ar-EG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C9632D7-D3FE-4E72-A866-9FBFC7468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57" y="2000562"/>
            <a:ext cx="3424237" cy="3878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00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72C0373-F55A-48B4-A684-F8D594B73B26}"/>
              </a:ext>
            </a:extLst>
          </p:cNvPr>
          <p:cNvSpPr txBox="1"/>
          <p:nvPr/>
        </p:nvSpPr>
        <p:spPr>
          <a:xfrm>
            <a:off x="3048000" y="761570"/>
            <a:ext cx="609600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chemeClr val="bg1"/>
                </a:solidFill>
              </a:rPr>
              <a:t>لتغيير  حجم الخط: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03908D5-A7F3-4AC9-B20F-E3B59FC381C9}"/>
              </a:ext>
            </a:extLst>
          </p:cNvPr>
          <p:cNvSpPr txBox="1"/>
          <p:nvPr/>
        </p:nvSpPr>
        <p:spPr>
          <a:xfrm>
            <a:off x="6468553" y="2218277"/>
            <a:ext cx="46386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4000" b="1" dirty="0">
                <a:solidFill>
                  <a:schemeClr val="accent6">
                    <a:lumMod val="50000"/>
                  </a:schemeClr>
                </a:solidFill>
              </a:rPr>
              <a:t>3- القائمة التي ستظهر اضغط عل حجم الخط الذي تريد استخدامه، عل سبيل المثال 26 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E367595D-2532-4FE6-8082-98D74EE94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059" y="2410504"/>
            <a:ext cx="4375884" cy="344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30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72C0373-F55A-48B4-A684-F8D594B73B26}"/>
              </a:ext>
            </a:extLst>
          </p:cNvPr>
          <p:cNvSpPr txBox="1"/>
          <p:nvPr/>
        </p:nvSpPr>
        <p:spPr>
          <a:xfrm>
            <a:off x="3048000" y="761570"/>
            <a:ext cx="6096000" cy="707886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chemeClr val="bg1"/>
                </a:solidFill>
              </a:rPr>
              <a:t>لتغيير  حجم الخط: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03908D5-A7F3-4AC9-B20F-E3B59FC381C9}"/>
              </a:ext>
            </a:extLst>
          </p:cNvPr>
          <p:cNvSpPr txBox="1"/>
          <p:nvPr/>
        </p:nvSpPr>
        <p:spPr>
          <a:xfrm>
            <a:off x="6468553" y="2218277"/>
            <a:ext cx="463868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4-سيتغير حجم الخط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ACF92915-14E2-4248-AA8B-7E502F5A8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6500" y="3600879"/>
            <a:ext cx="6599000" cy="208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39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72C0373-F55A-48B4-A684-F8D594B73B26}"/>
              </a:ext>
            </a:extLst>
          </p:cNvPr>
          <p:cNvSpPr txBox="1"/>
          <p:nvPr/>
        </p:nvSpPr>
        <p:spPr>
          <a:xfrm>
            <a:off x="3048000" y="761570"/>
            <a:ext cx="60960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chemeClr val="bg1"/>
                </a:solidFill>
              </a:rPr>
              <a:t>لتغيير  لون الخط: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1AF80C5-C02A-41AF-8299-BF31C33E7BA7}"/>
              </a:ext>
            </a:extLst>
          </p:cNvPr>
          <p:cNvSpPr txBox="1"/>
          <p:nvPr/>
        </p:nvSpPr>
        <p:spPr>
          <a:xfrm>
            <a:off x="5011241" y="2218277"/>
            <a:ext cx="6096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4000" b="1" dirty="0">
                <a:solidFill>
                  <a:schemeClr val="accent6">
                    <a:lumMod val="50000"/>
                  </a:schemeClr>
                </a:solidFill>
              </a:rPr>
              <a:t>1- ظلل النص الذي تريد تعديله. 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 من علامة تبويب الشريط الرئيسي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(Home) 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ومن مجموعة خط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(Font) 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اضغط على السهم الموجود بجانب زر لون  الخط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(Font color)</a:t>
            </a:r>
            <a:endParaRPr lang="ar-EG" sz="4000" b="1" dirty="0">
              <a:solidFill>
                <a:schemeClr val="accent6">
                  <a:lumMod val="75000"/>
                </a:schemeClr>
              </a:solidFill>
            </a:endParaRPr>
          </a:p>
          <a:p>
            <a:endParaRPr lang="ar-EG" sz="4000" b="1" dirty="0">
              <a:solidFill>
                <a:schemeClr val="accent6">
                  <a:lumMod val="50000"/>
                </a:schemeClr>
              </a:solidFill>
            </a:endParaRPr>
          </a:p>
          <a:p>
            <a:endParaRPr lang="ar-EG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CC48EEA7-94BC-48F0-879E-C87B9B84CE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547" y="2218277"/>
            <a:ext cx="3324905" cy="3589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654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72C0373-F55A-48B4-A684-F8D594B73B26}"/>
              </a:ext>
            </a:extLst>
          </p:cNvPr>
          <p:cNvSpPr txBox="1"/>
          <p:nvPr/>
        </p:nvSpPr>
        <p:spPr>
          <a:xfrm>
            <a:off x="3048000" y="761570"/>
            <a:ext cx="60960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chemeClr val="bg1"/>
                </a:solidFill>
              </a:rPr>
              <a:t>لتغيير  لون الخط: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1AF80C5-C02A-41AF-8299-BF31C33E7BA7}"/>
              </a:ext>
            </a:extLst>
          </p:cNvPr>
          <p:cNvSpPr txBox="1"/>
          <p:nvPr/>
        </p:nvSpPr>
        <p:spPr>
          <a:xfrm>
            <a:off x="5011241" y="2218277"/>
            <a:ext cx="6096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4000" b="1" dirty="0">
                <a:solidFill>
                  <a:schemeClr val="accent6">
                    <a:lumMod val="50000"/>
                  </a:schemeClr>
                </a:solidFill>
              </a:rPr>
              <a:t>2-</a:t>
            </a:r>
            <a:r>
              <a:rPr lang="ar-EG" sz="4000" b="1" dirty="0"/>
              <a:t>القائمة التي ستظهر اضغط على لون الخط الذي تريد استخدامه.</a:t>
            </a:r>
            <a:endParaRPr lang="ar-EG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18962ECC-343F-4311-A56F-A75B8B637B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338" y="3927701"/>
            <a:ext cx="3887513" cy="1776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161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72C0373-F55A-48B4-A684-F8D594B73B26}"/>
              </a:ext>
            </a:extLst>
          </p:cNvPr>
          <p:cNvSpPr txBox="1"/>
          <p:nvPr/>
        </p:nvSpPr>
        <p:spPr>
          <a:xfrm>
            <a:off x="3048000" y="761570"/>
            <a:ext cx="6096000" cy="7078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chemeClr val="bg1"/>
                </a:solidFill>
              </a:rPr>
              <a:t>لتغيير  لون الخط: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D1AF80C5-C02A-41AF-8299-BF31C33E7BA7}"/>
              </a:ext>
            </a:extLst>
          </p:cNvPr>
          <p:cNvSpPr txBox="1"/>
          <p:nvPr/>
        </p:nvSpPr>
        <p:spPr>
          <a:xfrm>
            <a:off x="5011241" y="2218277"/>
            <a:ext cx="60960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4000" b="1" dirty="0">
                <a:solidFill>
                  <a:schemeClr val="accent6">
                    <a:lumMod val="50000"/>
                  </a:schemeClr>
                </a:solidFill>
              </a:rPr>
              <a:t>3- سيتغير لون الخط</a:t>
            </a: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942C59D2-73CF-431A-9EB2-FE44F302B9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7028" y="2256934"/>
            <a:ext cx="4567918" cy="334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311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D963CAEF-F754-4A82-9499-DBA12F81C2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993" y="1068319"/>
            <a:ext cx="6370090" cy="4721361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784295EB-43C4-486F-AB63-93579820BB4C}"/>
              </a:ext>
            </a:extLst>
          </p:cNvPr>
          <p:cNvSpPr txBox="1"/>
          <p:nvPr/>
        </p:nvSpPr>
        <p:spPr>
          <a:xfrm>
            <a:off x="3660227" y="1718441"/>
            <a:ext cx="4871545" cy="304698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/>
              <a:t>حيث ستجد في هذه الوحدة الكثير من المعلومات والنصائح حول تنسيق النصوص وكيفية التعامل مع الصور، وكذلك التحقق من خلو النص من الأخطاء وأيضًا كيفية طباعة المستندات، هيا بنا نبدأ</a:t>
            </a:r>
            <a:endParaRPr lang="ar-EG" sz="32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094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تحميل Pink Vector Sticker png">
            <a:extLst>
              <a:ext uri="{FF2B5EF4-FFF2-40B4-BE49-F238E27FC236}">
                <a16:creationId xmlns:a16="http://schemas.microsoft.com/office/drawing/2014/main" id="{919B6068-6738-4430-8C43-CF36C5ADD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771" y="505527"/>
            <a:ext cx="3506470" cy="34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F0F4C601-05EE-4965-A538-1D08628F3C87}"/>
              </a:ext>
            </a:extLst>
          </p:cNvPr>
          <p:cNvSpPr txBox="1"/>
          <p:nvPr/>
        </p:nvSpPr>
        <p:spPr>
          <a:xfrm>
            <a:off x="8490858" y="1436914"/>
            <a:ext cx="185955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solidFill>
                  <a:schemeClr val="bg1"/>
                </a:solidFill>
              </a:rPr>
              <a:t>التعداد النقطي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82D2231-8E44-449D-B858-54836CBF49D2}"/>
              </a:ext>
            </a:extLst>
          </p:cNvPr>
          <p:cNvSpPr txBox="1"/>
          <p:nvPr/>
        </p:nvSpPr>
        <p:spPr>
          <a:xfrm>
            <a:off x="2329544" y="4288971"/>
            <a:ext cx="8020870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/>
              <a:t>لإنشاء قائمة يمكنك أن تستخدم رموز التعداد النقطي والرقمي.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050A6548-BA4E-4559-A57E-FEEB98778F3A}"/>
              </a:ext>
            </a:extLst>
          </p:cNvPr>
          <p:cNvSpPr txBox="1"/>
          <p:nvPr/>
        </p:nvSpPr>
        <p:spPr>
          <a:xfrm rot="11018337" flipV="1">
            <a:off x="1561963" y="882916"/>
            <a:ext cx="4457464" cy="255454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ar-EG" sz="3200" b="1" dirty="0"/>
              <a:t>لإنشاء قائمة ذات تعدد رقمي اتبع نفس الخطوات ولكن بدلًا  من الرموز النقطية استخدم رموز الأرقام. سوف تظهر قائمة الأرقام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85456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72C0373-F55A-48B4-A684-F8D594B73B26}"/>
              </a:ext>
            </a:extLst>
          </p:cNvPr>
          <p:cNvSpPr txBox="1"/>
          <p:nvPr/>
        </p:nvSpPr>
        <p:spPr>
          <a:xfrm>
            <a:off x="3048000" y="761570"/>
            <a:ext cx="6096000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ar-EG" sz="4000" b="1" dirty="0"/>
              <a:t>لإنشاء قائمة تعداد نقطي: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03908D5-A7F3-4AC9-B20F-E3B59FC381C9}"/>
              </a:ext>
            </a:extLst>
          </p:cNvPr>
          <p:cNvSpPr txBox="1"/>
          <p:nvPr/>
        </p:nvSpPr>
        <p:spPr>
          <a:xfrm>
            <a:off x="6468553" y="1841500"/>
            <a:ext cx="4638687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1- من علامة تبويب الشريط الرئيسي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(Home) 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ومن مجموعة فقرة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(Paragraph) 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اضغط على السهم الموجود بجانب زر التعداد النقطي </a:t>
            </a:r>
          </a:p>
          <a:p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(Bullets)</a:t>
            </a:r>
            <a:endParaRPr lang="ar-EG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CE1F1585-7A1F-4799-9CD6-5AB3D65464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473" y="2183265"/>
            <a:ext cx="4033975" cy="2149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15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72C0373-F55A-48B4-A684-F8D594B73B26}"/>
              </a:ext>
            </a:extLst>
          </p:cNvPr>
          <p:cNvSpPr txBox="1"/>
          <p:nvPr/>
        </p:nvSpPr>
        <p:spPr>
          <a:xfrm>
            <a:off x="3048000" y="761570"/>
            <a:ext cx="6096000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ar-EG" sz="4000" b="1" dirty="0"/>
              <a:t>لإنشاء قائمة تعداد نقطي: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03908D5-A7F3-4AC9-B20F-E3B59FC381C9}"/>
              </a:ext>
            </a:extLst>
          </p:cNvPr>
          <p:cNvSpPr txBox="1"/>
          <p:nvPr/>
        </p:nvSpPr>
        <p:spPr>
          <a:xfrm>
            <a:off x="6468553" y="1841500"/>
            <a:ext cx="4638687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2- من القائمة التي ستظهر، اضغط عل رمز التعداد النقطي الذي تريد استخدامه.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4568AF5B-C204-48D6-9898-952F9C9B9A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779" y="2339068"/>
            <a:ext cx="4218441" cy="2179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033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72C0373-F55A-48B4-A684-F8D594B73B26}"/>
              </a:ext>
            </a:extLst>
          </p:cNvPr>
          <p:cNvSpPr txBox="1"/>
          <p:nvPr/>
        </p:nvSpPr>
        <p:spPr>
          <a:xfrm>
            <a:off x="3048000" y="761570"/>
            <a:ext cx="6096000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ar-EG" sz="4000" b="1" dirty="0"/>
              <a:t>لإنشاء قائمة تعداد نقطي: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03908D5-A7F3-4AC9-B20F-E3B59FC381C9}"/>
              </a:ext>
            </a:extLst>
          </p:cNvPr>
          <p:cNvSpPr txBox="1"/>
          <p:nvPr/>
        </p:nvSpPr>
        <p:spPr>
          <a:xfrm>
            <a:off x="6468553" y="1841500"/>
            <a:ext cx="463868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3-سوف تظهر رموز التعداد النقطي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025117E-750F-4A27-AD38-8B32B23B1A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2014" y="3076575"/>
            <a:ext cx="3898336" cy="267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5785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72C0373-F55A-48B4-A684-F8D594B73B26}"/>
              </a:ext>
            </a:extLst>
          </p:cNvPr>
          <p:cNvSpPr txBox="1"/>
          <p:nvPr/>
        </p:nvSpPr>
        <p:spPr>
          <a:xfrm>
            <a:off x="3048000" y="761570"/>
            <a:ext cx="6096000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ar-EG" sz="4000" b="1" dirty="0"/>
              <a:t>لإنشاء قائمة تعداد نقطي: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03908D5-A7F3-4AC9-B20F-E3B59FC381C9}"/>
              </a:ext>
            </a:extLst>
          </p:cNvPr>
          <p:cNvSpPr txBox="1"/>
          <p:nvPr/>
        </p:nvSpPr>
        <p:spPr>
          <a:xfrm>
            <a:off x="6468553" y="1841500"/>
            <a:ext cx="4638687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4-اكتب كلمة أو عبارة واضغط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Enter</a:t>
            </a:r>
            <a:endParaRPr lang="ar-EG" sz="40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لإدخال رمز نقطي تلقائيًا</a:t>
            </a: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308CCAF4-924A-4E12-9B7E-D26A4EF32A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51" y="4152536"/>
            <a:ext cx="7724698" cy="2183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659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72C0373-F55A-48B4-A684-F8D594B73B26}"/>
              </a:ext>
            </a:extLst>
          </p:cNvPr>
          <p:cNvSpPr txBox="1"/>
          <p:nvPr/>
        </p:nvSpPr>
        <p:spPr>
          <a:xfrm>
            <a:off x="3048000" y="761570"/>
            <a:ext cx="6096000" cy="707886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pPr algn="ctr"/>
            <a:r>
              <a:rPr lang="ar-EG" sz="4000" b="1" dirty="0"/>
              <a:t>لإنشاء قائمة تعداد نقطي: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03908D5-A7F3-4AC9-B20F-E3B59FC381C9}"/>
              </a:ext>
            </a:extLst>
          </p:cNvPr>
          <p:cNvSpPr txBox="1"/>
          <p:nvPr/>
        </p:nvSpPr>
        <p:spPr>
          <a:xfrm>
            <a:off x="3776656" y="2015671"/>
            <a:ext cx="4638687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لإنهاء القائمة اضغط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Enter 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مرتين أو اضغط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</a:rPr>
              <a:t>Backspace</a:t>
            </a:r>
            <a:r>
              <a:rPr lang="ar-EG" sz="4000" b="1" dirty="0">
                <a:solidFill>
                  <a:schemeClr val="accent6">
                    <a:lumMod val="75000"/>
                  </a:schemeClr>
                </a:solidFill>
              </a:rPr>
              <a:t>لحذف الرمز النقطي الأخير  أو الرقم في القائمة</a:t>
            </a:r>
          </a:p>
        </p:txBody>
      </p:sp>
    </p:spTree>
    <p:extLst>
      <p:ext uri="{BB962C8B-B14F-4D97-AF65-F5344CB8AC3E}">
        <p14:creationId xmlns:p14="http://schemas.microsoft.com/office/powerpoint/2010/main" val="4379147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تحميل Pink Vector Sticker png">
            <a:extLst>
              <a:ext uri="{FF2B5EF4-FFF2-40B4-BE49-F238E27FC236}">
                <a16:creationId xmlns:a16="http://schemas.microsoft.com/office/drawing/2014/main" id="{919B6068-6738-4430-8C43-CF36C5ADD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771" y="505527"/>
            <a:ext cx="3506470" cy="34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F0F4C601-05EE-4965-A538-1D08628F3C87}"/>
              </a:ext>
            </a:extLst>
          </p:cNvPr>
          <p:cNvSpPr txBox="1"/>
          <p:nvPr/>
        </p:nvSpPr>
        <p:spPr>
          <a:xfrm>
            <a:off x="8490858" y="1436914"/>
            <a:ext cx="1859556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solidFill>
                  <a:schemeClr val="bg1"/>
                </a:solidFill>
              </a:rPr>
              <a:t>إدراج الرموز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82D2231-8E44-449D-B858-54836CBF49D2}"/>
              </a:ext>
            </a:extLst>
          </p:cNvPr>
          <p:cNvSpPr txBox="1"/>
          <p:nvPr/>
        </p:nvSpPr>
        <p:spPr>
          <a:xfrm>
            <a:off x="2329544" y="4288971"/>
            <a:ext cx="8020870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/>
              <a:t>يمكنك إدراج رمز من قائمة الرموز الخاصة </a:t>
            </a:r>
          </a:p>
        </p:txBody>
      </p:sp>
    </p:spTree>
    <p:extLst>
      <p:ext uri="{BB962C8B-B14F-4D97-AF65-F5344CB8AC3E}">
        <p14:creationId xmlns:p14="http://schemas.microsoft.com/office/powerpoint/2010/main" val="163562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72C0373-F55A-48B4-A684-F8D594B73B26}"/>
              </a:ext>
            </a:extLst>
          </p:cNvPr>
          <p:cNvSpPr txBox="1"/>
          <p:nvPr/>
        </p:nvSpPr>
        <p:spPr>
          <a:xfrm>
            <a:off x="3679372" y="522406"/>
            <a:ext cx="6096000" cy="70788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chemeClr val="bg1"/>
                </a:solidFill>
              </a:rPr>
              <a:t>لإدراج رمز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03908D5-A7F3-4AC9-B20F-E3B59FC381C9}"/>
              </a:ext>
            </a:extLst>
          </p:cNvPr>
          <p:cNvSpPr txBox="1"/>
          <p:nvPr/>
        </p:nvSpPr>
        <p:spPr>
          <a:xfrm>
            <a:off x="4882586" y="1385532"/>
            <a:ext cx="634705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4000" b="1" dirty="0"/>
              <a:t>1- اضغط عل الموقع الذي تريد إدخال الرمز فيه</a:t>
            </a:r>
            <a:endParaRPr lang="ar-EG" sz="4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17D21588-483F-4A11-A492-44B139A3755E}"/>
              </a:ext>
            </a:extLst>
          </p:cNvPr>
          <p:cNvSpPr txBox="1"/>
          <p:nvPr/>
        </p:nvSpPr>
        <p:spPr>
          <a:xfrm>
            <a:off x="5613992" y="2711826"/>
            <a:ext cx="5702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3600" b="1" dirty="0">
                <a:solidFill>
                  <a:schemeClr val="accent6">
                    <a:lumMod val="75000"/>
                  </a:schemeClr>
                </a:solidFill>
              </a:rPr>
              <a:t>2-من علامة التبويب إدراج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Insert</a:t>
            </a:r>
            <a:r>
              <a:rPr lang="ar-EG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7" name="مربع نص 6">
            <a:extLst>
              <a:ext uri="{FF2B5EF4-FFF2-40B4-BE49-F238E27FC236}">
                <a16:creationId xmlns:a16="http://schemas.microsoft.com/office/drawing/2014/main" id="{C1D302EC-1BA2-4A13-8966-3A8345E33028}"/>
              </a:ext>
            </a:extLst>
          </p:cNvPr>
          <p:cNvSpPr txBox="1"/>
          <p:nvPr/>
        </p:nvSpPr>
        <p:spPr>
          <a:xfrm>
            <a:off x="5792576" y="3502699"/>
            <a:ext cx="534557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3600" b="1" dirty="0">
                <a:solidFill>
                  <a:schemeClr val="accent6">
                    <a:lumMod val="75000"/>
                  </a:schemeClr>
                </a:solidFill>
              </a:rPr>
              <a:t>وفي مجموعة رموز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(Symbol)</a:t>
            </a:r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84D452A6-463E-4716-AC8A-293C74FF5A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430" y="1326148"/>
            <a:ext cx="4410970" cy="4225536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7DD1C9C7-091F-4E7E-BA94-44547AE4B809}"/>
              </a:ext>
            </a:extLst>
          </p:cNvPr>
          <p:cNvSpPr txBox="1"/>
          <p:nvPr/>
        </p:nvSpPr>
        <p:spPr>
          <a:xfrm>
            <a:off x="5613992" y="4272139"/>
            <a:ext cx="57027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3600" b="1" dirty="0">
                <a:solidFill>
                  <a:schemeClr val="accent6">
                    <a:lumMod val="75000"/>
                  </a:schemeClr>
                </a:solidFill>
              </a:rPr>
              <a:t>3-من قائمة الرموز اضغط عل الرمز الذي تريد استخدامه، عل سبيل المثال√</a:t>
            </a:r>
          </a:p>
        </p:txBody>
      </p:sp>
    </p:spTree>
    <p:extLst>
      <p:ext uri="{BB962C8B-B14F-4D97-AF65-F5344CB8AC3E}">
        <p14:creationId xmlns:p14="http://schemas.microsoft.com/office/powerpoint/2010/main" val="3969217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/>
      <p:bldP spid="9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F6A3554-FECF-4F13-831D-54056B03D1B1}"/>
              </a:ext>
            </a:extLst>
          </p:cNvPr>
          <p:cNvSpPr txBox="1"/>
          <p:nvPr/>
        </p:nvSpPr>
        <p:spPr>
          <a:xfrm>
            <a:off x="4764904" y="1922806"/>
            <a:ext cx="57027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3600" b="1" dirty="0">
                <a:solidFill>
                  <a:schemeClr val="accent6">
                    <a:lumMod val="75000"/>
                  </a:schemeClr>
                </a:solidFill>
              </a:rPr>
              <a:t>4- سوف يظهر الرمز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C09795F-02DE-47F8-80D5-9FC1E2D44B97}"/>
              </a:ext>
            </a:extLst>
          </p:cNvPr>
          <p:cNvSpPr txBox="1"/>
          <p:nvPr/>
        </p:nvSpPr>
        <p:spPr>
          <a:xfrm>
            <a:off x="3679372" y="522406"/>
            <a:ext cx="6096000" cy="707886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chemeClr val="bg1"/>
                </a:solidFill>
              </a:rPr>
              <a:t>لإدراج رمز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0FDE82B4-CB15-4A5B-9011-4961228008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716" y="3283411"/>
            <a:ext cx="5774941" cy="2592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65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تحميل Pink Vector Sticker png">
            <a:extLst>
              <a:ext uri="{FF2B5EF4-FFF2-40B4-BE49-F238E27FC236}">
                <a16:creationId xmlns:a16="http://schemas.microsoft.com/office/drawing/2014/main" id="{919B6068-6738-4430-8C43-CF36C5ADD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771" y="505527"/>
            <a:ext cx="3506470" cy="34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F0F4C601-05EE-4965-A538-1D08628F3C87}"/>
              </a:ext>
            </a:extLst>
          </p:cNvPr>
          <p:cNvSpPr txBox="1"/>
          <p:nvPr/>
        </p:nvSpPr>
        <p:spPr>
          <a:xfrm>
            <a:off x="8490857" y="1436914"/>
            <a:ext cx="2285999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solidFill>
                  <a:schemeClr val="bg1"/>
                </a:solidFill>
              </a:rPr>
              <a:t>البحث عن النص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82D2231-8E44-449D-B858-54836CBF49D2}"/>
              </a:ext>
            </a:extLst>
          </p:cNvPr>
          <p:cNvSpPr txBox="1"/>
          <p:nvPr/>
        </p:nvSpPr>
        <p:spPr>
          <a:xfrm>
            <a:off x="2329544" y="4288971"/>
            <a:ext cx="802087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/>
              <a:t>إذا كان مستندك كبيرًا وأردت العثور على كلمة أو جزء من النص بسرعة فيمكنك استخدام خيار البحث </a:t>
            </a:r>
            <a:r>
              <a:rPr lang="en-US" sz="3600" b="1" dirty="0"/>
              <a:t>(Find)</a:t>
            </a:r>
            <a:endParaRPr lang="ar-EG" sz="3600" b="1" dirty="0"/>
          </a:p>
        </p:txBody>
      </p:sp>
    </p:spTree>
    <p:extLst>
      <p:ext uri="{BB962C8B-B14F-4D97-AF65-F5344CB8AC3E}">
        <p14:creationId xmlns:p14="http://schemas.microsoft.com/office/powerpoint/2010/main" val="38701457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27C6E29-BEC8-4EB7-AA90-2147C8442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7283" y="283780"/>
            <a:ext cx="3326370" cy="2490952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9B9CDB7B-E610-4103-995D-8785B7E7D2EF}"/>
              </a:ext>
            </a:extLst>
          </p:cNvPr>
          <p:cNvSpPr txBox="1"/>
          <p:nvPr/>
        </p:nvSpPr>
        <p:spPr>
          <a:xfrm>
            <a:off x="8639503" y="867536"/>
            <a:ext cx="181303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000" b="1" dirty="0">
                <a:solidFill>
                  <a:schemeClr val="accent2">
                    <a:lumMod val="50000"/>
                  </a:schemeClr>
                </a:solidFill>
              </a:rPr>
              <a:t>أهداف التعلم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CD9B491F-C6A5-4D52-84D4-357505CF07F0}"/>
              </a:ext>
            </a:extLst>
          </p:cNvPr>
          <p:cNvSpPr txBox="1"/>
          <p:nvPr/>
        </p:nvSpPr>
        <p:spPr>
          <a:xfrm>
            <a:off x="822296" y="1135116"/>
            <a:ext cx="7441325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200" b="1" dirty="0">
                <a:solidFill>
                  <a:srgbClr val="C00000"/>
                </a:solidFill>
              </a:rPr>
              <a:t>سنتعلم في هذه الوحدة: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EG" sz="3200" b="1" dirty="0">
                <a:solidFill>
                  <a:schemeClr val="accent6">
                    <a:lumMod val="50000"/>
                  </a:schemeClr>
                </a:solidFill>
              </a:rPr>
              <a:t>حفظ المستند النصي على حسابك.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EG" sz="3200" b="1" dirty="0">
                <a:solidFill>
                  <a:schemeClr val="accent6">
                    <a:lumMod val="50000"/>
                  </a:schemeClr>
                </a:solidFill>
              </a:rPr>
              <a:t>تغيير نوع وحجم الخط.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EG" sz="3200" b="1" dirty="0">
                <a:solidFill>
                  <a:schemeClr val="accent6">
                    <a:lumMod val="50000"/>
                  </a:schemeClr>
                </a:solidFill>
              </a:rPr>
              <a:t>تمييز النماذج المستخدمة لمحاذاة الفقرة.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EG" sz="3200" b="1" dirty="0">
                <a:solidFill>
                  <a:schemeClr val="accent6">
                    <a:lumMod val="50000"/>
                  </a:schemeClr>
                </a:solidFill>
              </a:rPr>
              <a:t>نصائح لجعل المستند أكثر جاذبية وإضافة وتنسيق الصور داخل المستند.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EG" sz="3200" b="1" dirty="0">
                <a:solidFill>
                  <a:schemeClr val="accent6">
                    <a:lumMod val="50000"/>
                  </a:schemeClr>
                </a:solidFill>
              </a:rPr>
              <a:t>استخدام أدوات فحص مستند بحثًا عن الأخطاء.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ar-EG" sz="3200" b="1" dirty="0">
                <a:solidFill>
                  <a:schemeClr val="accent6">
                    <a:lumMod val="50000"/>
                  </a:schemeClr>
                </a:solidFill>
              </a:rPr>
              <a:t>خيارات الطباعة المختلفة للمستند.</a:t>
            </a:r>
          </a:p>
        </p:txBody>
      </p:sp>
    </p:spTree>
    <p:extLst>
      <p:ext uri="{BB962C8B-B14F-4D97-AF65-F5344CB8AC3E}">
        <p14:creationId xmlns:p14="http://schemas.microsoft.com/office/powerpoint/2010/main" val="2328684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F6A3554-FECF-4F13-831D-54056B03D1B1}"/>
              </a:ext>
            </a:extLst>
          </p:cNvPr>
          <p:cNvSpPr txBox="1"/>
          <p:nvPr/>
        </p:nvSpPr>
        <p:spPr>
          <a:xfrm>
            <a:off x="3439886" y="1922806"/>
            <a:ext cx="7027758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ar-EG" sz="3600" b="1" dirty="0">
                <a:solidFill>
                  <a:schemeClr val="accent6">
                    <a:lumMod val="75000"/>
                  </a:schemeClr>
                </a:solidFill>
              </a:rPr>
              <a:t>من علامة التبويب الشريط الرئيسي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(Home) </a:t>
            </a:r>
            <a:r>
              <a:rPr lang="ar-EG" sz="3600" b="1" dirty="0">
                <a:solidFill>
                  <a:schemeClr val="accent6">
                    <a:lumMod val="75000"/>
                  </a:schemeClr>
                </a:solidFill>
              </a:rPr>
              <a:t>وفي مجموعة تحرير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(Editing) </a:t>
            </a:r>
            <a:r>
              <a:rPr lang="ar-EG" sz="3600" b="1" dirty="0">
                <a:solidFill>
                  <a:schemeClr val="accent6">
                    <a:lumMod val="75000"/>
                  </a:schemeClr>
                </a:solidFill>
              </a:rPr>
              <a:t>اضغط على بحث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(Find)</a:t>
            </a:r>
          </a:p>
          <a:p>
            <a:pPr marL="742950" indent="-742950">
              <a:buFont typeface="+mj-lt"/>
              <a:buAutoNum type="arabicPeriod"/>
            </a:pPr>
            <a:endParaRPr lang="ar-EG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C09795F-02DE-47F8-80D5-9FC1E2D44B97}"/>
              </a:ext>
            </a:extLst>
          </p:cNvPr>
          <p:cNvSpPr txBox="1"/>
          <p:nvPr/>
        </p:nvSpPr>
        <p:spPr>
          <a:xfrm>
            <a:off x="3679372" y="522406"/>
            <a:ext cx="6096000" cy="70788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EG" sz="4000" b="1" dirty="0"/>
              <a:t>للعثور عل كلمة أو عبارة: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11A05E02-84BA-4C0F-9AF9-EE3D6708A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4070" y="3729145"/>
            <a:ext cx="6200435" cy="2606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986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>
            <a:extLst>
              <a:ext uri="{FF2B5EF4-FFF2-40B4-BE49-F238E27FC236}">
                <a16:creationId xmlns:a16="http://schemas.microsoft.com/office/drawing/2014/main" id="{6F6A3554-FECF-4F13-831D-54056B03D1B1}"/>
              </a:ext>
            </a:extLst>
          </p:cNvPr>
          <p:cNvSpPr txBox="1"/>
          <p:nvPr/>
        </p:nvSpPr>
        <p:spPr>
          <a:xfrm>
            <a:off x="4306330" y="2004922"/>
            <a:ext cx="70277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3600" b="1" dirty="0">
                <a:solidFill>
                  <a:schemeClr val="accent6">
                    <a:lumMod val="75000"/>
                  </a:schemeClr>
                </a:solidFill>
              </a:rPr>
              <a:t>2- سيظهر قسم التنقل </a:t>
            </a:r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(Navigation)</a:t>
            </a:r>
          </a:p>
          <a:p>
            <a:pPr marL="742950" indent="-742950">
              <a:buFont typeface="+mj-lt"/>
              <a:buAutoNum type="arabicPeriod"/>
            </a:pPr>
            <a:endParaRPr lang="ar-EG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DC09795F-02DE-47F8-80D5-9FC1E2D44B97}"/>
              </a:ext>
            </a:extLst>
          </p:cNvPr>
          <p:cNvSpPr txBox="1"/>
          <p:nvPr/>
        </p:nvSpPr>
        <p:spPr>
          <a:xfrm>
            <a:off x="3679372" y="522406"/>
            <a:ext cx="6096000" cy="707886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EG" sz="4000" b="1" dirty="0"/>
              <a:t>للعثور عل كلمة أو عبارة: </a:t>
            </a:r>
            <a:endParaRPr lang="en-US" sz="4000" b="1" dirty="0">
              <a:solidFill>
                <a:schemeClr val="bg1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ABBF4EC2-5E97-4690-A4CD-087EBBBB8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169" y="1480115"/>
            <a:ext cx="5220545" cy="4441714"/>
          </a:xfrm>
          <a:prstGeom prst="rect">
            <a:avLst/>
          </a:prstGeom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93603153-C1A1-41C6-B4A1-EEC2619E462A}"/>
              </a:ext>
            </a:extLst>
          </p:cNvPr>
          <p:cNvSpPr txBox="1"/>
          <p:nvPr/>
        </p:nvSpPr>
        <p:spPr>
          <a:xfrm>
            <a:off x="5551714" y="2779552"/>
            <a:ext cx="59347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r-EG" sz="3600" b="1" dirty="0">
                <a:solidFill>
                  <a:schemeClr val="accent6">
                    <a:lumMod val="75000"/>
                  </a:schemeClr>
                </a:solidFill>
              </a:rPr>
              <a:t>3- في مربع البحث اكتب النص الذي تريد البحث عنه، عل ف سبيل المثال: متحف. 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C4361F4E-51E3-43E7-81C1-AACB776650AF}"/>
              </a:ext>
            </a:extLst>
          </p:cNvPr>
          <p:cNvSpPr txBox="1"/>
          <p:nvPr/>
        </p:nvSpPr>
        <p:spPr>
          <a:xfrm>
            <a:off x="5475514" y="4533878"/>
            <a:ext cx="59347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3600" b="1" dirty="0">
                <a:solidFill>
                  <a:schemeClr val="accent6">
                    <a:lumMod val="75000"/>
                  </a:schemeClr>
                </a:solidFill>
              </a:rPr>
              <a:t>4- وفي أثناء الكتابة سيتم تمييز النص المطابق في المستند</a:t>
            </a:r>
          </a:p>
        </p:txBody>
      </p:sp>
    </p:spTree>
    <p:extLst>
      <p:ext uri="{BB962C8B-B14F-4D97-AF65-F5344CB8AC3E}">
        <p14:creationId xmlns:p14="http://schemas.microsoft.com/office/powerpoint/2010/main" val="2503274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9F6233DC-6882-4D55-BA07-A57952518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49381">
            <a:off x="7233557" y="1409699"/>
            <a:ext cx="3325586" cy="367733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" name="فقاعة التفكير: على شكل سحابة 3">
            <a:extLst>
              <a:ext uri="{FF2B5EF4-FFF2-40B4-BE49-F238E27FC236}">
                <a16:creationId xmlns:a16="http://schemas.microsoft.com/office/drawing/2014/main" id="{A148C90B-259E-40F2-8AAA-642868B0ABB7}"/>
              </a:ext>
            </a:extLst>
          </p:cNvPr>
          <p:cNvSpPr/>
          <p:nvPr/>
        </p:nvSpPr>
        <p:spPr>
          <a:xfrm>
            <a:off x="1284514" y="991322"/>
            <a:ext cx="4615543" cy="3722914"/>
          </a:xfrm>
          <a:prstGeom prst="cloudCallout">
            <a:avLst>
              <a:gd name="adj1" fmla="val 90965"/>
              <a:gd name="adj2" fmla="val 31506"/>
            </a:avLst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chemeClr val="accent6">
                    <a:lumMod val="75000"/>
                  </a:schemeClr>
                </a:solidFill>
              </a:rPr>
              <a:t>يمكنك أيضًا استخدام اختصار لوحة المفاتيح </a:t>
            </a:r>
            <a:r>
              <a:rPr lang="en-US" sz="3200" b="1" dirty="0" err="1">
                <a:solidFill>
                  <a:schemeClr val="accent6">
                    <a:lumMod val="75000"/>
                  </a:schemeClr>
                </a:solidFill>
              </a:rPr>
              <a:t>ctrl+f</a:t>
            </a: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ar-EG" sz="32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EG" sz="3200" b="1" dirty="0">
                <a:solidFill>
                  <a:schemeClr val="accent6">
                    <a:lumMod val="75000"/>
                  </a:schemeClr>
                </a:solidFill>
              </a:rPr>
              <a:t>لفتح خانة البحث</a:t>
            </a:r>
          </a:p>
        </p:txBody>
      </p:sp>
    </p:spTree>
    <p:extLst>
      <p:ext uri="{BB962C8B-B14F-4D97-AF65-F5344CB8AC3E}">
        <p14:creationId xmlns:p14="http://schemas.microsoft.com/office/powerpoint/2010/main" val="2354777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تحميل Pink Vector Sticker png">
            <a:extLst>
              <a:ext uri="{FF2B5EF4-FFF2-40B4-BE49-F238E27FC236}">
                <a16:creationId xmlns:a16="http://schemas.microsoft.com/office/drawing/2014/main" id="{919B6068-6738-4430-8C43-CF36C5ADD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771" y="505527"/>
            <a:ext cx="3506470" cy="34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F0F4C601-05EE-4965-A538-1D08628F3C87}"/>
              </a:ext>
            </a:extLst>
          </p:cNvPr>
          <p:cNvSpPr txBox="1"/>
          <p:nvPr/>
        </p:nvSpPr>
        <p:spPr>
          <a:xfrm>
            <a:off x="8338457" y="1328057"/>
            <a:ext cx="2285999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solidFill>
                  <a:schemeClr val="bg1"/>
                </a:solidFill>
              </a:rPr>
              <a:t>التراجع عن إجراء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82D2231-8E44-449D-B858-54836CBF49D2}"/>
              </a:ext>
            </a:extLst>
          </p:cNvPr>
          <p:cNvSpPr txBox="1"/>
          <p:nvPr/>
        </p:nvSpPr>
        <p:spPr>
          <a:xfrm>
            <a:off x="1502229" y="4288971"/>
            <a:ext cx="8848185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400" b="1" dirty="0"/>
              <a:t>إذا أردت التراجع عن التنسيق الذي قمت به، اضغط على زر تراجع </a:t>
            </a:r>
            <a:r>
              <a:rPr lang="en-US" sz="4400" b="1" dirty="0"/>
              <a:t>Undo </a:t>
            </a:r>
            <a:r>
              <a:rPr lang="ar-EG" sz="4400" b="1" dirty="0"/>
              <a:t>أو اضغط على </a:t>
            </a:r>
            <a:r>
              <a:rPr lang="en-US" sz="4400" b="1" dirty="0" err="1">
                <a:solidFill>
                  <a:schemeClr val="accent6">
                    <a:lumMod val="75000"/>
                  </a:schemeClr>
                </a:solidFill>
              </a:rPr>
              <a:t>ctrl+z</a:t>
            </a:r>
            <a:r>
              <a:rPr lang="en-US" sz="4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ar-EG" sz="4400" b="1" dirty="0"/>
          </a:p>
        </p:txBody>
      </p:sp>
    </p:spTree>
    <p:extLst>
      <p:ext uri="{BB962C8B-B14F-4D97-AF65-F5344CB8AC3E}">
        <p14:creationId xmlns:p14="http://schemas.microsoft.com/office/powerpoint/2010/main" val="3626139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515FE02B-8287-4A53-88F0-170D67F77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7200" y="1008867"/>
            <a:ext cx="4129768" cy="2420133"/>
          </a:xfrm>
          <a:prstGeom prst="rect">
            <a:avLst/>
          </a:prstGeom>
        </p:spPr>
      </p:pic>
      <p:sp>
        <p:nvSpPr>
          <p:cNvPr id="4" name="مستطيل: زوايا قطرية مستديرة 3">
            <a:extLst>
              <a:ext uri="{FF2B5EF4-FFF2-40B4-BE49-F238E27FC236}">
                <a16:creationId xmlns:a16="http://schemas.microsoft.com/office/drawing/2014/main" id="{16C06140-8812-4155-9FDC-A36580C47188}"/>
              </a:ext>
            </a:extLst>
          </p:cNvPr>
          <p:cNvSpPr/>
          <p:nvPr/>
        </p:nvSpPr>
        <p:spPr>
          <a:xfrm>
            <a:off x="3113314" y="4180114"/>
            <a:ext cx="6574972" cy="2024743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600" b="1" dirty="0">
                <a:solidFill>
                  <a:schemeClr val="accent6">
                    <a:lumMod val="75000"/>
                  </a:schemeClr>
                </a:solidFill>
              </a:rPr>
              <a:t>لا يمكنك التراجع عن بعض الإجراءات</a:t>
            </a:r>
          </a:p>
          <a:p>
            <a:pPr algn="ctr"/>
            <a:r>
              <a:rPr lang="ar-EG" sz="3600" b="1" dirty="0">
                <a:solidFill>
                  <a:schemeClr val="accent6">
                    <a:lumMod val="75000"/>
                  </a:schemeClr>
                </a:solidFill>
              </a:rPr>
              <a:t>مثل الضغط عل بعض الأوامر من</a:t>
            </a:r>
          </a:p>
          <a:p>
            <a:pPr algn="ctr"/>
            <a:r>
              <a:rPr lang="ar-EG" sz="3600" b="1" dirty="0">
                <a:solidFill>
                  <a:schemeClr val="accent6">
                    <a:lumMod val="75000"/>
                  </a:schemeClr>
                </a:solidFill>
              </a:rPr>
              <a:t>علامة التبويب ملف أو حفظ الملف.</a:t>
            </a:r>
          </a:p>
        </p:txBody>
      </p:sp>
    </p:spTree>
    <p:extLst>
      <p:ext uri="{BB962C8B-B14F-4D97-AF65-F5344CB8AC3E}">
        <p14:creationId xmlns:p14="http://schemas.microsoft.com/office/powerpoint/2010/main" val="2209330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0" descr="تحميل Pink Vector Sticker png">
            <a:extLst>
              <a:ext uri="{FF2B5EF4-FFF2-40B4-BE49-F238E27FC236}">
                <a16:creationId xmlns:a16="http://schemas.microsoft.com/office/drawing/2014/main" id="{919B6068-6738-4430-8C43-CF36C5ADD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771" y="505527"/>
            <a:ext cx="3506470" cy="34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F0F4C601-05EE-4965-A538-1D08628F3C87}"/>
              </a:ext>
            </a:extLst>
          </p:cNvPr>
          <p:cNvSpPr txBox="1"/>
          <p:nvPr/>
        </p:nvSpPr>
        <p:spPr>
          <a:xfrm>
            <a:off x="8338457" y="1328057"/>
            <a:ext cx="2285999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solidFill>
                  <a:schemeClr val="bg1"/>
                </a:solidFill>
              </a:rPr>
              <a:t>التكبير والتصغير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82D2231-8E44-449D-B858-54836CBF49D2}"/>
              </a:ext>
            </a:extLst>
          </p:cNvPr>
          <p:cNvSpPr txBox="1"/>
          <p:nvPr/>
        </p:nvSpPr>
        <p:spPr>
          <a:xfrm>
            <a:off x="1671907" y="3996414"/>
            <a:ext cx="8848185" cy="230832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/>
              <a:t>لتغيير حجم النص الظاهر فقط عل الشاشة اضغط شريط التكبير / التصغير الموجود بشرط الحالة في أسفل النافذة واضغط باستمرار عل زر الفأرة الأيسر ثم  اسحب شريط التمرير إلى اليمين للتكبير أو إلى اليسار للتصغير</a:t>
            </a:r>
          </a:p>
        </p:txBody>
      </p:sp>
    </p:spTree>
    <p:extLst>
      <p:ext uri="{BB962C8B-B14F-4D97-AF65-F5344CB8AC3E}">
        <p14:creationId xmlns:p14="http://schemas.microsoft.com/office/powerpoint/2010/main" val="639614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DEA1664-1A33-4778-992C-D04F360835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306" y="1257300"/>
            <a:ext cx="8053388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79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DC09795F-02DE-47F8-80D5-9FC1E2D44B97}"/>
              </a:ext>
            </a:extLst>
          </p:cNvPr>
          <p:cNvSpPr txBox="1"/>
          <p:nvPr/>
        </p:nvSpPr>
        <p:spPr>
          <a:xfrm>
            <a:off x="3679372" y="522406"/>
            <a:ext cx="6096000" cy="70788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chemeClr val="bg1"/>
                </a:solidFill>
              </a:rPr>
              <a:t>لحفظ مستند: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B8CB904-16B6-4146-AD7C-8A8272FFDEF5}"/>
              </a:ext>
            </a:extLst>
          </p:cNvPr>
          <p:cNvSpPr txBox="1"/>
          <p:nvPr/>
        </p:nvSpPr>
        <p:spPr>
          <a:xfrm>
            <a:off x="4376058" y="2569420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ar-EG" sz="3600" b="1" dirty="0"/>
              <a:t>من علامة تبويب ملف </a:t>
            </a:r>
            <a:r>
              <a:rPr lang="en-US" sz="3600" b="1" dirty="0"/>
              <a:t>(File)</a:t>
            </a:r>
          </a:p>
          <a:p>
            <a:r>
              <a:rPr lang="ar-EG" sz="3600" b="1" dirty="0"/>
              <a:t>اضغط على حفظ باسم </a:t>
            </a:r>
            <a:r>
              <a:rPr lang="en-US" sz="3600" b="1" dirty="0"/>
              <a:t>(Save As)</a:t>
            </a:r>
            <a:endParaRPr lang="ar-EG" sz="3600" b="1" dirty="0"/>
          </a:p>
        </p:txBody>
      </p:sp>
      <p:pic>
        <p:nvPicPr>
          <p:cNvPr id="8" name="صورة 7">
            <a:extLst>
              <a:ext uri="{FF2B5EF4-FFF2-40B4-BE49-F238E27FC236}">
                <a16:creationId xmlns:a16="http://schemas.microsoft.com/office/drawing/2014/main" id="{B9AB329A-AC9E-4860-B582-E80B6C7F7B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51" y="1310977"/>
            <a:ext cx="2386693" cy="5024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86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DC09795F-02DE-47F8-80D5-9FC1E2D44B97}"/>
              </a:ext>
            </a:extLst>
          </p:cNvPr>
          <p:cNvSpPr txBox="1"/>
          <p:nvPr/>
        </p:nvSpPr>
        <p:spPr>
          <a:xfrm>
            <a:off x="3679372" y="522406"/>
            <a:ext cx="6096000" cy="70788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chemeClr val="bg1"/>
                </a:solidFill>
              </a:rPr>
              <a:t>لحفظ مستند: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B8CB904-16B6-4146-AD7C-8A8272FFDEF5}"/>
              </a:ext>
            </a:extLst>
          </p:cNvPr>
          <p:cNvSpPr txBox="1"/>
          <p:nvPr/>
        </p:nvSpPr>
        <p:spPr>
          <a:xfrm>
            <a:off x="4855030" y="2551837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3600" b="1" dirty="0"/>
              <a:t>2- اضغط ضغطة مزدوجة على الكمبيوتر الشخصي هذا </a:t>
            </a:r>
            <a:r>
              <a:rPr lang="en-US" sz="3600" b="1" dirty="0"/>
              <a:t>This pc </a:t>
            </a:r>
            <a:r>
              <a:rPr lang="ar-EG" sz="3600" b="1" dirty="0"/>
              <a:t>لحفظ المستند الخاص بك.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4CBF5713-F871-4B36-A078-025CC8C71F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4674" y="4039960"/>
            <a:ext cx="5450641" cy="1968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36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DC09795F-02DE-47F8-80D5-9FC1E2D44B97}"/>
              </a:ext>
            </a:extLst>
          </p:cNvPr>
          <p:cNvSpPr txBox="1"/>
          <p:nvPr/>
        </p:nvSpPr>
        <p:spPr>
          <a:xfrm>
            <a:off x="3679372" y="522406"/>
            <a:ext cx="6096000" cy="70788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chemeClr val="bg1"/>
                </a:solidFill>
              </a:rPr>
              <a:t>لحفظ مستند: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B8CB904-16B6-4146-AD7C-8A8272FFDEF5}"/>
              </a:ext>
            </a:extLst>
          </p:cNvPr>
          <p:cNvSpPr txBox="1"/>
          <p:nvPr/>
        </p:nvSpPr>
        <p:spPr>
          <a:xfrm>
            <a:off x="4895171" y="1635026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3600" b="1" dirty="0"/>
              <a:t>3- من نافذة حفظ باسم </a:t>
            </a:r>
            <a:r>
              <a:rPr lang="en-US" sz="3600" b="1" dirty="0"/>
              <a:t>Save as  </a:t>
            </a:r>
            <a:endParaRPr lang="ar-EG" sz="3600" b="1" dirty="0"/>
          </a:p>
          <a:p>
            <a:r>
              <a:rPr lang="ar-EG" sz="3600" b="1" dirty="0"/>
              <a:t>اختر الموقع الذي تريد حفظ المستند فيه، على سبيل المثال مجلد المستندات </a:t>
            </a:r>
            <a:r>
              <a:rPr lang="en-US" sz="3600" b="1" dirty="0"/>
              <a:t>Documents</a:t>
            </a:r>
            <a:endParaRPr lang="ar-EG" sz="3600" b="1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6A3F32CA-977F-4E5C-9551-52AD572E7B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6452" y="3943350"/>
            <a:ext cx="4806722" cy="2136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458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1FFB762-681C-4A0D-B996-A6AF422A92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367" y="563945"/>
            <a:ext cx="6837636" cy="540706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6DBD032D-4253-4DE5-98ED-114613F5B63F}"/>
              </a:ext>
            </a:extLst>
          </p:cNvPr>
          <p:cNvSpPr txBox="1"/>
          <p:nvPr/>
        </p:nvSpPr>
        <p:spPr>
          <a:xfrm>
            <a:off x="5076497" y="1797269"/>
            <a:ext cx="223870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000" b="1" dirty="0">
                <a:solidFill>
                  <a:srgbClr val="FF0000"/>
                </a:solidFill>
              </a:rPr>
              <a:t>الأدوات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630D7CE-AD69-4A60-86B7-6E5E8E24C0A2}"/>
              </a:ext>
            </a:extLst>
          </p:cNvPr>
          <p:cNvSpPr txBox="1"/>
          <p:nvPr/>
        </p:nvSpPr>
        <p:spPr>
          <a:xfrm>
            <a:off x="4017578" y="2605758"/>
            <a:ext cx="453521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ar-EG" sz="4000" b="1" dirty="0">
                <a:solidFill>
                  <a:srgbClr val="7030A0"/>
                </a:solidFill>
              </a:rPr>
              <a:t>مايكروسوفت وورد </a:t>
            </a:r>
            <a:r>
              <a:rPr lang="en-US" sz="4000" b="1" dirty="0">
                <a:solidFill>
                  <a:srgbClr val="7030A0"/>
                </a:solidFill>
              </a:rPr>
              <a:t>Microsoft word</a:t>
            </a:r>
            <a:endParaRPr lang="ar-EG" sz="4000" b="1" dirty="0">
              <a:solidFill>
                <a:srgbClr val="7030A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02C9357-F283-454B-8D53-69BE48527EF2}"/>
              </a:ext>
            </a:extLst>
          </p:cNvPr>
          <p:cNvSpPr txBox="1"/>
          <p:nvPr/>
        </p:nvSpPr>
        <p:spPr>
          <a:xfrm>
            <a:off x="4017578" y="3929197"/>
            <a:ext cx="4535214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ar-EG" sz="4000" b="1" dirty="0">
                <a:solidFill>
                  <a:srgbClr val="7030A0"/>
                </a:solidFill>
              </a:rPr>
              <a:t>ليبر أوفيس </a:t>
            </a:r>
            <a:r>
              <a:rPr lang="ar-EG" sz="4000" b="1" dirty="0" err="1">
                <a:solidFill>
                  <a:srgbClr val="7030A0"/>
                </a:solidFill>
              </a:rPr>
              <a:t>رايتر</a:t>
            </a:r>
            <a:endParaRPr lang="ar-EG" sz="4000" b="1" dirty="0">
              <a:solidFill>
                <a:srgbClr val="7030A0"/>
              </a:solidFill>
            </a:endParaRPr>
          </a:p>
          <a:p>
            <a:r>
              <a:rPr lang="en-US" sz="4000" b="1" dirty="0" err="1">
                <a:solidFill>
                  <a:srgbClr val="7030A0"/>
                </a:solidFill>
              </a:rPr>
              <a:t>Libreoffice</a:t>
            </a:r>
            <a:r>
              <a:rPr lang="en-US" sz="4000" b="1" dirty="0">
                <a:solidFill>
                  <a:srgbClr val="7030A0"/>
                </a:solidFill>
              </a:rPr>
              <a:t> writer</a:t>
            </a:r>
            <a:endParaRPr lang="ar-EG" sz="4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011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DC09795F-02DE-47F8-80D5-9FC1E2D44B97}"/>
              </a:ext>
            </a:extLst>
          </p:cNvPr>
          <p:cNvSpPr txBox="1"/>
          <p:nvPr/>
        </p:nvSpPr>
        <p:spPr>
          <a:xfrm>
            <a:off x="3679372" y="522406"/>
            <a:ext cx="6096000" cy="70788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chemeClr val="bg1"/>
                </a:solidFill>
              </a:rPr>
              <a:t>لحفظ مستند: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B8CB904-16B6-4146-AD7C-8A8272FFDEF5}"/>
              </a:ext>
            </a:extLst>
          </p:cNvPr>
          <p:cNvSpPr txBox="1"/>
          <p:nvPr/>
        </p:nvSpPr>
        <p:spPr>
          <a:xfrm>
            <a:off x="4895171" y="1635026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3600" b="1" dirty="0"/>
              <a:t>4- في مربع اسم الملف </a:t>
            </a:r>
            <a:r>
              <a:rPr lang="en-US" sz="3600" b="1" dirty="0"/>
              <a:t>File name</a:t>
            </a:r>
            <a:r>
              <a:rPr lang="ar-EG" sz="3600" b="1" dirty="0"/>
              <a:t> اختر اسمًا لمستندك، على سبيل المثال حديقة الملك سلمان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535A68CB-168F-4609-A7B9-33624DFE23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858" y="4956847"/>
            <a:ext cx="7560514" cy="758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380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DC09795F-02DE-47F8-80D5-9FC1E2D44B97}"/>
              </a:ext>
            </a:extLst>
          </p:cNvPr>
          <p:cNvSpPr txBox="1"/>
          <p:nvPr/>
        </p:nvSpPr>
        <p:spPr>
          <a:xfrm>
            <a:off x="3679372" y="522406"/>
            <a:ext cx="6096000" cy="707886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chemeClr val="bg1"/>
                </a:solidFill>
              </a:rPr>
              <a:t>لحفظ مستند: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B8CB904-16B6-4146-AD7C-8A8272FFDEF5}"/>
              </a:ext>
            </a:extLst>
          </p:cNvPr>
          <p:cNvSpPr txBox="1"/>
          <p:nvPr/>
        </p:nvSpPr>
        <p:spPr>
          <a:xfrm>
            <a:off x="4699228" y="257119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3600" b="1" dirty="0"/>
              <a:t>5- اضغط حفظ </a:t>
            </a:r>
            <a:r>
              <a:rPr lang="en-US" sz="3600" b="1" dirty="0"/>
              <a:t>save</a:t>
            </a:r>
            <a:endParaRPr lang="ar-EG" sz="3600" b="1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2BB1B2B4-6DB0-49A9-A1A1-B38022FC35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107" y="3047999"/>
            <a:ext cx="4132218" cy="226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1931B5A0-9E36-4CB9-9828-E554019721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6171" y="587830"/>
            <a:ext cx="3052762" cy="473296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6" name="شكل بيضاوي 5">
            <a:extLst>
              <a:ext uri="{FF2B5EF4-FFF2-40B4-BE49-F238E27FC236}">
                <a16:creationId xmlns:a16="http://schemas.microsoft.com/office/drawing/2014/main" id="{6095DF5C-123F-4CDC-83FE-3A9F9CDE7B63}"/>
              </a:ext>
            </a:extLst>
          </p:cNvPr>
          <p:cNvSpPr/>
          <p:nvPr/>
        </p:nvSpPr>
        <p:spPr>
          <a:xfrm>
            <a:off x="6879772" y="587830"/>
            <a:ext cx="4180114" cy="1371600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EG" sz="3600" b="1" dirty="0">
                <a:solidFill>
                  <a:schemeClr val="accent6">
                    <a:lumMod val="75000"/>
                  </a:schemeClr>
                </a:solidFill>
              </a:rPr>
              <a:t>هذه بعض قواعد الكتابة: </a:t>
            </a:r>
          </a:p>
        </p:txBody>
      </p:sp>
      <p:sp>
        <p:nvSpPr>
          <p:cNvPr id="7" name="مستطيل: زوايا قطرية مستديرة 6">
            <a:extLst>
              <a:ext uri="{FF2B5EF4-FFF2-40B4-BE49-F238E27FC236}">
                <a16:creationId xmlns:a16="http://schemas.microsoft.com/office/drawing/2014/main" id="{353AF4AB-BF86-482B-B4E8-F3F350275380}"/>
              </a:ext>
            </a:extLst>
          </p:cNvPr>
          <p:cNvSpPr/>
          <p:nvPr/>
        </p:nvSpPr>
        <p:spPr>
          <a:xfrm>
            <a:off x="4184876" y="2220686"/>
            <a:ext cx="6875010" cy="3574796"/>
          </a:xfrm>
          <a:prstGeom prst="round2Diag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indent="-342900" algn="ctr">
              <a:buFont typeface="+mj-lt"/>
              <a:buAutoNum type="arabicPeriod"/>
            </a:pPr>
            <a:r>
              <a:rPr lang="ar-EG" sz="3600" b="1" dirty="0">
                <a:solidFill>
                  <a:srgbClr val="C00000"/>
                </a:solidFill>
              </a:rPr>
              <a:t>بعد كل كلمة تكتبها اضغط مفتاح </a:t>
            </a:r>
            <a:r>
              <a:rPr lang="en-US" sz="3600" b="1" dirty="0">
                <a:solidFill>
                  <a:srgbClr val="C00000"/>
                </a:solidFill>
              </a:rPr>
              <a:t>Spacebar</a:t>
            </a:r>
          </a:p>
          <a:p>
            <a:pPr algn="ctr"/>
            <a:r>
              <a:rPr lang="ar-EG" sz="3600" b="1" dirty="0">
                <a:solidFill>
                  <a:srgbClr val="C00000"/>
                </a:solidFill>
              </a:rPr>
              <a:t>مرة واحدة لفصل الكلمات بمسافة.</a:t>
            </a:r>
          </a:p>
          <a:p>
            <a:pPr algn="ctr"/>
            <a:r>
              <a:rPr lang="ar-EG" sz="3600" b="1" dirty="0">
                <a:solidFill>
                  <a:srgbClr val="C00000"/>
                </a:solidFill>
              </a:rPr>
              <a:t>2- استخدام علامات الترقيم على سبيل المثال :،! بعد الكلمة. ولا تضع مسافة بين الكلمة والرمز</a:t>
            </a:r>
          </a:p>
        </p:txBody>
      </p:sp>
    </p:spTree>
    <p:extLst>
      <p:ext uri="{BB962C8B-B14F-4D97-AF65-F5344CB8AC3E}">
        <p14:creationId xmlns:p14="http://schemas.microsoft.com/office/powerpoint/2010/main" val="321252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7FF5D23-45A0-4606-9BAA-1D6C63256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0971" y="1271586"/>
            <a:ext cx="3769716" cy="286498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فقاعة التفكير: على شكل سحابة 3">
            <a:extLst>
              <a:ext uri="{FF2B5EF4-FFF2-40B4-BE49-F238E27FC236}">
                <a16:creationId xmlns:a16="http://schemas.microsoft.com/office/drawing/2014/main" id="{B756ECD5-4088-4042-ADA5-65CA477BFDFC}"/>
              </a:ext>
            </a:extLst>
          </p:cNvPr>
          <p:cNvSpPr/>
          <p:nvPr/>
        </p:nvSpPr>
        <p:spPr>
          <a:xfrm>
            <a:off x="5442857" y="979714"/>
            <a:ext cx="5856514" cy="4572000"/>
          </a:xfrm>
          <a:prstGeom prst="cloudCallout">
            <a:avLst>
              <a:gd name="adj1" fmla="val -69054"/>
              <a:gd name="adj2" fmla="val 2024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EG" sz="3200" b="1" dirty="0">
                <a:solidFill>
                  <a:srgbClr val="C00000"/>
                </a:solidFill>
              </a:rPr>
              <a:t>اضغط زر حفظ </a:t>
            </a:r>
            <a:r>
              <a:rPr lang="en-US" sz="3200" b="1" dirty="0">
                <a:solidFill>
                  <a:srgbClr val="C00000"/>
                </a:solidFill>
              </a:rPr>
              <a:t>save</a:t>
            </a:r>
            <a:r>
              <a:rPr lang="ar-EG" sz="3200" b="1" dirty="0">
                <a:solidFill>
                  <a:srgbClr val="C00000"/>
                </a:solidFill>
              </a:rPr>
              <a:t>من شريط أدوات الوصول السريع. سيتم حفظ المستند في موقعه الحالي بنفس الاسم</a:t>
            </a:r>
            <a:endParaRPr lang="en-US" sz="3200" b="1" dirty="0">
              <a:solidFill>
                <a:srgbClr val="C00000"/>
              </a:solidFill>
            </a:endParaRPr>
          </a:p>
        </p:txBody>
      </p:sp>
      <p:pic>
        <p:nvPicPr>
          <p:cNvPr id="6" name="صورة 5">
            <a:extLst>
              <a:ext uri="{FF2B5EF4-FFF2-40B4-BE49-F238E27FC236}">
                <a16:creationId xmlns:a16="http://schemas.microsoft.com/office/drawing/2014/main" id="{AD10BB91-831C-4CA5-BB00-216A0BB78B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8037" y="4494440"/>
            <a:ext cx="4873545" cy="1383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02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DC09795F-02DE-47F8-80D5-9FC1E2D44B97}"/>
              </a:ext>
            </a:extLst>
          </p:cNvPr>
          <p:cNvSpPr txBox="1"/>
          <p:nvPr/>
        </p:nvSpPr>
        <p:spPr>
          <a:xfrm>
            <a:off x="3679372" y="522406"/>
            <a:ext cx="6096000" cy="70788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chemeClr val="bg1"/>
                </a:solidFill>
              </a:rPr>
              <a:t>لفتح ملف:</a:t>
            </a:r>
            <a:endParaRPr lang="en-US" sz="4000" b="1" dirty="0">
              <a:solidFill>
                <a:schemeClr val="bg1"/>
              </a:solidFill>
            </a:endParaRPr>
          </a:p>
        </p:txBody>
      </p:sp>
      <p:grpSp>
        <p:nvGrpSpPr>
          <p:cNvPr id="7" name="مجموعة 6">
            <a:extLst>
              <a:ext uri="{FF2B5EF4-FFF2-40B4-BE49-F238E27FC236}">
                <a16:creationId xmlns:a16="http://schemas.microsoft.com/office/drawing/2014/main" id="{121AC2FB-4A2F-4496-A5F4-54BD559A163C}"/>
              </a:ext>
            </a:extLst>
          </p:cNvPr>
          <p:cNvGrpSpPr/>
          <p:nvPr/>
        </p:nvGrpSpPr>
        <p:grpSpPr>
          <a:xfrm>
            <a:off x="4039940" y="2571198"/>
            <a:ext cx="6755288" cy="1460913"/>
            <a:chOff x="4039940" y="2571198"/>
            <a:chExt cx="6755288" cy="1460913"/>
          </a:xfrm>
        </p:grpSpPr>
        <p:sp>
          <p:nvSpPr>
            <p:cNvPr id="6" name="مربع نص 5">
              <a:extLst>
                <a:ext uri="{FF2B5EF4-FFF2-40B4-BE49-F238E27FC236}">
                  <a16:creationId xmlns:a16="http://schemas.microsoft.com/office/drawing/2014/main" id="{6B8CB904-16B6-4146-AD7C-8A8272FFDEF5}"/>
                </a:ext>
              </a:extLst>
            </p:cNvPr>
            <p:cNvSpPr txBox="1"/>
            <p:nvPr/>
          </p:nvSpPr>
          <p:spPr>
            <a:xfrm>
              <a:off x="4699228" y="2571198"/>
              <a:ext cx="609600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ar-EG" sz="3600" b="1" dirty="0"/>
                <a:t>1- في علامة التبويب ملف </a:t>
              </a:r>
              <a:r>
                <a:rPr lang="en-US" sz="3600" b="1" dirty="0"/>
                <a:t>(file) </a:t>
              </a:r>
              <a:r>
                <a:rPr lang="ar-EG" sz="3600" b="1" dirty="0"/>
                <a:t>اضغط على </a:t>
              </a:r>
              <a:r>
                <a:rPr lang="en-US" sz="3600" b="1" dirty="0"/>
                <a:t>open </a:t>
              </a:r>
              <a:r>
                <a:rPr lang="ar-EG" sz="3600" b="1" dirty="0"/>
                <a:t> أو اضغط على </a:t>
              </a:r>
            </a:p>
          </p:txBody>
        </p:sp>
        <p:pic>
          <p:nvPicPr>
            <p:cNvPr id="4" name="صورة 3">
              <a:extLst>
                <a:ext uri="{FF2B5EF4-FFF2-40B4-BE49-F238E27FC236}">
                  <a16:creationId xmlns:a16="http://schemas.microsoft.com/office/drawing/2014/main" id="{4423204D-A625-48C9-BE27-903760B618A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039940" y="3324225"/>
              <a:ext cx="2413248" cy="707886"/>
            </a:xfrm>
            <a:prstGeom prst="rect">
              <a:avLst/>
            </a:prstGeom>
          </p:spPr>
        </p:pic>
      </p:grpSp>
      <p:pic>
        <p:nvPicPr>
          <p:cNvPr id="9" name="صورة 8">
            <a:extLst>
              <a:ext uri="{FF2B5EF4-FFF2-40B4-BE49-F238E27FC236}">
                <a16:creationId xmlns:a16="http://schemas.microsoft.com/office/drawing/2014/main" id="{4DDBF133-13C7-49AD-9C08-1B13CE5E8B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743" y="1823914"/>
            <a:ext cx="2476390" cy="2694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759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DC09795F-02DE-47F8-80D5-9FC1E2D44B97}"/>
              </a:ext>
            </a:extLst>
          </p:cNvPr>
          <p:cNvSpPr txBox="1"/>
          <p:nvPr/>
        </p:nvSpPr>
        <p:spPr>
          <a:xfrm>
            <a:off x="3679372" y="522406"/>
            <a:ext cx="6096000" cy="70788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chemeClr val="bg1"/>
                </a:solidFill>
              </a:rPr>
              <a:t>لفتح ملف: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B8CB904-16B6-4146-AD7C-8A8272FFDEF5}"/>
              </a:ext>
            </a:extLst>
          </p:cNvPr>
          <p:cNvSpPr txBox="1"/>
          <p:nvPr/>
        </p:nvSpPr>
        <p:spPr>
          <a:xfrm>
            <a:off x="4699228" y="257119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3600" b="1" dirty="0"/>
              <a:t>2- اضغط استعراض </a:t>
            </a:r>
            <a:r>
              <a:rPr lang="en-US" sz="3600" b="1" dirty="0"/>
              <a:t>Browse</a:t>
            </a:r>
            <a:endParaRPr lang="ar-EG" sz="3600" b="1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721C691-DFFE-4A6B-AF87-B20D7EBF9D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4228" y="3429000"/>
            <a:ext cx="4113440" cy="2056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6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DC09795F-02DE-47F8-80D5-9FC1E2D44B97}"/>
              </a:ext>
            </a:extLst>
          </p:cNvPr>
          <p:cNvSpPr txBox="1"/>
          <p:nvPr/>
        </p:nvSpPr>
        <p:spPr>
          <a:xfrm>
            <a:off x="3679372" y="522406"/>
            <a:ext cx="6096000" cy="70788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chemeClr val="bg1"/>
                </a:solidFill>
              </a:rPr>
              <a:t>لفتح ملف: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B8CB904-16B6-4146-AD7C-8A8272FFDEF5}"/>
              </a:ext>
            </a:extLst>
          </p:cNvPr>
          <p:cNvSpPr txBox="1"/>
          <p:nvPr/>
        </p:nvSpPr>
        <p:spPr>
          <a:xfrm>
            <a:off x="4699228" y="2571198"/>
            <a:ext cx="6096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3600" b="1" dirty="0"/>
              <a:t>3- في النافذة فتح </a:t>
            </a:r>
            <a:r>
              <a:rPr lang="en-US" sz="3600" b="1" dirty="0"/>
              <a:t>open</a:t>
            </a:r>
            <a:r>
              <a:rPr lang="ar-EG" sz="3600" b="1" dirty="0"/>
              <a:t>حدد موقع الملف الخاص بك.</a:t>
            </a:r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CFA2602-839A-4578-8B10-44FEE0BFB3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239" y="1694715"/>
            <a:ext cx="4673750" cy="346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78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DC09795F-02DE-47F8-80D5-9FC1E2D44B97}"/>
              </a:ext>
            </a:extLst>
          </p:cNvPr>
          <p:cNvSpPr txBox="1"/>
          <p:nvPr/>
        </p:nvSpPr>
        <p:spPr>
          <a:xfrm>
            <a:off x="3679372" y="522406"/>
            <a:ext cx="6096000" cy="707886"/>
          </a:xfrm>
          <a:prstGeom prst="rect">
            <a:avLst/>
          </a:prstGeom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chemeClr val="bg1"/>
                </a:solidFill>
              </a:rPr>
              <a:t>لفتح ملف: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B8CB904-16B6-4146-AD7C-8A8272FFDEF5}"/>
              </a:ext>
            </a:extLst>
          </p:cNvPr>
          <p:cNvSpPr txBox="1"/>
          <p:nvPr/>
        </p:nvSpPr>
        <p:spPr>
          <a:xfrm>
            <a:off x="6096000" y="2828834"/>
            <a:ext cx="42270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3600" b="1" dirty="0"/>
              <a:t>4- ثم اضغط عليه ثم اضغط فتح </a:t>
            </a:r>
            <a:r>
              <a:rPr lang="en-US" sz="3600" b="1" dirty="0"/>
              <a:t>open</a:t>
            </a:r>
            <a:endParaRPr lang="ar-EG" sz="3600" b="1" dirty="0"/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19DDC96A-60A8-40A2-B1E7-9341B7749B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8249" y="3644149"/>
            <a:ext cx="6096000" cy="2533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902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DC09795F-02DE-47F8-80D5-9FC1E2D44B97}"/>
              </a:ext>
            </a:extLst>
          </p:cNvPr>
          <p:cNvSpPr txBox="1"/>
          <p:nvPr/>
        </p:nvSpPr>
        <p:spPr>
          <a:xfrm>
            <a:off x="3679372" y="522406"/>
            <a:ext cx="6096000" cy="707886"/>
          </a:xfrm>
          <a:prstGeom prst="rect">
            <a:avLst/>
          </a:prstGeom>
          <a:solidFill>
            <a:srgbClr val="FCDEFC"/>
          </a:solidFill>
          <a:ln/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ar-EG" sz="4000" b="1" dirty="0">
                <a:solidFill>
                  <a:srgbClr val="C00000"/>
                </a:solidFill>
              </a:rPr>
              <a:t>لإنشاء مستند جديد</a:t>
            </a:r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6B8CB904-16B6-4146-AD7C-8A8272FFDEF5}"/>
              </a:ext>
            </a:extLst>
          </p:cNvPr>
          <p:cNvSpPr txBox="1"/>
          <p:nvPr/>
        </p:nvSpPr>
        <p:spPr>
          <a:xfrm>
            <a:off x="2915671" y="1674674"/>
            <a:ext cx="76234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ar-EG" sz="3600" b="1" dirty="0"/>
              <a:t>في علامة التبويب ملف </a:t>
            </a:r>
            <a:r>
              <a:rPr lang="en-US" sz="3600" b="1" dirty="0"/>
              <a:t>(file)</a:t>
            </a:r>
            <a:r>
              <a:rPr lang="ar-EG" sz="3600" b="1" dirty="0"/>
              <a:t>، اضغط على جديد </a:t>
            </a:r>
            <a:r>
              <a:rPr lang="en-US" sz="3600" b="1" dirty="0"/>
              <a:t>(new) </a:t>
            </a:r>
            <a:endParaRPr lang="ar-EG" sz="3600" b="1" dirty="0"/>
          </a:p>
          <a:p>
            <a:pPr marL="742950" indent="-742950">
              <a:buFont typeface="+mj-lt"/>
              <a:buAutoNum type="arabicPeriod"/>
            </a:pPr>
            <a:r>
              <a:rPr lang="ar-EG" sz="3600" b="1" dirty="0"/>
              <a:t>ثم اضغط مستند فارغ (</a:t>
            </a:r>
            <a:r>
              <a:rPr lang="en-US" sz="3600" b="1" dirty="0"/>
              <a:t>blank document)</a:t>
            </a:r>
            <a:endParaRPr lang="ar-EG" sz="3600" b="1" dirty="0"/>
          </a:p>
        </p:txBody>
      </p:sp>
      <p:pic>
        <p:nvPicPr>
          <p:cNvPr id="4" name="صورة 3">
            <a:extLst>
              <a:ext uri="{FF2B5EF4-FFF2-40B4-BE49-F238E27FC236}">
                <a16:creationId xmlns:a16="http://schemas.microsoft.com/office/drawing/2014/main" id="{F4B30F92-EB01-43F1-A695-8395C475FB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486" y="3586053"/>
            <a:ext cx="5722483" cy="274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98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11FFB762-681C-4A0D-B996-A6AF422A922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367" y="563945"/>
            <a:ext cx="6837636" cy="5407067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6DBD032D-4253-4DE5-98ED-114613F5B63F}"/>
              </a:ext>
            </a:extLst>
          </p:cNvPr>
          <p:cNvSpPr txBox="1"/>
          <p:nvPr/>
        </p:nvSpPr>
        <p:spPr>
          <a:xfrm>
            <a:off x="5076497" y="1797269"/>
            <a:ext cx="2238703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4000" b="1" dirty="0">
                <a:solidFill>
                  <a:srgbClr val="FF0000"/>
                </a:solidFill>
              </a:rPr>
              <a:t>الأدوات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7630D7CE-AD69-4A60-86B7-6E5E8E24C0A2}"/>
              </a:ext>
            </a:extLst>
          </p:cNvPr>
          <p:cNvSpPr txBox="1"/>
          <p:nvPr/>
        </p:nvSpPr>
        <p:spPr>
          <a:xfrm>
            <a:off x="3327837" y="2549101"/>
            <a:ext cx="5536325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ar-EG" sz="4000" b="1" dirty="0">
                <a:solidFill>
                  <a:srgbClr val="7030A0"/>
                </a:solidFill>
              </a:rPr>
              <a:t>صفحات أبل لنظام أي أو إس </a:t>
            </a:r>
            <a:r>
              <a:rPr lang="en-US" sz="4000" b="1" dirty="0" err="1">
                <a:solidFill>
                  <a:srgbClr val="7030A0"/>
                </a:solidFill>
              </a:rPr>
              <a:t>Appe</a:t>
            </a:r>
            <a:r>
              <a:rPr lang="en-US" sz="4000" b="1" dirty="0">
                <a:solidFill>
                  <a:srgbClr val="7030A0"/>
                </a:solidFill>
              </a:rPr>
              <a:t> Pages IOS</a:t>
            </a:r>
            <a:endParaRPr lang="ar-EG" sz="4000" b="1" dirty="0">
              <a:solidFill>
                <a:srgbClr val="7030A0"/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002C9357-F283-454B-8D53-69BE48527EF2}"/>
              </a:ext>
            </a:extLst>
          </p:cNvPr>
          <p:cNvSpPr txBox="1"/>
          <p:nvPr/>
        </p:nvSpPr>
        <p:spPr>
          <a:xfrm>
            <a:off x="2804782" y="3916486"/>
            <a:ext cx="658243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ar-EG" sz="3600" b="1" dirty="0">
                <a:solidFill>
                  <a:srgbClr val="7030A0"/>
                </a:solidFill>
              </a:rPr>
              <a:t>دوكس </a:t>
            </a:r>
            <a:r>
              <a:rPr lang="ar-EG" sz="3600" b="1" dirty="0" err="1">
                <a:solidFill>
                  <a:srgbClr val="7030A0"/>
                </a:solidFill>
              </a:rPr>
              <a:t>نو</a:t>
            </a:r>
            <a:r>
              <a:rPr lang="ar-EG" sz="3600" b="1" dirty="0">
                <a:solidFill>
                  <a:srgbClr val="7030A0"/>
                </a:solidFill>
              </a:rPr>
              <a:t> جو لنظام جوجل أندرويد</a:t>
            </a:r>
          </a:p>
          <a:p>
            <a:pPr algn="ctr"/>
            <a:r>
              <a:rPr lang="en-US" sz="3600" b="1" dirty="0">
                <a:solidFill>
                  <a:srgbClr val="7030A0"/>
                </a:solidFill>
              </a:rPr>
              <a:t>Docs go for Google Android</a:t>
            </a:r>
            <a:endParaRPr lang="ar-EG" sz="36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797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>
            <a:extLst>
              <a:ext uri="{FF2B5EF4-FFF2-40B4-BE49-F238E27FC236}">
                <a16:creationId xmlns:a16="http://schemas.microsoft.com/office/drawing/2014/main" id="{A2A366D5-0DDD-4445-B29C-E453CB420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41587" y="886505"/>
            <a:ext cx="2074549" cy="192200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Picture 10" descr="تحميل Pink Vector Sticker png">
            <a:extLst>
              <a:ext uri="{FF2B5EF4-FFF2-40B4-BE49-F238E27FC236}">
                <a16:creationId xmlns:a16="http://schemas.microsoft.com/office/drawing/2014/main" id="{919B6068-6738-4430-8C43-CF36C5ADDD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7771" y="505527"/>
            <a:ext cx="3506470" cy="349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مربع نص 6">
            <a:extLst>
              <a:ext uri="{FF2B5EF4-FFF2-40B4-BE49-F238E27FC236}">
                <a16:creationId xmlns:a16="http://schemas.microsoft.com/office/drawing/2014/main" id="{F0F4C601-05EE-4965-A538-1D08628F3C87}"/>
              </a:ext>
            </a:extLst>
          </p:cNvPr>
          <p:cNvSpPr txBox="1"/>
          <p:nvPr/>
        </p:nvSpPr>
        <p:spPr>
          <a:xfrm>
            <a:off x="8991600" y="1436914"/>
            <a:ext cx="1358813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dirty="0">
                <a:solidFill>
                  <a:schemeClr val="bg1"/>
                </a:solidFill>
              </a:rPr>
              <a:t>تعلم ذاتي</a:t>
            </a:r>
          </a:p>
        </p:txBody>
      </p:sp>
      <p:sp>
        <p:nvSpPr>
          <p:cNvPr id="8" name="مربع نص 7">
            <a:extLst>
              <a:ext uri="{FF2B5EF4-FFF2-40B4-BE49-F238E27FC236}">
                <a16:creationId xmlns:a16="http://schemas.microsoft.com/office/drawing/2014/main" id="{982D2231-8E44-449D-B858-54836CBF49D2}"/>
              </a:ext>
            </a:extLst>
          </p:cNvPr>
          <p:cNvSpPr txBox="1"/>
          <p:nvPr/>
        </p:nvSpPr>
        <p:spPr>
          <a:xfrm>
            <a:off x="2329543" y="4288971"/>
            <a:ext cx="8020870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EG" sz="3600" b="1" dirty="0"/>
              <a:t>إذا رغبت في تعلم أساسيات كتابة النص، قبل الانطلاق في تنسيق النص فيمكنك ذلك بالاطلاع عل وحدة (لنكتب) من خلال رمز الاستجابة السريعة </a:t>
            </a:r>
          </a:p>
        </p:txBody>
      </p:sp>
    </p:spTree>
    <p:extLst>
      <p:ext uri="{BB962C8B-B14F-4D97-AF65-F5344CB8AC3E}">
        <p14:creationId xmlns:p14="http://schemas.microsoft.com/office/powerpoint/2010/main" val="36092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>
            <a:extLst>
              <a:ext uri="{FF2B5EF4-FFF2-40B4-BE49-F238E27FC236}">
                <a16:creationId xmlns:a16="http://schemas.microsoft.com/office/drawing/2014/main" id="{E6C61CB2-0368-409B-8A61-943AEA8A7E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208" y="356833"/>
            <a:ext cx="5585583" cy="2451682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3951B03A-BB2E-4BD9-B6A2-7B51759939B3}"/>
              </a:ext>
            </a:extLst>
          </p:cNvPr>
          <p:cNvSpPr txBox="1"/>
          <p:nvPr/>
        </p:nvSpPr>
        <p:spPr>
          <a:xfrm>
            <a:off x="4201885" y="1241363"/>
            <a:ext cx="337457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ar-EG" sz="4000" b="1" dirty="0"/>
              <a:t>حان وقت التنسيق 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B76F4102-4430-4EDB-B824-1626C7F30CB6}"/>
              </a:ext>
            </a:extLst>
          </p:cNvPr>
          <p:cNvSpPr txBox="1"/>
          <p:nvPr/>
        </p:nvSpPr>
        <p:spPr>
          <a:xfrm>
            <a:off x="2329543" y="4288971"/>
            <a:ext cx="8020870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r>
              <a:rPr lang="ar-EG" sz="4000" b="1" dirty="0">
                <a:solidFill>
                  <a:schemeClr val="accent6">
                    <a:lumMod val="50000"/>
                  </a:schemeClr>
                </a:solidFill>
              </a:rPr>
              <a:t>تتيح لك برامج معالجة النصوص مثل برنامج مايكروسوفت وورد تحرير النصوص لتصبح أكثر  وضوحًا وجاذبية.</a:t>
            </a:r>
          </a:p>
        </p:txBody>
      </p:sp>
    </p:spTree>
    <p:extLst>
      <p:ext uri="{BB962C8B-B14F-4D97-AF65-F5344CB8AC3E}">
        <p14:creationId xmlns:p14="http://schemas.microsoft.com/office/powerpoint/2010/main" val="3342390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ربع نص 2">
            <a:extLst>
              <a:ext uri="{FF2B5EF4-FFF2-40B4-BE49-F238E27FC236}">
                <a16:creationId xmlns:a16="http://schemas.microsoft.com/office/drawing/2014/main" id="{972C0373-F55A-48B4-A684-F8D594B73B26}"/>
              </a:ext>
            </a:extLst>
          </p:cNvPr>
          <p:cNvSpPr txBox="1"/>
          <p:nvPr/>
        </p:nvSpPr>
        <p:spPr>
          <a:xfrm>
            <a:off x="3048000" y="849477"/>
            <a:ext cx="6096000" cy="10772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square">
            <a:spAutoFit/>
          </a:bodyPr>
          <a:lstStyle/>
          <a:p>
            <a:r>
              <a:rPr lang="ar-EG" sz="3200" b="1" dirty="0"/>
              <a:t>أول خطوة للقيام بذلك هي تشغيل برنامج مايكروسوفت وورد:</a:t>
            </a:r>
          </a:p>
        </p:txBody>
      </p:sp>
      <p:sp>
        <p:nvSpPr>
          <p:cNvPr id="5" name="مربع نص 4">
            <a:extLst>
              <a:ext uri="{FF2B5EF4-FFF2-40B4-BE49-F238E27FC236}">
                <a16:creationId xmlns:a16="http://schemas.microsoft.com/office/drawing/2014/main" id="{503908D5-A7F3-4AC9-B20F-E3B59FC381C9}"/>
              </a:ext>
            </a:extLst>
          </p:cNvPr>
          <p:cNvSpPr txBox="1"/>
          <p:nvPr/>
        </p:nvSpPr>
        <p:spPr>
          <a:xfrm>
            <a:off x="3505200" y="2598003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ar-EG" sz="4800" b="1" dirty="0">
                <a:solidFill>
                  <a:schemeClr val="accent6">
                    <a:lumMod val="50000"/>
                  </a:schemeClr>
                </a:solidFill>
              </a:rPr>
              <a:t>اضغط عل زر ابدأ </a:t>
            </a:r>
            <a:r>
              <a:rPr lang="en-US" sz="4800" b="1" dirty="0">
                <a:solidFill>
                  <a:schemeClr val="accent6">
                    <a:lumMod val="50000"/>
                  </a:schemeClr>
                </a:solidFill>
              </a:rPr>
              <a:t>Start</a:t>
            </a:r>
            <a:endParaRPr lang="ar-EG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BD61D9D0-D98E-445F-B97D-E4FC6C756313}"/>
              </a:ext>
            </a:extLst>
          </p:cNvPr>
          <p:cNvSpPr txBox="1"/>
          <p:nvPr/>
        </p:nvSpPr>
        <p:spPr>
          <a:xfrm>
            <a:off x="2002971" y="3777144"/>
            <a:ext cx="759822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ar-EG" sz="4800" b="1" dirty="0">
                <a:solidFill>
                  <a:schemeClr val="accent6">
                    <a:lumMod val="50000"/>
                  </a:schemeClr>
                </a:solidFill>
              </a:rPr>
              <a:t>مرر أسفل شريط التطبيقات وصولًا إلى مجموعة مايكروسوفت أوفيس ثم مايكروسوفت وورد. </a:t>
            </a:r>
          </a:p>
        </p:txBody>
      </p:sp>
    </p:spTree>
    <p:extLst>
      <p:ext uri="{BB962C8B-B14F-4D97-AF65-F5344CB8AC3E}">
        <p14:creationId xmlns:p14="http://schemas.microsoft.com/office/powerpoint/2010/main" val="2022322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1188</Words>
  <Application>Microsoft Office PowerPoint</Application>
  <PresentationFormat>شاشة عريضة</PresentationFormat>
  <Paragraphs>137</Paragraphs>
  <Slides>58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58</vt:i4>
      </vt:variant>
    </vt:vector>
  </HeadingPairs>
  <TitlesOfParts>
    <vt:vector size="63" baseType="lpstr">
      <vt:lpstr>Arial</vt:lpstr>
      <vt:lpstr>Calibri</vt:lpstr>
      <vt:lpstr>Calibri Light</vt:lpstr>
      <vt:lpstr>Wingdings</vt:lpstr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hp</cp:lastModifiedBy>
  <cp:revision>4</cp:revision>
  <dcterms:created xsi:type="dcterms:W3CDTF">2021-08-05T11:56:47Z</dcterms:created>
  <dcterms:modified xsi:type="dcterms:W3CDTF">2021-08-05T14:16:44Z</dcterms:modified>
</cp:coreProperties>
</file>