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2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325" r:id="rId28"/>
    <p:sldId id="326" r:id="rId29"/>
    <p:sldId id="281" r:id="rId30"/>
    <p:sldId id="323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FF00"/>
    <a:srgbClr val="0000CC"/>
    <a:srgbClr val="0000FF"/>
    <a:srgbClr val="009900"/>
    <a:srgbClr val="FF3300"/>
    <a:srgbClr val="9900FF"/>
    <a:srgbClr val="CC00CC"/>
    <a:srgbClr val="00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483" autoAdjust="0"/>
    <p:restoredTop sz="94660"/>
  </p:normalViewPr>
  <p:slideViewPr>
    <p:cSldViewPr>
      <p:cViewPr>
        <p:scale>
          <a:sx n="40" d="100"/>
          <a:sy n="40" d="100"/>
        </p:scale>
        <p:origin x="456" y="-6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57F66-FB99-4AEF-B850-ECD844A79997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69A26-448C-4947-B214-B5A1872C13D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arrow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97940-36F1-4F54-AE21-EFEC5378E5DB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02BE1-C36A-4863-B624-2FEB9EA93A3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arrow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16176-E4D3-472F-B5D0-6F9180B5D513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B41D-6780-438C-A1B1-EBE7B9503A1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A9CEA-BC95-456A-90E9-1C5E941AA02C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E3015-8219-4918-8C2B-E88C6506AA5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arrow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F31DD-C0F6-4D82-94EC-5BB7FDE80C60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CDCEB-C247-43C4-A98F-20C0C95425D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arrow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41B93-D881-49FF-B3BB-14E8606BBD5A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CC974-C340-45CF-ACEC-B5612C696BB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arrow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612FA-7402-4102-A220-B435EF81830E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A7E53-C9A9-4EC0-BE80-B7F906E7553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arrow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5C20B-209C-486E-9B64-AD7F591608A0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E601D-B685-46D4-8827-627FBF3BF6E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arrow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73E5D-047E-4F5B-B736-919DD7FA2FC7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E2EA-69C7-4B8B-834B-6D37974B194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arrow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B21A8-8185-4BDE-8D35-97EEF48B977D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BE9C3-35F7-4B63-B418-F7CD0A5F0AA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arrow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AF32C-9AA9-4E3B-851D-B5FDD30DBB1E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7F66E-3735-48B2-8A55-D93A8DA43A4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arrow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D37455-0A19-4669-9EE5-35751A341C79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A80081-939C-4D9E-A2F6-236E93787E4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  <p:sndAc>
      <p:stSnd>
        <p:snd r:embed="rId13" name="arrow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audio" Target="../media/audio15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3" Type="http://schemas.openxmlformats.org/officeDocument/2006/relationships/audio" Target="../media/audio36.wav"/><Relationship Id="rId7" Type="http://schemas.openxmlformats.org/officeDocument/2006/relationships/audio" Target="../media/audio4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9.wav"/><Relationship Id="rId5" Type="http://schemas.openxmlformats.org/officeDocument/2006/relationships/audio" Target="../media/audio38.wav"/><Relationship Id="rId4" Type="http://schemas.openxmlformats.org/officeDocument/2006/relationships/audio" Target="../media/audio37.wav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image" Target="../media/image11.gif"/><Relationship Id="rId3" Type="http://schemas.openxmlformats.org/officeDocument/2006/relationships/audio" Target="../media/audio42.wav"/><Relationship Id="rId7" Type="http://schemas.openxmlformats.org/officeDocument/2006/relationships/audio" Target="../media/audio46.wav"/><Relationship Id="rId12" Type="http://schemas.openxmlformats.org/officeDocument/2006/relationships/image" Target="../media/image10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5.wav"/><Relationship Id="rId11" Type="http://schemas.openxmlformats.org/officeDocument/2006/relationships/audio" Target="../media/audio50.wav"/><Relationship Id="rId5" Type="http://schemas.openxmlformats.org/officeDocument/2006/relationships/audio" Target="../media/audio44.wav"/><Relationship Id="rId10" Type="http://schemas.openxmlformats.org/officeDocument/2006/relationships/audio" Target="../media/audio49.wav"/><Relationship Id="rId4" Type="http://schemas.openxmlformats.org/officeDocument/2006/relationships/audio" Target="../media/audio43.wav"/><Relationship Id="rId9" Type="http://schemas.openxmlformats.org/officeDocument/2006/relationships/audio" Target="../media/audio4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3" Type="http://schemas.openxmlformats.org/officeDocument/2006/relationships/audio" Target="../media/audio45.wav"/><Relationship Id="rId7" Type="http://schemas.openxmlformats.org/officeDocument/2006/relationships/audio" Target="../media/audio5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3.wav"/><Relationship Id="rId5" Type="http://schemas.openxmlformats.org/officeDocument/2006/relationships/audio" Target="../media/audio52.wav"/><Relationship Id="rId10" Type="http://schemas.openxmlformats.org/officeDocument/2006/relationships/image" Target="../media/image11.gif"/><Relationship Id="rId4" Type="http://schemas.openxmlformats.org/officeDocument/2006/relationships/audio" Target="../media/audio51.wav"/><Relationship Id="rId9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6.wav"/><Relationship Id="rId7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9.wav"/><Relationship Id="rId5" Type="http://schemas.openxmlformats.org/officeDocument/2006/relationships/audio" Target="../media/audio58.wav"/><Relationship Id="rId4" Type="http://schemas.openxmlformats.org/officeDocument/2006/relationships/audio" Target="../media/audio5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audio" Target="../media/audio6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44.wav"/><Relationship Id="rId4" Type="http://schemas.openxmlformats.org/officeDocument/2006/relationships/audio" Target="../media/audio6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8.wav"/><Relationship Id="rId13" Type="http://schemas.openxmlformats.org/officeDocument/2006/relationships/image" Target="../media/image14.wmf"/><Relationship Id="rId3" Type="http://schemas.openxmlformats.org/officeDocument/2006/relationships/audio" Target="../media/audio63.wav"/><Relationship Id="rId7" Type="http://schemas.openxmlformats.org/officeDocument/2006/relationships/audio" Target="../media/audio67.wav"/><Relationship Id="rId12" Type="http://schemas.openxmlformats.org/officeDocument/2006/relationships/audio" Target="../media/audio7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6.wav"/><Relationship Id="rId11" Type="http://schemas.openxmlformats.org/officeDocument/2006/relationships/audio" Target="../media/audio71.wav"/><Relationship Id="rId5" Type="http://schemas.openxmlformats.org/officeDocument/2006/relationships/audio" Target="../media/audio65.wav"/><Relationship Id="rId10" Type="http://schemas.openxmlformats.org/officeDocument/2006/relationships/audio" Target="../media/audio70.wav"/><Relationship Id="rId4" Type="http://schemas.openxmlformats.org/officeDocument/2006/relationships/audio" Target="../media/audio64.wav"/><Relationship Id="rId9" Type="http://schemas.openxmlformats.org/officeDocument/2006/relationships/audio" Target="../media/audio69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7.wav"/><Relationship Id="rId3" Type="http://schemas.openxmlformats.org/officeDocument/2006/relationships/audio" Target="../media/audio63.wav"/><Relationship Id="rId7" Type="http://schemas.openxmlformats.org/officeDocument/2006/relationships/audio" Target="../media/audio7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5.wav"/><Relationship Id="rId11" Type="http://schemas.openxmlformats.org/officeDocument/2006/relationships/image" Target="../media/image14.wmf"/><Relationship Id="rId5" Type="http://schemas.openxmlformats.org/officeDocument/2006/relationships/audio" Target="../media/audio74.wav"/><Relationship Id="rId10" Type="http://schemas.openxmlformats.org/officeDocument/2006/relationships/audio" Target="../media/audio79.wav"/><Relationship Id="rId4" Type="http://schemas.openxmlformats.org/officeDocument/2006/relationships/audio" Target="../media/audio73.wav"/><Relationship Id="rId9" Type="http://schemas.openxmlformats.org/officeDocument/2006/relationships/audio" Target="../media/audio78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4.wav"/><Relationship Id="rId3" Type="http://schemas.openxmlformats.org/officeDocument/2006/relationships/audio" Target="../media/audio80.wav"/><Relationship Id="rId7" Type="http://schemas.openxmlformats.org/officeDocument/2006/relationships/audio" Target="../media/audio83.wav"/><Relationship Id="rId12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2.wav"/><Relationship Id="rId11" Type="http://schemas.openxmlformats.org/officeDocument/2006/relationships/audio" Target="../media/audio87.wav"/><Relationship Id="rId5" Type="http://schemas.openxmlformats.org/officeDocument/2006/relationships/audio" Target="../media/audio81.wav"/><Relationship Id="rId10" Type="http://schemas.openxmlformats.org/officeDocument/2006/relationships/audio" Target="../media/audio86.wav"/><Relationship Id="rId4" Type="http://schemas.openxmlformats.org/officeDocument/2006/relationships/audio" Target="../media/audio57.wav"/><Relationship Id="rId9" Type="http://schemas.openxmlformats.org/officeDocument/2006/relationships/audio" Target="../media/audio8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7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88.wav"/><Relationship Id="rId7" Type="http://schemas.openxmlformats.org/officeDocument/2006/relationships/audio" Target="../media/audio9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1.wav"/><Relationship Id="rId5" Type="http://schemas.openxmlformats.org/officeDocument/2006/relationships/audio" Target="../media/audio90.wav"/><Relationship Id="rId4" Type="http://schemas.openxmlformats.org/officeDocument/2006/relationships/audio" Target="../media/audio8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1.wav"/><Relationship Id="rId3" Type="http://schemas.openxmlformats.org/officeDocument/2006/relationships/audio" Target="../media/audio96.wav"/><Relationship Id="rId7" Type="http://schemas.openxmlformats.org/officeDocument/2006/relationships/audio" Target="../media/audio100.wav"/><Relationship Id="rId12" Type="http://schemas.openxmlformats.org/officeDocument/2006/relationships/audio" Target="../media/audio10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9.wav"/><Relationship Id="rId11" Type="http://schemas.openxmlformats.org/officeDocument/2006/relationships/audio" Target="../media/audio104.wav"/><Relationship Id="rId5" Type="http://schemas.openxmlformats.org/officeDocument/2006/relationships/audio" Target="../media/audio98.wav"/><Relationship Id="rId10" Type="http://schemas.openxmlformats.org/officeDocument/2006/relationships/audio" Target="../media/audio103.wav"/><Relationship Id="rId4" Type="http://schemas.openxmlformats.org/officeDocument/2006/relationships/audio" Target="../media/audio97.wav"/><Relationship Id="rId9" Type="http://schemas.openxmlformats.org/officeDocument/2006/relationships/audio" Target="../media/audio10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8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4.wav"/><Relationship Id="rId3" Type="http://schemas.openxmlformats.org/officeDocument/2006/relationships/audio" Target="../media/audio109.wav"/><Relationship Id="rId7" Type="http://schemas.openxmlformats.org/officeDocument/2006/relationships/audio" Target="../media/audio113.wav"/><Relationship Id="rId12" Type="http://schemas.openxmlformats.org/officeDocument/2006/relationships/audio" Target="../media/audio1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2.wav"/><Relationship Id="rId11" Type="http://schemas.openxmlformats.org/officeDocument/2006/relationships/audio" Target="../media/audio117.wav"/><Relationship Id="rId5" Type="http://schemas.openxmlformats.org/officeDocument/2006/relationships/audio" Target="../media/audio111.wav"/><Relationship Id="rId10" Type="http://schemas.openxmlformats.org/officeDocument/2006/relationships/audio" Target="../media/audio116.wav"/><Relationship Id="rId4" Type="http://schemas.openxmlformats.org/officeDocument/2006/relationships/audio" Target="../media/audio110.wav"/><Relationship Id="rId9" Type="http://schemas.openxmlformats.org/officeDocument/2006/relationships/audio" Target="../media/audio115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9.wav"/><Relationship Id="rId7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audio" Target="../media/audio121.wav"/><Relationship Id="rId4" Type="http://schemas.openxmlformats.org/officeDocument/2006/relationships/audio" Target="../media/audio120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audio" Target="../media/audio12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19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audio" Target="../media/audio126.wav"/><Relationship Id="rId4" Type="http://schemas.openxmlformats.org/officeDocument/2006/relationships/audio" Target="../media/audio125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2.wav"/><Relationship Id="rId3" Type="http://schemas.openxmlformats.org/officeDocument/2006/relationships/audio" Target="../media/audio128.wav"/><Relationship Id="rId7" Type="http://schemas.openxmlformats.org/officeDocument/2006/relationships/audio" Target="../media/audio13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0.wav"/><Relationship Id="rId5" Type="http://schemas.openxmlformats.org/officeDocument/2006/relationships/audio" Target="../media/audio63.wav"/><Relationship Id="rId10" Type="http://schemas.openxmlformats.org/officeDocument/2006/relationships/image" Target="../media/image20.wmf"/><Relationship Id="rId4" Type="http://schemas.openxmlformats.org/officeDocument/2006/relationships/audio" Target="../media/audio129.wav"/><Relationship Id="rId9" Type="http://schemas.openxmlformats.org/officeDocument/2006/relationships/image" Target="../media/image19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audio" Target="../media/audio63.wav"/><Relationship Id="rId7" Type="http://schemas.openxmlformats.org/officeDocument/2006/relationships/image" Target="../media/image19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5.wav"/><Relationship Id="rId5" Type="http://schemas.openxmlformats.org/officeDocument/2006/relationships/audio" Target="../media/audio134.wav"/><Relationship Id="rId4" Type="http://schemas.openxmlformats.org/officeDocument/2006/relationships/audio" Target="../media/audio133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0.wav"/><Relationship Id="rId3" Type="http://schemas.openxmlformats.org/officeDocument/2006/relationships/audio" Target="../media/audio63.wav"/><Relationship Id="rId7" Type="http://schemas.openxmlformats.org/officeDocument/2006/relationships/audio" Target="../media/audio13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8.wav"/><Relationship Id="rId5" Type="http://schemas.openxmlformats.org/officeDocument/2006/relationships/audio" Target="../media/audio137.wav"/><Relationship Id="rId10" Type="http://schemas.openxmlformats.org/officeDocument/2006/relationships/image" Target="../media/image20.wmf"/><Relationship Id="rId4" Type="http://schemas.openxmlformats.org/officeDocument/2006/relationships/audio" Target="../media/audio136.wav"/><Relationship Id="rId9" Type="http://schemas.openxmlformats.org/officeDocument/2006/relationships/image" Target="../media/image19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5.wav"/><Relationship Id="rId3" Type="http://schemas.openxmlformats.org/officeDocument/2006/relationships/audio" Target="../media/audio63.wav"/><Relationship Id="rId7" Type="http://schemas.openxmlformats.org/officeDocument/2006/relationships/audio" Target="../media/audio14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3.wav"/><Relationship Id="rId5" Type="http://schemas.openxmlformats.org/officeDocument/2006/relationships/audio" Target="../media/audio142.wav"/><Relationship Id="rId10" Type="http://schemas.openxmlformats.org/officeDocument/2006/relationships/image" Target="../media/image20.wmf"/><Relationship Id="rId4" Type="http://schemas.openxmlformats.org/officeDocument/2006/relationships/audio" Target="../media/audio141.wav"/><Relationship Id="rId9" Type="http://schemas.openxmlformats.org/officeDocument/2006/relationships/image" Target="../media/image19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0.wav"/><Relationship Id="rId3" Type="http://schemas.openxmlformats.org/officeDocument/2006/relationships/audio" Target="../media/audio63.wav"/><Relationship Id="rId7" Type="http://schemas.openxmlformats.org/officeDocument/2006/relationships/audio" Target="../media/audio14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8.wav"/><Relationship Id="rId5" Type="http://schemas.openxmlformats.org/officeDocument/2006/relationships/audio" Target="../media/audio147.wav"/><Relationship Id="rId10" Type="http://schemas.openxmlformats.org/officeDocument/2006/relationships/image" Target="../media/image20.wmf"/><Relationship Id="rId4" Type="http://schemas.openxmlformats.org/officeDocument/2006/relationships/audio" Target="../media/audio146.wav"/><Relationship Id="rId9" Type="http://schemas.openxmlformats.org/officeDocument/2006/relationships/image" Target="../media/image19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5.wav"/><Relationship Id="rId3" Type="http://schemas.openxmlformats.org/officeDocument/2006/relationships/audio" Target="../media/audio63.wav"/><Relationship Id="rId7" Type="http://schemas.openxmlformats.org/officeDocument/2006/relationships/audio" Target="../media/audio15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3.wav"/><Relationship Id="rId5" Type="http://schemas.openxmlformats.org/officeDocument/2006/relationships/audio" Target="../media/audio152.wav"/><Relationship Id="rId10" Type="http://schemas.openxmlformats.org/officeDocument/2006/relationships/image" Target="../media/image20.wmf"/><Relationship Id="rId4" Type="http://schemas.openxmlformats.org/officeDocument/2006/relationships/audio" Target="../media/audio151.wav"/><Relationship Id="rId9" Type="http://schemas.openxmlformats.org/officeDocument/2006/relationships/image" Target="../media/image19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6.wav"/><Relationship Id="rId7" Type="http://schemas.openxmlformats.org/officeDocument/2006/relationships/image" Target="../media/image20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wmf"/><Relationship Id="rId5" Type="http://schemas.openxmlformats.org/officeDocument/2006/relationships/audio" Target="../media/audio157.wav"/><Relationship Id="rId4" Type="http://schemas.openxmlformats.org/officeDocument/2006/relationships/audio" Target="../media/audio63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audio" Target="../media/audio158.wav"/><Relationship Id="rId7" Type="http://schemas.openxmlformats.org/officeDocument/2006/relationships/audio" Target="../media/audio16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1.wav"/><Relationship Id="rId5" Type="http://schemas.openxmlformats.org/officeDocument/2006/relationships/audio" Target="../media/audio160.wav"/><Relationship Id="rId4" Type="http://schemas.openxmlformats.org/officeDocument/2006/relationships/audio" Target="../media/audio159.wav"/><Relationship Id="rId9" Type="http://schemas.openxmlformats.org/officeDocument/2006/relationships/image" Target="../media/image2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smiles.33b.ru/smile.106255.html" TargetMode="External"/><Relationship Id="rId4" Type="http://schemas.openxmlformats.org/officeDocument/2006/relationships/audio" Target="../media/audio2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9.wav"/><Relationship Id="rId5" Type="http://schemas.openxmlformats.org/officeDocument/2006/relationships/audio" Target="../media/audio28.wav"/><Relationship Id="rId4" Type="http://schemas.openxmlformats.org/officeDocument/2006/relationships/audio" Target="../media/audio2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audio" Target="../media/audio32.wav"/><Relationship Id="rId4" Type="http://schemas.openxmlformats.org/officeDocument/2006/relationships/audio" Target="../media/audio3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audio" Target="../media/audio34.wav"/><Relationship Id="rId4" Type="http://schemas.openxmlformats.org/officeDocument/2006/relationships/audio" Target="../media/audio3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00563" y="500063"/>
            <a:ext cx="4143375" cy="1357312"/>
            <a:chOff x="4500562" y="500042"/>
            <a:chExt cx="4143372" cy="1357322"/>
          </a:xfrm>
        </p:grpSpPr>
        <p:pic>
          <p:nvPicPr>
            <p:cNvPr id="5" name="Picture 4" descr="BCKLC227.WMF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14000" contrast="61000"/>
            </a:blip>
            <a:stretch>
              <a:fillRect/>
            </a:stretch>
          </p:blipFill>
          <p:spPr>
            <a:xfrm>
              <a:off x="4500562" y="500042"/>
              <a:ext cx="4143372" cy="135732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4724399" y="719720"/>
              <a:ext cx="3224207" cy="101567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الفصل الأول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57188" y="3478213"/>
            <a:ext cx="7572375" cy="2736850"/>
            <a:chOff x="24" y="3643314"/>
            <a:chExt cx="8072463" cy="2379049"/>
          </a:xfrm>
        </p:grpSpPr>
        <p:grpSp>
          <p:nvGrpSpPr>
            <p:cNvPr id="2052" name="Group 6"/>
            <p:cNvGrpSpPr>
              <a:grpSpLocks/>
            </p:cNvGrpSpPr>
            <p:nvPr/>
          </p:nvGrpSpPr>
          <p:grpSpPr bwMode="auto">
            <a:xfrm>
              <a:off x="24" y="3643314"/>
              <a:ext cx="8072463" cy="2379049"/>
              <a:chOff x="928684" y="2786058"/>
              <a:chExt cx="7400254" cy="237904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142779" y="2857816"/>
                <a:ext cx="7001540" cy="2143076"/>
              </a:xfrm>
              <a:prstGeom prst="rect">
                <a:avLst/>
              </a:prstGeom>
              <a:gradFill flip="none" rotWithShape="1">
                <a:gsLst>
                  <a:gs pos="0">
                    <a:srgbClr val="0000FF"/>
                  </a:gs>
                  <a:gs pos="50000">
                    <a:schemeClr val="bg1"/>
                  </a:gs>
                  <a:gs pos="100000">
                    <a:srgbClr val="00FFFF"/>
                  </a:gs>
                </a:gsLst>
                <a:lin ang="13500000" scaled="1"/>
                <a:tileRect/>
              </a:gra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2055" name="Picture 8" descr="00137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28684" y="2786058"/>
                <a:ext cx="7400254" cy="2379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53" name="TextBox 3"/>
            <p:cNvSpPr txBox="1">
              <a:spLocks noChangeArrowheads="1"/>
            </p:cNvSpPr>
            <p:nvPr/>
          </p:nvSpPr>
          <p:spPr bwMode="auto">
            <a:xfrm>
              <a:off x="685367" y="3908703"/>
              <a:ext cx="6701020" cy="1846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600" b="1" dirty="0">
                  <a:latin typeface="Calibri" pitchFamily="34" charset="0"/>
                  <a:cs typeface="Times New Roman" pitchFamily="18" charset="0"/>
                </a:rPr>
                <a:t>الجبر: الأنماط العددية والدوال</a:t>
              </a:r>
            </a:p>
          </p:txBody>
        </p:sp>
      </p:grpSp>
    </p:spTree>
  </p:cSld>
  <p:clrMapOvr>
    <a:masterClrMapping/>
  </p:clrMapOvr>
  <p:transition spd="slow"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ر  الأنماط العددية والدو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85750" y="785813"/>
            <a:ext cx="8643938" cy="5308600"/>
            <a:chOff x="-32" y="3571876"/>
            <a:chExt cx="4500594" cy="2143116"/>
          </a:xfrm>
        </p:grpSpPr>
        <p:grpSp>
          <p:nvGrpSpPr>
            <p:cNvPr id="11267" name="Group 11"/>
            <p:cNvGrpSpPr>
              <a:grpSpLocks/>
            </p:cNvGrpSpPr>
            <p:nvPr/>
          </p:nvGrpSpPr>
          <p:grpSpPr bwMode="auto">
            <a:xfrm>
              <a:off x="-32" y="3571876"/>
              <a:ext cx="4500594" cy="2143116"/>
              <a:chOff x="357158" y="3643338"/>
              <a:chExt cx="4000528" cy="2143116"/>
            </a:xfrm>
          </p:grpSpPr>
          <p:pic>
            <p:nvPicPr>
              <p:cNvPr id="11269" name="Picture 20" descr="QQQQQQQ.WMF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7158" y="3643338"/>
                <a:ext cx="4000528" cy="185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ounded Rectangular Callout 19"/>
              <p:cNvSpPr/>
              <p:nvPr/>
            </p:nvSpPr>
            <p:spPr>
              <a:xfrm>
                <a:off x="500034" y="3929066"/>
                <a:ext cx="3643338" cy="1857388"/>
              </a:xfrm>
              <a:prstGeom prst="wedgeRoundRectCallout">
                <a:avLst>
                  <a:gd name="adj1" fmla="val -31690"/>
                  <a:gd name="adj2" fmla="val 27500"/>
                  <a:gd name="adj3" fmla="val 16667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000" b="1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1268" name="Rectangle 2"/>
            <p:cNvSpPr>
              <a:spLocks noChangeArrowheads="1"/>
            </p:cNvSpPr>
            <p:nvPr/>
          </p:nvSpPr>
          <p:spPr bwMode="auto">
            <a:xfrm>
              <a:off x="270975" y="4091031"/>
              <a:ext cx="3783262" cy="1453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تتكون </a:t>
              </a:r>
              <a:r>
                <a:rPr lang="ar-EG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العبارة العددية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من أعداد وعمليات, مثل: 3 × 2 + 4 × 4,</a:t>
              </a:r>
            </a:p>
            <a:p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ويدل </a:t>
              </a:r>
              <a:r>
                <a:rPr lang="ar-EG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ترتيب العمليات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على العملية التي تنفذ أولاً, وبذلك يحصل الجميع على الإجابة نفسها لقيمة المقدار.</a:t>
              </a:r>
            </a:p>
          </p:txBody>
        </p:sp>
      </p:grp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تكون العبارة العددية من أعداد وعمل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6" name="Group 8"/>
          <p:cNvGrpSpPr>
            <a:grpSpLocks/>
          </p:cNvGrpSpPr>
          <p:nvPr/>
        </p:nvGrpSpPr>
        <p:grpSpPr bwMode="auto">
          <a:xfrm>
            <a:off x="498976" y="1875108"/>
            <a:ext cx="8573587" cy="4879705"/>
            <a:chOff x="714348" y="285728"/>
            <a:chExt cx="6643734" cy="6072230"/>
          </a:xfrm>
        </p:grpSpPr>
        <p:sp>
          <p:nvSpPr>
            <p:cNvPr id="12" name="Snip Diagonal Corner Rectangle 11"/>
            <p:cNvSpPr/>
            <p:nvPr/>
          </p:nvSpPr>
          <p:spPr>
            <a:xfrm>
              <a:off x="713960" y="285392"/>
              <a:ext cx="6072095" cy="5501657"/>
            </a:xfrm>
            <a:prstGeom prst="snip2DiagRect">
              <a:avLst/>
            </a:prstGeom>
            <a:solidFill>
              <a:srgbClr val="0000FF"/>
            </a:solidFill>
            <a:ln w="762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/>
            </a:p>
          </p:txBody>
        </p:sp>
        <p:sp>
          <p:nvSpPr>
            <p:cNvPr id="13" name="Snip Diagonal Corner Rectangle 12"/>
            <p:cNvSpPr/>
            <p:nvPr/>
          </p:nvSpPr>
          <p:spPr>
            <a:xfrm>
              <a:off x="1285987" y="856300"/>
              <a:ext cx="6072095" cy="5501658"/>
            </a:xfrm>
            <a:prstGeom prst="snip2DiagRect">
              <a:avLst/>
            </a:prstGeom>
            <a:solidFill>
              <a:srgbClr val="FF0000"/>
            </a:solidFill>
            <a:ln w="762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/>
            </a:p>
          </p:txBody>
        </p:sp>
        <p:sp>
          <p:nvSpPr>
            <p:cNvPr id="14" name="Snip Diagonal Corner Rectangle 13"/>
            <p:cNvSpPr/>
            <p:nvPr/>
          </p:nvSpPr>
          <p:spPr>
            <a:xfrm>
              <a:off x="1000100" y="571480"/>
              <a:ext cx="6072230" cy="5500726"/>
            </a:xfrm>
            <a:prstGeom prst="snip2DiagRect">
              <a:avLst/>
            </a:prstGeom>
            <a:ln w="38100"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/>
            </a:p>
          </p:txBody>
        </p:sp>
      </p:grpSp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1000125" y="2417763"/>
            <a:ext cx="7329488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1– بسط العبارات الموجودة داخل الأقواس.</a:t>
            </a:r>
          </a:p>
          <a:p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2– أوجد قيم القوى.</a:t>
            </a:r>
          </a:p>
          <a:p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3– اضرب واقسم بالترتيب,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مبتدئ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ا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من اليمين إلى اليسار.</a:t>
            </a:r>
          </a:p>
          <a:p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4– اجمع واطرح بالترتيب,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مبتدئ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ا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من اليمين إلى اليسار.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271962" y="380999"/>
            <a:ext cx="3805238" cy="1143001"/>
            <a:chOff x="4129075" y="614195"/>
            <a:chExt cx="3805244" cy="1814672"/>
          </a:xfrm>
        </p:grpSpPr>
        <p:pic>
          <p:nvPicPr>
            <p:cNvPr id="12294" name="Picture 4" descr="YellowFolder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4129075" y="614195"/>
              <a:ext cx="3805244" cy="1814672"/>
            </a:xfrm>
            <a:prstGeom prst="roundRect">
              <a:avLst>
                <a:gd name="adj" fmla="val 36878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5" name="TextBox 5"/>
            <p:cNvSpPr txBox="1">
              <a:spLocks noChangeArrowheads="1"/>
            </p:cNvSpPr>
            <p:nvPr/>
          </p:nvSpPr>
          <p:spPr bwMode="auto">
            <a:xfrm>
              <a:off x="4264777" y="760355"/>
              <a:ext cx="3571900" cy="1082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ترتيب العمليات</a:t>
              </a:r>
            </a:p>
          </p:txBody>
        </p:sp>
      </p:grp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11125" y="685800"/>
            <a:ext cx="3165475" cy="1031915"/>
          </a:xfrm>
          <a:prstGeom prst="flowChartDocumen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مفهوم 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أساسي</a:t>
            </a:r>
            <a:endParaRPr lang="ar-EG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فهوم أسا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رتيب العمليات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سط العبارات الموجودة داخ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وجد قيم القو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ضرب واقسم بالترتيب, مبتدئاً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جمع واطرح بالترتيب, مبتدئاً من اليم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2875" y="428625"/>
            <a:ext cx="8656638" cy="6286500"/>
            <a:chOff x="142844" y="1223452"/>
            <a:chExt cx="8656605" cy="5491696"/>
          </a:xfrm>
        </p:grpSpPr>
        <p:grpSp>
          <p:nvGrpSpPr>
            <p:cNvPr id="13330" name="Group 5"/>
            <p:cNvGrpSpPr>
              <a:grpSpLocks/>
            </p:cNvGrpSpPr>
            <p:nvPr/>
          </p:nvGrpSpPr>
          <p:grpSpPr bwMode="auto">
            <a:xfrm>
              <a:off x="142844" y="1223452"/>
              <a:ext cx="8656605" cy="5491696"/>
              <a:chOff x="1000100" y="649486"/>
              <a:chExt cx="7178648" cy="5708472"/>
            </a:xfrm>
          </p:grpSpPr>
          <p:sp>
            <p:nvSpPr>
              <p:cNvPr id="6" name="Cloud 5"/>
              <p:cNvSpPr/>
              <p:nvPr/>
            </p:nvSpPr>
            <p:spPr>
              <a:xfrm>
                <a:off x="1000100" y="4357694"/>
                <a:ext cx="7000924" cy="2000264"/>
              </a:xfrm>
              <a:prstGeom prst="cloud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1003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7" name="Cloud 6"/>
              <p:cNvSpPr/>
              <p:nvPr/>
            </p:nvSpPr>
            <p:spPr>
              <a:xfrm>
                <a:off x="1177824" y="649486"/>
                <a:ext cx="7000924" cy="2000263"/>
              </a:xfrm>
              <a:prstGeom prst="cloud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1003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8" name="Snip Diagonal Corner Rectangle 7"/>
              <p:cNvSpPr/>
              <p:nvPr/>
            </p:nvSpPr>
            <p:spPr>
              <a:xfrm>
                <a:off x="1214414" y="908962"/>
                <a:ext cx="6858048" cy="5059781"/>
              </a:xfrm>
              <a:prstGeom prst="snip2DiagRect">
                <a:avLst/>
              </a:prstGeom>
              <a:gradFill flip="none" rotWithShape="1">
                <a:gsLst>
                  <a:gs pos="14000">
                    <a:srgbClr val="00FFFF"/>
                  </a:gs>
                  <a:gs pos="50000">
                    <a:srgbClr val="FFFFFF"/>
                  </a:gs>
                  <a:gs pos="100000">
                    <a:srgbClr val="0000FF"/>
                  </a:gs>
                </a:gsLst>
                <a:lin ang="2700000" scaled="1"/>
                <a:tileRect/>
              </a:gradFill>
              <a:ln>
                <a:solidFill>
                  <a:schemeClr val="tx1"/>
                </a:solidFill>
              </a:ln>
              <a:effectLst>
                <a:innerShdw blurRad="495300">
                  <a:srgbClr val="CC00C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4" name="TextBox 2"/>
            <p:cNvSpPr txBox="1"/>
            <p:nvPr/>
          </p:nvSpPr>
          <p:spPr>
            <a:xfrm>
              <a:off x="1000091" y="1722697"/>
              <a:ext cx="5214918" cy="72529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rgbClr val="0000CC"/>
                  </a:solidFill>
                  <a:latin typeface="+mn-lt"/>
                  <a:cs typeface="+mj-cs"/>
                </a:rPr>
                <a:t>استعمال ترتيب العمليات</a:t>
              </a:r>
            </a:p>
          </p:txBody>
        </p:sp>
      </p:grp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215063" y="0"/>
            <a:ext cx="2428875" cy="1500857"/>
            <a:chOff x="3071802" y="71438"/>
            <a:chExt cx="3143272" cy="1714488"/>
          </a:xfrm>
        </p:grpSpPr>
        <p:grpSp>
          <p:nvGrpSpPr>
            <p:cNvPr id="13326" name="Group 6"/>
            <p:cNvGrpSpPr>
              <a:grpSpLocks/>
            </p:cNvGrpSpPr>
            <p:nvPr/>
          </p:nvGrpSpPr>
          <p:grpSpPr bwMode="auto">
            <a:xfrm>
              <a:off x="3071802" y="71438"/>
              <a:ext cx="3143272" cy="1714488"/>
              <a:chOff x="3071802" y="71438"/>
              <a:chExt cx="3143272" cy="1714488"/>
            </a:xfrm>
          </p:grpSpPr>
          <p:pic>
            <p:nvPicPr>
              <p:cNvPr id="12" name="Picture 11" descr="BANNR028.WMF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prstClr val="black"/>
                  <a:srgbClr val="FF3399">
                    <a:tint val="45000"/>
                    <a:satMod val="400000"/>
                  </a:srgbClr>
                </a:duotone>
                <a:lum bright="12000" contrast="60000"/>
              </a:blip>
              <a:stretch>
                <a:fillRect/>
              </a:stretch>
            </p:blipFill>
            <p:spPr>
              <a:xfrm>
                <a:off x="3071802" y="285728"/>
                <a:ext cx="3143272" cy="1500198"/>
              </a:xfrm>
              <a:prstGeom prst="rect">
                <a:avLst/>
              </a:prstGeom>
              <a:effectLst>
                <a:innerShdw blurRad="469900">
                  <a:prstClr val="black"/>
                </a:innerShdw>
              </a:effectLst>
            </p:spPr>
          </p:pic>
          <p:pic>
            <p:nvPicPr>
              <p:cNvPr id="13329" name="Picture 12" descr="3abb06005efec7e52781144d5fa3c012.gif"/>
              <p:cNvPicPr>
                <a:picLocks noChangeAspect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143240" y="71438"/>
                <a:ext cx="3000396" cy="714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TextBox 1"/>
            <p:cNvSpPr txBox="1"/>
            <p:nvPr/>
          </p:nvSpPr>
          <p:spPr>
            <a:xfrm>
              <a:off x="3277245" y="419623"/>
              <a:ext cx="2500236" cy="126579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chemeClr val="bg1"/>
                  </a:solidFill>
                  <a:latin typeface="+mn-lt"/>
                  <a:cs typeface="+mj-cs"/>
                </a:rPr>
                <a:t>مثالان</a:t>
              </a: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85875" y="2000250"/>
            <a:ext cx="6858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400" b="1" dirty="0">
                <a:latin typeface="Calibri" pitchFamily="34" charset="0"/>
                <a:cs typeface="+mj-cs"/>
              </a:rPr>
              <a:t>أوجد قيمة كل من العبارتين الآتيتين:</a:t>
            </a:r>
          </a:p>
        </p:txBody>
      </p: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7000875" y="2786063"/>
            <a:ext cx="1387475" cy="1143000"/>
            <a:chOff x="4572000" y="2500306"/>
            <a:chExt cx="2030975" cy="1652598"/>
          </a:xfrm>
        </p:grpSpPr>
        <p:sp>
          <p:nvSpPr>
            <p:cNvPr id="16" name="Heart 15"/>
            <p:cNvSpPr/>
            <p:nvPr/>
          </p:nvSpPr>
          <p:spPr>
            <a:xfrm rot="10800000">
              <a:off x="4602210" y="2796396"/>
              <a:ext cx="2000765" cy="1356508"/>
            </a:xfrm>
            <a:prstGeom prst="hear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sp>
          <p:nvSpPr>
            <p:cNvPr id="17" name="Heart 16"/>
            <p:cNvSpPr/>
            <p:nvPr/>
          </p:nvSpPr>
          <p:spPr>
            <a:xfrm>
              <a:off x="4572000" y="2500306"/>
              <a:ext cx="2000767" cy="1356507"/>
            </a:xfrm>
            <a:prstGeom prst="hear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dirty="0">
                  <a:cs typeface="+mj-cs"/>
                </a:rPr>
                <a:t>1</a:t>
              </a: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643313" y="2928938"/>
            <a:ext cx="2714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4 + 3 × 5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643313" y="3786188"/>
            <a:ext cx="2714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4 + </a:t>
            </a:r>
            <a:r>
              <a:rPr lang="ar-EG" sz="48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3 × 5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643313" y="4527550"/>
            <a:ext cx="27146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= 4 + </a:t>
            </a:r>
            <a:r>
              <a:rPr lang="ar-EG" sz="48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15</a:t>
            </a:r>
            <a:r>
              <a:rPr lang="ar-EG" sz="4800" b="1" dirty="0">
                <a:latin typeface="Calibri" pitchFamily="34" charset="0"/>
                <a:cs typeface="+mj-cs"/>
              </a:rPr>
              <a:t> </a:t>
            </a:r>
            <a:endParaRPr lang="ar-EG" sz="4800" b="1" dirty="0">
              <a:solidFill>
                <a:srgbClr val="FF0000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928688" y="4572000"/>
            <a:ext cx="2714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rgbClr val="CC00CC"/>
                </a:solidFill>
                <a:latin typeface="Calibri" pitchFamily="34" charset="0"/>
                <a:cs typeface="+mj-cs"/>
              </a:rPr>
              <a:t>اضرب 3 في 5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857750" y="5241925"/>
            <a:ext cx="1428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= </a:t>
            </a:r>
            <a:r>
              <a:rPr lang="ar-EG" sz="4800" b="1" dirty="0" smtClean="0">
                <a:latin typeface="Calibri" pitchFamily="34" charset="0"/>
                <a:cs typeface="+mj-cs"/>
              </a:rPr>
              <a:t>19</a:t>
            </a:r>
            <a:endParaRPr lang="ar-EG" sz="4800" b="1" dirty="0">
              <a:solidFill>
                <a:srgbClr val="FF0000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928688" y="5286375"/>
            <a:ext cx="2714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rgbClr val="CC00CC"/>
                </a:solidFill>
                <a:latin typeface="Calibri" pitchFamily="34" charset="0"/>
                <a:cs typeface="+mj-cs"/>
              </a:rPr>
              <a:t>اجمع 4 </a:t>
            </a:r>
            <a:r>
              <a:rPr lang="ar-EG" sz="3600" b="1" dirty="0" smtClean="0">
                <a:solidFill>
                  <a:srgbClr val="CC00CC"/>
                </a:solidFill>
                <a:latin typeface="Calibri" pitchFamily="34" charset="0"/>
                <a:cs typeface="+mj-cs"/>
              </a:rPr>
              <a:t>و15 </a:t>
            </a:r>
            <a:endParaRPr lang="ar-EG" sz="3600" b="1" dirty="0">
              <a:solidFill>
                <a:srgbClr val="CC00CC"/>
              </a:solidFill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عمال ترتيب العمل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وجد قيمة كل من العبارتين الآتي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06 - صوت العلامة النج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 + 3 × 5  ش 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 + 3 × 5  ش 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ضرب 3 في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= 4 +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جمع 4 و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=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/>
          <p:cNvGrpSpPr>
            <a:grpSpLocks/>
          </p:cNvGrpSpPr>
          <p:nvPr/>
        </p:nvGrpSpPr>
        <p:grpSpPr bwMode="auto">
          <a:xfrm>
            <a:off x="142875" y="428625"/>
            <a:ext cx="8656638" cy="6286500"/>
            <a:chOff x="142844" y="1223452"/>
            <a:chExt cx="8656605" cy="5491696"/>
          </a:xfrm>
        </p:grpSpPr>
        <p:grpSp>
          <p:nvGrpSpPr>
            <p:cNvPr id="14354" name="Group 5"/>
            <p:cNvGrpSpPr>
              <a:grpSpLocks/>
            </p:cNvGrpSpPr>
            <p:nvPr/>
          </p:nvGrpSpPr>
          <p:grpSpPr bwMode="auto">
            <a:xfrm>
              <a:off x="142844" y="1223452"/>
              <a:ext cx="8656605" cy="5491696"/>
              <a:chOff x="1000100" y="649486"/>
              <a:chExt cx="7178648" cy="5708472"/>
            </a:xfrm>
          </p:grpSpPr>
          <p:sp>
            <p:nvSpPr>
              <p:cNvPr id="5" name="Cloud 4"/>
              <p:cNvSpPr/>
              <p:nvPr/>
            </p:nvSpPr>
            <p:spPr>
              <a:xfrm>
                <a:off x="1000100" y="4357694"/>
                <a:ext cx="7000924" cy="2000264"/>
              </a:xfrm>
              <a:prstGeom prst="cloud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1003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1177824" y="649486"/>
                <a:ext cx="7000924" cy="2000263"/>
              </a:xfrm>
              <a:prstGeom prst="cloud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1003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7" name="Snip Diagonal Corner Rectangle 6"/>
              <p:cNvSpPr/>
              <p:nvPr/>
            </p:nvSpPr>
            <p:spPr>
              <a:xfrm>
                <a:off x="1214414" y="908962"/>
                <a:ext cx="6858048" cy="5059781"/>
              </a:xfrm>
              <a:prstGeom prst="snip2DiagRect">
                <a:avLst/>
              </a:prstGeom>
              <a:gradFill flip="none" rotWithShape="1">
                <a:gsLst>
                  <a:gs pos="14000">
                    <a:srgbClr val="00FFFF"/>
                  </a:gs>
                  <a:gs pos="50000">
                    <a:srgbClr val="FFFFFF"/>
                  </a:gs>
                  <a:gs pos="100000">
                    <a:srgbClr val="0000FF"/>
                  </a:gs>
                </a:gsLst>
                <a:lin ang="2700000" scaled="1"/>
                <a:tileRect/>
              </a:gradFill>
              <a:ln>
                <a:solidFill>
                  <a:schemeClr val="tx1"/>
                </a:solidFill>
              </a:ln>
              <a:effectLst>
                <a:innerShdw blurRad="495300">
                  <a:srgbClr val="CC00C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4" name="TextBox 2"/>
            <p:cNvSpPr txBox="1"/>
            <p:nvPr/>
          </p:nvSpPr>
          <p:spPr>
            <a:xfrm>
              <a:off x="1000091" y="1722697"/>
              <a:ext cx="5214918" cy="72529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rgbClr val="0000CC"/>
                  </a:solidFill>
                  <a:latin typeface="+mn-lt"/>
                  <a:cs typeface="+mj-cs"/>
                </a:rPr>
                <a:t>استعمال ترتيب العمليات</a:t>
              </a:r>
            </a:p>
          </p:txBody>
        </p:sp>
      </p:grpSp>
      <p:grpSp>
        <p:nvGrpSpPr>
          <p:cNvPr id="14339" name="Group 7"/>
          <p:cNvGrpSpPr>
            <a:grpSpLocks/>
          </p:cNvGrpSpPr>
          <p:nvPr/>
        </p:nvGrpSpPr>
        <p:grpSpPr bwMode="auto">
          <a:xfrm>
            <a:off x="6215063" y="0"/>
            <a:ext cx="2428875" cy="1500857"/>
            <a:chOff x="3071802" y="71438"/>
            <a:chExt cx="3143272" cy="1714488"/>
          </a:xfrm>
        </p:grpSpPr>
        <p:grpSp>
          <p:nvGrpSpPr>
            <p:cNvPr id="14350" name="Group 6"/>
            <p:cNvGrpSpPr>
              <a:grpSpLocks/>
            </p:cNvGrpSpPr>
            <p:nvPr/>
          </p:nvGrpSpPr>
          <p:grpSpPr bwMode="auto">
            <a:xfrm>
              <a:off x="3071802" y="71438"/>
              <a:ext cx="3143272" cy="1714488"/>
              <a:chOff x="3071802" y="71438"/>
              <a:chExt cx="3143272" cy="1714488"/>
            </a:xfrm>
          </p:grpSpPr>
          <p:pic>
            <p:nvPicPr>
              <p:cNvPr id="11" name="Picture 10" descr="BANNR028.WMF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prstClr val="black"/>
                  <a:srgbClr val="FF3399">
                    <a:tint val="45000"/>
                    <a:satMod val="400000"/>
                  </a:srgbClr>
                </a:duotone>
                <a:lum bright="12000" contrast="60000"/>
              </a:blip>
              <a:stretch>
                <a:fillRect/>
              </a:stretch>
            </p:blipFill>
            <p:spPr>
              <a:xfrm>
                <a:off x="3071802" y="285728"/>
                <a:ext cx="3143272" cy="1500198"/>
              </a:xfrm>
              <a:prstGeom prst="rect">
                <a:avLst/>
              </a:prstGeom>
              <a:effectLst>
                <a:innerShdw blurRad="469900">
                  <a:prstClr val="black"/>
                </a:innerShdw>
              </a:effectLst>
            </p:spPr>
          </p:pic>
          <p:pic>
            <p:nvPicPr>
              <p:cNvPr id="14353" name="Picture 11" descr="3abb06005efec7e52781144d5fa3c012.gif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143240" y="71438"/>
                <a:ext cx="3000396" cy="714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TextBox 1"/>
            <p:cNvSpPr txBox="1"/>
            <p:nvPr/>
          </p:nvSpPr>
          <p:spPr>
            <a:xfrm>
              <a:off x="3213557" y="419623"/>
              <a:ext cx="2500236" cy="126579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chemeClr val="bg1"/>
                  </a:solidFill>
                  <a:latin typeface="+mn-lt"/>
                  <a:cs typeface="+mj-cs"/>
                </a:rPr>
                <a:t>مثالان</a:t>
              </a:r>
            </a:p>
          </p:txBody>
        </p:sp>
      </p:grpSp>
      <p:sp>
        <p:nvSpPr>
          <p:cNvPr id="13316" name="TextBox 12"/>
          <p:cNvSpPr txBox="1">
            <a:spLocks noChangeArrowheads="1"/>
          </p:cNvSpPr>
          <p:nvPr/>
        </p:nvSpPr>
        <p:spPr bwMode="auto">
          <a:xfrm>
            <a:off x="1090613" y="2000250"/>
            <a:ext cx="721518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400" b="1" dirty="0">
                <a:latin typeface="Calibri" pitchFamily="34" charset="0"/>
                <a:cs typeface="+mj-cs"/>
              </a:rPr>
              <a:t>أوجد قيمة كل من العبارتين </a:t>
            </a:r>
            <a:r>
              <a:rPr lang="ar-EG" sz="4400" b="1" dirty="0" err="1">
                <a:latin typeface="Calibri" pitchFamily="34" charset="0"/>
                <a:cs typeface="+mj-cs"/>
              </a:rPr>
              <a:t>الآتيتين:</a:t>
            </a:r>
            <a:endParaRPr lang="ar-EG" sz="4400" b="1" dirty="0">
              <a:latin typeface="Calibri" pitchFamily="34" charset="0"/>
              <a:cs typeface="+mj-cs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357438" y="2928938"/>
            <a:ext cx="4000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10 – 2 + 8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28875" y="3786188"/>
            <a:ext cx="39290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10 – 2</a:t>
            </a:r>
            <a:r>
              <a:rPr lang="ar-EG" sz="4800" b="1" dirty="0">
                <a:latin typeface="Calibri" pitchFamily="34" charset="0"/>
                <a:cs typeface="+mj-cs"/>
              </a:rPr>
              <a:t> + 8 </a:t>
            </a:r>
            <a:endParaRPr lang="ar-EG" sz="4800" b="1" dirty="0">
              <a:solidFill>
                <a:srgbClr val="FF0000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643313" y="4527550"/>
            <a:ext cx="27146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= </a:t>
            </a:r>
            <a:r>
              <a:rPr lang="ar-EG" sz="48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8</a:t>
            </a:r>
            <a:r>
              <a:rPr lang="ar-EG" sz="4800" b="1" dirty="0">
                <a:latin typeface="Calibri" pitchFamily="34" charset="0"/>
                <a:cs typeface="+mj-cs"/>
              </a:rPr>
              <a:t> + 8 </a:t>
            </a:r>
            <a:endParaRPr lang="ar-EG" sz="4800" b="1" dirty="0">
              <a:solidFill>
                <a:srgbClr val="FF0000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00063" y="4630738"/>
            <a:ext cx="3143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rgbClr val="CC00CC"/>
                </a:solidFill>
                <a:latin typeface="Calibri" pitchFamily="34" charset="0"/>
                <a:cs typeface="+mj-cs"/>
              </a:rPr>
              <a:t>اطرح 2 من 10 أولاً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572000" y="5241925"/>
            <a:ext cx="1428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= 16 </a:t>
            </a:r>
            <a:endParaRPr lang="ar-EG" sz="4800" b="1" dirty="0">
              <a:solidFill>
                <a:srgbClr val="FF0000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28688" y="5286375"/>
            <a:ext cx="2714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rgbClr val="CC00CC"/>
                </a:solidFill>
                <a:latin typeface="Calibri" pitchFamily="34" charset="0"/>
                <a:cs typeface="+mj-cs"/>
              </a:rPr>
              <a:t>اجمع 8 </a:t>
            </a:r>
            <a:r>
              <a:rPr lang="ar-EG" sz="3600" b="1" dirty="0" err="1">
                <a:solidFill>
                  <a:srgbClr val="CC00CC"/>
                </a:solidFill>
                <a:latin typeface="Calibri" pitchFamily="34" charset="0"/>
                <a:cs typeface="+mj-cs"/>
              </a:rPr>
              <a:t>و</a:t>
            </a:r>
            <a:r>
              <a:rPr lang="ar-EG" sz="3600" b="1" dirty="0">
                <a:solidFill>
                  <a:srgbClr val="CC00CC"/>
                </a:solidFill>
                <a:latin typeface="Calibri" pitchFamily="34" charset="0"/>
                <a:cs typeface="+mj-cs"/>
              </a:rPr>
              <a:t> 8 </a:t>
            </a:r>
          </a:p>
        </p:txBody>
      </p: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7000875" y="2786063"/>
            <a:ext cx="1387475" cy="1143000"/>
            <a:chOff x="4572000" y="2500306"/>
            <a:chExt cx="2030975" cy="1652598"/>
          </a:xfrm>
        </p:grpSpPr>
        <p:sp>
          <p:nvSpPr>
            <p:cNvPr id="24" name="Heart 23"/>
            <p:cNvSpPr/>
            <p:nvPr/>
          </p:nvSpPr>
          <p:spPr>
            <a:xfrm rot="10800000">
              <a:off x="4602210" y="2796396"/>
              <a:ext cx="2000765" cy="1356508"/>
            </a:xfrm>
            <a:prstGeom prst="hear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sp>
          <p:nvSpPr>
            <p:cNvPr id="25" name="Heart 24"/>
            <p:cNvSpPr/>
            <p:nvPr/>
          </p:nvSpPr>
          <p:spPr>
            <a:xfrm>
              <a:off x="4572000" y="2500306"/>
              <a:ext cx="2000767" cy="1356507"/>
            </a:xfrm>
            <a:prstGeom prst="hear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dirty="0">
                  <a:cs typeface="+mj-cs"/>
                </a:rPr>
                <a:t>2</a:t>
              </a:r>
            </a:p>
          </p:txBody>
        </p:sp>
      </p:grp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06 - صوت العلامة النج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 – 2 + 8  ش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 – 2 + 8  ش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طرح 2 من 10 أو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8 +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جمع 8 و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71875" y="500063"/>
            <a:ext cx="5072063" cy="1571625"/>
            <a:chOff x="928662" y="3643314"/>
            <a:chExt cx="5072098" cy="2214578"/>
          </a:xfrm>
        </p:grpSpPr>
        <p:pic>
          <p:nvPicPr>
            <p:cNvPr id="3" name="Picture 44" descr="http://www.clker.com/cliparts/b/9/5/c/1194984476257642059parchment_paper_landsca_.svg.hi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rgbClr val="C00000">
                  <a:tint val="45000"/>
                  <a:satMod val="400000"/>
                </a:srgbClr>
              </a:duotone>
              <a:lum bright="-32000" contrast="71000"/>
            </a:blip>
            <a:srcRect/>
            <a:stretch>
              <a:fillRect/>
            </a:stretch>
          </p:blipFill>
          <p:spPr bwMode="auto">
            <a:xfrm>
              <a:off x="928662" y="3643314"/>
              <a:ext cx="5072098" cy="2214578"/>
            </a:xfrm>
            <a:prstGeom prst="rect">
              <a:avLst/>
            </a:prstGeom>
            <a:noFill/>
            <a:effectLst>
              <a:innerShdw>
                <a:srgbClr val="0000FF"/>
              </a:inn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1000100" y="4146626"/>
              <a:ext cx="4857784" cy="130190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/>
              <a:r>
                <a:rPr lang="ar-EG" sz="5400" b="1" dirty="0" smtClean="0">
                  <a:solidFill>
                    <a:schemeClr val="bg1"/>
                  </a:solidFill>
                </a:rPr>
                <a:t>تحقق من فهمك:</a:t>
              </a:r>
              <a:endParaRPr lang="ar-EG" sz="5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71500" y="2547408"/>
            <a:ext cx="7929563" cy="3986465"/>
            <a:chOff x="428596" y="840289"/>
            <a:chExt cx="7929554" cy="5188768"/>
          </a:xfrm>
        </p:grpSpPr>
        <p:sp>
          <p:nvSpPr>
            <p:cNvPr id="8" name="Rectangle 7"/>
            <p:cNvSpPr/>
            <p:nvPr/>
          </p:nvSpPr>
          <p:spPr bwMode="auto">
            <a:xfrm>
              <a:off x="428596" y="840289"/>
              <a:ext cx="7929554" cy="5188768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9900CC"/>
              </a:solidFill>
            </a:ln>
            <a:effectLst>
              <a:innerShdw blurRad="876300">
                <a:srgbClr val="FF0066"/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sp>
          <p:nvSpPr>
            <p:cNvPr id="14343" name="TextBox 2"/>
            <p:cNvSpPr txBox="1">
              <a:spLocks noChangeArrowheads="1"/>
            </p:cNvSpPr>
            <p:nvPr/>
          </p:nvSpPr>
          <p:spPr bwMode="auto">
            <a:xfrm>
              <a:off x="723871" y="1597239"/>
              <a:ext cx="7286617" cy="108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800" b="1" dirty="0">
                  <a:solidFill>
                    <a:srgbClr val="FF0000"/>
                  </a:solidFill>
                  <a:latin typeface="Calibri" pitchFamily="34" charset="0"/>
                  <a:cs typeface="+mj-cs"/>
                </a:rPr>
                <a:t>أوجد قيمة كل من العبارتين الآتيتين:</a:t>
              </a:r>
              <a:endParaRPr lang="ar-EG" sz="4400" b="1" dirty="0">
                <a:latin typeface="Calibri" pitchFamily="34" charset="0"/>
                <a:cs typeface="+mj-cs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71813" y="4170363"/>
            <a:ext cx="3929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أ ) 10 + 2 × 15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71550" y="4941888"/>
            <a:ext cx="6592888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0000CC"/>
                </a:solidFill>
              </a:rPr>
              <a:t>= 10 + 30 = </a:t>
            </a:r>
            <a:r>
              <a:rPr lang="ar-EG" sz="4000" b="1" dirty="0">
                <a:solidFill>
                  <a:srgbClr val="FF0000"/>
                </a:solidFill>
              </a:rPr>
              <a:t>40</a:t>
            </a:r>
            <a:r>
              <a:rPr lang="ar-EG" sz="4000" b="1" dirty="0">
                <a:solidFill>
                  <a:srgbClr val="0000CC"/>
                </a:solidFill>
              </a:rPr>
              <a:t>     </a:t>
            </a:r>
            <a:r>
              <a:rPr lang="ar-EG" sz="4000" dirty="0">
                <a:solidFill>
                  <a:srgbClr val="0000CC"/>
                </a:solidFill>
              </a:rPr>
              <a:t>		</a:t>
            </a:r>
            <a:r>
              <a:rPr lang="ar-EG" sz="4000" dirty="0" smtClean="0">
                <a:solidFill>
                  <a:srgbClr val="0000CC"/>
                </a:solidFill>
              </a:rPr>
              <a:t>أضرب </a:t>
            </a:r>
            <a:r>
              <a:rPr lang="ar-EG" sz="4000" dirty="0">
                <a:solidFill>
                  <a:srgbClr val="0000CC"/>
                </a:solidFill>
              </a:rPr>
              <a:t>2 × 15 </a:t>
            </a:r>
            <a:r>
              <a:rPr lang="ar-EG" sz="4000" dirty="0" smtClean="0">
                <a:solidFill>
                  <a:srgbClr val="0000CC"/>
                </a:solidFill>
              </a:rPr>
              <a:t>أول</a:t>
            </a:r>
            <a:r>
              <a:rPr lang="ar-SA" sz="4000" dirty="0" smtClean="0">
                <a:solidFill>
                  <a:srgbClr val="0000CC"/>
                </a:solidFill>
              </a:rPr>
              <a:t>ً</a:t>
            </a:r>
            <a:r>
              <a:rPr lang="ar-EG" sz="4000" dirty="0" smtClean="0">
                <a:solidFill>
                  <a:srgbClr val="0000CC"/>
                </a:solidFill>
              </a:rPr>
              <a:t>ا</a:t>
            </a:r>
            <a:r>
              <a:rPr lang="ar-SA" sz="4000" dirty="0" smtClean="0">
                <a:solidFill>
                  <a:srgbClr val="0000CC"/>
                </a:solidFill>
              </a:rPr>
              <a:t>،</a:t>
            </a:r>
            <a:r>
              <a:rPr lang="ar-EG" sz="4000" dirty="0" smtClean="0">
                <a:solidFill>
                  <a:srgbClr val="0000CC"/>
                </a:solidFill>
              </a:rPr>
              <a:t> </a:t>
            </a:r>
            <a:r>
              <a:rPr lang="ar-EG" sz="4000" dirty="0">
                <a:solidFill>
                  <a:srgbClr val="0000CC"/>
                </a:solidFill>
              </a:rPr>
              <a:t>ثم </a:t>
            </a:r>
            <a:r>
              <a:rPr lang="ar-EG" sz="4000" dirty="0" smtClean="0">
                <a:solidFill>
                  <a:srgbClr val="0000CC"/>
                </a:solidFill>
              </a:rPr>
              <a:t>أجمع</a:t>
            </a:r>
            <a:r>
              <a:rPr lang="ar-SA" sz="4000" dirty="0" smtClean="0">
                <a:solidFill>
                  <a:srgbClr val="0000CC"/>
                </a:solidFill>
              </a:rPr>
              <a:t>ُ</a:t>
            </a:r>
            <a:endParaRPr lang="en-US" sz="40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من فهمك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جد قيمة كل من العبارتين الآتيتين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 ) 10 + 2 ×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10 + 30 = 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"/>
          <p:cNvGrpSpPr>
            <a:grpSpLocks/>
          </p:cNvGrpSpPr>
          <p:nvPr/>
        </p:nvGrpSpPr>
        <p:grpSpPr bwMode="auto">
          <a:xfrm>
            <a:off x="3571875" y="500063"/>
            <a:ext cx="5072063" cy="1571625"/>
            <a:chOff x="928662" y="3643314"/>
            <a:chExt cx="5072098" cy="2214578"/>
          </a:xfrm>
        </p:grpSpPr>
        <p:pic>
          <p:nvPicPr>
            <p:cNvPr id="3" name="Picture 44" descr="http://www.clker.com/cliparts/b/9/5/c/1194984476257642059parchment_paper_landsca_.svg.hi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C00000">
                  <a:tint val="45000"/>
                  <a:satMod val="400000"/>
                </a:srgbClr>
              </a:duotone>
              <a:lum bright="-32000" contrast="71000"/>
            </a:blip>
            <a:srcRect/>
            <a:stretch>
              <a:fillRect/>
            </a:stretch>
          </p:blipFill>
          <p:spPr bwMode="auto">
            <a:xfrm>
              <a:off x="928662" y="3643314"/>
              <a:ext cx="5072098" cy="2214578"/>
            </a:xfrm>
            <a:prstGeom prst="rect">
              <a:avLst/>
            </a:prstGeom>
            <a:noFill/>
            <a:effectLst>
              <a:innerShdw>
                <a:srgbClr val="0000FF"/>
              </a:innerShdw>
            </a:effectLst>
          </p:spPr>
        </p:pic>
        <p:sp>
          <p:nvSpPr>
            <p:cNvPr id="16398" name="TextBox 3"/>
            <p:cNvSpPr txBox="1">
              <a:spLocks noChangeArrowheads="1"/>
            </p:cNvSpPr>
            <p:nvPr/>
          </p:nvSpPr>
          <p:spPr bwMode="auto">
            <a:xfrm>
              <a:off x="1000100" y="4146627"/>
              <a:ext cx="4857784" cy="130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>
                  <a:solidFill>
                    <a:schemeClr val="bg1"/>
                  </a:solidFill>
                </a:rPr>
                <a:t>تحقق من فهمك:</a:t>
              </a:r>
            </a:p>
          </p:txBody>
        </p:sp>
      </p:grp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571500" y="2547408"/>
            <a:ext cx="7929563" cy="3986465"/>
            <a:chOff x="428596" y="840289"/>
            <a:chExt cx="7929554" cy="5188768"/>
          </a:xfrm>
        </p:grpSpPr>
        <p:sp>
          <p:nvSpPr>
            <p:cNvPr id="8" name="Rectangle 7"/>
            <p:cNvSpPr/>
            <p:nvPr/>
          </p:nvSpPr>
          <p:spPr bwMode="auto">
            <a:xfrm>
              <a:off x="428596" y="840289"/>
              <a:ext cx="7929554" cy="5188768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9900CC"/>
              </a:solidFill>
            </a:ln>
            <a:effectLst>
              <a:innerShdw blurRad="876300">
                <a:srgbClr val="FF0066"/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sp>
          <p:nvSpPr>
            <p:cNvPr id="15367" name="TextBox 2"/>
            <p:cNvSpPr txBox="1">
              <a:spLocks noChangeArrowheads="1"/>
            </p:cNvSpPr>
            <p:nvPr/>
          </p:nvSpPr>
          <p:spPr bwMode="auto">
            <a:xfrm>
              <a:off x="652434" y="1597239"/>
              <a:ext cx="7358054" cy="108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800" b="1" dirty="0">
                  <a:solidFill>
                    <a:srgbClr val="FF0000"/>
                  </a:solidFill>
                  <a:latin typeface="Calibri" pitchFamily="34" charset="0"/>
                  <a:cs typeface="+mj-cs"/>
                </a:rPr>
                <a:t>أوجد قيمة كل من العبارتين الآتيتين:</a:t>
              </a:r>
              <a:endParaRPr lang="ar-EG" sz="4400" b="1" dirty="0">
                <a:latin typeface="Calibri" pitchFamily="34" charset="0"/>
                <a:cs typeface="+mj-cs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71813" y="4170363"/>
            <a:ext cx="3929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ب) 16 ÷ 2 × 4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27088" y="4941888"/>
            <a:ext cx="74025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>
                <a:solidFill>
                  <a:srgbClr val="0000CC"/>
                </a:solidFill>
              </a:rPr>
              <a:t>= 8 ×4 = </a:t>
            </a:r>
            <a:r>
              <a:rPr lang="ar-EG" sz="4000" b="1" dirty="0">
                <a:solidFill>
                  <a:srgbClr val="FF0000"/>
                </a:solidFill>
              </a:rPr>
              <a:t>32</a:t>
            </a:r>
            <a:r>
              <a:rPr lang="ar-EG" sz="4000" b="1" dirty="0">
                <a:solidFill>
                  <a:srgbClr val="0000CC"/>
                </a:solidFill>
              </a:rPr>
              <a:t>            </a:t>
            </a:r>
            <a:br>
              <a:rPr lang="ar-EG" sz="4000" b="1" dirty="0">
                <a:solidFill>
                  <a:srgbClr val="0000CC"/>
                </a:solidFill>
              </a:rPr>
            </a:br>
            <a:r>
              <a:rPr lang="ar-EG" sz="4000" b="1" dirty="0">
                <a:solidFill>
                  <a:srgbClr val="0000CC"/>
                </a:solidFill>
              </a:rPr>
              <a:t>     </a:t>
            </a:r>
            <a:r>
              <a:rPr lang="ar-EG" sz="4000" dirty="0" smtClean="0">
                <a:solidFill>
                  <a:srgbClr val="0000CC"/>
                </a:solidFill>
              </a:rPr>
              <a:t>أقسم </a:t>
            </a:r>
            <a:r>
              <a:rPr lang="ar-EG" sz="4000" dirty="0">
                <a:solidFill>
                  <a:srgbClr val="0000CC"/>
                </a:solidFill>
              </a:rPr>
              <a:t>16 ÷ 2 </a:t>
            </a:r>
            <a:r>
              <a:rPr lang="ar-EG" sz="4000" dirty="0" smtClean="0">
                <a:solidFill>
                  <a:srgbClr val="0000CC"/>
                </a:solidFill>
              </a:rPr>
              <a:t>أول</a:t>
            </a:r>
            <a:r>
              <a:rPr lang="ar-SA" sz="4000" dirty="0" smtClean="0">
                <a:solidFill>
                  <a:srgbClr val="0000CC"/>
                </a:solidFill>
              </a:rPr>
              <a:t>ً</a:t>
            </a:r>
            <a:r>
              <a:rPr lang="ar-EG" sz="4000" dirty="0" smtClean="0">
                <a:solidFill>
                  <a:srgbClr val="0000CC"/>
                </a:solidFill>
              </a:rPr>
              <a:t>ا</a:t>
            </a:r>
            <a:r>
              <a:rPr lang="ar-SA" sz="4000" dirty="0" smtClean="0">
                <a:solidFill>
                  <a:srgbClr val="0000CC"/>
                </a:solidFill>
              </a:rPr>
              <a:t>،</a:t>
            </a:r>
            <a:r>
              <a:rPr lang="ar-EG" sz="4000" dirty="0" smtClean="0">
                <a:solidFill>
                  <a:srgbClr val="0000CC"/>
                </a:solidFill>
              </a:rPr>
              <a:t> ثم أضرب </a:t>
            </a:r>
            <a:r>
              <a:rPr lang="ar-EG" sz="4000" dirty="0">
                <a:solidFill>
                  <a:srgbClr val="0000CC"/>
                </a:solidFill>
              </a:rPr>
              <a:t>الناتج ×4</a:t>
            </a:r>
            <a:endParaRPr lang="en-US" sz="40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ب) 16 ÷ 2 ×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8 ×4 = 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2857500"/>
            <a:ext cx="8858250" cy="3286125"/>
            <a:chOff x="4563120" y="2214554"/>
            <a:chExt cx="3763544" cy="4357717"/>
          </a:xfrm>
        </p:grpSpPr>
        <p:sp>
          <p:nvSpPr>
            <p:cNvPr id="8" name="Wave 7"/>
            <p:cNvSpPr/>
            <p:nvPr/>
          </p:nvSpPr>
          <p:spPr>
            <a:xfrm rot="10800000" flipH="1">
              <a:off x="4714877" y="2685340"/>
              <a:ext cx="3581424" cy="3886931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>
                <a:solidFill>
                  <a:schemeClr val="bg1"/>
                </a:solidFill>
                <a:cs typeface="+mj-cs"/>
              </a:endParaRPr>
            </a:p>
          </p:txBody>
        </p:sp>
        <p:grpSp>
          <p:nvGrpSpPr>
            <p:cNvPr id="17420" name="Group 10"/>
            <p:cNvGrpSpPr>
              <a:grpSpLocks/>
            </p:cNvGrpSpPr>
            <p:nvPr/>
          </p:nvGrpSpPr>
          <p:grpSpPr bwMode="auto">
            <a:xfrm>
              <a:off x="4563120" y="2214554"/>
              <a:ext cx="3763544" cy="4071966"/>
              <a:chOff x="4563120" y="2214554"/>
              <a:chExt cx="3763544" cy="4071966"/>
            </a:xfrm>
          </p:grpSpPr>
          <p:grpSp>
            <p:nvGrpSpPr>
              <p:cNvPr id="17421" name="Group 7"/>
              <p:cNvGrpSpPr>
                <a:grpSpLocks/>
              </p:cNvGrpSpPr>
              <p:nvPr/>
            </p:nvGrpSpPr>
            <p:grpSpPr bwMode="auto">
              <a:xfrm>
                <a:off x="4714876" y="2214554"/>
                <a:ext cx="3581424" cy="4071966"/>
                <a:chOff x="5133980" y="71438"/>
                <a:chExt cx="3581424" cy="1571589"/>
              </a:xfrm>
            </p:grpSpPr>
            <p:sp>
              <p:nvSpPr>
                <p:cNvPr id="12" name="Wave 11"/>
                <p:cNvSpPr/>
                <p:nvPr/>
              </p:nvSpPr>
              <p:spPr>
                <a:xfrm rot="10800000" flipH="1">
                  <a:off x="5133980" y="142853"/>
                  <a:ext cx="3581424" cy="1500174"/>
                </a:xfrm>
                <a:prstGeom prst="wave">
                  <a:avLst/>
                </a:prstGeom>
                <a:solidFill>
                  <a:srgbClr val="FFFF00"/>
                </a:solidFill>
                <a:ln>
                  <a:solidFill>
                    <a:srgbClr val="00FF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600">
                    <a:solidFill>
                      <a:schemeClr val="bg1"/>
                    </a:solidFill>
                    <a:cs typeface="+mj-cs"/>
                  </a:endParaRPr>
                </a:p>
              </p:txBody>
            </p:sp>
            <p:sp>
              <p:nvSpPr>
                <p:cNvPr id="13" name="Wave 12"/>
                <p:cNvSpPr/>
                <p:nvPr/>
              </p:nvSpPr>
              <p:spPr>
                <a:xfrm>
                  <a:off x="5143423" y="71438"/>
                  <a:ext cx="3571995" cy="1499876"/>
                </a:xfrm>
                <a:prstGeom prst="wav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600">
                    <a:solidFill>
                      <a:schemeClr val="bg1"/>
                    </a:solidFill>
                    <a:cs typeface="+mj-cs"/>
                  </a:endParaRPr>
                </a:p>
              </p:txBody>
            </p:sp>
          </p:grpSp>
          <p:sp>
            <p:nvSpPr>
              <p:cNvPr id="11" name="TextBox 3"/>
              <p:cNvSpPr txBox="1"/>
              <p:nvPr/>
            </p:nvSpPr>
            <p:spPr>
              <a:xfrm>
                <a:off x="4563120" y="3425032"/>
                <a:ext cx="3763544" cy="1223107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solidFill>
                      <a:schemeClr val="bg1"/>
                    </a:solidFill>
                    <a:latin typeface="+mn-lt"/>
                    <a:cs typeface="+mj-cs"/>
                  </a:rPr>
                  <a:t>أوجد قيمة كل من العبارتين الآتيتين:</a:t>
                </a:r>
              </a:p>
            </p:txBody>
          </p:sp>
        </p:grpSp>
      </p:grp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5715000" y="214313"/>
            <a:ext cx="3214688" cy="1608137"/>
            <a:chOff x="3643338" y="71414"/>
            <a:chExt cx="5357818" cy="2124583"/>
          </a:xfrm>
        </p:grpSpPr>
        <p:pic>
          <p:nvPicPr>
            <p:cNvPr id="17415" name="Picture 2" descr="eico_1_year_candl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43338" y="71414"/>
              <a:ext cx="5357818" cy="2076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4500589" y="732069"/>
              <a:ext cx="3571878" cy="146392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chemeClr val="bg1"/>
                  </a:solidFill>
                  <a:latin typeface="+mn-lt"/>
                  <a:cs typeface="+mj-cs"/>
                </a:rPr>
                <a:t>مثالان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90600" y="1428736"/>
            <a:ext cx="3224210" cy="707886"/>
          </a:xfrm>
          <a:prstGeom prst="rect">
            <a:avLst/>
          </a:prstGeom>
          <a:solidFill>
            <a:srgbClr val="9900FF"/>
          </a:solidFill>
          <a:ln>
            <a:solidFill>
              <a:srgbClr val="FF0066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bg1"/>
                </a:solidFill>
                <a:latin typeface="+mn-lt"/>
                <a:cs typeface="+mj-cs"/>
              </a:rPr>
              <a:t>الأقواس والأسس</a:t>
            </a: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قواس والأس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وجد قيمة كل من العبارتين الآتي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363538"/>
            <a:ext cx="9144000" cy="6494462"/>
            <a:chOff x="-32" y="363772"/>
            <a:chExt cx="9144000" cy="6494228"/>
          </a:xfrm>
        </p:grpSpPr>
        <p:grpSp>
          <p:nvGrpSpPr>
            <p:cNvPr id="18453" name="Group 6"/>
            <p:cNvGrpSpPr>
              <a:grpSpLocks/>
            </p:cNvGrpSpPr>
            <p:nvPr/>
          </p:nvGrpSpPr>
          <p:grpSpPr bwMode="auto">
            <a:xfrm>
              <a:off x="-32" y="363772"/>
              <a:ext cx="9144000" cy="6494228"/>
              <a:chOff x="386058" y="363772"/>
              <a:chExt cx="7829251" cy="6494228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857224" y="500042"/>
                <a:ext cx="6929486" cy="6000792"/>
              </a:xfrm>
              <a:prstGeom prst="rect">
                <a:avLst/>
              </a:prstGeom>
              <a:gradFill flip="none" rotWithShape="1">
                <a:gsLst>
                  <a:gs pos="0">
                    <a:srgbClr val="CC6600"/>
                  </a:gs>
                  <a:gs pos="50000">
                    <a:schemeClr val="bg1"/>
                  </a:gs>
                  <a:gs pos="100000">
                    <a:srgbClr val="CC00CC"/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  <a:effectLst>
                <a:innerShdw>
                  <a:srgbClr val="FF006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18458" name="Picture 21" descr="0301.WMF"/>
              <p:cNvPicPr>
                <a:picLocks noChangeAspect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86058" y="363772"/>
                <a:ext cx="7829251" cy="6494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714343" y="1290839"/>
              <a:ext cx="7500938" cy="923892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rgbClr val="C00000"/>
                  </a:solidFill>
                  <a:latin typeface="+mn-lt"/>
                  <a:cs typeface="+mj-cs"/>
                </a:rPr>
                <a:t>20 ÷ 4 + 17 × ( 9-6 ) </a:t>
              </a:r>
            </a:p>
          </p:txBody>
        </p:sp>
      </p:grp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7786688" y="1000125"/>
            <a:ext cx="1071562" cy="1714500"/>
            <a:chOff x="7929586" y="3071810"/>
            <a:chExt cx="714380" cy="1394861"/>
          </a:xfrm>
        </p:grpSpPr>
        <p:grpSp>
          <p:nvGrpSpPr>
            <p:cNvPr id="18445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7"/>
              <p:cNvSpPr/>
              <p:nvPr/>
            </p:nvSpPr>
            <p:spPr>
              <a:xfrm rot="6111631">
                <a:off x="7899762" y="2537656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8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>
                  <a:cs typeface="+mj-cs"/>
                </a:endParaRPr>
              </a:p>
            </p:txBody>
          </p:sp>
        </p:grpSp>
        <p:grpSp>
          <p:nvGrpSpPr>
            <p:cNvPr id="18446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899762" y="2537171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400" b="1" dirty="0">
                    <a:cs typeface="+mj-cs"/>
                  </a:rPr>
                  <a:t>3</a:t>
                </a:r>
              </a:p>
            </p:txBody>
          </p:sp>
        </p:grpSp>
      </p:grpSp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2857500" y="2500313"/>
            <a:ext cx="52863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20 ÷ 4 + </a:t>
            </a:r>
            <a:r>
              <a:rPr lang="ar-EG" sz="4000" b="1" dirty="0" smtClean="0">
                <a:latin typeface="+mn-lt"/>
                <a:cs typeface="+mj-cs"/>
              </a:rPr>
              <a:t>17 </a:t>
            </a:r>
            <a:r>
              <a:rPr lang="ar-EG" sz="4000" dirty="0" smtClean="0"/>
              <a:t>×</a:t>
            </a:r>
            <a:r>
              <a:rPr lang="ar-EG" sz="4000" b="1" dirty="0" smtClean="0">
                <a:solidFill>
                  <a:srgbClr val="C00000"/>
                </a:solidFill>
              </a:rPr>
              <a:t> </a:t>
            </a:r>
            <a:r>
              <a:rPr lang="ar-EG" sz="4000" b="1" dirty="0" smtClean="0">
                <a:solidFill>
                  <a:srgbClr val="9900FF"/>
                </a:solidFill>
                <a:latin typeface="+mn-lt"/>
                <a:cs typeface="+mj-cs"/>
              </a:rPr>
              <a:t>( </a:t>
            </a:r>
            <a:r>
              <a:rPr lang="ar-EG" sz="4000" b="1" dirty="0">
                <a:solidFill>
                  <a:srgbClr val="9900FF"/>
                </a:solidFill>
                <a:latin typeface="+mn-lt"/>
                <a:cs typeface="+mj-cs"/>
              </a:rPr>
              <a:t>9 – 6 ) </a:t>
            </a:r>
            <a:r>
              <a:rPr lang="ar-EG" sz="4000" b="1" dirty="0">
                <a:latin typeface="+mn-lt"/>
                <a:cs typeface="+mj-cs"/>
              </a:rPr>
              <a:t> </a:t>
            </a:r>
            <a:endParaRPr lang="en-US" sz="4000" b="1" dirty="0">
              <a:latin typeface="+mn-lt"/>
              <a:cs typeface="+mj-cs"/>
            </a:endParaRP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3286125" y="3286125"/>
            <a:ext cx="4643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= 20 ÷ 4 + 17 × 3 </a:t>
            </a:r>
            <a:endParaRPr lang="en-US" sz="4000" b="1" dirty="0">
              <a:latin typeface="+mn-lt"/>
              <a:cs typeface="+mj-cs"/>
            </a:endParaRPr>
          </a:p>
        </p:txBody>
      </p:sp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857250" y="3344863"/>
            <a:ext cx="2357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cs typeface="+mj-cs"/>
              </a:rPr>
              <a:t>اطرح 6 من 9 </a:t>
            </a:r>
            <a:endParaRPr lang="en-US" sz="3200" b="1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26" name="Text Box 33"/>
          <p:cNvSpPr txBox="1">
            <a:spLocks noChangeArrowheads="1"/>
          </p:cNvSpPr>
          <p:nvPr/>
        </p:nvSpPr>
        <p:spPr bwMode="auto">
          <a:xfrm>
            <a:off x="3214688" y="3929063"/>
            <a:ext cx="400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= 5 + 17 × 3 </a:t>
            </a:r>
            <a:endParaRPr lang="en-US" sz="4000" b="1" dirty="0">
              <a:latin typeface="+mn-lt"/>
              <a:cs typeface="+mj-cs"/>
            </a:endParaRP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857250" y="3987800"/>
            <a:ext cx="2357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cs typeface="+mj-cs"/>
              </a:rPr>
              <a:t>اقسم 20 على 4 </a:t>
            </a:r>
            <a:endParaRPr lang="en-US" sz="3200" b="1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3214688" y="5257800"/>
            <a:ext cx="400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= 56 </a:t>
            </a:r>
            <a:endParaRPr lang="en-US" sz="4000" b="1" dirty="0">
              <a:latin typeface="+mn-lt"/>
              <a:cs typeface="+mj-cs"/>
            </a:endParaRP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857250" y="5334000"/>
            <a:ext cx="2357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cs typeface="+mj-cs"/>
              </a:rPr>
              <a:t>اجمع 5 إلى 51</a:t>
            </a:r>
            <a:endParaRPr lang="en-US" sz="3200" b="1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3214688" y="4643438"/>
            <a:ext cx="400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= 5 + 51</a:t>
            </a:r>
            <a:endParaRPr lang="en-US" sz="4000" b="1" dirty="0">
              <a:latin typeface="+mn-lt"/>
              <a:cs typeface="+mj-cs"/>
            </a:endParaRP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857250" y="4702175"/>
            <a:ext cx="2357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cs typeface="+mj-cs"/>
              </a:rPr>
              <a:t>اضرب 17 في3</a:t>
            </a:r>
            <a:endParaRPr lang="en-US" sz="3200" b="1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 ÷ 4 + 17 × ( 9-6 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 ÷ 4 + 17 × ( 9-6 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طرح 6 من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20 ÷ 4 + 17 ×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قسم 20 على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5 + 17 ×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ضرب 17 في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= 5 + 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جمع 5 إلى 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= 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363538"/>
            <a:ext cx="9144000" cy="6494462"/>
            <a:chOff x="-32" y="363772"/>
            <a:chExt cx="9144000" cy="6494228"/>
          </a:xfrm>
        </p:grpSpPr>
        <p:grpSp>
          <p:nvGrpSpPr>
            <p:cNvPr id="19474" name="Group 6"/>
            <p:cNvGrpSpPr>
              <a:grpSpLocks/>
            </p:cNvGrpSpPr>
            <p:nvPr/>
          </p:nvGrpSpPr>
          <p:grpSpPr bwMode="auto">
            <a:xfrm>
              <a:off x="-32" y="363772"/>
              <a:ext cx="9144000" cy="6494228"/>
              <a:chOff x="386058" y="363772"/>
              <a:chExt cx="7829251" cy="649422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224" y="500042"/>
                <a:ext cx="6929486" cy="6000792"/>
              </a:xfrm>
              <a:prstGeom prst="rect">
                <a:avLst/>
              </a:prstGeom>
              <a:gradFill flip="none" rotWithShape="1">
                <a:gsLst>
                  <a:gs pos="0">
                    <a:srgbClr val="CC6600"/>
                  </a:gs>
                  <a:gs pos="50000">
                    <a:schemeClr val="bg1"/>
                  </a:gs>
                  <a:gs pos="100000">
                    <a:srgbClr val="CC00CC"/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  <a:effectLst>
                <a:innerShdw>
                  <a:srgbClr val="FF006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19479" name="Picture 7" descr="0301.WMF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86058" y="363772"/>
                <a:ext cx="7829251" cy="6494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714348" y="1143206"/>
              <a:ext cx="7500958" cy="92333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rgbClr val="C00000"/>
                  </a:solidFill>
                  <a:latin typeface="+mn-lt"/>
                  <a:cs typeface="+mj-cs"/>
                </a:rPr>
                <a:t>3 ×  </a:t>
              </a:r>
              <a:r>
                <a:rPr lang="ar-EG" sz="5400" b="1" baseline="46000" dirty="0" err="1">
                  <a:solidFill>
                    <a:srgbClr val="C00000"/>
                  </a:solidFill>
                  <a:latin typeface="+mn-lt"/>
                  <a:cs typeface="+mj-cs"/>
                </a:rPr>
                <a:t>2</a:t>
              </a:r>
              <a:r>
                <a:rPr lang="ar-EG" sz="5400" b="1" dirty="0" err="1">
                  <a:solidFill>
                    <a:srgbClr val="C00000"/>
                  </a:solidFill>
                  <a:latin typeface="+mn-lt"/>
                  <a:cs typeface="+mj-cs"/>
                </a:rPr>
                <a:t>6 </a:t>
              </a:r>
              <a:r>
                <a:rPr lang="ar-EG" sz="5400" b="1" dirty="0">
                  <a:solidFill>
                    <a:srgbClr val="C00000"/>
                  </a:solidFill>
                  <a:latin typeface="+mn-lt"/>
                  <a:cs typeface="+mj-cs"/>
                </a:rPr>
                <a:t>+ 4</a:t>
              </a:r>
              <a:r>
                <a:rPr lang="ar-EG" sz="5400" b="1" dirty="0">
                  <a:ln>
                    <a:solidFill>
                      <a:srgbClr val="FF0000"/>
                    </a:solidFill>
                  </a:ln>
                  <a:latin typeface="+mn-lt"/>
                  <a:cs typeface="+mj-cs"/>
                </a:rPr>
                <a:t> </a:t>
              </a:r>
            </a:p>
          </p:txBody>
        </p:sp>
      </p:grp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7786688" y="1000125"/>
            <a:ext cx="1071562" cy="1714500"/>
            <a:chOff x="7929586" y="3071810"/>
            <a:chExt cx="714380" cy="1394861"/>
          </a:xfrm>
        </p:grpSpPr>
        <p:grpSp>
          <p:nvGrpSpPr>
            <p:cNvPr id="19466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7"/>
              <p:cNvSpPr/>
              <p:nvPr/>
            </p:nvSpPr>
            <p:spPr>
              <a:xfrm rot="6111631">
                <a:off x="7899762" y="2537656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8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>
                  <a:cs typeface="+mj-cs"/>
                </a:endParaRPr>
              </a:p>
            </p:txBody>
          </p:sp>
        </p:grpSp>
        <p:grpSp>
          <p:nvGrpSpPr>
            <p:cNvPr id="19467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899762" y="2537171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400" b="1" dirty="0">
                    <a:cs typeface="+mj-cs"/>
                  </a:rPr>
                  <a:t>4</a:t>
                </a:r>
              </a:p>
            </p:txBody>
          </p:sp>
        </p:grpSp>
      </p:grp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981200" y="1905000"/>
            <a:ext cx="6019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3 × </a:t>
            </a:r>
            <a:r>
              <a:rPr lang="ar-EG" sz="4000" b="1" baseline="40000" dirty="0">
                <a:solidFill>
                  <a:srgbClr val="FF0000"/>
                </a:solidFill>
                <a:latin typeface="+mn-lt"/>
                <a:cs typeface="+mj-cs"/>
              </a:rPr>
              <a:t>2</a:t>
            </a:r>
            <a:r>
              <a:rPr lang="ar-EG" sz="4000" b="1" dirty="0">
                <a:solidFill>
                  <a:srgbClr val="FF0000"/>
                </a:solidFill>
                <a:latin typeface="+mn-lt"/>
                <a:cs typeface="+mj-cs"/>
              </a:rPr>
              <a:t>6</a:t>
            </a:r>
            <a:r>
              <a:rPr lang="ar-EG" sz="4000" b="1" dirty="0">
                <a:latin typeface="+mn-lt"/>
                <a:cs typeface="+mj-cs"/>
              </a:rPr>
              <a:t> + </a:t>
            </a:r>
            <a:r>
              <a:rPr lang="ar-EG" sz="4000" b="1" dirty="0" smtClean="0">
                <a:latin typeface="+mn-lt"/>
                <a:cs typeface="+mj-cs"/>
              </a:rPr>
              <a:t>4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4000" b="1" dirty="0" smtClean="0">
                <a:latin typeface="+mn-lt"/>
                <a:cs typeface="+mj-cs"/>
              </a:rPr>
              <a:t> </a:t>
            </a:r>
            <a:r>
              <a:rPr lang="ar-EG" sz="4000" b="1" dirty="0">
                <a:latin typeface="+mn-lt"/>
                <a:cs typeface="+mj-cs"/>
              </a:rPr>
              <a:t>= 3 × </a:t>
            </a:r>
            <a:r>
              <a:rPr lang="ar-EG" sz="4000" b="1" dirty="0">
                <a:solidFill>
                  <a:srgbClr val="FF0000"/>
                </a:solidFill>
                <a:latin typeface="+mn-lt"/>
                <a:cs typeface="+mj-cs"/>
              </a:rPr>
              <a:t>36</a:t>
            </a:r>
            <a:r>
              <a:rPr lang="ar-EG" sz="4000" b="1" dirty="0">
                <a:latin typeface="+mn-lt"/>
                <a:cs typeface="+mj-cs"/>
              </a:rPr>
              <a:t> + 4 </a:t>
            </a:r>
            <a:endParaRPr lang="en-US" sz="4000" b="1" dirty="0">
              <a:latin typeface="+mn-lt"/>
              <a:cs typeface="+mj-cs"/>
            </a:endParaRPr>
          </a:p>
        </p:txBody>
      </p: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642938" y="2971800"/>
            <a:ext cx="2357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cs typeface="+mj-cs"/>
              </a:rPr>
              <a:t>أوجد قيمة </a:t>
            </a:r>
            <a:r>
              <a:rPr lang="ar-EG" sz="3200" b="1" baseline="30000" dirty="0">
                <a:solidFill>
                  <a:srgbClr val="0000FF"/>
                </a:solidFill>
                <a:latin typeface="Calibri" pitchFamily="34" charset="0"/>
                <a:cs typeface="+mj-cs"/>
              </a:rPr>
              <a:t>2</a:t>
            </a: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cs typeface="+mj-cs"/>
              </a:rPr>
              <a:t>6 </a:t>
            </a:r>
            <a:endParaRPr lang="en-US" sz="3200" b="1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3124200" y="3711575"/>
            <a:ext cx="400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= 108 + 4 </a:t>
            </a:r>
            <a:endParaRPr lang="en-US" sz="4000" b="1" dirty="0">
              <a:latin typeface="+mn-lt"/>
              <a:cs typeface="+mj-cs"/>
            </a:endParaRPr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571500" y="3759200"/>
            <a:ext cx="2643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cs typeface="+mj-cs"/>
              </a:rPr>
              <a:t>اضرب 3 في 36 </a:t>
            </a:r>
            <a:endParaRPr lang="en-US" sz="3200" b="1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21" name="Text Box 33"/>
          <p:cNvSpPr txBox="1">
            <a:spLocks noChangeArrowheads="1"/>
          </p:cNvSpPr>
          <p:nvPr/>
        </p:nvSpPr>
        <p:spPr bwMode="auto">
          <a:xfrm>
            <a:off x="3124200" y="4495800"/>
            <a:ext cx="400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= 112 </a:t>
            </a:r>
            <a:endParaRPr lang="en-US" sz="4000" b="1" dirty="0">
              <a:latin typeface="+mn-lt"/>
              <a:cs typeface="+mj-cs"/>
            </a:endParaRPr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571500" y="4487863"/>
            <a:ext cx="2643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cs typeface="+mj-cs"/>
              </a:rPr>
              <a:t>اجمع 108 إلى 4 </a:t>
            </a:r>
            <a:endParaRPr lang="en-US" sz="3200" b="1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 ×  26 +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 ×  26 +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وجد قيمة 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3 × 36 +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ضرب 3 في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108 +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جمع 108 إلى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= 1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allAtOnce"/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71875" y="500063"/>
            <a:ext cx="5072063" cy="1571625"/>
            <a:chOff x="928662" y="3643314"/>
            <a:chExt cx="5072098" cy="2214578"/>
          </a:xfrm>
        </p:grpSpPr>
        <p:pic>
          <p:nvPicPr>
            <p:cNvPr id="3" name="Picture 44" descr="http://www.clker.com/cliparts/b/9/5/c/1194984476257642059parchment_paper_landsca_.svg.hi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rgbClr val="C00000">
                  <a:tint val="45000"/>
                  <a:satMod val="400000"/>
                </a:srgbClr>
              </a:duotone>
              <a:lum bright="-32000" contrast="71000"/>
            </a:blip>
            <a:srcRect/>
            <a:stretch>
              <a:fillRect/>
            </a:stretch>
          </p:blipFill>
          <p:spPr bwMode="auto">
            <a:xfrm>
              <a:off x="928662" y="3643314"/>
              <a:ext cx="5072098" cy="2214578"/>
            </a:xfrm>
            <a:prstGeom prst="rect">
              <a:avLst/>
            </a:prstGeom>
            <a:noFill/>
            <a:effectLst>
              <a:innerShdw>
                <a:srgbClr val="0000FF"/>
              </a:innerShdw>
            </a:effectLst>
          </p:spPr>
        </p:pic>
        <p:sp>
          <p:nvSpPr>
            <p:cNvPr id="20494" name="TextBox 3"/>
            <p:cNvSpPr txBox="1">
              <a:spLocks noChangeArrowheads="1"/>
            </p:cNvSpPr>
            <p:nvPr/>
          </p:nvSpPr>
          <p:spPr bwMode="auto">
            <a:xfrm>
              <a:off x="1000100" y="4146627"/>
              <a:ext cx="4857784" cy="130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>
                  <a:solidFill>
                    <a:schemeClr val="bg1"/>
                  </a:solidFill>
                </a:rPr>
                <a:t>تحقق من فهمك: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71500" y="2278255"/>
            <a:ext cx="7929563" cy="4239574"/>
            <a:chOff x="428596" y="840289"/>
            <a:chExt cx="7929554" cy="5188768"/>
          </a:xfrm>
        </p:grpSpPr>
        <p:sp>
          <p:nvSpPr>
            <p:cNvPr id="8" name="Rectangle 7"/>
            <p:cNvSpPr/>
            <p:nvPr/>
          </p:nvSpPr>
          <p:spPr bwMode="auto">
            <a:xfrm>
              <a:off x="428596" y="840289"/>
              <a:ext cx="7929554" cy="5188768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9900CC"/>
              </a:solidFill>
            </a:ln>
            <a:effectLst>
              <a:innerShdw blurRad="876300">
                <a:srgbClr val="FF0066"/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sp>
          <p:nvSpPr>
            <p:cNvPr id="19463" name="TextBox 2"/>
            <p:cNvSpPr txBox="1">
              <a:spLocks noChangeArrowheads="1"/>
            </p:cNvSpPr>
            <p:nvPr/>
          </p:nvSpPr>
          <p:spPr bwMode="auto">
            <a:xfrm>
              <a:off x="857221" y="1112064"/>
              <a:ext cx="7286617" cy="108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800" b="1" dirty="0">
                  <a:solidFill>
                    <a:srgbClr val="FF0000"/>
                  </a:solidFill>
                  <a:latin typeface="Calibri" pitchFamily="34" charset="0"/>
                  <a:cs typeface="+mj-cs"/>
                </a:rPr>
                <a:t>أوجد قيمة كل من العبارتين الآتيتين:</a:t>
              </a:r>
              <a:endParaRPr lang="ar-EG" sz="4400" b="1" dirty="0">
                <a:latin typeface="Calibri" pitchFamily="34" charset="0"/>
                <a:cs typeface="+mj-cs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57313" y="3357563"/>
            <a:ext cx="6215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 err="1">
                <a:latin typeface="Calibri" pitchFamily="34" charset="0"/>
                <a:cs typeface="+mj-cs"/>
              </a:rPr>
              <a:t>جـ</a:t>
            </a:r>
            <a:r>
              <a:rPr lang="ar-EG" sz="4800" b="1" dirty="0">
                <a:latin typeface="Calibri" pitchFamily="34" charset="0"/>
                <a:cs typeface="+mj-cs"/>
              </a:rPr>
              <a:t>)  25 × (5-2) ÷ 5 – 12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81000" y="4497050"/>
            <a:ext cx="767238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 dirty="0">
                <a:solidFill>
                  <a:srgbClr val="0000CC"/>
                </a:solidFill>
              </a:rPr>
              <a:t>= </a:t>
            </a:r>
            <a:r>
              <a:rPr lang="ar-EG" sz="3200" b="1" dirty="0">
                <a:solidFill>
                  <a:srgbClr val="0000CC"/>
                </a:solidFill>
              </a:rPr>
              <a:t>25</a:t>
            </a:r>
            <a:r>
              <a:rPr lang="ar-EG" sz="2800" b="1" dirty="0">
                <a:solidFill>
                  <a:srgbClr val="0000CC"/>
                </a:solidFill>
              </a:rPr>
              <a:t> × 3 ÷ 5 – </a:t>
            </a:r>
            <a:r>
              <a:rPr lang="ar-EG" sz="2800" b="1" dirty="0" smtClean="0">
                <a:solidFill>
                  <a:srgbClr val="0000CC"/>
                </a:solidFill>
              </a:rPr>
              <a:t>12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ar-EG" sz="2800" b="1" dirty="0">
                <a:solidFill>
                  <a:srgbClr val="0000CC"/>
                </a:solidFill>
              </a:rPr>
              <a:t>= 75 ÷ 5 – </a:t>
            </a:r>
            <a:r>
              <a:rPr lang="ar-EG" sz="2800" b="1" dirty="0" smtClean="0">
                <a:solidFill>
                  <a:srgbClr val="0000CC"/>
                </a:solidFill>
              </a:rPr>
              <a:t>12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ar-EG" sz="2800" b="1" dirty="0">
                <a:solidFill>
                  <a:srgbClr val="0000CC"/>
                </a:solidFill>
              </a:rPr>
              <a:t>= 15 –  12 = </a:t>
            </a:r>
            <a:r>
              <a:rPr lang="ar-EG" sz="2800" b="1" dirty="0" smtClean="0">
                <a:solidFill>
                  <a:srgbClr val="0000CC"/>
                </a:solidFill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246282" y="4507468"/>
            <a:ext cx="2472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2800" b="1" dirty="0" smtClean="0">
                <a:solidFill>
                  <a:srgbClr val="FF0000"/>
                </a:solidFill>
              </a:rPr>
              <a:t>أطرح 2 من 5 أول</a:t>
            </a:r>
            <a:r>
              <a:rPr lang="ar-SA" sz="2800" b="1" dirty="0" smtClean="0">
                <a:solidFill>
                  <a:srgbClr val="FF0000"/>
                </a:solidFill>
              </a:rPr>
              <a:t>ً</a:t>
            </a:r>
            <a:r>
              <a:rPr lang="ar-EG" sz="2800" b="1" dirty="0" smtClean="0">
                <a:solidFill>
                  <a:srgbClr val="FF0000"/>
                </a:solidFill>
              </a:rPr>
              <a:t>ا </a:t>
            </a:r>
            <a:endParaRPr lang="ar-EG" sz="2800" b="1" dirty="0"/>
          </a:p>
        </p:txBody>
      </p:sp>
      <p:sp>
        <p:nvSpPr>
          <p:cNvPr id="14" name="مستطيل 13"/>
          <p:cNvSpPr/>
          <p:nvPr/>
        </p:nvSpPr>
        <p:spPr>
          <a:xfrm>
            <a:off x="1486071" y="4948535"/>
            <a:ext cx="2247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2800" b="1" dirty="0" smtClean="0">
                <a:solidFill>
                  <a:srgbClr val="FF0000"/>
                </a:solidFill>
              </a:rPr>
              <a:t>أضرب  25 في 3</a:t>
            </a:r>
            <a:endParaRPr lang="ar-EG" sz="2800" b="1" dirty="0"/>
          </a:p>
        </p:txBody>
      </p:sp>
      <p:sp>
        <p:nvSpPr>
          <p:cNvPr id="15" name="مستطيل 14"/>
          <p:cNvSpPr/>
          <p:nvPr/>
        </p:nvSpPr>
        <p:spPr>
          <a:xfrm>
            <a:off x="609600" y="5345668"/>
            <a:ext cx="3270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2800" b="1" dirty="0" smtClean="0">
                <a:solidFill>
                  <a:srgbClr val="FF0000"/>
                </a:solidFill>
              </a:rPr>
              <a:t>أقسم 75 على 5</a:t>
            </a:r>
            <a:r>
              <a:rPr lang="ar-SA" sz="2800" b="1" dirty="0" smtClean="0">
                <a:solidFill>
                  <a:srgbClr val="FF0000"/>
                </a:solidFill>
              </a:rPr>
              <a:t>،</a:t>
            </a:r>
            <a:r>
              <a:rPr lang="ar-EG" sz="2800" b="1" dirty="0" smtClean="0">
                <a:solidFill>
                  <a:srgbClr val="FF0000"/>
                </a:solidFill>
              </a:rPr>
              <a:t> ثم أطرح</a:t>
            </a:r>
            <a:endParaRPr lang="ar-EG" sz="2800" b="1" dirty="0"/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من فهم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جد قيمة كل من العبارتين الآتيتين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جـ)  25 × (5-2) ÷ 5 –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طرح 2 من 5 أو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25 × 3 ÷ 5 –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ضرب  25 في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= 75 ÷ 5 –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أقسم 75 على 5 ثم أطر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= 15 –  12 =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uiExpand="1" build="p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57250" y="3429000"/>
            <a:ext cx="5788025" cy="2786063"/>
            <a:chOff x="1000100" y="3071810"/>
            <a:chExt cx="5787278" cy="3143272"/>
          </a:xfrm>
        </p:grpSpPr>
        <p:grpSp>
          <p:nvGrpSpPr>
            <p:cNvPr id="3084" name="Group 18"/>
            <p:cNvGrpSpPr>
              <a:grpSpLocks/>
            </p:cNvGrpSpPr>
            <p:nvPr/>
          </p:nvGrpSpPr>
          <p:grpSpPr bwMode="auto">
            <a:xfrm>
              <a:off x="1000100" y="3071810"/>
              <a:ext cx="5787278" cy="3143272"/>
              <a:chOff x="2535617" y="428604"/>
              <a:chExt cx="5072898" cy="1772926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2571736" y="428604"/>
                <a:ext cx="5036779" cy="1630049"/>
              </a:xfrm>
              <a:custGeom>
                <a:avLst/>
                <a:gdLst>
                  <a:gd name="connsiteX0" fmla="*/ 4772025 w 5036779"/>
                  <a:gd name="connsiteY0" fmla="*/ 115585 h 1244298"/>
                  <a:gd name="connsiteX1" fmla="*/ 4657725 w 5036779"/>
                  <a:gd name="connsiteY1" fmla="*/ 215598 h 1244298"/>
                  <a:gd name="connsiteX2" fmla="*/ 4572000 w 5036779"/>
                  <a:gd name="connsiteY2" fmla="*/ 272748 h 1244298"/>
                  <a:gd name="connsiteX3" fmla="*/ 4486275 w 5036779"/>
                  <a:gd name="connsiteY3" fmla="*/ 229885 h 1244298"/>
                  <a:gd name="connsiteX4" fmla="*/ 4414837 w 5036779"/>
                  <a:gd name="connsiteY4" fmla="*/ 187023 h 1244298"/>
                  <a:gd name="connsiteX5" fmla="*/ 4371975 w 5036779"/>
                  <a:gd name="connsiteY5" fmla="*/ 158448 h 1244298"/>
                  <a:gd name="connsiteX6" fmla="*/ 4314825 w 5036779"/>
                  <a:gd name="connsiteY6" fmla="*/ 144160 h 1244298"/>
                  <a:gd name="connsiteX7" fmla="*/ 4214812 w 5036779"/>
                  <a:gd name="connsiteY7" fmla="*/ 101298 h 1244298"/>
                  <a:gd name="connsiteX8" fmla="*/ 4129087 w 5036779"/>
                  <a:gd name="connsiteY8" fmla="*/ 115585 h 1244298"/>
                  <a:gd name="connsiteX9" fmla="*/ 4029075 w 5036779"/>
                  <a:gd name="connsiteY9" fmla="*/ 215598 h 1244298"/>
                  <a:gd name="connsiteX10" fmla="*/ 3986212 w 5036779"/>
                  <a:gd name="connsiteY10" fmla="*/ 244173 h 1244298"/>
                  <a:gd name="connsiteX11" fmla="*/ 3871912 w 5036779"/>
                  <a:gd name="connsiteY11" fmla="*/ 258460 h 1244298"/>
                  <a:gd name="connsiteX12" fmla="*/ 3800475 w 5036779"/>
                  <a:gd name="connsiteY12" fmla="*/ 244173 h 1244298"/>
                  <a:gd name="connsiteX13" fmla="*/ 3686175 w 5036779"/>
                  <a:gd name="connsiteY13" fmla="*/ 187023 h 1244298"/>
                  <a:gd name="connsiteX14" fmla="*/ 3571875 w 5036779"/>
                  <a:gd name="connsiteY14" fmla="*/ 158448 h 1244298"/>
                  <a:gd name="connsiteX15" fmla="*/ 3443287 w 5036779"/>
                  <a:gd name="connsiteY15" fmla="*/ 187023 h 1244298"/>
                  <a:gd name="connsiteX16" fmla="*/ 3414712 w 5036779"/>
                  <a:gd name="connsiteY16" fmla="*/ 229885 h 1244298"/>
                  <a:gd name="connsiteX17" fmla="*/ 3371850 w 5036779"/>
                  <a:gd name="connsiteY17" fmla="*/ 287035 h 1244298"/>
                  <a:gd name="connsiteX18" fmla="*/ 3314700 w 5036779"/>
                  <a:gd name="connsiteY18" fmla="*/ 344185 h 1244298"/>
                  <a:gd name="connsiteX19" fmla="*/ 3257550 w 5036779"/>
                  <a:gd name="connsiteY19" fmla="*/ 429910 h 1244298"/>
                  <a:gd name="connsiteX20" fmla="*/ 3171825 w 5036779"/>
                  <a:gd name="connsiteY20" fmla="*/ 387048 h 1244298"/>
                  <a:gd name="connsiteX21" fmla="*/ 3057525 w 5036779"/>
                  <a:gd name="connsiteY21" fmla="*/ 301323 h 1244298"/>
                  <a:gd name="connsiteX22" fmla="*/ 2928937 w 5036779"/>
                  <a:gd name="connsiteY22" fmla="*/ 315610 h 1244298"/>
                  <a:gd name="connsiteX23" fmla="*/ 2871787 w 5036779"/>
                  <a:gd name="connsiteY23" fmla="*/ 344185 h 1244298"/>
                  <a:gd name="connsiteX24" fmla="*/ 2828925 w 5036779"/>
                  <a:gd name="connsiteY24" fmla="*/ 358473 h 1244298"/>
                  <a:gd name="connsiteX25" fmla="*/ 2700337 w 5036779"/>
                  <a:gd name="connsiteY25" fmla="*/ 472773 h 1244298"/>
                  <a:gd name="connsiteX26" fmla="*/ 2657475 w 5036779"/>
                  <a:gd name="connsiteY26" fmla="*/ 487060 h 1244298"/>
                  <a:gd name="connsiteX27" fmla="*/ 2614612 w 5036779"/>
                  <a:gd name="connsiteY27" fmla="*/ 444198 h 1244298"/>
                  <a:gd name="connsiteX28" fmla="*/ 2571750 w 5036779"/>
                  <a:gd name="connsiteY28" fmla="*/ 415623 h 1244298"/>
                  <a:gd name="connsiteX29" fmla="*/ 2543175 w 5036779"/>
                  <a:gd name="connsiteY29" fmla="*/ 372760 h 1244298"/>
                  <a:gd name="connsiteX30" fmla="*/ 2443162 w 5036779"/>
                  <a:gd name="connsiteY30" fmla="*/ 315610 h 1244298"/>
                  <a:gd name="connsiteX31" fmla="*/ 2257425 w 5036779"/>
                  <a:gd name="connsiteY31" fmla="*/ 372760 h 1244298"/>
                  <a:gd name="connsiteX32" fmla="*/ 2214562 w 5036779"/>
                  <a:gd name="connsiteY32" fmla="*/ 401335 h 1244298"/>
                  <a:gd name="connsiteX33" fmla="*/ 2171700 w 5036779"/>
                  <a:gd name="connsiteY33" fmla="*/ 387048 h 1244298"/>
                  <a:gd name="connsiteX34" fmla="*/ 2057400 w 5036779"/>
                  <a:gd name="connsiteY34" fmla="*/ 315610 h 1244298"/>
                  <a:gd name="connsiteX35" fmla="*/ 1985962 w 5036779"/>
                  <a:gd name="connsiteY35" fmla="*/ 301323 h 1244298"/>
                  <a:gd name="connsiteX36" fmla="*/ 1885950 w 5036779"/>
                  <a:gd name="connsiteY36" fmla="*/ 258460 h 1244298"/>
                  <a:gd name="connsiteX37" fmla="*/ 1800225 w 5036779"/>
                  <a:gd name="connsiteY37" fmla="*/ 229885 h 1244298"/>
                  <a:gd name="connsiteX38" fmla="*/ 1657350 w 5036779"/>
                  <a:gd name="connsiteY38" fmla="*/ 172735 h 1244298"/>
                  <a:gd name="connsiteX39" fmla="*/ 1471612 w 5036779"/>
                  <a:gd name="connsiteY39" fmla="*/ 158448 h 1244298"/>
                  <a:gd name="connsiteX40" fmla="*/ 1428750 w 5036779"/>
                  <a:gd name="connsiteY40" fmla="*/ 144160 h 1244298"/>
                  <a:gd name="connsiteX41" fmla="*/ 1343025 w 5036779"/>
                  <a:gd name="connsiteY41" fmla="*/ 129873 h 1244298"/>
                  <a:gd name="connsiteX42" fmla="*/ 1271587 w 5036779"/>
                  <a:gd name="connsiteY42" fmla="*/ 115585 h 1244298"/>
                  <a:gd name="connsiteX43" fmla="*/ 871537 w 5036779"/>
                  <a:gd name="connsiteY43" fmla="*/ 129873 h 1244298"/>
                  <a:gd name="connsiteX44" fmla="*/ 828675 w 5036779"/>
                  <a:gd name="connsiteY44" fmla="*/ 144160 h 1244298"/>
                  <a:gd name="connsiteX45" fmla="*/ 728662 w 5036779"/>
                  <a:gd name="connsiteY45" fmla="*/ 215598 h 1244298"/>
                  <a:gd name="connsiteX46" fmla="*/ 628650 w 5036779"/>
                  <a:gd name="connsiteY46" fmla="*/ 201310 h 1244298"/>
                  <a:gd name="connsiteX47" fmla="*/ 600075 w 5036779"/>
                  <a:gd name="connsiteY47" fmla="*/ 158448 h 1244298"/>
                  <a:gd name="connsiteX48" fmla="*/ 542925 w 5036779"/>
                  <a:gd name="connsiteY48" fmla="*/ 87010 h 1244298"/>
                  <a:gd name="connsiteX49" fmla="*/ 471487 w 5036779"/>
                  <a:gd name="connsiteY49" fmla="*/ 1285 h 1244298"/>
                  <a:gd name="connsiteX50" fmla="*/ 414337 w 5036779"/>
                  <a:gd name="connsiteY50" fmla="*/ 15573 h 1244298"/>
                  <a:gd name="connsiteX51" fmla="*/ 371475 w 5036779"/>
                  <a:gd name="connsiteY51" fmla="*/ 29860 h 1244298"/>
                  <a:gd name="connsiteX52" fmla="*/ 185737 w 5036779"/>
                  <a:gd name="connsiteY52" fmla="*/ 58435 h 1244298"/>
                  <a:gd name="connsiteX53" fmla="*/ 71437 w 5036779"/>
                  <a:gd name="connsiteY53" fmla="*/ 87010 h 1244298"/>
                  <a:gd name="connsiteX54" fmla="*/ 28575 w 5036779"/>
                  <a:gd name="connsiteY54" fmla="*/ 129873 h 1244298"/>
                  <a:gd name="connsiteX55" fmla="*/ 0 w 5036779"/>
                  <a:gd name="connsiteY55" fmla="*/ 215598 h 1244298"/>
                  <a:gd name="connsiteX56" fmla="*/ 14287 w 5036779"/>
                  <a:gd name="connsiteY56" fmla="*/ 258460 h 1244298"/>
                  <a:gd name="connsiteX57" fmla="*/ 100012 w 5036779"/>
                  <a:gd name="connsiteY57" fmla="*/ 301323 h 1244298"/>
                  <a:gd name="connsiteX58" fmla="*/ 371475 w 5036779"/>
                  <a:gd name="connsiteY58" fmla="*/ 344185 h 1244298"/>
                  <a:gd name="connsiteX59" fmla="*/ 328612 w 5036779"/>
                  <a:gd name="connsiteY59" fmla="*/ 372760 h 1244298"/>
                  <a:gd name="connsiteX60" fmla="*/ 185737 w 5036779"/>
                  <a:gd name="connsiteY60" fmla="*/ 501348 h 1244298"/>
                  <a:gd name="connsiteX61" fmla="*/ 314325 w 5036779"/>
                  <a:gd name="connsiteY61" fmla="*/ 687085 h 1244298"/>
                  <a:gd name="connsiteX62" fmla="*/ 357187 w 5036779"/>
                  <a:gd name="connsiteY62" fmla="*/ 729948 h 1244298"/>
                  <a:gd name="connsiteX63" fmla="*/ 371475 w 5036779"/>
                  <a:gd name="connsiteY63" fmla="*/ 772810 h 1244298"/>
                  <a:gd name="connsiteX64" fmla="*/ 328612 w 5036779"/>
                  <a:gd name="connsiteY64" fmla="*/ 815673 h 1244298"/>
                  <a:gd name="connsiteX65" fmla="*/ 314325 w 5036779"/>
                  <a:gd name="connsiteY65" fmla="*/ 858535 h 1244298"/>
                  <a:gd name="connsiteX66" fmla="*/ 357187 w 5036779"/>
                  <a:gd name="connsiteY66" fmla="*/ 887110 h 1244298"/>
                  <a:gd name="connsiteX67" fmla="*/ 385762 w 5036779"/>
                  <a:gd name="connsiteY67" fmla="*/ 1001410 h 1244298"/>
                  <a:gd name="connsiteX68" fmla="*/ 428625 w 5036779"/>
                  <a:gd name="connsiteY68" fmla="*/ 1029985 h 1244298"/>
                  <a:gd name="connsiteX69" fmla="*/ 528637 w 5036779"/>
                  <a:gd name="connsiteY69" fmla="*/ 1015698 h 1244298"/>
                  <a:gd name="connsiteX70" fmla="*/ 571500 w 5036779"/>
                  <a:gd name="connsiteY70" fmla="*/ 987123 h 1244298"/>
                  <a:gd name="connsiteX71" fmla="*/ 714375 w 5036779"/>
                  <a:gd name="connsiteY71" fmla="*/ 1044273 h 1244298"/>
                  <a:gd name="connsiteX72" fmla="*/ 728662 w 5036779"/>
                  <a:gd name="connsiteY72" fmla="*/ 1001410 h 1244298"/>
                  <a:gd name="connsiteX73" fmla="*/ 785812 w 5036779"/>
                  <a:gd name="connsiteY73" fmla="*/ 901398 h 1244298"/>
                  <a:gd name="connsiteX74" fmla="*/ 814387 w 5036779"/>
                  <a:gd name="connsiteY74" fmla="*/ 944260 h 1244298"/>
                  <a:gd name="connsiteX75" fmla="*/ 871537 w 5036779"/>
                  <a:gd name="connsiteY75" fmla="*/ 987123 h 1244298"/>
                  <a:gd name="connsiteX76" fmla="*/ 914400 w 5036779"/>
                  <a:gd name="connsiteY76" fmla="*/ 1029985 h 1244298"/>
                  <a:gd name="connsiteX77" fmla="*/ 1028700 w 5036779"/>
                  <a:gd name="connsiteY77" fmla="*/ 1001410 h 1244298"/>
                  <a:gd name="connsiteX78" fmla="*/ 1128712 w 5036779"/>
                  <a:gd name="connsiteY78" fmla="*/ 972835 h 1244298"/>
                  <a:gd name="connsiteX79" fmla="*/ 1200150 w 5036779"/>
                  <a:gd name="connsiteY79" fmla="*/ 1044273 h 1244298"/>
                  <a:gd name="connsiteX80" fmla="*/ 1285875 w 5036779"/>
                  <a:gd name="connsiteY80" fmla="*/ 958548 h 1244298"/>
                  <a:gd name="connsiteX81" fmla="*/ 1314450 w 5036779"/>
                  <a:gd name="connsiteY81" fmla="*/ 1001410 h 1244298"/>
                  <a:gd name="connsiteX82" fmla="*/ 1371600 w 5036779"/>
                  <a:gd name="connsiteY82" fmla="*/ 1044273 h 1244298"/>
                  <a:gd name="connsiteX83" fmla="*/ 1414462 w 5036779"/>
                  <a:gd name="connsiteY83" fmla="*/ 1087135 h 1244298"/>
                  <a:gd name="connsiteX84" fmla="*/ 1528762 w 5036779"/>
                  <a:gd name="connsiteY84" fmla="*/ 1087135 h 1244298"/>
                  <a:gd name="connsiteX85" fmla="*/ 1671637 w 5036779"/>
                  <a:gd name="connsiteY85" fmla="*/ 1201435 h 1244298"/>
                  <a:gd name="connsiteX86" fmla="*/ 1771650 w 5036779"/>
                  <a:gd name="connsiteY86" fmla="*/ 1144285 h 1244298"/>
                  <a:gd name="connsiteX87" fmla="*/ 1857375 w 5036779"/>
                  <a:gd name="connsiteY87" fmla="*/ 1087135 h 1244298"/>
                  <a:gd name="connsiteX88" fmla="*/ 1943100 w 5036779"/>
                  <a:gd name="connsiteY88" fmla="*/ 1158573 h 1244298"/>
                  <a:gd name="connsiteX89" fmla="*/ 2000250 w 5036779"/>
                  <a:gd name="connsiteY89" fmla="*/ 1172860 h 1244298"/>
                  <a:gd name="connsiteX90" fmla="*/ 2085975 w 5036779"/>
                  <a:gd name="connsiteY90" fmla="*/ 1144285 h 1244298"/>
                  <a:gd name="connsiteX91" fmla="*/ 2200275 w 5036779"/>
                  <a:gd name="connsiteY91" fmla="*/ 1115710 h 1244298"/>
                  <a:gd name="connsiteX92" fmla="*/ 2243137 w 5036779"/>
                  <a:gd name="connsiteY92" fmla="*/ 1129998 h 1244298"/>
                  <a:gd name="connsiteX93" fmla="*/ 2371725 w 5036779"/>
                  <a:gd name="connsiteY93" fmla="*/ 1158573 h 1244298"/>
                  <a:gd name="connsiteX94" fmla="*/ 2471737 w 5036779"/>
                  <a:gd name="connsiteY94" fmla="*/ 1201435 h 1244298"/>
                  <a:gd name="connsiteX95" fmla="*/ 2514600 w 5036779"/>
                  <a:gd name="connsiteY95" fmla="*/ 1215723 h 1244298"/>
                  <a:gd name="connsiteX96" fmla="*/ 2628900 w 5036779"/>
                  <a:gd name="connsiteY96" fmla="*/ 1187148 h 1244298"/>
                  <a:gd name="connsiteX97" fmla="*/ 2686050 w 5036779"/>
                  <a:gd name="connsiteY97" fmla="*/ 1144285 h 1244298"/>
                  <a:gd name="connsiteX98" fmla="*/ 2800350 w 5036779"/>
                  <a:gd name="connsiteY98" fmla="*/ 1072848 h 1244298"/>
                  <a:gd name="connsiteX99" fmla="*/ 2843212 w 5036779"/>
                  <a:gd name="connsiteY99" fmla="*/ 1087135 h 1244298"/>
                  <a:gd name="connsiteX100" fmla="*/ 2943225 w 5036779"/>
                  <a:gd name="connsiteY100" fmla="*/ 1158573 h 1244298"/>
                  <a:gd name="connsiteX101" fmla="*/ 3014662 w 5036779"/>
                  <a:gd name="connsiteY101" fmla="*/ 1172860 h 1244298"/>
                  <a:gd name="connsiteX102" fmla="*/ 3128962 w 5036779"/>
                  <a:gd name="connsiteY102" fmla="*/ 1129998 h 1244298"/>
                  <a:gd name="connsiteX103" fmla="*/ 3171825 w 5036779"/>
                  <a:gd name="connsiteY103" fmla="*/ 1158573 h 1244298"/>
                  <a:gd name="connsiteX104" fmla="*/ 3243262 w 5036779"/>
                  <a:gd name="connsiteY104" fmla="*/ 1215723 h 1244298"/>
                  <a:gd name="connsiteX105" fmla="*/ 3314700 w 5036779"/>
                  <a:gd name="connsiteY105" fmla="*/ 1244298 h 1244298"/>
                  <a:gd name="connsiteX106" fmla="*/ 3414712 w 5036779"/>
                  <a:gd name="connsiteY106" fmla="*/ 1230010 h 1244298"/>
                  <a:gd name="connsiteX107" fmla="*/ 3500437 w 5036779"/>
                  <a:gd name="connsiteY107" fmla="*/ 1172860 h 1244298"/>
                  <a:gd name="connsiteX108" fmla="*/ 3671887 w 5036779"/>
                  <a:gd name="connsiteY108" fmla="*/ 1201435 h 1244298"/>
                  <a:gd name="connsiteX109" fmla="*/ 3786187 w 5036779"/>
                  <a:gd name="connsiteY109" fmla="*/ 1187148 h 1244298"/>
                  <a:gd name="connsiteX110" fmla="*/ 3886200 w 5036779"/>
                  <a:gd name="connsiteY110" fmla="*/ 1129998 h 1244298"/>
                  <a:gd name="connsiteX111" fmla="*/ 3957637 w 5036779"/>
                  <a:gd name="connsiteY111" fmla="*/ 1101423 h 1244298"/>
                  <a:gd name="connsiteX112" fmla="*/ 4043362 w 5036779"/>
                  <a:gd name="connsiteY112" fmla="*/ 1087135 h 1244298"/>
                  <a:gd name="connsiteX113" fmla="*/ 4429125 w 5036779"/>
                  <a:gd name="connsiteY113" fmla="*/ 1072848 h 1244298"/>
                  <a:gd name="connsiteX114" fmla="*/ 4486275 w 5036779"/>
                  <a:gd name="connsiteY114" fmla="*/ 1044273 h 1244298"/>
                  <a:gd name="connsiteX115" fmla="*/ 4529137 w 5036779"/>
                  <a:gd name="connsiteY115" fmla="*/ 1001410 h 1244298"/>
                  <a:gd name="connsiteX116" fmla="*/ 4614862 w 5036779"/>
                  <a:gd name="connsiteY116" fmla="*/ 972835 h 1244298"/>
                  <a:gd name="connsiteX117" fmla="*/ 4657725 w 5036779"/>
                  <a:gd name="connsiteY117" fmla="*/ 944260 h 1244298"/>
                  <a:gd name="connsiteX118" fmla="*/ 4729162 w 5036779"/>
                  <a:gd name="connsiteY118" fmla="*/ 872823 h 1244298"/>
                  <a:gd name="connsiteX119" fmla="*/ 4772025 w 5036779"/>
                  <a:gd name="connsiteY119" fmla="*/ 787098 h 1244298"/>
                  <a:gd name="connsiteX120" fmla="*/ 4800600 w 5036779"/>
                  <a:gd name="connsiteY120" fmla="*/ 744235 h 1244298"/>
                  <a:gd name="connsiteX121" fmla="*/ 4843462 w 5036779"/>
                  <a:gd name="connsiteY121" fmla="*/ 701373 h 1244298"/>
                  <a:gd name="connsiteX122" fmla="*/ 4986337 w 5036779"/>
                  <a:gd name="connsiteY122" fmla="*/ 687085 h 1244298"/>
                  <a:gd name="connsiteX123" fmla="*/ 5029200 w 5036779"/>
                  <a:gd name="connsiteY123" fmla="*/ 644223 h 1244298"/>
                  <a:gd name="connsiteX124" fmla="*/ 5014912 w 5036779"/>
                  <a:gd name="connsiteY124" fmla="*/ 472773 h 1244298"/>
                  <a:gd name="connsiteX125" fmla="*/ 5000625 w 5036779"/>
                  <a:gd name="connsiteY125" fmla="*/ 429910 h 1244298"/>
                  <a:gd name="connsiteX126" fmla="*/ 4957762 w 5036779"/>
                  <a:gd name="connsiteY126" fmla="*/ 401335 h 1244298"/>
                  <a:gd name="connsiteX127" fmla="*/ 4943475 w 5036779"/>
                  <a:gd name="connsiteY127" fmla="*/ 358473 h 1244298"/>
                  <a:gd name="connsiteX128" fmla="*/ 4900612 w 5036779"/>
                  <a:gd name="connsiteY128" fmla="*/ 315610 h 1244298"/>
                  <a:gd name="connsiteX129" fmla="*/ 4886325 w 5036779"/>
                  <a:gd name="connsiteY129" fmla="*/ 229885 h 1244298"/>
                  <a:gd name="connsiteX130" fmla="*/ 4800600 w 5036779"/>
                  <a:gd name="connsiteY130" fmla="*/ 158448 h 1244298"/>
                  <a:gd name="connsiteX131" fmla="*/ 4772025 w 5036779"/>
                  <a:gd name="connsiteY131" fmla="*/ 115585 h 124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5036779" h="1244298">
                    <a:moveTo>
                      <a:pt x="4772025" y="115585"/>
                    </a:moveTo>
                    <a:cubicBezTo>
                      <a:pt x="4748213" y="125110"/>
                      <a:pt x="4773123" y="125845"/>
                      <a:pt x="4657725" y="215598"/>
                    </a:cubicBezTo>
                    <a:cubicBezTo>
                      <a:pt x="4577457" y="278028"/>
                      <a:pt x="4653973" y="245422"/>
                      <a:pt x="4572000" y="272748"/>
                    </a:cubicBezTo>
                    <a:cubicBezTo>
                      <a:pt x="4449164" y="190858"/>
                      <a:pt x="4604577" y="289036"/>
                      <a:pt x="4486275" y="229885"/>
                    </a:cubicBezTo>
                    <a:cubicBezTo>
                      <a:pt x="4461437" y="217466"/>
                      <a:pt x="4438386" y="201741"/>
                      <a:pt x="4414837" y="187023"/>
                    </a:cubicBezTo>
                    <a:cubicBezTo>
                      <a:pt x="4400276" y="177922"/>
                      <a:pt x="4387758" y="165212"/>
                      <a:pt x="4371975" y="158448"/>
                    </a:cubicBezTo>
                    <a:cubicBezTo>
                      <a:pt x="4353926" y="150713"/>
                      <a:pt x="4333706" y="149554"/>
                      <a:pt x="4314825" y="144160"/>
                    </a:cubicBezTo>
                    <a:cubicBezTo>
                      <a:pt x="4265767" y="130144"/>
                      <a:pt x="4265618" y="126701"/>
                      <a:pt x="4214812" y="101298"/>
                    </a:cubicBezTo>
                    <a:cubicBezTo>
                      <a:pt x="4186237" y="106060"/>
                      <a:pt x="4153759" y="100402"/>
                      <a:pt x="4129087" y="115585"/>
                    </a:cubicBezTo>
                    <a:cubicBezTo>
                      <a:pt x="4088934" y="140294"/>
                      <a:pt x="4068303" y="189446"/>
                      <a:pt x="4029075" y="215598"/>
                    </a:cubicBezTo>
                    <a:cubicBezTo>
                      <a:pt x="4014787" y="225123"/>
                      <a:pt x="4002779" y="239655"/>
                      <a:pt x="3986212" y="244173"/>
                    </a:cubicBezTo>
                    <a:cubicBezTo>
                      <a:pt x="3949168" y="254276"/>
                      <a:pt x="3910012" y="253698"/>
                      <a:pt x="3871912" y="258460"/>
                    </a:cubicBezTo>
                    <a:cubicBezTo>
                      <a:pt x="3848100" y="253698"/>
                      <a:pt x="3823140" y="252890"/>
                      <a:pt x="3800475" y="244173"/>
                    </a:cubicBezTo>
                    <a:cubicBezTo>
                      <a:pt x="3760717" y="228882"/>
                      <a:pt x="3727500" y="197354"/>
                      <a:pt x="3686175" y="187023"/>
                    </a:cubicBezTo>
                    <a:lnTo>
                      <a:pt x="3571875" y="158448"/>
                    </a:lnTo>
                    <a:cubicBezTo>
                      <a:pt x="3570297" y="158764"/>
                      <a:pt x="3451937" y="181256"/>
                      <a:pt x="3443287" y="187023"/>
                    </a:cubicBezTo>
                    <a:cubicBezTo>
                      <a:pt x="3429000" y="196548"/>
                      <a:pt x="3424693" y="215912"/>
                      <a:pt x="3414712" y="229885"/>
                    </a:cubicBezTo>
                    <a:cubicBezTo>
                      <a:pt x="3400871" y="249262"/>
                      <a:pt x="3387531" y="269114"/>
                      <a:pt x="3371850" y="287035"/>
                    </a:cubicBezTo>
                    <a:cubicBezTo>
                      <a:pt x="3354109" y="307310"/>
                      <a:pt x="3331530" y="323148"/>
                      <a:pt x="3314700" y="344185"/>
                    </a:cubicBezTo>
                    <a:cubicBezTo>
                      <a:pt x="3293246" y="371002"/>
                      <a:pt x="3257550" y="429910"/>
                      <a:pt x="3257550" y="429910"/>
                    </a:cubicBezTo>
                    <a:cubicBezTo>
                      <a:pt x="3205870" y="412684"/>
                      <a:pt x="3218697" y="421137"/>
                      <a:pt x="3171825" y="387048"/>
                    </a:cubicBezTo>
                    <a:cubicBezTo>
                      <a:pt x="3133309" y="359036"/>
                      <a:pt x="3057525" y="301323"/>
                      <a:pt x="3057525" y="301323"/>
                    </a:cubicBezTo>
                    <a:cubicBezTo>
                      <a:pt x="3014662" y="306085"/>
                      <a:pt x="2970959" y="305913"/>
                      <a:pt x="2928937" y="315610"/>
                    </a:cubicBezTo>
                    <a:cubicBezTo>
                      <a:pt x="2908184" y="320399"/>
                      <a:pt x="2891363" y="335795"/>
                      <a:pt x="2871787" y="344185"/>
                    </a:cubicBezTo>
                    <a:cubicBezTo>
                      <a:pt x="2857944" y="350118"/>
                      <a:pt x="2843212" y="353710"/>
                      <a:pt x="2828925" y="358473"/>
                    </a:cubicBezTo>
                    <a:cubicBezTo>
                      <a:pt x="2787262" y="400135"/>
                      <a:pt x="2750956" y="439027"/>
                      <a:pt x="2700337" y="472773"/>
                    </a:cubicBezTo>
                    <a:cubicBezTo>
                      <a:pt x="2687806" y="481127"/>
                      <a:pt x="2671762" y="482298"/>
                      <a:pt x="2657475" y="487060"/>
                    </a:cubicBezTo>
                    <a:cubicBezTo>
                      <a:pt x="2643187" y="472773"/>
                      <a:pt x="2630134" y="457133"/>
                      <a:pt x="2614612" y="444198"/>
                    </a:cubicBezTo>
                    <a:cubicBezTo>
                      <a:pt x="2601421" y="433205"/>
                      <a:pt x="2583892" y="427765"/>
                      <a:pt x="2571750" y="415623"/>
                    </a:cubicBezTo>
                    <a:cubicBezTo>
                      <a:pt x="2559608" y="403481"/>
                      <a:pt x="2555317" y="384902"/>
                      <a:pt x="2543175" y="372760"/>
                    </a:cubicBezTo>
                    <a:cubicBezTo>
                      <a:pt x="2499927" y="329512"/>
                      <a:pt x="2492202" y="331957"/>
                      <a:pt x="2443162" y="315610"/>
                    </a:cubicBezTo>
                    <a:cubicBezTo>
                      <a:pt x="2370070" y="333883"/>
                      <a:pt x="2322167" y="340389"/>
                      <a:pt x="2257425" y="372760"/>
                    </a:cubicBezTo>
                    <a:cubicBezTo>
                      <a:pt x="2242066" y="380439"/>
                      <a:pt x="2228850" y="391810"/>
                      <a:pt x="2214562" y="401335"/>
                    </a:cubicBezTo>
                    <a:cubicBezTo>
                      <a:pt x="2200275" y="396573"/>
                      <a:pt x="2184776" y="394520"/>
                      <a:pt x="2171700" y="387048"/>
                    </a:cubicBezTo>
                    <a:cubicBezTo>
                      <a:pt x="2103266" y="347942"/>
                      <a:pt x="2130702" y="340044"/>
                      <a:pt x="2057400" y="315610"/>
                    </a:cubicBezTo>
                    <a:cubicBezTo>
                      <a:pt x="2034362" y="307931"/>
                      <a:pt x="2009521" y="307213"/>
                      <a:pt x="1985962" y="301323"/>
                    </a:cubicBezTo>
                    <a:cubicBezTo>
                      <a:pt x="1924648" y="285995"/>
                      <a:pt x="1954090" y="285716"/>
                      <a:pt x="1885950" y="258460"/>
                    </a:cubicBezTo>
                    <a:cubicBezTo>
                      <a:pt x="1857984" y="247273"/>
                      <a:pt x="1828191" y="241072"/>
                      <a:pt x="1800225" y="229885"/>
                    </a:cubicBezTo>
                    <a:cubicBezTo>
                      <a:pt x="1749554" y="209617"/>
                      <a:pt x="1716017" y="177248"/>
                      <a:pt x="1657350" y="172735"/>
                    </a:cubicBezTo>
                    <a:lnTo>
                      <a:pt x="1471612" y="158448"/>
                    </a:lnTo>
                    <a:cubicBezTo>
                      <a:pt x="1457325" y="153685"/>
                      <a:pt x="1443452" y="147427"/>
                      <a:pt x="1428750" y="144160"/>
                    </a:cubicBezTo>
                    <a:cubicBezTo>
                      <a:pt x="1400471" y="137876"/>
                      <a:pt x="1371527" y="135055"/>
                      <a:pt x="1343025" y="129873"/>
                    </a:cubicBezTo>
                    <a:cubicBezTo>
                      <a:pt x="1319132" y="125529"/>
                      <a:pt x="1295400" y="120348"/>
                      <a:pt x="1271587" y="115585"/>
                    </a:cubicBezTo>
                    <a:cubicBezTo>
                      <a:pt x="1138237" y="120348"/>
                      <a:pt x="1004695" y="121282"/>
                      <a:pt x="871537" y="129873"/>
                    </a:cubicBezTo>
                    <a:cubicBezTo>
                      <a:pt x="856508" y="130843"/>
                      <a:pt x="841206" y="135806"/>
                      <a:pt x="828675" y="144160"/>
                    </a:cubicBezTo>
                    <a:cubicBezTo>
                      <a:pt x="654905" y="260007"/>
                      <a:pt x="925996" y="116931"/>
                      <a:pt x="728662" y="215598"/>
                    </a:cubicBezTo>
                    <a:cubicBezTo>
                      <a:pt x="695325" y="210835"/>
                      <a:pt x="659423" y="214987"/>
                      <a:pt x="628650" y="201310"/>
                    </a:cubicBezTo>
                    <a:cubicBezTo>
                      <a:pt x="612959" y="194336"/>
                      <a:pt x="610378" y="172185"/>
                      <a:pt x="600075" y="158448"/>
                    </a:cubicBezTo>
                    <a:cubicBezTo>
                      <a:pt x="581778" y="134052"/>
                      <a:pt x="559841" y="112383"/>
                      <a:pt x="542925" y="87010"/>
                    </a:cubicBezTo>
                    <a:cubicBezTo>
                      <a:pt x="484919" y="0"/>
                      <a:pt x="549609" y="53366"/>
                      <a:pt x="471487" y="1285"/>
                    </a:cubicBezTo>
                    <a:cubicBezTo>
                      <a:pt x="452437" y="6048"/>
                      <a:pt x="433218" y="10178"/>
                      <a:pt x="414337" y="15573"/>
                    </a:cubicBezTo>
                    <a:cubicBezTo>
                      <a:pt x="399856" y="19710"/>
                      <a:pt x="386177" y="26593"/>
                      <a:pt x="371475" y="29860"/>
                    </a:cubicBezTo>
                    <a:cubicBezTo>
                      <a:pt x="265179" y="53481"/>
                      <a:pt x="299726" y="35637"/>
                      <a:pt x="185737" y="58435"/>
                    </a:cubicBezTo>
                    <a:cubicBezTo>
                      <a:pt x="147227" y="66137"/>
                      <a:pt x="71437" y="87010"/>
                      <a:pt x="71437" y="87010"/>
                    </a:cubicBezTo>
                    <a:cubicBezTo>
                      <a:pt x="57150" y="101298"/>
                      <a:pt x="38388" y="112210"/>
                      <a:pt x="28575" y="129873"/>
                    </a:cubicBezTo>
                    <a:cubicBezTo>
                      <a:pt x="13947" y="156203"/>
                      <a:pt x="0" y="215598"/>
                      <a:pt x="0" y="215598"/>
                    </a:cubicBezTo>
                    <a:cubicBezTo>
                      <a:pt x="4762" y="229885"/>
                      <a:pt x="2853" y="248659"/>
                      <a:pt x="14287" y="258460"/>
                    </a:cubicBezTo>
                    <a:cubicBezTo>
                      <a:pt x="38544" y="279251"/>
                      <a:pt x="70194" y="289854"/>
                      <a:pt x="100012" y="301323"/>
                    </a:cubicBezTo>
                    <a:cubicBezTo>
                      <a:pt x="204234" y="341408"/>
                      <a:pt x="249718" y="334039"/>
                      <a:pt x="371475" y="344185"/>
                    </a:cubicBezTo>
                    <a:cubicBezTo>
                      <a:pt x="357187" y="353710"/>
                      <a:pt x="341376" y="361273"/>
                      <a:pt x="328612" y="372760"/>
                    </a:cubicBezTo>
                    <a:cubicBezTo>
                      <a:pt x="168391" y="516959"/>
                      <a:pt x="285335" y="434950"/>
                      <a:pt x="185737" y="501348"/>
                    </a:cubicBezTo>
                    <a:cubicBezTo>
                      <a:pt x="210593" y="625621"/>
                      <a:pt x="182853" y="555613"/>
                      <a:pt x="314325" y="687085"/>
                    </a:cubicBezTo>
                    <a:lnTo>
                      <a:pt x="357187" y="729948"/>
                    </a:lnTo>
                    <a:cubicBezTo>
                      <a:pt x="361950" y="744235"/>
                      <a:pt x="376237" y="758523"/>
                      <a:pt x="371475" y="772810"/>
                    </a:cubicBezTo>
                    <a:cubicBezTo>
                      <a:pt x="365085" y="791979"/>
                      <a:pt x="339820" y="798861"/>
                      <a:pt x="328612" y="815673"/>
                    </a:cubicBezTo>
                    <a:cubicBezTo>
                      <a:pt x="320258" y="828204"/>
                      <a:pt x="319087" y="844248"/>
                      <a:pt x="314325" y="858535"/>
                    </a:cubicBezTo>
                    <a:cubicBezTo>
                      <a:pt x="328612" y="868060"/>
                      <a:pt x="346460" y="873701"/>
                      <a:pt x="357187" y="887110"/>
                    </a:cubicBezTo>
                    <a:cubicBezTo>
                      <a:pt x="371775" y="905345"/>
                      <a:pt x="380420" y="992061"/>
                      <a:pt x="385762" y="1001410"/>
                    </a:cubicBezTo>
                    <a:cubicBezTo>
                      <a:pt x="394282" y="1016319"/>
                      <a:pt x="414337" y="1020460"/>
                      <a:pt x="428625" y="1029985"/>
                    </a:cubicBezTo>
                    <a:cubicBezTo>
                      <a:pt x="461962" y="1025223"/>
                      <a:pt x="496381" y="1025375"/>
                      <a:pt x="528637" y="1015698"/>
                    </a:cubicBezTo>
                    <a:cubicBezTo>
                      <a:pt x="545084" y="1010764"/>
                      <a:pt x="554328" y="987123"/>
                      <a:pt x="571500" y="987123"/>
                    </a:cubicBezTo>
                    <a:cubicBezTo>
                      <a:pt x="606810" y="987123"/>
                      <a:pt x="680220" y="1027196"/>
                      <a:pt x="714375" y="1044273"/>
                    </a:cubicBezTo>
                    <a:cubicBezTo>
                      <a:pt x="719137" y="1029985"/>
                      <a:pt x="721190" y="1014486"/>
                      <a:pt x="728662" y="1001410"/>
                    </a:cubicBezTo>
                    <a:cubicBezTo>
                      <a:pt x="797861" y="880311"/>
                      <a:pt x="753054" y="999675"/>
                      <a:pt x="785812" y="901398"/>
                    </a:cubicBezTo>
                    <a:cubicBezTo>
                      <a:pt x="795337" y="915685"/>
                      <a:pt x="802245" y="932118"/>
                      <a:pt x="814387" y="944260"/>
                    </a:cubicBezTo>
                    <a:cubicBezTo>
                      <a:pt x="831225" y="961098"/>
                      <a:pt x="853457" y="971626"/>
                      <a:pt x="871537" y="987123"/>
                    </a:cubicBezTo>
                    <a:cubicBezTo>
                      <a:pt x="886878" y="1000273"/>
                      <a:pt x="900112" y="1015698"/>
                      <a:pt x="914400" y="1029985"/>
                    </a:cubicBezTo>
                    <a:cubicBezTo>
                      <a:pt x="952500" y="1020460"/>
                      <a:pt x="992948" y="1017661"/>
                      <a:pt x="1028700" y="1001410"/>
                    </a:cubicBezTo>
                    <a:cubicBezTo>
                      <a:pt x="1129381" y="955646"/>
                      <a:pt x="1009263" y="942974"/>
                      <a:pt x="1128712" y="972835"/>
                    </a:cubicBezTo>
                    <a:cubicBezTo>
                      <a:pt x="1134155" y="981000"/>
                      <a:pt x="1175656" y="1055159"/>
                      <a:pt x="1200150" y="1044273"/>
                    </a:cubicBezTo>
                    <a:cubicBezTo>
                      <a:pt x="1237078" y="1027861"/>
                      <a:pt x="1285875" y="958548"/>
                      <a:pt x="1285875" y="958548"/>
                    </a:cubicBezTo>
                    <a:cubicBezTo>
                      <a:pt x="1295400" y="972835"/>
                      <a:pt x="1302308" y="989268"/>
                      <a:pt x="1314450" y="1001410"/>
                    </a:cubicBezTo>
                    <a:cubicBezTo>
                      <a:pt x="1331288" y="1018248"/>
                      <a:pt x="1353520" y="1028776"/>
                      <a:pt x="1371600" y="1044273"/>
                    </a:cubicBezTo>
                    <a:cubicBezTo>
                      <a:pt x="1386941" y="1057422"/>
                      <a:pt x="1400175" y="1072848"/>
                      <a:pt x="1414462" y="1087135"/>
                    </a:cubicBezTo>
                    <a:cubicBezTo>
                      <a:pt x="1455413" y="1073485"/>
                      <a:pt x="1482787" y="1056485"/>
                      <a:pt x="1528762" y="1087135"/>
                    </a:cubicBezTo>
                    <a:cubicBezTo>
                      <a:pt x="1750084" y="1234683"/>
                      <a:pt x="1548699" y="1160457"/>
                      <a:pt x="1671637" y="1201435"/>
                    </a:cubicBezTo>
                    <a:cubicBezTo>
                      <a:pt x="1706572" y="1183967"/>
                      <a:pt x="1741359" y="1169528"/>
                      <a:pt x="1771650" y="1144285"/>
                    </a:cubicBezTo>
                    <a:cubicBezTo>
                      <a:pt x="1843000" y="1084827"/>
                      <a:pt x="1782047" y="1112245"/>
                      <a:pt x="1857375" y="1087135"/>
                    </a:cubicBezTo>
                    <a:cubicBezTo>
                      <a:pt x="1883123" y="1112883"/>
                      <a:pt x="1908288" y="1143654"/>
                      <a:pt x="1943100" y="1158573"/>
                    </a:cubicBezTo>
                    <a:cubicBezTo>
                      <a:pt x="1961149" y="1166308"/>
                      <a:pt x="1981200" y="1168098"/>
                      <a:pt x="2000250" y="1172860"/>
                    </a:cubicBezTo>
                    <a:cubicBezTo>
                      <a:pt x="2028825" y="1163335"/>
                      <a:pt x="2057013" y="1152560"/>
                      <a:pt x="2085975" y="1144285"/>
                    </a:cubicBezTo>
                    <a:cubicBezTo>
                      <a:pt x="2123737" y="1133496"/>
                      <a:pt x="2200275" y="1115710"/>
                      <a:pt x="2200275" y="1115710"/>
                    </a:cubicBezTo>
                    <a:cubicBezTo>
                      <a:pt x="2214562" y="1120473"/>
                      <a:pt x="2228526" y="1126345"/>
                      <a:pt x="2243137" y="1129998"/>
                    </a:cubicBezTo>
                    <a:cubicBezTo>
                      <a:pt x="2285734" y="1140647"/>
                      <a:pt x="2329815" y="1145476"/>
                      <a:pt x="2371725" y="1158573"/>
                    </a:cubicBezTo>
                    <a:cubicBezTo>
                      <a:pt x="2406344" y="1169391"/>
                      <a:pt x="2438061" y="1187965"/>
                      <a:pt x="2471737" y="1201435"/>
                    </a:cubicBezTo>
                    <a:cubicBezTo>
                      <a:pt x="2485720" y="1207028"/>
                      <a:pt x="2500312" y="1210960"/>
                      <a:pt x="2514600" y="1215723"/>
                    </a:cubicBezTo>
                    <a:cubicBezTo>
                      <a:pt x="2552700" y="1206198"/>
                      <a:pt x="2597482" y="1210712"/>
                      <a:pt x="2628900" y="1187148"/>
                    </a:cubicBezTo>
                    <a:cubicBezTo>
                      <a:pt x="2647950" y="1172860"/>
                      <a:pt x="2666673" y="1158126"/>
                      <a:pt x="2686050" y="1144285"/>
                    </a:cubicBezTo>
                    <a:cubicBezTo>
                      <a:pt x="2724536" y="1116795"/>
                      <a:pt x="2758633" y="1097878"/>
                      <a:pt x="2800350" y="1072848"/>
                    </a:cubicBezTo>
                    <a:cubicBezTo>
                      <a:pt x="2814637" y="1077610"/>
                      <a:pt x="2830136" y="1079663"/>
                      <a:pt x="2843212" y="1087135"/>
                    </a:cubicBezTo>
                    <a:cubicBezTo>
                      <a:pt x="2849491" y="1090723"/>
                      <a:pt x="2927139" y="1152541"/>
                      <a:pt x="2943225" y="1158573"/>
                    </a:cubicBezTo>
                    <a:cubicBezTo>
                      <a:pt x="2965963" y="1167100"/>
                      <a:pt x="2990850" y="1168098"/>
                      <a:pt x="3014662" y="1172860"/>
                    </a:cubicBezTo>
                    <a:cubicBezTo>
                      <a:pt x="3037798" y="1161292"/>
                      <a:pt x="3098701" y="1125675"/>
                      <a:pt x="3128962" y="1129998"/>
                    </a:cubicBezTo>
                    <a:cubicBezTo>
                      <a:pt x="3145961" y="1132426"/>
                      <a:pt x="3158088" y="1148270"/>
                      <a:pt x="3171825" y="1158573"/>
                    </a:cubicBezTo>
                    <a:cubicBezTo>
                      <a:pt x="3196221" y="1176870"/>
                      <a:pt x="3217113" y="1200034"/>
                      <a:pt x="3243262" y="1215723"/>
                    </a:cubicBezTo>
                    <a:cubicBezTo>
                      <a:pt x="3265254" y="1228918"/>
                      <a:pt x="3290887" y="1234773"/>
                      <a:pt x="3314700" y="1244298"/>
                    </a:cubicBezTo>
                    <a:cubicBezTo>
                      <a:pt x="3348037" y="1239535"/>
                      <a:pt x="3383281" y="1242099"/>
                      <a:pt x="3414712" y="1230010"/>
                    </a:cubicBezTo>
                    <a:cubicBezTo>
                      <a:pt x="3446766" y="1217682"/>
                      <a:pt x="3500437" y="1172860"/>
                      <a:pt x="3500437" y="1172860"/>
                    </a:cubicBezTo>
                    <a:cubicBezTo>
                      <a:pt x="3541003" y="1180973"/>
                      <a:pt x="3636438" y="1201435"/>
                      <a:pt x="3671887" y="1201435"/>
                    </a:cubicBezTo>
                    <a:cubicBezTo>
                      <a:pt x="3710283" y="1201435"/>
                      <a:pt x="3748087" y="1191910"/>
                      <a:pt x="3786187" y="1187148"/>
                    </a:cubicBezTo>
                    <a:cubicBezTo>
                      <a:pt x="3832157" y="1156502"/>
                      <a:pt x="3831819" y="1154168"/>
                      <a:pt x="3886200" y="1129998"/>
                    </a:cubicBezTo>
                    <a:cubicBezTo>
                      <a:pt x="3909636" y="1119582"/>
                      <a:pt x="3932894" y="1108171"/>
                      <a:pt x="3957637" y="1101423"/>
                    </a:cubicBezTo>
                    <a:cubicBezTo>
                      <a:pt x="3985585" y="1093801"/>
                      <a:pt x="4014446" y="1088887"/>
                      <a:pt x="4043362" y="1087135"/>
                    </a:cubicBezTo>
                    <a:cubicBezTo>
                      <a:pt x="4171802" y="1079351"/>
                      <a:pt x="4300537" y="1077610"/>
                      <a:pt x="4429125" y="1072848"/>
                    </a:cubicBezTo>
                    <a:cubicBezTo>
                      <a:pt x="4448175" y="1063323"/>
                      <a:pt x="4468944" y="1056653"/>
                      <a:pt x="4486275" y="1044273"/>
                    </a:cubicBezTo>
                    <a:cubicBezTo>
                      <a:pt x="4502717" y="1032529"/>
                      <a:pt x="4511474" y="1011223"/>
                      <a:pt x="4529137" y="1001410"/>
                    </a:cubicBezTo>
                    <a:cubicBezTo>
                      <a:pt x="4555467" y="986782"/>
                      <a:pt x="4586287" y="982360"/>
                      <a:pt x="4614862" y="972835"/>
                    </a:cubicBezTo>
                    <a:cubicBezTo>
                      <a:pt x="4631152" y="967405"/>
                      <a:pt x="4643437" y="953785"/>
                      <a:pt x="4657725" y="944260"/>
                    </a:cubicBezTo>
                    <a:cubicBezTo>
                      <a:pt x="4733928" y="829957"/>
                      <a:pt x="4633910" y="968076"/>
                      <a:pt x="4729162" y="872823"/>
                    </a:cubicBezTo>
                    <a:cubicBezTo>
                      <a:pt x="4770107" y="831878"/>
                      <a:pt x="4748785" y="833578"/>
                      <a:pt x="4772025" y="787098"/>
                    </a:cubicBezTo>
                    <a:cubicBezTo>
                      <a:pt x="4779704" y="771739"/>
                      <a:pt x="4789607" y="757427"/>
                      <a:pt x="4800600" y="744235"/>
                    </a:cubicBezTo>
                    <a:cubicBezTo>
                      <a:pt x="4813535" y="728713"/>
                      <a:pt x="4824150" y="707315"/>
                      <a:pt x="4843462" y="701373"/>
                    </a:cubicBezTo>
                    <a:cubicBezTo>
                      <a:pt x="4889208" y="687297"/>
                      <a:pt x="4938712" y="691848"/>
                      <a:pt x="4986337" y="687085"/>
                    </a:cubicBezTo>
                    <a:cubicBezTo>
                      <a:pt x="5000625" y="672798"/>
                      <a:pt x="5026530" y="664251"/>
                      <a:pt x="5029200" y="644223"/>
                    </a:cubicBezTo>
                    <a:cubicBezTo>
                      <a:pt x="5036779" y="587378"/>
                      <a:pt x="5022491" y="529618"/>
                      <a:pt x="5014912" y="472773"/>
                    </a:cubicBezTo>
                    <a:cubicBezTo>
                      <a:pt x="5012922" y="457845"/>
                      <a:pt x="5010033" y="441670"/>
                      <a:pt x="5000625" y="429910"/>
                    </a:cubicBezTo>
                    <a:cubicBezTo>
                      <a:pt x="4989898" y="416501"/>
                      <a:pt x="4972050" y="410860"/>
                      <a:pt x="4957762" y="401335"/>
                    </a:cubicBezTo>
                    <a:cubicBezTo>
                      <a:pt x="4953000" y="387048"/>
                      <a:pt x="4951829" y="371004"/>
                      <a:pt x="4943475" y="358473"/>
                    </a:cubicBezTo>
                    <a:cubicBezTo>
                      <a:pt x="4932267" y="341661"/>
                      <a:pt x="4908818" y="334074"/>
                      <a:pt x="4900612" y="315610"/>
                    </a:cubicBezTo>
                    <a:cubicBezTo>
                      <a:pt x="4888847" y="289138"/>
                      <a:pt x="4898091" y="256357"/>
                      <a:pt x="4886325" y="229885"/>
                    </a:cubicBezTo>
                    <a:cubicBezTo>
                      <a:pt x="4871594" y="196740"/>
                      <a:pt x="4826048" y="179655"/>
                      <a:pt x="4800600" y="158448"/>
                    </a:cubicBezTo>
                    <a:cubicBezTo>
                      <a:pt x="4754370" y="119922"/>
                      <a:pt x="4795838" y="106060"/>
                      <a:pt x="4772025" y="11558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 rot="10800000">
                <a:off x="2535617" y="571481"/>
                <a:ext cx="5036779" cy="1630049"/>
              </a:xfrm>
              <a:custGeom>
                <a:avLst/>
                <a:gdLst>
                  <a:gd name="connsiteX0" fmla="*/ 4772025 w 5036779"/>
                  <a:gd name="connsiteY0" fmla="*/ 115585 h 1244298"/>
                  <a:gd name="connsiteX1" fmla="*/ 4657725 w 5036779"/>
                  <a:gd name="connsiteY1" fmla="*/ 215598 h 1244298"/>
                  <a:gd name="connsiteX2" fmla="*/ 4572000 w 5036779"/>
                  <a:gd name="connsiteY2" fmla="*/ 272748 h 1244298"/>
                  <a:gd name="connsiteX3" fmla="*/ 4486275 w 5036779"/>
                  <a:gd name="connsiteY3" fmla="*/ 229885 h 1244298"/>
                  <a:gd name="connsiteX4" fmla="*/ 4414837 w 5036779"/>
                  <a:gd name="connsiteY4" fmla="*/ 187023 h 1244298"/>
                  <a:gd name="connsiteX5" fmla="*/ 4371975 w 5036779"/>
                  <a:gd name="connsiteY5" fmla="*/ 158448 h 1244298"/>
                  <a:gd name="connsiteX6" fmla="*/ 4314825 w 5036779"/>
                  <a:gd name="connsiteY6" fmla="*/ 144160 h 1244298"/>
                  <a:gd name="connsiteX7" fmla="*/ 4214812 w 5036779"/>
                  <a:gd name="connsiteY7" fmla="*/ 101298 h 1244298"/>
                  <a:gd name="connsiteX8" fmla="*/ 4129087 w 5036779"/>
                  <a:gd name="connsiteY8" fmla="*/ 115585 h 1244298"/>
                  <a:gd name="connsiteX9" fmla="*/ 4029075 w 5036779"/>
                  <a:gd name="connsiteY9" fmla="*/ 215598 h 1244298"/>
                  <a:gd name="connsiteX10" fmla="*/ 3986212 w 5036779"/>
                  <a:gd name="connsiteY10" fmla="*/ 244173 h 1244298"/>
                  <a:gd name="connsiteX11" fmla="*/ 3871912 w 5036779"/>
                  <a:gd name="connsiteY11" fmla="*/ 258460 h 1244298"/>
                  <a:gd name="connsiteX12" fmla="*/ 3800475 w 5036779"/>
                  <a:gd name="connsiteY12" fmla="*/ 244173 h 1244298"/>
                  <a:gd name="connsiteX13" fmla="*/ 3686175 w 5036779"/>
                  <a:gd name="connsiteY13" fmla="*/ 187023 h 1244298"/>
                  <a:gd name="connsiteX14" fmla="*/ 3571875 w 5036779"/>
                  <a:gd name="connsiteY14" fmla="*/ 158448 h 1244298"/>
                  <a:gd name="connsiteX15" fmla="*/ 3443287 w 5036779"/>
                  <a:gd name="connsiteY15" fmla="*/ 187023 h 1244298"/>
                  <a:gd name="connsiteX16" fmla="*/ 3414712 w 5036779"/>
                  <a:gd name="connsiteY16" fmla="*/ 229885 h 1244298"/>
                  <a:gd name="connsiteX17" fmla="*/ 3371850 w 5036779"/>
                  <a:gd name="connsiteY17" fmla="*/ 287035 h 1244298"/>
                  <a:gd name="connsiteX18" fmla="*/ 3314700 w 5036779"/>
                  <a:gd name="connsiteY18" fmla="*/ 344185 h 1244298"/>
                  <a:gd name="connsiteX19" fmla="*/ 3257550 w 5036779"/>
                  <a:gd name="connsiteY19" fmla="*/ 429910 h 1244298"/>
                  <a:gd name="connsiteX20" fmla="*/ 3171825 w 5036779"/>
                  <a:gd name="connsiteY20" fmla="*/ 387048 h 1244298"/>
                  <a:gd name="connsiteX21" fmla="*/ 3057525 w 5036779"/>
                  <a:gd name="connsiteY21" fmla="*/ 301323 h 1244298"/>
                  <a:gd name="connsiteX22" fmla="*/ 2928937 w 5036779"/>
                  <a:gd name="connsiteY22" fmla="*/ 315610 h 1244298"/>
                  <a:gd name="connsiteX23" fmla="*/ 2871787 w 5036779"/>
                  <a:gd name="connsiteY23" fmla="*/ 344185 h 1244298"/>
                  <a:gd name="connsiteX24" fmla="*/ 2828925 w 5036779"/>
                  <a:gd name="connsiteY24" fmla="*/ 358473 h 1244298"/>
                  <a:gd name="connsiteX25" fmla="*/ 2700337 w 5036779"/>
                  <a:gd name="connsiteY25" fmla="*/ 472773 h 1244298"/>
                  <a:gd name="connsiteX26" fmla="*/ 2657475 w 5036779"/>
                  <a:gd name="connsiteY26" fmla="*/ 487060 h 1244298"/>
                  <a:gd name="connsiteX27" fmla="*/ 2614612 w 5036779"/>
                  <a:gd name="connsiteY27" fmla="*/ 444198 h 1244298"/>
                  <a:gd name="connsiteX28" fmla="*/ 2571750 w 5036779"/>
                  <a:gd name="connsiteY28" fmla="*/ 415623 h 1244298"/>
                  <a:gd name="connsiteX29" fmla="*/ 2543175 w 5036779"/>
                  <a:gd name="connsiteY29" fmla="*/ 372760 h 1244298"/>
                  <a:gd name="connsiteX30" fmla="*/ 2443162 w 5036779"/>
                  <a:gd name="connsiteY30" fmla="*/ 315610 h 1244298"/>
                  <a:gd name="connsiteX31" fmla="*/ 2257425 w 5036779"/>
                  <a:gd name="connsiteY31" fmla="*/ 372760 h 1244298"/>
                  <a:gd name="connsiteX32" fmla="*/ 2214562 w 5036779"/>
                  <a:gd name="connsiteY32" fmla="*/ 401335 h 1244298"/>
                  <a:gd name="connsiteX33" fmla="*/ 2171700 w 5036779"/>
                  <a:gd name="connsiteY33" fmla="*/ 387048 h 1244298"/>
                  <a:gd name="connsiteX34" fmla="*/ 2057400 w 5036779"/>
                  <a:gd name="connsiteY34" fmla="*/ 315610 h 1244298"/>
                  <a:gd name="connsiteX35" fmla="*/ 1985962 w 5036779"/>
                  <a:gd name="connsiteY35" fmla="*/ 301323 h 1244298"/>
                  <a:gd name="connsiteX36" fmla="*/ 1885950 w 5036779"/>
                  <a:gd name="connsiteY36" fmla="*/ 258460 h 1244298"/>
                  <a:gd name="connsiteX37" fmla="*/ 1800225 w 5036779"/>
                  <a:gd name="connsiteY37" fmla="*/ 229885 h 1244298"/>
                  <a:gd name="connsiteX38" fmla="*/ 1657350 w 5036779"/>
                  <a:gd name="connsiteY38" fmla="*/ 172735 h 1244298"/>
                  <a:gd name="connsiteX39" fmla="*/ 1471612 w 5036779"/>
                  <a:gd name="connsiteY39" fmla="*/ 158448 h 1244298"/>
                  <a:gd name="connsiteX40" fmla="*/ 1428750 w 5036779"/>
                  <a:gd name="connsiteY40" fmla="*/ 144160 h 1244298"/>
                  <a:gd name="connsiteX41" fmla="*/ 1343025 w 5036779"/>
                  <a:gd name="connsiteY41" fmla="*/ 129873 h 1244298"/>
                  <a:gd name="connsiteX42" fmla="*/ 1271587 w 5036779"/>
                  <a:gd name="connsiteY42" fmla="*/ 115585 h 1244298"/>
                  <a:gd name="connsiteX43" fmla="*/ 871537 w 5036779"/>
                  <a:gd name="connsiteY43" fmla="*/ 129873 h 1244298"/>
                  <a:gd name="connsiteX44" fmla="*/ 828675 w 5036779"/>
                  <a:gd name="connsiteY44" fmla="*/ 144160 h 1244298"/>
                  <a:gd name="connsiteX45" fmla="*/ 728662 w 5036779"/>
                  <a:gd name="connsiteY45" fmla="*/ 215598 h 1244298"/>
                  <a:gd name="connsiteX46" fmla="*/ 628650 w 5036779"/>
                  <a:gd name="connsiteY46" fmla="*/ 201310 h 1244298"/>
                  <a:gd name="connsiteX47" fmla="*/ 600075 w 5036779"/>
                  <a:gd name="connsiteY47" fmla="*/ 158448 h 1244298"/>
                  <a:gd name="connsiteX48" fmla="*/ 542925 w 5036779"/>
                  <a:gd name="connsiteY48" fmla="*/ 87010 h 1244298"/>
                  <a:gd name="connsiteX49" fmla="*/ 471487 w 5036779"/>
                  <a:gd name="connsiteY49" fmla="*/ 1285 h 1244298"/>
                  <a:gd name="connsiteX50" fmla="*/ 414337 w 5036779"/>
                  <a:gd name="connsiteY50" fmla="*/ 15573 h 1244298"/>
                  <a:gd name="connsiteX51" fmla="*/ 371475 w 5036779"/>
                  <a:gd name="connsiteY51" fmla="*/ 29860 h 1244298"/>
                  <a:gd name="connsiteX52" fmla="*/ 185737 w 5036779"/>
                  <a:gd name="connsiteY52" fmla="*/ 58435 h 1244298"/>
                  <a:gd name="connsiteX53" fmla="*/ 71437 w 5036779"/>
                  <a:gd name="connsiteY53" fmla="*/ 87010 h 1244298"/>
                  <a:gd name="connsiteX54" fmla="*/ 28575 w 5036779"/>
                  <a:gd name="connsiteY54" fmla="*/ 129873 h 1244298"/>
                  <a:gd name="connsiteX55" fmla="*/ 0 w 5036779"/>
                  <a:gd name="connsiteY55" fmla="*/ 215598 h 1244298"/>
                  <a:gd name="connsiteX56" fmla="*/ 14287 w 5036779"/>
                  <a:gd name="connsiteY56" fmla="*/ 258460 h 1244298"/>
                  <a:gd name="connsiteX57" fmla="*/ 100012 w 5036779"/>
                  <a:gd name="connsiteY57" fmla="*/ 301323 h 1244298"/>
                  <a:gd name="connsiteX58" fmla="*/ 371475 w 5036779"/>
                  <a:gd name="connsiteY58" fmla="*/ 344185 h 1244298"/>
                  <a:gd name="connsiteX59" fmla="*/ 328612 w 5036779"/>
                  <a:gd name="connsiteY59" fmla="*/ 372760 h 1244298"/>
                  <a:gd name="connsiteX60" fmla="*/ 185737 w 5036779"/>
                  <a:gd name="connsiteY60" fmla="*/ 501348 h 1244298"/>
                  <a:gd name="connsiteX61" fmla="*/ 314325 w 5036779"/>
                  <a:gd name="connsiteY61" fmla="*/ 687085 h 1244298"/>
                  <a:gd name="connsiteX62" fmla="*/ 357187 w 5036779"/>
                  <a:gd name="connsiteY62" fmla="*/ 729948 h 1244298"/>
                  <a:gd name="connsiteX63" fmla="*/ 371475 w 5036779"/>
                  <a:gd name="connsiteY63" fmla="*/ 772810 h 1244298"/>
                  <a:gd name="connsiteX64" fmla="*/ 328612 w 5036779"/>
                  <a:gd name="connsiteY64" fmla="*/ 815673 h 1244298"/>
                  <a:gd name="connsiteX65" fmla="*/ 314325 w 5036779"/>
                  <a:gd name="connsiteY65" fmla="*/ 858535 h 1244298"/>
                  <a:gd name="connsiteX66" fmla="*/ 357187 w 5036779"/>
                  <a:gd name="connsiteY66" fmla="*/ 887110 h 1244298"/>
                  <a:gd name="connsiteX67" fmla="*/ 385762 w 5036779"/>
                  <a:gd name="connsiteY67" fmla="*/ 1001410 h 1244298"/>
                  <a:gd name="connsiteX68" fmla="*/ 428625 w 5036779"/>
                  <a:gd name="connsiteY68" fmla="*/ 1029985 h 1244298"/>
                  <a:gd name="connsiteX69" fmla="*/ 528637 w 5036779"/>
                  <a:gd name="connsiteY69" fmla="*/ 1015698 h 1244298"/>
                  <a:gd name="connsiteX70" fmla="*/ 571500 w 5036779"/>
                  <a:gd name="connsiteY70" fmla="*/ 987123 h 1244298"/>
                  <a:gd name="connsiteX71" fmla="*/ 714375 w 5036779"/>
                  <a:gd name="connsiteY71" fmla="*/ 1044273 h 1244298"/>
                  <a:gd name="connsiteX72" fmla="*/ 728662 w 5036779"/>
                  <a:gd name="connsiteY72" fmla="*/ 1001410 h 1244298"/>
                  <a:gd name="connsiteX73" fmla="*/ 785812 w 5036779"/>
                  <a:gd name="connsiteY73" fmla="*/ 901398 h 1244298"/>
                  <a:gd name="connsiteX74" fmla="*/ 814387 w 5036779"/>
                  <a:gd name="connsiteY74" fmla="*/ 944260 h 1244298"/>
                  <a:gd name="connsiteX75" fmla="*/ 871537 w 5036779"/>
                  <a:gd name="connsiteY75" fmla="*/ 987123 h 1244298"/>
                  <a:gd name="connsiteX76" fmla="*/ 914400 w 5036779"/>
                  <a:gd name="connsiteY76" fmla="*/ 1029985 h 1244298"/>
                  <a:gd name="connsiteX77" fmla="*/ 1028700 w 5036779"/>
                  <a:gd name="connsiteY77" fmla="*/ 1001410 h 1244298"/>
                  <a:gd name="connsiteX78" fmla="*/ 1128712 w 5036779"/>
                  <a:gd name="connsiteY78" fmla="*/ 972835 h 1244298"/>
                  <a:gd name="connsiteX79" fmla="*/ 1200150 w 5036779"/>
                  <a:gd name="connsiteY79" fmla="*/ 1044273 h 1244298"/>
                  <a:gd name="connsiteX80" fmla="*/ 1285875 w 5036779"/>
                  <a:gd name="connsiteY80" fmla="*/ 958548 h 1244298"/>
                  <a:gd name="connsiteX81" fmla="*/ 1314450 w 5036779"/>
                  <a:gd name="connsiteY81" fmla="*/ 1001410 h 1244298"/>
                  <a:gd name="connsiteX82" fmla="*/ 1371600 w 5036779"/>
                  <a:gd name="connsiteY82" fmla="*/ 1044273 h 1244298"/>
                  <a:gd name="connsiteX83" fmla="*/ 1414462 w 5036779"/>
                  <a:gd name="connsiteY83" fmla="*/ 1087135 h 1244298"/>
                  <a:gd name="connsiteX84" fmla="*/ 1528762 w 5036779"/>
                  <a:gd name="connsiteY84" fmla="*/ 1087135 h 1244298"/>
                  <a:gd name="connsiteX85" fmla="*/ 1671637 w 5036779"/>
                  <a:gd name="connsiteY85" fmla="*/ 1201435 h 1244298"/>
                  <a:gd name="connsiteX86" fmla="*/ 1771650 w 5036779"/>
                  <a:gd name="connsiteY86" fmla="*/ 1144285 h 1244298"/>
                  <a:gd name="connsiteX87" fmla="*/ 1857375 w 5036779"/>
                  <a:gd name="connsiteY87" fmla="*/ 1087135 h 1244298"/>
                  <a:gd name="connsiteX88" fmla="*/ 1943100 w 5036779"/>
                  <a:gd name="connsiteY88" fmla="*/ 1158573 h 1244298"/>
                  <a:gd name="connsiteX89" fmla="*/ 2000250 w 5036779"/>
                  <a:gd name="connsiteY89" fmla="*/ 1172860 h 1244298"/>
                  <a:gd name="connsiteX90" fmla="*/ 2085975 w 5036779"/>
                  <a:gd name="connsiteY90" fmla="*/ 1144285 h 1244298"/>
                  <a:gd name="connsiteX91" fmla="*/ 2200275 w 5036779"/>
                  <a:gd name="connsiteY91" fmla="*/ 1115710 h 1244298"/>
                  <a:gd name="connsiteX92" fmla="*/ 2243137 w 5036779"/>
                  <a:gd name="connsiteY92" fmla="*/ 1129998 h 1244298"/>
                  <a:gd name="connsiteX93" fmla="*/ 2371725 w 5036779"/>
                  <a:gd name="connsiteY93" fmla="*/ 1158573 h 1244298"/>
                  <a:gd name="connsiteX94" fmla="*/ 2471737 w 5036779"/>
                  <a:gd name="connsiteY94" fmla="*/ 1201435 h 1244298"/>
                  <a:gd name="connsiteX95" fmla="*/ 2514600 w 5036779"/>
                  <a:gd name="connsiteY95" fmla="*/ 1215723 h 1244298"/>
                  <a:gd name="connsiteX96" fmla="*/ 2628900 w 5036779"/>
                  <a:gd name="connsiteY96" fmla="*/ 1187148 h 1244298"/>
                  <a:gd name="connsiteX97" fmla="*/ 2686050 w 5036779"/>
                  <a:gd name="connsiteY97" fmla="*/ 1144285 h 1244298"/>
                  <a:gd name="connsiteX98" fmla="*/ 2800350 w 5036779"/>
                  <a:gd name="connsiteY98" fmla="*/ 1072848 h 1244298"/>
                  <a:gd name="connsiteX99" fmla="*/ 2843212 w 5036779"/>
                  <a:gd name="connsiteY99" fmla="*/ 1087135 h 1244298"/>
                  <a:gd name="connsiteX100" fmla="*/ 2943225 w 5036779"/>
                  <a:gd name="connsiteY100" fmla="*/ 1158573 h 1244298"/>
                  <a:gd name="connsiteX101" fmla="*/ 3014662 w 5036779"/>
                  <a:gd name="connsiteY101" fmla="*/ 1172860 h 1244298"/>
                  <a:gd name="connsiteX102" fmla="*/ 3128962 w 5036779"/>
                  <a:gd name="connsiteY102" fmla="*/ 1129998 h 1244298"/>
                  <a:gd name="connsiteX103" fmla="*/ 3171825 w 5036779"/>
                  <a:gd name="connsiteY103" fmla="*/ 1158573 h 1244298"/>
                  <a:gd name="connsiteX104" fmla="*/ 3243262 w 5036779"/>
                  <a:gd name="connsiteY104" fmla="*/ 1215723 h 1244298"/>
                  <a:gd name="connsiteX105" fmla="*/ 3314700 w 5036779"/>
                  <a:gd name="connsiteY105" fmla="*/ 1244298 h 1244298"/>
                  <a:gd name="connsiteX106" fmla="*/ 3414712 w 5036779"/>
                  <a:gd name="connsiteY106" fmla="*/ 1230010 h 1244298"/>
                  <a:gd name="connsiteX107" fmla="*/ 3500437 w 5036779"/>
                  <a:gd name="connsiteY107" fmla="*/ 1172860 h 1244298"/>
                  <a:gd name="connsiteX108" fmla="*/ 3671887 w 5036779"/>
                  <a:gd name="connsiteY108" fmla="*/ 1201435 h 1244298"/>
                  <a:gd name="connsiteX109" fmla="*/ 3786187 w 5036779"/>
                  <a:gd name="connsiteY109" fmla="*/ 1187148 h 1244298"/>
                  <a:gd name="connsiteX110" fmla="*/ 3886200 w 5036779"/>
                  <a:gd name="connsiteY110" fmla="*/ 1129998 h 1244298"/>
                  <a:gd name="connsiteX111" fmla="*/ 3957637 w 5036779"/>
                  <a:gd name="connsiteY111" fmla="*/ 1101423 h 1244298"/>
                  <a:gd name="connsiteX112" fmla="*/ 4043362 w 5036779"/>
                  <a:gd name="connsiteY112" fmla="*/ 1087135 h 1244298"/>
                  <a:gd name="connsiteX113" fmla="*/ 4429125 w 5036779"/>
                  <a:gd name="connsiteY113" fmla="*/ 1072848 h 1244298"/>
                  <a:gd name="connsiteX114" fmla="*/ 4486275 w 5036779"/>
                  <a:gd name="connsiteY114" fmla="*/ 1044273 h 1244298"/>
                  <a:gd name="connsiteX115" fmla="*/ 4529137 w 5036779"/>
                  <a:gd name="connsiteY115" fmla="*/ 1001410 h 1244298"/>
                  <a:gd name="connsiteX116" fmla="*/ 4614862 w 5036779"/>
                  <a:gd name="connsiteY116" fmla="*/ 972835 h 1244298"/>
                  <a:gd name="connsiteX117" fmla="*/ 4657725 w 5036779"/>
                  <a:gd name="connsiteY117" fmla="*/ 944260 h 1244298"/>
                  <a:gd name="connsiteX118" fmla="*/ 4729162 w 5036779"/>
                  <a:gd name="connsiteY118" fmla="*/ 872823 h 1244298"/>
                  <a:gd name="connsiteX119" fmla="*/ 4772025 w 5036779"/>
                  <a:gd name="connsiteY119" fmla="*/ 787098 h 1244298"/>
                  <a:gd name="connsiteX120" fmla="*/ 4800600 w 5036779"/>
                  <a:gd name="connsiteY120" fmla="*/ 744235 h 1244298"/>
                  <a:gd name="connsiteX121" fmla="*/ 4843462 w 5036779"/>
                  <a:gd name="connsiteY121" fmla="*/ 701373 h 1244298"/>
                  <a:gd name="connsiteX122" fmla="*/ 4986337 w 5036779"/>
                  <a:gd name="connsiteY122" fmla="*/ 687085 h 1244298"/>
                  <a:gd name="connsiteX123" fmla="*/ 5029200 w 5036779"/>
                  <a:gd name="connsiteY123" fmla="*/ 644223 h 1244298"/>
                  <a:gd name="connsiteX124" fmla="*/ 5014912 w 5036779"/>
                  <a:gd name="connsiteY124" fmla="*/ 472773 h 1244298"/>
                  <a:gd name="connsiteX125" fmla="*/ 5000625 w 5036779"/>
                  <a:gd name="connsiteY125" fmla="*/ 429910 h 1244298"/>
                  <a:gd name="connsiteX126" fmla="*/ 4957762 w 5036779"/>
                  <a:gd name="connsiteY126" fmla="*/ 401335 h 1244298"/>
                  <a:gd name="connsiteX127" fmla="*/ 4943475 w 5036779"/>
                  <a:gd name="connsiteY127" fmla="*/ 358473 h 1244298"/>
                  <a:gd name="connsiteX128" fmla="*/ 4900612 w 5036779"/>
                  <a:gd name="connsiteY128" fmla="*/ 315610 h 1244298"/>
                  <a:gd name="connsiteX129" fmla="*/ 4886325 w 5036779"/>
                  <a:gd name="connsiteY129" fmla="*/ 229885 h 1244298"/>
                  <a:gd name="connsiteX130" fmla="*/ 4800600 w 5036779"/>
                  <a:gd name="connsiteY130" fmla="*/ 158448 h 1244298"/>
                  <a:gd name="connsiteX131" fmla="*/ 4772025 w 5036779"/>
                  <a:gd name="connsiteY131" fmla="*/ 115585 h 124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5036779" h="1244298">
                    <a:moveTo>
                      <a:pt x="4772025" y="115585"/>
                    </a:moveTo>
                    <a:cubicBezTo>
                      <a:pt x="4748213" y="125110"/>
                      <a:pt x="4773123" y="125845"/>
                      <a:pt x="4657725" y="215598"/>
                    </a:cubicBezTo>
                    <a:cubicBezTo>
                      <a:pt x="4577457" y="278028"/>
                      <a:pt x="4653973" y="245422"/>
                      <a:pt x="4572000" y="272748"/>
                    </a:cubicBezTo>
                    <a:cubicBezTo>
                      <a:pt x="4449164" y="190858"/>
                      <a:pt x="4604577" y="289036"/>
                      <a:pt x="4486275" y="229885"/>
                    </a:cubicBezTo>
                    <a:cubicBezTo>
                      <a:pt x="4461437" y="217466"/>
                      <a:pt x="4438386" y="201741"/>
                      <a:pt x="4414837" y="187023"/>
                    </a:cubicBezTo>
                    <a:cubicBezTo>
                      <a:pt x="4400276" y="177922"/>
                      <a:pt x="4387758" y="165212"/>
                      <a:pt x="4371975" y="158448"/>
                    </a:cubicBezTo>
                    <a:cubicBezTo>
                      <a:pt x="4353926" y="150713"/>
                      <a:pt x="4333706" y="149554"/>
                      <a:pt x="4314825" y="144160"/>
                    </a:cubicBezTo>
                    <a:cubicBezTo>
                      <a:pt x="4265767" y="130144"/>
                      <a:pt x="4265618" y="126701"/>
                      <a:pt x="4214812" y="101298"/>
                    </a:cubicBezTo>
                    <a:cubicBezTo>
                      <a:pt x="4186237" y="106060"/>
                      <a:pt x="4153759" y="100402"/>
                      <a:pt x="4129087" y="115585"/>
                    </a:cubicBezTo>
                    <a:cubicBezTo>
                      <a:pt x="4088934" y="140294"/>
                      <a:pt x="4068303" y="189446"/>
                      <a:pt x="4029075" y="215598"/>
                    </a:cubicBezTo>
                    <a:cubicBezTo>
                      <a:pt x="4014787" y="225123"/>
                      <a:pt x="4002779" y="239655"/>
                      <a:pt x="3986212" y="244173"/>
                    </a:cubicBezTo>
                    <a:cubicBezTo>
                      <a:pt x="3949168" y="254276"/>
                      <a:pt x="3910012" y="253698"/>
                      <a:pt x="3871912" y="258460"/>
                    </a:cubicBezTo>
                    <a:cubicBezTo>
                      <a:pt x="3848100" y="253698"/>
                      <a:pt x="3823140" y="252890"/>
                      <a:pt x="3800475" y="244173"/>
                    </a:cubicBezTo>
                    <a:cubicBezTo>
                      <a:pt x="3760717" y="228882"/>
                      <a:pt x="3727500" y="197354"/>
                      <a:pt x="3686175" y="187023"/>
                    </a:cubicBezTo>
                    <a:lnTo>
                      <a:pt x="3571875" y="158448"/>
                    </a:lnTo>
                    <a:cubicBezTo>
                      <a:pt x="3570297" y="158764"/>
                      <a:pt x="3451937" y="181256"/>
                      <a:pt x="3443287" y="187023"/>
                    </a:cubicBezTo>
                    <a:cubicBezTo>
                      <a:pt x="3429000" y="196548"/>
                      <a:pt x="3424693" y="215912"/>
                      <a:pt x="3414712" y="229885"/>
                    </a:cubicBezTo>
                    <a:cubicBezTo>
                      <a:pt x="3400871" y="249262"/>
                      <a:pt x="3387531" y="269114"/>
                      <a:pt x="3371850" y="287035"/>
                    </a:cubicBezTo>
                    <a:cubicBezTo>
                      <a:pt x="3354109" y="307310"/>
                      <a:pt x="3331530" y="323148"/>
                      <a:pt x="3314700" y="344185"/>
                    </a:cubicBezTo>
                    <a:cubicBezTo>
                      <a:pt x="3293246" y="371002"/>
                      <a:pt x="3257550" y="429910"/>
                      <a:pt x="3257550" y="429910"/>
                    </a:cubicBezTo>
                    <a:cubicBezTo>
                      <a:pt x="3205870" y="412684"/>
                      <a:pt x="3218697" y="421137"/>
                      <a:pt x="3171825" y="387048"/>
                    </a:cubicBezTo>
                    <a:cubicBezTo>
                      <a:pt x="3133309" y="359036"/>
                      <a:pt x="3057525" y="301323"/>
                      <a:pt x="3057525" y="301323"/>
                    </a:cubicBezTo>
                    <a:cubicBezTo>
                      <a:pt x="3014662" y="306085"/>
                      <a:pt x="2970959" y="305913"/>
                      <a:pt x="2928937" y="315610"/>
                    </a:cubicBezTo>
                    <a:cubicBezTo>
                      <a:pt x="2908184" y="320399"/>
                      <a:pt x="2891363" y="335795"/>
                      <a:pt x="2871787" y="344185"/>
                    </a:cubicBezTo>
                    <a:cubicBezTo>
                      <a:pt x="2857944" y="350118"/>
                      <a:pt x="2843212" y="353710"/>
                      <a:pt x="2828925" y="358473"/>
                    </a:cubicBezTo>
                    <a:cubicBezTo>
                      <a:pt x="2787262" y="400135"/>
                      <a:pt x="2750956" y="439027"/>
                      <a:pt x="2700337" y="472773"/>
                    </a:cubicBezTo>
                    <a:cubicBezTo>
                      <a:pt x="2687806" y="481127"/>
                      <a:pt x="2671762" y="482298"/>
                      <a:pt x="2657475" y="487060"/>
                    </a:cubicBezTo>
                    <a:cubicBezTo>
                      <a:pt x="2643187" y="472773"/>
                      <a:pt x="2630134" y="457133"/>
                      <a:pt x="2614612" y="444198"/>
                    </a:cubicBezTo>
                    <a:cubicBezTo>
                      <a:pt x="2601421" y="433205"/>
                      <a:pt x="2583892" y="427765"/>
                      <a:pt x="2571750" y="415623"/>
                    </a:cubicBezTo>
                    <a:cubicBezTo>
                      <a:pt x="2559608" y="403481"/>
                      <a:pt x="2555317" y="384902"/>
                      <a:pt x="2543175" y="372760"/>
                    </a:cubicBezTo>
                    <a:cubicBezTo>
                      <a:pt x="2499927" y="329512"/>
                      <a:pt x="2492202" y="331957"/>
                      <a:pt x="2443162" y="315610"/>
                    </a:cubicBezTo>
                    <a:cubicBezTo>
                      <a:pt x="2370070" y="333883"/>
                      <a:pt x="2322167" y="340389"/>
                      <a:pt x="2257425" y="372760"/>
                    </a:cubicBezTo>
                    <a:cubicBezTo>
                      <a:pt x="2242066" y="380439"/>
                      <a:pt x="2228850" y="391810"/>
                      <a:pt x="2214562" y="401335"/>
                    </a:cubicBezTo>
                    <a:cubicBezTo>
                      <a:pt x="2200275" y="396573"/>
                      <a:pt x="2184776" y="394520"/>
                      <a:pt x="2171700" y="387048"/>
                    </a:cubicBezTo>
                    <a:cubicBezTo>
                      <a:pt x="2103266" y="347942"/>
                      <a:pt x="2130702" y="340044"/>
                      <a:pt x="2057400" y="315610"/>
                    </a:cubicBezTo>
                    <a:cubicBezTo>
                      <a:pt x="2034362" y="307931"/>
                      <a:pt x="2009521" y="307213"/>
                      <a:pt x="1985962" y="301323"/>
                    </a:cubicBezTo>
                    <a:cubicBezTo>
                      <a:pt x="1924648" y="285995"/>
                      <a:pt x="1954090" y="285716"/>
                      <a:pt x="1885950" y="258460"/>
                    </a:cubicBezTo>
                    <a:cubicBezTo>
                      <a:pt x="1857984" y="247273"/>
                      <a:pt x="1828191" y="241072"/>
                      <a:pt x="1800225" y="229885"/>
                    </a:cubicBezTo>
                    <a:cubicBezTo>
                      <a:pt x="1749554" y="209617"/>
                      <a:pt x="1716017" y="177248"/>
                      <a:pt x="1657350" y="172735"/>
                    </a:cubicBezTo>
                    <a:lnTo>
                      <a:pt x="1471612" y="158448"/>
                    </a:lnTo>
                    <a:cubicBezTo>
                      <a:pt x="1457325" y="153685"/>
                      <a:pt x="1443452" y="147427"/>
                      <a:pt x="1428750" y="144160"/>
                    </a:cubicBezTo>
                    <a:cubicBezTo>
                      <a:pt x="1400471" y="137876"/>
                      <a:pt x="1371527" y="135055"/>
                      <a:pt x="1343025" y="129873"/>
                    </a:cubicBezTo>
                    <a:cubicBezTo>
                      <a:pt x="1319132" y="125529"/>
                      <a:pt x="1295400" y="120348"/>
                      <a:pt x="1271587" y="115585"/>
                    </a:cubicBezTo>
                    <a:cubicBezTo>
                      <a:pt x="1138237" y="120348"/>
                      <a:pt x="1004695" y="121282"/>
                      <a:pt x="871537" y="129873"/>
                    </a:cubicBezTo>
                    <a:cubicBezTo>
                      <a:pt x="856508" y="130843"/>
                      <a:pt x="841206" y="135806"/>
                      <a:pt x="828675" y="144160"/>
                    </a:cubicBezTo>
                    <a:cubicBezTo>
                      <a:pt x="654905" y="260007"/>
                      <a:pt x="925996" y="116931"/>
                      <a:pt x="728662" y="215598"/>
                    </a:cubicBezTo>
                    <a:cubicBezTo>
                      <a:pt x="695325" y="210835"/>
                      <a:pt x="659423" y="214987"/>
                      <a:pt x="628650" y="201310"/>
                    </a:cubicBezTo>
                    <a:cubicBezTo>
                      <a:pt x="612959" y="194336"/>
                      <a:pt x="610378" y="172185"/>
                      <a:pt x="600075" y="158448"/>
                    </a:cubicBezTo>
                    <a:cubicBezTo>
                      <a:pt x="581778" y="134052"/>
                      <a:pt x="559841" y="112383"/>
                      <a:pt x="542925" y="87010"/>
                    </a:cubicBezTo>
                    <a:cubicBezTo>
                      <a:pt x="484919" y="0"/>
                      <a:pt x="549609" y="53366"/>
                      <a:pt x="471487" y="1285"/>
                    </a:cubicBezTo>
                    <a:cubicBezTo>
                      <a:pt x="452437" y="6048"/>
                      <a:pt x="433218" y="10178"/>
                      <a:pt x="414337" y="15573"/>
                    </a:cubicBezTo>
                    <a:cubicBezTo>
                      <a:pt x="399856" y="19710"/>
                      <a:pt x="386177" y="26593"/>
                      <a:pt x="371475" y="29860"/>
                    </a:cubicBezTo>
                    <a:cubicBezTo>
                      <a:pt x="265179" y="53481"/>
                      <a:pt x="299726" y="35637"/>
                      <a:pt x="185737" y="58435"/>
                    </a:cubicBezTo>
                    <a:cubicBezTo>
                      <a:pt x="147227" y="66137"/>
                      <a:pt x="71437" y="87010"/>
                      <a:pt x="71437" y="87010"/>
                    </a:cubicBezTo>
                    <a:cubicBezTo>
                      <a:pt x="57150" y="101298"/>
                      <a:pt x="38388" y="112210"/>
                      <a:pt x="28575" y="129873"/>
                    </a:cubicBezTo>
                    <a:cubicBezTo>
                      <a:pt x="13947" y="156203"/>
                      <a:pt x="0" y="215598"/>
                      <a:pt x="0" y="215598"/>
                    </a:cubicBezTo>
                    <a:cubicBezTo>
                      <a:pt x="4762" y="229885"/>
                      <a:pt x="2853" y="248659"/>
                      <a:pt x="14287" y="258460"/>
                    </a:cubicBezTo>
                    <a:cubicBezTo>
                      <a:pt x="38544" y="279251"/>
                      <a:pt x="70194" y="289854"/>
                      <a:pt x="100012" y="301323"/>
                    </a:cubicBezTo>
                    <a:cubicBezTo>
                      <a:pt x="204234" y="341408"/>
                      <a:pt x="249718" y="334039"/>
                      <a:pt x="371475" y="344185"/>
                    </a:cubicBezTo>
                    <a:cubicBezTo>
                      <a:pt x="357187" y="353710"/>
                      <a:pt x="341376" y="361273"/>
                      <a:pt x="328612" y="372760"/>
                    </a:cubicBezTo>
                    <a:cubicBezTo>
                      <a:pt x="168391" y="516959"/>
                      <a:pt x="285335" y="434950"/>
                      <a:pt x="185737" y="501348"/>
                    </a:cubicBezTo>
                    <a:cubicBezTo>
                      <a:pt x="210593" y="625621"/>
                      <a:pt x="182853" y="555613"/>
                      <a:pt x="314325" y="687085"/>
                    </a:cubicBezTo>
                    <a:lnTo>
                      <a:pt x="357187" y="729948"/>
                    </a:lnTo>
                    <a:cubicBezTo>
                      <a:pt x="361950" y="744235"/>
                      <a:pt x="376237" y="758523"/>
                      <a:pt x="371475" y="772810"/>
                    </a:cubicBezTo>
                    <a:cubicBezTo>
                      <a:pt x="365085" y="791979"/>
                      <a:pt x="339820" y="798861"/>
                      <a:pt x="328612" y="815673"/>
                    </a:cubicBezTo>
                    <a:cubicBezTo>
                      <a:pt x="320258" y="828204"/>
                      <a:pt x="319087" y="844248"/>
                      <a:pt x="314325" y="858535"/>
                    </a:cubicBezTo>
                    <a:cubicBezTo>
                      <a:pt x="328612" y="868060"/>
                      <a:pt x="346460" y="873701"/>
                      <a:pt x="357187" y="887110"/>
                    </a:cubicBezTo>
                    <a:cubicBezTo>
                      <a:pt x="371775" y="905345"/>
                      <a:pt x="380420" y="992061"/>
                      <a:pt x="385762" y="1001410"/>
                    </a:cubicBezTo>
                    <a:cubicBezTo>
                      <a:pt x="394282" y="1016319"/>
                      <a:pt x="414337" y="1020460"/>
                      <a:pt x="428625" y="1029985"/>
                    </a:cubicBezTo>
                    <a:cubicBezTo>
                      <a:pt x="461962" y="1025223"/>
                      <a:pt x="496381" y="1025375"/>
                      <a:pt x="528637" y="1015698"/>
                    </a:cubicBezTo>
                    <a:cubicBezTo>
                      <a:pt x="545084" y="1010764"/>
                      <a:pt x="554328" y="987123"/>
                      <a:pt x="571500" y="987123"/>
                    </a:cubicBezTo>
                    <a:cubicBezTo>
                      <a:pt x="606810" y="987123"/>
                      <a:pt x="680220" y="1027196"/>
                      <a:pt x="714375" y="1044273"/>
                    </a:cubicBezTo>
                    <a:cubicBezTo>
                      <a:pt x="719137" y="1029985"/>
                      <a:pt x="721190" y="1014486"/>
                      <a:pt x="728662" y="1001410"/>
                    </a:cubicBezTo>
                    <a:cubicBezTo>
                      <a:pt x="797861" y="880311"/>
                      <a:pt x="753054" y="999675"/>
                      <a:pt x="785812" y="901398"/>
                    </a:cubicBezTo>
                    <a:cubicBezTo>
                      <a:pt x="795337" y="915685"/>
                      <a:pt x="802245" y="932118"/>
                      <a:pt x="814387" y="944260"/>
                    </a:cubicBezTo>
                    <a:cubicBezTo>
                      <a:pt x="831225" y="961098"/>
                      <a:pt x="853457" y="971626"/>
                      <a:pt x="871537" y="987123"/>
                    </a:cubicBezTo>
                    <a:cubicBezTo>
                      <a:pt x="886878" y="1000273"/>
                      <a:pt x="900112" y="1015698"/>
                      <a:pt x="914400" y="1029985"/>
                    </a:cubicBezTo>
                    <a:cubicBezTo>
                      <a:pt x="952500" y="1020460"/>
                      <a:pt x="992948" y="1017661"/>
                      <a:pt x="1028700" y="1001410"/>
                    </a:cubicBezTo>
                    <a:cubicBezTo>
                      <a:pt x="1129381" y="955646"/>
                      <a:pt x="1009263" y="942974"/>
                      <a:pt x="1128712" y="972835"/>
                    </a:cubicBezTo>
                    <a:cubicBezTo>
                      <a:pt x="1134155" y="981000"/>
                      <a:pt x="1175656" y="1055159"/>
                      <a:pt x="1200150" y="1044273"/>
                    </a:cubicBezTo>
                    <a:cubicBezTo>
                      <a:pt x="1237078" y="1027861"/>
                      <a:pt x="1285875" y="958548"/>
                      <a:pt x="1285875" y="958548"/>
                    </a:cubicBezTo>
                    <a:cubicBezTo>
                      <a:pt x="1295400" y="972835"/>
                      <a:pt x="1302308" y="989268"/>
                      <a:pt x="1314450" y="1001410"/>
                    </a:cubicBezTo>
                    <a:cubicBezTo>
                      <a:pt x="1331288" y="1018248"/>
                      <a:pt x="1353520" y="1028776"/>
                      <a:pt x="1371600" y="1044273"/>
                    </a:cubicBezTo>
                    <a:cubicBezTo>
                      <a:pt x="1386941" y="1057422"/>
                      <a:pt x="1400175" y="1072848"/>
                      <a:pt x="1414462" y="1087135"/>
                    </a:cubicBezTo>
                    <a:cubicBezTo>
                      <a:pt x="1455413" y="1073485"/>
                      <a:pt x="1482787" y="1056485"/>
                      <a:pt x="1528762" y="1087135"/>
                    </a:cubicBezTo>
                    <a:cubicBezTo>
                      <a:pt x="1750084" y="1234683"/>
                      <a:pt x="1548699" y="1160457"/>
                      <a:pt x="1671637" y="1201435"/>
                    </a:cubicBezTo>
                    <a:cubicBezTo>
                      <a:pt x="1706572" y="1183967"/>
                      <a:pt x="1741359" y="1169528"/>
                      <a:pt x="1771650" y="1144285"/>
                    </a:cubicBezTo>
                    <a:cubicBezTo>
                      <a:pt x="1843000" y="1084827"/>
                      <a:pt x="1782047" y="1112245"/>
                      <a:pt x="1857375" y="1087135"/>
                    </a:cubicBezTo>
                    <a:cubicBezTo>
                      <a:pt x="1883123" y="1112883"/>
                      <a:pt x="1908288" y="1143654"/>
                      <a:pt x="1943100" y="1158573"/>
                    </a:cubicBezTo>
                    <a:cubicBezTo>
                      <a:pt x="1961149" y="1166308"/>
                      <a:pt x="1981200" y="1168098"/>
                      <a:pt x="2000250" y="1172860"/>
                    </a:cubicBezTo>
                    <a:cubicBezTo>
                      <a:pt x="2028825" y="1163335"/>
                      <a:pt x="2057013" y="1152560"/>
                      <a:pt x="2085975" y="1144285"/>
                    </a:cubicBezTo>
                    <a:cubicBezTo>
                      <a:pt x="2123737" y="1133496"/>
                      <a:pt x="2200275" y="1115710"/>
                      <a:pt x="2200275" y="1115710"/>
                    </a:cubicBezTo>
                    <a:cubicBezTo>
                      <a:pt x="2214562" y="1120473"/>
                      <a:pt x="2228526" y="1126345"/>
                      <a:pt x="2243137" y="1129998"/>
                    </a:cubicBezTo>
                    <a:cubicBezTo>
                      <a:pt x="2285734" y="1140647"/>
                      <a:pt x="2329815" y="1145476"/>
                      <a:pt x="2371725" y="1158573"/>
                    </a:cubicBezTo>
                    <a:cubicBezTo>
                      <a:pt x="2406344" y="1169391"/>
                      <a:pt x="2438061" y="1187965"/>
                      <a:pt x="2471737" y="1201435"/>
                    </a:cubicBezTo>
                    <a:cubicBezTo>
                      <a:pt x="2485720" y="1207028"/>
                      <a:pt x="2500312" y="1210960"/>
                      <a:pt x="2514600" y="1215723"/>
                    </a:cubicBezTo>
                    <a:cubicBezTo>
                      <a:pt x="2552700" y="1206198"/>
                      <a:pt x="2597482" y="1210712"/>
                      <a:pt x="2628900" y="1187148"/>
                    </a:cubicBezTo>
                    <a:cubicBezTo>
                      <a:pt x="2647950" y="1172860"/>
                      <a:pt x="2666673" y="1158126"/>
                      <a:pt x="2686050" y="1144285"/>
                    </a:cubicBezTo>
                    <a:cubicBezTo>
                      <a:pt x="2724536" y="1116795"/>
                      <a:pt x="2758633" y="1097878"/>
                      <a:pt x="2800350" y="1072848"/>
                    </a:cubicBezTo>
                    <a:cubicBezTo>
                      <a:pt x="2814637" y="1077610"/>
                      <a:pt x="2830136" y="1079663"/>
                      <a:pt x="2843212" y="1087135"/>
                    </a:cubicBezTo>
                    <a:cubicBezTo>
                      <a:pt x="2849491" y="1090723"/>
                      <a:pt x="2927139" y="1152541"/>
                      <a:pt x="2943225" y="1158573"/>
                    </a:cubicBezTo>
                    <a:cubicBezTo>
                      <a:pt x="2965963" y="1167100"/>
                      <a:pt x="2990850" y="1168098"/>
                      <a:pt x="3014662" y="1172860"/>
                    </a:cubicBezTo>
                    <a:cubicBezTo>
                      <a:pt x="3037798" y="1161292"/>
                      <a:pt x="3098701" y="1125675"/>
                      <a:pt x="3128962" y="1129998"/>
                    </a:cubicBezTo>
                    <a:cubicBezTo>
                      <a:pt x="3145961" y="1132426"/>
                      <a:pt x="3158088" y="1148270"/>
                      <a:pt x="3171825" y="1158573"/>
                    </a:cubicBezTo>
                    <a:cubicBezTo>
                      <a:pt x="3196221" y="1176870"/>
                      <a:pt x="3217113" y="1200034"/>
                      <a:pt x="3243262" y="1215723"/>
                    </a:cubicBezTo>
                    <a:cubicBezTo>
                      <a:pt x="3265254" y="1228918"/>
                      <a:pt x="3290887" y="1234773"/>
                      <a:pt x="3314700" y="1244298"/>
                    </a:cubicBezTo>
                    <a:cubicBezTo>
                      <a:pt x="3348037" y="1239535"/>
                      <a:pt x="3383281" y="1242099"/>
                      <a:pt x="3414712" y="1230010"/>
                    </a:cubicBezTo>
                    <a:cubicBezTo>
                      <a:pt x="3446766" y="1217682"/>
                      <a:pt x="3500437" y="1172860"/>
                      <a:pt x="3500437" y="1172860"/>
                    </a:cubicBezTo>
                    <a:cubicBezTo>
                      <a:pt x="3541003" y="1180973"/>
                      <a:pt x="3636438" y="1201435"/>
                      <a:pt x="3671887" y="1201435"/>
                    </a:cubicBezTo>
                    <a:cubicBezTo>
                      <a:pt x="3710283" y="1201435"/>
                      <a:pt x="3748087" y="1191910"/>
                      <a:pt x="3786187" y="1187148"/>
                    </a:cubicBezTo>
                    <a:cubicBezTo>
                      <a:pt x="3832157" y="1156502"/>
                      <a:pt x="3831819" y="1154168"/>
                      <a:pt x="3886200" y="1129998"/>
                    </a:cubicBezTo>
                    <a:cubicBezTo>
                      <a:pt x="3909636" y="1119582"/>
                      <a:pt x="3932894" y="1108171"/>
                      <a:pt x="3957637" y="1101423"/>
                    </a:cubicBezTo>
                    <a:cubicBezTo>
                      <a:pt x="3985585" y="1093801"/>
                      <a:pt x="4014446" y="1088887"/>
                      <a:pt x="4043362" y="1087135"/>
                    </a:cubicBezTo>
                    <a:cubicBezTo>
                      <a:pt x="4171802" y="1079351"/>
                      <a:pt x="4300537" y="1077610"/>
                      <a:pt x="4429125" y="1072848"/>
                    </a:cubicBezTo>
                    <a:cubicBezTo>
                      <a:pt x="4448175" y="1063323"/>
                      <a:pt x="4468944" y="1056653"/>
                      <a:pt x="4486275" y="1044273"/>
                    </a:cubicBezTo>
                    <a:cubicBezTo>
                      <a:pt x="4502717" y="1032529"/>
                      <a:pt x="4511474" y="1011223"/>
                      <a:pt x="4529137" y="1001410"/>
                    </a:cubicBezTo>
                    <a:cubicBezTo>
                      <a:pt x="4555467" y="986782"/>
                      <a:pt x="4586287" y="982360"/>
                      <a:pt x="4614862" y="972835"/>
                    </a:cubicBezTo>
                    <a:cubicBezTo>
                      <a:pt x="4631152" y="967405"/>
                      <a:pt x="4643437" y="953785"/>
                      <a:pt x="4657725" y="944260"/>
                    </a:cubicBezTo>
                    <a:cubicBezTo>
                      <a:pt x="4733928" y="829957"/>
                      <a:pt x="4633910" y="968076"/>
                      <a:pt x="4729162" y="872823"/>
                    </a:cubicBezTo>
                    <a:cubicBezTo>
                      <a:pt x="4770107" y="831878"/>
                      <a:pt x="4748785" y="833578"/>
                      <a:pt x="4772025" y="787098"/>
                    </a:cubicBezTo>
                    <a:cubicBezTo>
                      <a:pt x="4779704" y="771739"/>
                      <a:pt x="4789607" y="757427"/>
                      <a:pt x="4800600" y="744235"/>
                    </a:cubicBezTo>
                    <a:cubicBezTo>
                      <a:pt x="4813535" y="728713"/>
                      <a:pt x="4824150" y="707315"/>
                      <a:pt x="4843462" y="701373"/>
                    </a:cubicBezTo>
                    <a:cubicBezTo>
                      <a:pt x="4889208" y="687297"/>
                      <a:pt x="4938712" y="691848"/>
                      <a:pt x="4986337" y="687085"/>
                    </a:cubicBezTo>
                    <a:cubicBezTo>
                      <a:pt x="5000625" y="672798"/>
                      <a:pt x="5026530" y="664251"/>
                      <a:pt x="5029200" y="644223"/>
                    </a:cubicBezTo>
                    <a:cubicBezTo>
                      <a:pt x="5036779" y="587378"/>
                      <a:pt x="5022491" y="529618"/>
                      <a:pt x="5014912" y="472773"/>
                    </a:cubicBezTo>
                    <a:cubicBezTo>
                      <a:pt x="5012922" y="457845"/>
                      <a:pt x="5010033" y="441670"/>
                      <a:pt x="5000625" y="429910"/>
                    </a:cubicBezTo>
                    <a:cubicBezTo>
                      <a:pt x="4989898" y="416501"/>
                      <a:pt x="4972050" y="410860"/>
                      <a:pt x="4957762" y="401335"/>
                    </a:cubicBezTo>
                    <a:cubicBezTo>
                      <a:pt x="4953000" y="387048"/>
                      <a:pt x="4951829" y="371004"/>
                      <a:pt x="4943475" y="358473"/>
                    </a:cubicBezTo>
                    <a:cubicBezTo>
                      <a:pt x="4932267" y="341661"/>
                      <a:pt x="4908818" y="334074"/>
                      <a:pt x="4900612" y="315610"/>
                    </a:cubicBezTo>
                    <a:cubicBezTo>
                      <a:pt x="4888847" y="289138"/>
                      <a:pt x="4898091" y="256357"/>
                      <a:pt x="4886325" y="229885"/>
                    </a:cubicBezTo>
                    <a:cubicBezTo>
                      <a:pt x="4871594" y="196740"/>
                      <a:pt x="4826048" y="179655"/>
                      <a:pt x="4800600" y="158448"/>
                    </a:cubicBezTo>
                    <a:cubicBezTo>
                      <a:pt x="4754370" y="119922"/>
                      <a:pt x="4795838" y="106060"/>
                      <a:pt x="4772025" y="11558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CC00"/>
                  </a:gs>
                  <a:gs pos="50000">
                    <a:srgbClr val="FFFF00"/>
                  </a:gs>
                  <a:gs pos="100000">
                    <a:srgbClr val="9900CC"/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643042" y="4119567"/>
              <a:ext cx="4286280" cy="125004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ln>
                    <a:solidFill>
                      <a:sysClr val="windowText" lastClr="000000"/>
                    </a:solidFill>
                  </a:ln>
                  <a:solidFill>
                    <a:srgbClr val="9900CC"/>
                  </a:solidFill>
                  <a:latin typeface="+mn-lt"/>
                  <a:cs typeface="Times New Roman" pitchFamily="18" charset="0"/>
                </a:rPr>
                <a:t>ترتيب العمليات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929063" y="285750"/>
            <a:ext cx="4857750" cy="2000250"/>
            <a:chOff x="3857620" y="285728"/>
            <a:chExt cx="4857752" cy="2000264"/>
          </a:xfrm>
        </p:grpSpPr>
        <p:grpSp>
          <p:nvGrpSpPr>
            <p:cNvPr id="3076" name="Group 3"/>
            <p:cNvGrpSpPr>
              <a:grpSpLocks/>
            </p:cNvGrpSpPr>
            <p:nvPr/>
          </p:nvGrpSpPr>
          <p:grpSpPr bwMode="auto">
            <a:xfrm>
              <a:off x="3857620" y="285728"/>
              <a:ext cx="4857752" cy="2000264"/>
              <a:chOff x="3571868" y="285728"/>
              <a:chExt cx="5143504" cy="2643206"/>
            </a:xfrm>
          </p:grpSpPr>
          <p:sp>
            <p:nvSpPr>
              <p:cNvPr id="17" name="32-Point Star 16"/>
              <p:cNvSpPr/>
              <p:nvPr/>
            </p:nvSpPr>
            <p:spPr>
              <a:xfrm>
                <a:off x="3571868" y="285728"/>
                <a:ext cx="5143504" cy="2643206"/>
              </a:xfrm>
              <a:prstGeom prst="star32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  <a:ln w="5715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/>
              </a:p>
            </p:txBody>
          </p:sp>
          <p:sp>
            <p:nvSpPr>
              <p:cNvPr id="18" name="32-Point Star 17"/>
              <p:cNvSpPr/>
              <p:nvPr/>
            </p:nvSpPr>
            <p:spPr>
              <a:xfrm>
                <a:off x="3857620" y="642918"/>
                <a:ext cx="4572032" cy="1928826"/>
              </a:xfrm>
              <a:prstGeom prst="star32">
                <a:avLst/>
              </a:prstGeom>
              <a:solidFill>
                <a:srgbClr val="FF0000"/>
              </a:solidFill>
              <a:ln w="38100">
                <a:solidFill>
                  <a:srgbClr val="990099"/>
                </a:solidFill>
              </a:ln>
              <a:effectLst>
                <a:innerShdw blurRad="863600">
                  <a:srgbClr val="0033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6" name="Rectangle 1"/>
            <p:cNvSpPr>
              <a:spLocks noChangeArrowheads="1"/>
            </p:cNvSpPr>
            <p:nvPr/>
          </p:nvSpPr>
          <p:spPr bwMode="auto">
            <a:xfrm>
              <a:off x="5186090" y="785794"/>
              <a:ext cx="217239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>
                <a:defRPr/>
              </a:pPr>
              <a:r>
                <a:rPr lang="ar-EG" sz="66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Times New Roman" pitchFamily="18" charset="0"/>
                </a:rPr>
                <a:t>1 – 4 </a:t>
              </a:r>
              <a:endParaRPr lang="ar-EG" sz="8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 –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رتيب العمل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"/>
          <p:cNvGrpSpPr>
            <a:grpSpLocks/>
          </p:cNvGrpSpPr>
          <p:nvPr/>
        </p:nvGrpSpPr>
        <p:grpSpPr bwMode="auto">
          <a:xfrm>
            <a:off x="3571875" y="71438"/>
            <a:ext cx="5072063" cy="1571625"/>
            <a:chOff x="928662" y="3643314"/>
            <a:chExt cx="5072098" cy="2214578"/>
          </a:xfrm>
        </p:grpSpPr>
        <p:pic>
          <p:nvPicPr>
            <p:cNvPr id="3" name="Picture 44" descr="http://www.clker.com/cliparts/b/9/5/c/1194984476257642059parchment_paper_landsca_.svg.hi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rgbClr val="C00000">
                  <a:tint val="45000"/>
                  <a:satMod val="400000"/>
                </a:srgbClr>
              </a:duotone>
              <a:lum bright="-32000" contrast="71000"/>
            </a:blip>
            <a:srcRect/>
            <a:stretch>
              <a:fillRect/>
            </a:stretch>
          </p:blipFill>
          <p:spPr bwMode="auto">
            <a:xfrm>
              <a:off x="928662" y="3643314"/>
              <a:ext cx="5072098" cy="2214578"/>
            </a:xfrm>
            <a:prstGeom prst="rect">
              <a:avLst/>
            </a:prstGeom>
            <a:noFill/>
            <a:effectLst>
              <a:innerShdw>
                <a:srgbClr val="0000FF"/>
              </a:innerShdw>
            </a:effectLst>
          </p:spPr>
        </p:pic>
        <p:sp>
          <p:nvSpPr>
            <p:cNvPr id="21518" name="TextBox 3"/>
            <p:cNvSpPr txBox="1">
              <a:spLocks noChangeArrowheads="1"/>
            </p:cNvSpPr>
            <p:nvPr/>
          </p:nvSpPr>
          <p:spPr bwMode="auto">
            <a:xfrm>
              <a:off x="1000100" y="4146627"/>
              <a:ext cx="4857784" cy="130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>
                  <a:solidFill>
                    <a:schemeClr val="bg1"/>
                  </a:solidFill>
                </a:rPr>
                <a:t>تحقق من فهمك:</a:t>
              </a:r>
            </a:p>
          </p:txBody>
        </p:sp>
      </p:grpSp>
      <p:grpSp>
        <p:nvGrpSpPr>
          <p:cNvPr id="21507" name="Group 4"/>
          <p:cNvGrpSpPr>
            <a:grpSpLocks/>
          </p:cNvGrpSpPr>
          <p:nvPr/>
        </p:nvGrpSpPr>
        <p:grpSpPr bwMode="auto">
          <a:xfrm>
            <a:off x="571500" y="1941814"/>
            <a:ext cx="7929563" cy="4555960"/>
            <a:chOff x="428596" y="840289"/>
            <a:chExt cx="7929554" cy="5188768"/>
          </a:xfrm>
        </p:grpSpPr>
        <p:sp>
          <p:nvSpPr>
            <p:cNvPr id="8" name="Rectangle 7"/>
            <p:cNvSpPr/>
            <p:nvPr/>
          </p:nvSpPr>
          <p:spPr bwMode="auto">
            <a:xfrm>
              <a:off x="428596" y="840289"/>
              <a:ext cx="7929554" cy="5188768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9900CC"/>
              </a:solidFill>
            </a:ln>
            <a:effectLst>
              <a:innerShdw blurRad="876300">
                <a:srgbClr val="FF0066"/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sp>
          <p:nvSpPr>
            <p:cNvPr id="2" name="TextBox 2"/>
            <p:cNvSpPr txBox="1">
              <a:spLocks noChangeArrowheads="1"/>
            </p:cNvSpPr>
            <p:nvPr/>
          </p:nvSpPr>
          <p:spPr bwMode="auto">
            <a:xfrm>
              <a:off x="857221" y="1069561"/>
              <a:ext cx="7215180" cy="1082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800" b="1" dirty="0">
                  <a:solidFill>
                    <a:srgbClr val="FF0000"/>
                  </a:solidFill>
                  <a:latin typeface="Calibri" pitchFamily="34" charset="0"/>
                  <a:cs typeface="+mj-cs"/>
                </a:rPr>
                <a:t>أوجد قيمة كل من العبارتين الآتيتين:</a:t>
              </a:r>
              <a:endParaRPr lang="ar-EG" sz="4400" b="1" dirty="0">
                <a:latin typeface="Calibri" pitchFamily="34" charset="0"/>
                <a:cs typeface="+mj-cs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14688" y="3000375"/>
            <a:ext cx="4214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د) 24 ÷ </a:t>
            </a:r>
            <a:r>
              <a:rPr lang="ar-EG" sz="5400" b="1" baseline="42000" dirty="0">
                <a:latin typeface="Calibri" pitchFamily="34" charset="0"/>
                <a:cs typeface="+mj-cs"/>
              </a:rPr>
              <a:t>3</a:t>
            </a:r>
            <a:r>
              <a:rPr lang="ar-EG" sz="5400" b="1" dirty="0">
                <a:latin typeface="Calibri" pitchFamily="34" charset="0"/>
                <a:cs typeface="+mj-cs"/>
              </a:rPr>
              <a:t>2 + 6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08625" y="4485382"/>
            <a:ext cx="26447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>
                <a:solidFill>
                  <a:srgbClr val="0000CC"/>
                </a:solidFill>
              </a:rPr>
              <a:t>= 24 ÷ 8 + </a:t>
            </a:r>
            <a:r>
              <a:rPr lang="ar-EG" sz="3600" b="1" dirty="0" smtClean="0">
                <a:solidFill>
                  <a:srgbClr val="0000CC"/>
                </a:solidFill>
              </a:rPr>
              <a:t>6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ar-EG" sz="3600" b="1" dirty="0">
                <a:solidFill>
                  <a:srgbClr val="0000CC"/>
                </a:solidFill>
              </a:rPr>
              <a:t>= 3 + 6 = </a:t>
            </a:r>
            <a:r>
              <a:rPr lang="ar-EG" sz="3600" b="1" dirty="0" smtClean="0">
                <a:solidFill>
                  <a:srgbClr val="0000CC"/>
                </a:solidFill>
              </a:rPr>
              <a:t>9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129690" y="4501515"/>
            <a:ext cx="22333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600" b="1" dirty="0" smtClean="0">
                <a:solidFill>
                  <a:srgbClr val="FF0000"/>
                </a:solidFill>
              </a:rPr>
              <a:t>أوجد قيمة </a:t>
            </a:r>
            <a:r>
              <a:rPr lang="ar-EG" sz="3600" b="1" baseline="30000" dirty="0" smtClean="0">
                <a:solidFill>
                  <a:srgbClr val="FF0000"/>
                </a:solidFill>
              </a:rPr>
              <a:t>3</a:t>
            </a:r>
            <a:r>
              <a:rPr lang="ar-EG" sz="3600" b="1" dirty="0" smtClean="0">
                <a:solidFill>
                  <a:srgbClr val="FF0000"/>
                </a:solidFill>
              </a:rPr>
              <a:t>2</a:t>
            </a:r>
            <a:endParaRPr lang="ar-EG" sz="3600" b="1" dirty="0"/>
          </a:p>
        </p:txBody>
      </p:sp>
      <p:sp>
        <p:nvSpPr>
          <p:cNvPr id="15" name="مستطيل 14"/>
          <p:cNvSpPr/>
          <p:nvPr/>
        </p:nvSpPr>
        <p:spPr>
          <a:xfrm>
            <a:off x="624869" y="5039380"/>
            <a:ext cx="3969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600" b="1" dirty="0" smtClean="0">
                <a:solidFill>
                  <a:srgbClr val="FF0000"/>
                </a:solidFill>
              </a:rPr>
              <a:t>أقسم 24على 8</a:t>
            </a:r>
            <a:r>
              <a:rPr lang="ar-SA" sz="3600" b="1" dirty="0" smtClean="0">
                <a:solidFill>
                  <a:srgbClr val="FF0000"/>
                </a:solidFill>
              </a:rPr>
              <a:t>،</a:t>
            </a:r>
            <a:r>
              <a:rPr lang="ar-EG" sz="3600" b="1" dirty="0" smtClean="0">
                <a:solidFill>
                  <a:srgbClr val="FF0000"/>
                </a:solidFill>
              </a:rPr>
              <a:t> ثم أجمع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د) 24 ÷ 32 +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جد قيمة 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= 24 ÷ 8 +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قسم 24على 8 ثم أجم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3 + 6 =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uiExpand="1" build="p"/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43063" y="714375"/>
            <a:ext cx="5753100" cy="5286375"/>
            <a:chOff x="4357687" y="1357298"/>
            <a:chExt cx="4214811" cy="5286411"/>
          </a:xfrm>
        </p:grpSpPr>
        <p:grpSp>
          <p:nvGrpSpPr>
            <p:cNvPr id="22531" name="Group 2"/>
            <p:cNvGrpSpPr>
              <a:grpSpLocks/>
            </p:cNvGrpSpPr>
            <p:nvPr/>
          </p:nvGrpSpPr>
          <p:grpSpPr bwMode="auto">
            <a:xfrm>
              <a:off x="4357687" y="1357298"/>
              <a:ext cx="4214811" cy="5286411"/>
              <a:chOff x="2285984" y="-664396"/>
              <a:chExt cx="5286412" cy="3087990"/>
            </a:xfrm>
          </p:grpSpPr>
          <p:sp>
            <p:nvSpPr>
              <p:cNvPr id="5" name="Lightning Bolt 4"/>
              <p:cNvSpPr/>
              <p:nvPr/>
            </p:nvSpPr>
            <p:spPr>
              <a:xfrm rot="7675323" flipH="1" flipV="1">
                <a:off x="4976392" y="205400"/>
                <a:ext cx="2048459" cy="2387929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" name="Lightning Bolt 5"/>
              <p:cNvSpPr/>
              <p:nvPr/>
            </p:nvSpPr>
            <p:spPr>
              <a:xfrm rot="7985834">
                <a:off x="2690053" y="-595839"/>
                <a:ext cx="2196832" cy="2059717"/>
              </a:xfrm>
              <a:prstGeom prst="lightningBol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" name="Flowchart: Punched Tape 6"/>
              <p:cNvSpPr/>
              <p:nvPr/>
            </p:nvSpPr>
            <p:spPr>
              <a:xfrm>
                <a:off x="2285984" y="357166"/>
                <a:ext cx="5286412" cy="1214446"/>
              </a:xfrm>
              <a:prstGeom prst="flowChartPunchedTap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22532" name="Rectangle 2"/>
            <p:cNvSpPr>
              <a:spLocks noChangeArrowheads="1"/>
            </p:cNvSpPr>
            <p:nvPr/>
          </p:nvSpPr>
          <p:spPr bwMode="auto">
            <a:xfrm>
              <a:off x="4567059" y="3606888"/>
              <a:ext cx="3853625" cy="1015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ar-EG" sz="6000" b="1" dirty="0">
                  <a:latin typeface="Times New Roman" pitchFamily="18" charset="0"/>
                  <a:cs typeface="Times New Roman" pitchFamily="18" charset="0"/>
                </a:rPr>
                <a:t>مثال من واقع الحياة</a:t>
              </a:r>
            </a:p>
          </p:txBody>
        </p:sp>
      </p:grp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 من واقع 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57188" y="785813"/>
            <a:ext cx="8501062" cy="5072062"/>
            <a:chOff x="357128" y="1785926"/>
            <a:chExt cx="8501151" cy="4786346"/>
          </a:xfrm>
        </p:grpSpPr>
        <p:grpSp>
          <p:nvGrpSpPr>
            <p:cNvPr id="3" name="Group 19"/>
            <p:cNvGrpSpPr/>
            <p:nvPr/>
          </p:nvGrpSpPr>
          <p:grpSpPr>
            <a:xfrm>
              <a:off x="357158" y="1785926"/>
              <a:ext cx="8501121" cy="4786346"/>
              <a:chOff x="857225" y="3643313"/>
              <a:chExt cx="7786741" cy="2500331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21" name="Folded Corner 20"/>
              <p:cNvSpPr/>
              <p:nvPr/>
            </p:nvSpPr>
            <p:spPr>
              <a:xfrm>
                <a:off x="1714480" y="3643314"/>
                <a:ext cx="6929486" cy="2500330"/>
              </a:xfrm>
              <a:prstGeom prst="foldedCorner">
                <a:avLst>
                  <a:gd name="adj" fmla="val 19148"/>
                </a:avLst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00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22" name="Folded Corner 21"/>
              <p:cNvSpPr/>
              <p:nvPr/>
            </p:nvSpPr>
            <p:spPr>
              <a:xfrm rot="10800000">
                <a:off x="857225" y="3643313"/>
                <a:ext cx="6786610" cy="2500330"/>
              </a:xfrm>
              <a:prstGeom prst="foldedCorner">
                <a:avLst>
                  <a:gd name="adj" fmla="val 16806"/>
                </a:avLst>
              </a:prstGeom>
              <a:ln w="57150">
                <a:solidFill>
                  <a:schemeClr val="tx1"/>
                </a:solidFill>
                <a:prstDash val="sysDot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00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3559" name="TextBox 19"/>
            <p:cNvSpPr txBox="1">
              <a:spLocks noChangeArrowheads="1"/>
            </p:cNvSpPr>
            <p:nvPr/>
          </p:nvSpPr>
          <p:spPr bwMode="auto">
            <a:xfrm>
              <a:off x="357128" y="2370676"/>
              <a:ext cx="7000954" cy="3920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>
                  <a:solidFill>
                    <a:srgbClr val="9900FF"/>
                  </a:solidFill>
                  <a:latin typeface="Times New Roman" pitchFamily="18" charset="0"/>
                  <a:cs typeface="Times New Roman" pitchFamily="18" charset="0"/>
                </a:rPr>
                <a:t>تسوق: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إذا كان</a:t>
              </a:r>
              <a:r>
                <a:rPr lang="ar-EG" sz="4400" b="1" dirty="0">
                  <a:solidFill>
                    <a:srgbClr val="99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ثمن علبة الحليب ريالين, وثمن علبة العصير 3 ريالات, وثمن علبة اللبن 4 ريالات, فاكتب العبارة التي تمثل ثمن شراء 4 علب من الحليب, وعلبتي عصير, و5 علب من اللبن, ثم أوجد الثمن الكلي لها. 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7500938" y="1071563"/>
            <a:ext cx="1428750" cy="1223962"/>
            <a:chOff x="6500826" y="1928802"/>
            <a:chExt cx="1428760" cy="1223970"/>
          </a:xfrm>
        </p:grpSpPr>
        <p:sp>
          <p:nvSpPr>
            <p:cNvPr id="8" name="32-Point Star 7"/>
            <p:cNvSpPr/>
            <p:nvPr/>
          </p:nvSpPr>
          <p:spPr>
            <a:xfrm>
              <a:off x="6581789" y="1928802"/>
              <a:ext cx="1347797" cy="1223970"/>
            </a:xfrm>
            <a:prstGeom prst="star32">
              <a:avLst/>
            </a:prstGeom>
            <a:solidFill>
              <a:srgbClr val="00FF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/>
            </a:p>
          </p:txBody>
        </p:sp>
        <p:sp>
          <p:nvSpPr>
            <p:cNvPr id="9" name="32-Point Star 8"/>
            <p:cNvSpPr/>
            <p:nvPr/>
          </p:nvSpPr>
          <p:spPr>
            <a:xfrm>
              <a:off x="6500826" y="1928802"/>
              <a:ext cx="1000132" cy="1000132"/>
            </a:xfrm>
            <a:prstGeom prst="star32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dirty="0"/>
                <a:t>5</a:t>
              </a:r>
            </a:p>
          </p:txBody>
        </p:sp>
      </p:grp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سوق  إذا كان ثمن علبة الحل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94768" y="1412875"/>
          <a:ext cx="8280920" cy="374441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70230"/>
                <a:gridCol w="2070230"/>
                <a:gridCol w="2070230"/>
                <a:gridCol w="2070230"/>
              </a:tblGrid>
              <a:tr h="1248138">
                <a:tc gridSpan="4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1248138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48138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11760" y="1556792"/>
            <a:ext cx="4608512" cy="101566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سعر الصنف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04025" y="2924175"/>
            <a:ext cx="17287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FF0000"/>
                </a:solidFill>
              </a:rPr>
              <a:t>الصنف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04025" y="3860800"/>
            <a:ext cx="17287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FF0000"/>
                </a:solidFill>
              </a:rPr>
              <a:t>الثمن بالريال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2000" y="2987675"/>
            <a:ext cx="19446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/>
              <a:t>علبة الحليب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87900" y="4068763"/>
            <a:ext cx="15128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solidFill>
                  <a:srgbClr val="9900FF"/>
                </a:solidFill>
              </a:rPr>
              <a:t>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55875" y="2997200"/>
            <a:ext cx="1944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/>
              <a:t>علبة العصير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71775" y="4078288"/>
            <a:ext cx="15128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solidFill>
                  <a:srgbClr val="9900FF"/>
                </a:solidFill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8313" y="2997200"/>
            <a:ext cx="1943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/>
              <a:t>علبة اللبن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4213" y="4078288"/>
            <a:ext cx="1511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solidFill>
                  <a:srgbClr val="9900FF"/>
                </a:solidFill>
              </a:rPr>
              <a:t>4</a:t>
            </a: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22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عر الصن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ن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لبة الحل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ثمن بال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علبة العص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علبة اللب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3" name="Group 11"/>
          <p:cNvGrpSpPr>
            <a:grpSpLocks/>
          </p:cNvGrpSpPr>
          <p:nvPr/>
        </p:nvGrpSpPr>
        <p:grpSpPr bwMode="auto">
          <a:xfrm>
            <a:off x="857252" y="2336019"/>
            <a:ext cx="7429498" cy="2378856"/>
            <a:chOff x="3000364" y="714356"/>
            <a:chExt cx="3643338" cy="1333352"/>
          </a:xfrm>
        </p:grpSpPr>
        <p:sp>
          <p:nvSpPr>
            <p:cNvPr id="5" name="Rounded Rectangle 4"/>
            <p:cNvSpPr/>
            <p:nvPr/>
          </p:nvSpPr>
          <p:spPr>
            <a:xfrm>
              <a:off x="3000364" y="714356"/>
              <a:ext cx="3643338" cy="1333352"/>
            </a:xfrm>
            <a:prstGeom prst="roundRect">
              <a:avLst/>
            </a:pr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8100">
              <a:solidFill>
                <a:srgbClr val="007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4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5608" name="TextBox 5"/>
            <p:cNvSpPr txBox="1">
              <a:spLocks noChangeArrowheads="1"/>
            </p:cNvSpPr>
            <p:nvPr/>
          </p:nvSpPr>
          <p:spPr bwMode="auto">
            <a:xfrm>
              <a:off x="3286116" y="934034"/>
              <a:ext cx="3143272" cy="879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EG" sz="4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لإيجاد الثمن </a:t>
              </a:r>
              <a:r>
                <a:rPr lang="ar-EG" sz="4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الكلي</a:t>
              </a:r>
              <a:r>
                <a:rPr lang="ar-SA" sz="4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؛</a:t>
              </a:r>
              <a:r>
                <a:rPr lang="ar-EG" sz="4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4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اكتب عبارة </a:t>
              </a:r>
              <a:r>
                <a:rPr lang="ar-EG" sz="4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عددية</a:t>
              </a:r>
              <a:r>
                <a:rPr lang="ar-SA" sz="4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،</a:t>
              </a:r>
              <a:r>
                <a:rPr lang="ar-EG" sz="4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4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ثم أوجد قيمتها.</a:t>
              </a:r>
              <a:endPara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إيجاد الثمن الكلي, اكتب عب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381000" y="2438400"/>
            <a:ext cx="8305800" cy="2667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b="1" dirty="0">
              <a:solidFill>
                <a:srgbClr val="FFFF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38200" y="2514600"/>
            <a:ext cx="74676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600" b="1" dirty="0" smtClean="0"/>
              <a:t>التعبير اللفظي: ثمن 4 علب حليب زائد ثمن علبتي عصير زائد ثمن 5 علب من اللبن.</a:t>
            </a:r>
            <a:endParaRPr lang="ar-EG" sz="36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295400" y="3752671"/>
            <a:ext cx="70104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600" b="1" dirty="0" smtClean="0"/>
              <a:t>العبارة العددية: 4×2 ريال + 2×3ريالات + 5×4 ريالات.</a:t>
            </a:r>
            <a:endParaRPr lang="ar-EG" sz="3600" b="1" dirty="0"/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عبير اللفظ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عبارة العددية  4×2 ريال +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7158" y="428604"/>
            <a:ext cx="8286808" cy="6072230"/>
            <a:chOff x="285719" y="1357298"/>
            <a:chExt cx="8643998" cy="4714908"/>
          </a:xfrm>
          <a:effectLst>
            <a:outerShdw blurRad="50800" dist="1905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3" name="Group 5"/>
            <p:cNvGrpSpPr/>
            <p:nvPr/>
          </p:nvGrpSpPr>
          <p:grpSpPr>
            <a:xfrm>
              <a:off x="285719" y="1357298"/>
              <a:ext cx="8643998" cy="4714908"/>
              <a:chOff x="357158" y="1285860"/>
              <a:chExt cx="8643998" cy="4714908"/>
            </a:xfrm>
          </p:grpSpPr>
          <p:sp>
            <p:nvSpPr>
              <p:cNvPr id="5" name="Round Single Corner Rectangle 4"/>
              <p:cNvSpPr/>
              <p:nvPr/>
            </p:nvSpPr>
            <p:spPr>
              <a:xfrm>
                <a:off x="1142976" y="1285860"/>
                <a:ext cx="7858180" cy="4286280"/>
              </a:xfrm>
              <a:prstGeom prst="round1Rect">
                <a:avLst>
                  <a:gd name="adj" fmla="val 36333"/>
                </a:avLst>
              </a:prstGeom>
              <a:solidFill>
                <a:srgbClr val="0000FF"/>
              </a:solidFill>
              <a:ln w="762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 rot="10800000">
                <a:off x="357158" y="1714488"/>
                <a:ext cx="8215370" cy="4286280"/>
              </a:xfrm>
              <a:prstGeom prst="round1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066"/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4" name="Rectangle 2"/>
            <p:cNvSpPr/>
            <p:nvPr/>
          </p:nvSpPr>
          <p:spPr>
            <a:xfrm>
              <a:off x="742676" y="1967463"/>
              <a:ext cx="7143800" cy="6428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8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2943225" y="1846918"/>
            <a:ext cx="5286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4000" b="1" dirty="0" smtClean="0">
                <a:latin typeface="+mn-lt"/>
                <a:cs typeface="+mj-cs"/>
              </a:rPr>
              <a:t>4×2+2×3+4×5</a:t>
            </a:r>
            <a:endParaRPr lang="en-US" sz="4000" b="1" dirty="0">
              <a:latin typeface="+mn-lt"/>
              <a:cs typeface="+mj-cs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3371850" y="2632730"/>
            <a:ext cx="4643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= </a:t>
            </a:r>
            <a:r>
              <a:rPr lang="ar-EG" sz="4000" b="1" dirty="0" smtClean="0">
                <a:latin typeface="+mn-lt"/>
                <a:cs typeface="+mj-cs"/>
              </a:rPr>
              <a:t>8+2×3+4×5</a:t>
            </a:r>
            <a:endParaRPr lang="en-US" sz="4000" b="1" dirty="0">
              <a:latin typeface="+mn-lt"/>
              <a:cs typeface="+mj-cs"/>
            </a:endParaRP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942975" y="2691468"/>
            <a:ext cx="2357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32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اضرب 4 في 2 </a:t>
            </a:r>
            <a:endParaRPr lang="en-US" sz="3200" b="1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3771900" y="3330575"/>
            <a:ext cx="400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= </a:t>
            </a:r>
            <a:r>
              <a:rPr lang="ar-EG" sz="4000" b="1" dirty="0" smtClean="0">
                <a:latin typeface="+mn-lt"/>
                <a:cs typeface="+mj-cs"/>
              </a:rPr>
              <a:t>8+ 6+ 4× 5 </a:t>
            </a:r>
            <a:endParaRPr lang="en-US" sz="4000" b="1" dirty="0">
              <a:latin typeface="+mn-lt"/>
              <a:cs typeface="+mj-cs"/>
            </a:endParaRPr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533400" y="3377625"/>
            <a:ext cx="297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32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ثم </a:t>
            </a:r>
            <a:r>
              <a:rPr lang="ar-EG" sz="3200" b="1" dirty="0" smtClean="0">
                <a:solidFill>
                  <a:srgbClr val="0000FF"/>
                </a:solidFill>
                <a:latin typeface="Calibri" pitchFamily="34" charset="0"/>
              </a:rPr>
              <a:t>اضرب</a:t>
            </a:r>
            <a:r>
              <a:rPr lang="ar-EG" sz="32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 2 في 3 </a:t>
            </a:r>
            <a:endParaRPr lang="en-US" sz="3200" b="1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3771900" y="4528205"/>
            <a:ext cx="400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= </a:t>
            </a:r>
            <a:r>
              <a:rPr lang="ar-EG" sz="4000" b="1" dirty="0" smtClean="0">
                <a:latin typeface="+mn-lt"/>
                <a:cs typeface="+mj-cs"/>
              </a:rPr>
              <a:t>34 </a:t>
            </a:r>
            <a:endParaRPr lang="en-US" sz="4000" b="1" dirty="0">
              <a:latin typeface="+mn-lt"/>
              <a:cs typeface="+mj-cs"/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4000500" y="3990043"/>
            <a:ext cx="400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j-cs"/>
              </a:rPr>
              <a:t>= </a:t>
            </a:r>
            <a:r>
              <a:rPr lang="ar-EG" sz="4000" b="1" dirty="0" smtClean="0">
                <a:latin typeface="+mn-lt"/>
                <a:cs typeface="+mj-cs"/>
              </a:rPr>
              <a:t>8 </a:t>
            </a:r>
            <a:r>
              <a:rPr lang="ar-EG" sz="4000" b="1" dirty="0">
                <a:latin typeface="+mn-lt"/>
                <a:cs typeface="+mj-cs"/>
              </a:rPr>
              <a:t>+ </a:t>
            </a:r>
            <a:r>
              <a:rPr lang="ar-EG" sz="4000" b="1" dirty="0" smtClean="0">
                <a:latin typeface="+mn-lt"/>
                <a:cs typeface="+mj-cs"/>
              </a:rPr>
              <a:t>6+20</a:t>
            </a:r>
            <a:endParaRPr lang="en-US" sz="4000" b="1" dirty="0">
              <a:latin typeface="+mn-lt"/>
              <a:cs typeface="+mj-cs"/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685800" y="4048780"/>
            <a:ext cx="2724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3200" b="1" dirty="0" smtClean="0">
                <a:solidFill>
                  <a:srgbClr val="0000FF"/>
                </a:solidFill>
                <a:latin typeface="Calibri" pitchFamily="34" charset="0"/>
              </a:rPr>
              <a:t>ثم اضرب</a:t>
            </a:r>
            <a:r>
              <a:rPr lang="ar-EG" sz="32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 4 في5</a:t>
            </a:r>
            <a:endParaRPr lang="en-US" sz="3200" b="1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3362325" y="5115580"/>
            <a:ext cx="4000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2800" b="1" dirty="0" smtClean="0">
                <a:latin typeface="+mn-lt"/>
                <a:cs typeface="+mj-cs"/>
              </a:rPr>
              <a:t>إذن</a:t>
            </a:r>
            <a:r>
              <a:rPr lang="ar-SA" sz="2800" b="1" dirty="0" smtClean="0">
                <a:latin typeface="+mn-lt"/>
                <a:cs typeface="+mj-cs"/>
              </a:rPr>
              <a:t>،</a:t>
            </a:r>
            <a:r>
              <a:rPr lang="ar-EG" sz="2800" b="1" dirty="0" smtClean="0">
                <a:latin typeface="+mn-lt"/>
                <a:cs typeface="+mj-cs"/>
              </a:rPr>
              <a:t> الثمن الكلي هو 34 ريال</a:t>
            </a:r>
            <a:r>
              <a:rPr lang="ar-SA" sz="2800" b="1" dirty="0" smtClean="0">
                <a:latin typeface="+mn-lt"/>
                <a:cs typeface="+mj-cs"/>
              </a:rPr>
              <a:t>ً</a:t>
            </a:r>
            <a:r>
              <a:rPr lang="ar-EG" sz="2800" b="1" dirty="0" smtClean="0">
                <a:latin typeface="+mn-lt"/>
                <a:cs typeface="+mj-cs"/>
              </a:rPr>
              <a:t>ا.</a:t>
            </a:r>
            <a:endParaRPr lang="en-US" sz="2800" b="1" dirty="0">
              <a:latin typeface="+mn-lt"/>
              <a:cs typeface="+mj-cs"/>
            </a:endParaRP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464 - صوت 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×2+2×3+4×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ضرب 4 في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8+2×3+4×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ثم اضرب 2 في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8+ 6+ 4×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ثم اضرب 4 في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= 8 + 6+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=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إذن الثمن الكلي هو 34 ريا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79388" y="-26988"/>
            <a:ext cx="8901112" cy="6884988"/>
            <a:chOff x="531545" y="421649"/>
            <a:chExt cx="8144911" cy="6552727"/>
          </a:xfrm>
        </p:grpSpPr>
        <p:sp>
          <p:nvSpPr>
            <p:cNvPr id="3" name="Rectangle 2"/>
            <p:cNvSpPr/>
            <p:nvPr/>
          </p:nvSpPr>
          <p:spPr>
            <a:xfrm>
              <a:off x="3995936" y="692695"/>
              <a:ext cx="4680520" cy="6281681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75000"/>
                    <a:tint val="66000"/>
                    <a:satMod val="160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pic>
          <p:nvPicPr>
            <p:cNvPr id="28680" name="Picture 3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447421">
              <a:off x="4503073" y="637673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Picture 4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447421">
              <a:off x="5871225" y="493657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2" name="Picture 5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447421">
              <a:off x="6972592" y="421649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3" name="Picture 6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447421">
              <a:off x="3084160" y="839521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4" name="Picture 7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447421">
              <a:off x="1716008" y="983537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5" name="Picture 8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447421">
              <a:off x="542633" y="1135937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Flowchart: Manual Input 9"/>
            <p:cNvSpPr/>
            <p:nvPr/>
          </p:nvSpPr>
          <p:spPr>
            <a:xfrm>
              <a:off x="531545" y="908719"/>
              <a:ext cx="7848872" cy="5817602"/>
            </a:xfrm>
            <a:prstGeom prst="flowChartManualInput">
              <a:avLst/>
            </a:prstGeom>
            <a:blipFill dpi="0" rotWithShape="1">
              <a:blip r:embed="rId7" cstate="print"/>
              <a:srcRect/>
              <a:stretch>
                <a:fillRect t="-5000" b="-10000"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716463" y="1277938"/>
            <a:ext cx="3846512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C00000"/>
                </a:solidFill>
              </a:rPr>
              <a:t>الربط بالحياة: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27088" y="2420938"/>
            <a:ext cx="741680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/>
              <a:t>يعد الحليب الطازج غذاء </a:t>
            </a:r>
            <a:r>
              <a:rPr lang="ar-EG" sz="4400" b="1" dirty="0" smtClean="0"/>
              <a:t>متكامل</a:t>
            </a:r>
            <a:r>
              <a:rPr lang="ar-SA" sz="4400" b="1" dirty="0" smtClean="0"/>
              <a:t>ً</a:t>
            </a:r>
            <a:r>
              <a:rPr lang="ar-EG" sz="4400" b="1" dirty="0" smtClean="0"/>
              <a:t>ا وضروري</a:t>
            </a:r>
            <a:r>
              <a:rPr lang="ar-SA" sz="4400" b="1" dirty="0" smtClean="0"/>
              <a:t>ًّ</a:t>
            </a:r>
            <a:r>
              <a:rPr lang="ar-EG" sz="4400" b="1" dirty="0" smtClean="0"/>
              <a:t>ا </a:t>
            </a:r>
            <a:r>
              <a:rPr lang="ar-EG" sz="4400" b="1" dirty="0"/>
              <a:t>لجسم الإنسان؛ حيث يحتوي على العديد من البروتينات, والسكريات, والكالسيوم, والفيتامينات الضرورية لبناء الجسم ونموه.</a:t>
            </a: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91 - wet and squi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ربط ب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عد الحليب الطازج غذاء متكام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"/>
          <p:cNvGrpSpPr>
            <a:grpSpLocks/>
          </p:cNvGrpSpPr>
          <p:nvPr/>
        </p:nvGrpSpPr>
        <p:grpSpPr bwMode="auto">
          <a:xfrm>
            <a:off x="179388" y="-26988"/>
            <a:ext cx="8901112" cy="6884988"/>
            <a:chOff x="531545" y="421649"/>
            <a:chExt cx="8144911" cy="6552727"/>
          </a:xfrm>
        </p:grpSpPr>
        <p:sp>
          <p:nvSpPr>
            <p:cNvPr id="3" name="Rectangle 2"/>
            <p:cNvSpPr/>
            <p:nvPr/>
          </p:nvSpPr>
          <p:spPr>
            <a:xfrm>
              <a:off x="3995936" y="692695"/>
              <a:ext cx="4680520" cy="6281681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75000"/>
                    <a:tint val="66000"/>
                    <a:satMod val="160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pic>
          <p:nvPicPr>
            <p:cNvPr id="29704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447421">
              <a:off x="4503073" y="637673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5" name="Picture 4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447421">
              <a:off x="5871225" y="493657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5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447421">
              <a:off x="6972592" y="421649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7" name="Picture 6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447421">
              <a:off x="3084160" y="839521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8" name="Picture 7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447421">
              <a:off x="1716008" y="983537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9" name="Picture 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447421">
              <a:off x="542633" y="1135937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Flowchart: Manual Input 9"/>
            <p:cNvSpPr/>
            <p:nvPr/>
          </p:nvSpPr>
          <p:spPr>
            <a:xfrm>
              <a:off x="531545" y="908719"/>
              <a:ext cx="7848872" cy="5817602"/>
            </a:xfrm>
            <a:prstGeom prst="flowChartManualInput">
              <a:avLst/>
            </a:prstGeom>
            <a:blipFill dpi="0" rotWithShape="1">
              <a:blip r:embed="rId5" cstate="print"/>
              <a:srcRect/>
              <a:stretch>
                <a:fillRect t="-5000" b="-10000"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29699" name="TextBox 10"/>
          <p:cNvSpPr txBox="1">
            <a:spLocks noChangeArrowheads="1"/>
          </p:cNvSpPr>
          <p:nvPr/>
        </p:nvSpPr>
        <p:spPr bwMode="auto">
          <a:xfrm>
            <a:off x="4716463" y="1277938"/>
            <a:ext cx="3846512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C00000"/>
                </a:solidFill>
              </a:rPr>
              <a:t>الربط بالحياة: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432798" y="2322733"/>
            <a:ext cx="3963798" cy="375444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16 -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71875" y="500063"/>
            <a:ext cx="5072063" cy="1571625"/>
            <a:chOff x="928662" y="3643314"/>
            <a:chExt cx="5072098" cy="2214578"/>
          </a:xfrm>
        </p:grpSpPr>
        <p:pic>
          <p:nvPicPr>
            <p:cNvPr id="3" name="Picture 44" descr="http://www.clker.com/cliparts/b/9/5/c/1194984476257642059parchment_paper_landsca_.svg.hi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C00000">
                  <a:tint val="45000"/>
                  <a:satMod val="400000"/>
                </a:srgbClr>
              </a:duotone>
              <a:lum bright="-32000" contrast="71000"/>
            </a:blip>
            <a:srcRect/>
            <a:stretch>
              <a:fillRect/>
            </a:stretch>
          </p:blipFill>
          <p:spPr bwMode="auto">
            <a:xfrm>
              <a:off x="928662" y="3643314"/>
              <a:ext cx="5072098" cy="2214578"/>
            </a:xfrm>
            <a:prstGeom prst="rect">
              <a:avLst/>
            </a:prstGeom>
            <a:noFill/>
            <a:effectLst>
              <a:innerShdw>
                <a:srgbClr val="0000FF"/>
              </a:innerShdw>
            </a:effectLst>
          </p:spPr>
        </p:pic>
        <p:sp>
          <p:nvSpPr>
            <p:cNvPr id="30732" name="TextBox 3"/>
            <p:cNvSpPr txBox="1">
              <a:spLocks noChangeArrowheads="1"/>
            </p:cNvSpPr>
            <p:nvPr/>
          </p:nvSpPr>
          <p:spPr bwMode="auto">
            <a:xfrm>
              <a:off x="1000100" y="4146627"/>
              <a:ext cx="4857784" cy="130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>
                  <a:solidFill>
                    <a:schemeClr val="bg1"/>
                  </a:solidFill>
                </a:rPr>
                <a:t>تحقق من فهمك: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71500" y="2547408"/>
            <a:ext cx="7929563" cy="3986465"/>
            <a:chOff x="428596" y="840289"/>
            <a:chExt cx="7929554" cy="5188768"/>
          </a:xfrm>
        </p:grpSpPr>
        <p:sp>
          <p:nvSpPr>
            <p:cNvPr id="8" name="Rectangle 7"/>
            <p:cNvSpPr/>
            <p:nvPr/>
          </p:nvSpPr>
          <p:spPr bwMode="auto">
            <a:xfrm>
              <a:off x="428596" y="840289"/>
              <a:ext cx="7929554" cy="5188768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9900CC"/>
              </a:solidFill>
            </a:ln>
            <a:effectLst>
              <a:innerShdw blurRad="876300">
                <a:srgbClr val="FF0066"/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>
                <a:cs typeface="+mj-cs"/>
              </a:endParaRPr>
            </a:p>
          </p:txBody>
        </p:sp>
        <p:sp>
          <p:nvSpPr>
            <p:cNvPr id="27653" name="TextBox 2"/>
            <p:cNvSpPr txBox="1">
              <a:spLocks noChangeArrowheads="1"/>
            </p:cNvSpPr>
            <p:nvPr/>
          </p:nvSpPr>
          <p:spPr bwMode="auto">
            <a:xfrm>
              <a:off x="973108" y="1423672"/>
              <a:ext cx="7029442" cy="4126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4000" b="1" dirty="0">
                  <a:latin typeface="Calibri" pitchFamily="34" charset="0"/>
                  <a:cs typeface="+mj-cs"/>
                </a:rPr>
                <a:t>هـ ) </a:t>
              </a:r>
              <a:r>
                <a:rPr lang="ar-EG" sz="4000" b="1" dirty="0">
                  <a:solidFill>
                    <a:srgbClr val="FF0066"/>
                  </a:solidFill>
                  <a:latin typeface="Calibri" pitchFamily="34" charset="0"/>
                  <a:cs typeface="+mj-cs"/>
                </a:rPr>
                <a:t>كعكات: </a:t>
              </a:r>
              <a:r>
                <a:rPr lang="ar-EG" sz="4000" b="1" dirty="0">
                  <a:latin typeface="Calibri" pitchFamily="34" charset="0"/>
                  <a:cs typeface="+mj-cs"/>
                </a:rPr>
                <a:t>تعمل حصة 3 كعكات في اليوم, بينما تعمل هند 4 كعكات في اليوم. </a:t>
              </a:r>
            </a:p>
            <a:p>
              <a:pPr algn="ctr">
                <a:defRPr/>
              </a:pPr>
              <a:r>
                <a:rPr lang="ar-EG" sz="4000" b="1" dirty="0">
                  <a:latin typeface="Calibri" pitchFamily="34" charset="0"/>
                  <a:cs typeface="+mj-cs"/>
                </a:rPr>
                <a:t>اكتب عبارة تمثل عدد الكعكات التي تعملها حصة وهند </a:t>
              </a:r>
              <a:r>
                <a:rPr lang="ar-EG" sz="4000" b="1" dirty="0" smtClean="0">
                  <a:latin typeface="Calibri" pitchFamily="34" charset="0"/>
                  <a:cs typeface="+mj-cs"/>
                </a:rPr>
                <a:t>مع</a:t>
              </a:r>
              <a:r>
                <a:rPr lang="ar-SA" sz="4000" b="1" dirty="0" smtClean="0">
                  <a:latin typeface="Calibri" pitchFamily="34" charset="0"/>
                  <a:cs typeface="+mj-cs"/>
                </a:rPr>
                <a:t>ً</a:t>
              </a:r>
              <a:r>
                <a:rPr lang="ar-EG" sz="4000" b="1" dirty="0" smtClean="0">
                  <a:latin typeface="Calibri" pitchFamily="34" charset="0"/>
                  <a:cs typeface="+mj-cs"/>
                </a:rPr>
                <a:t>ا </a:t>
              </a:r>
              <a:r>
                <a:rPr lang="ar-EG" sz="4000" b="1" dirty="0">
                  <a:latin typeface="Calibri" pitchFamily="34" charset="0"/>
                  <a:cs typeface="+mj-cs"/>
                </a:rPr>
                <a:t>في 5 أيام, ثم أوجد العدد الكلي لهذه الكعكات.</a:t>
              </a:r>
            </a:p>
          </p:txBody>
        </p:sp>
      </p:grp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من فهمك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عكات  تعمل حصة 3 كعك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5750" y="3500438"/>
            <a:ext cx="7500938" cy="2857500"/>
            <a:chOff x="571472" y="2071679"/>
            <a:chExt cx="6429420" cy="3000396"/>
          </a:xfrm>
        </p:grpSpPr>
        <p:grpSp>
          <p:nvGrpSpPr>
            <p:cNvPr id="4100" name="Group 12"/>
            <p:cNvGrpSpPr>
              <a:grpSpLocks/>
            </p:cNvGrpSpPr>
            <p:nvPr/>
          </p:nvGrpSpPr>
          <p:grpSpPr bwMode="auto">
            <a:xfrm>
              <a:off x="571472" y="2071679"/>
              <a:ext cx="6429420" cy="3000396"/>
              <a:chOff x="1000100" y="2071678"/>
              <a:chExt cx="6000792" cy="3401217"/>
            </a:xfrm>
          </p:grpSpPr>
          <p:sp>
            <p:nvSpPr>
              <p:cNvPr id="12" name="Round Single Corner Rectangle 11"/>
              <p:cNvSpPr/>
              <p:nvPr/>
            </p:nvSpPr>
            <p:spPr>
              <a:xfrm>
                <a:off x="1142976" y="2143116"/>
                <a:ext cx="5786478" cy="3214710"/>
              </a:xfrm>
              <a:prstGeom prst="round1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FF3300"/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00FFFF"/>
                </a:solidFill>
              </a:ln>
              <a:effectLst>
                <a:innerShdw blurRad="8509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pic>
            <p:nvPicPr>
              <p:cNvPr id="4105" name="Picture 12" descr="EEEEEEE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00100" y="2071678"/>
                <a:ext cx="6000792" cy="3401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01" name="Rectangle 10"/>
            <p:cNvSpPr>
              <a:spLocks noChangeArrowheads="1"/>
            </p:cNvSpPr>
            <p:nvPr/>
          </p:nvSpPr>
          <p:spPr bwMode="auto">
            <a:xfrm>
              <a:off x="956877" y="2738321"/>
              <a:ext cx="5492922" cy="1842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أجد قيمة عبارة عددية باستعمال ترتيب العمليات.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929058" y="428604"/>
            <a:ext cx="4643470" cy="2000264"/>
            <a:chOff x="4857752" y="464322"/>
            <a:chExt cx="3571902" cy="1643074"/>
          </a:xfrm>
          <a:effectLst>
            <a:glow rad="139700">
              <a:srgbClr val="990099">
                <a:alpha val="40000"/>
              </a:srgbClr>
            </a:glow>
          </a:effectLst>
        </p:grpSpPr>
        <p:sp>
          <p:nvSpPr>
            <p:cNvPr id="5" name="Moon 4"/>
            <p:cNvSpPr/>
            <p:nvPr/>
          </p:nvSpPr>
          <p:spPr>
            <a:xfrm rot="5400000">
              <a:off x="5840024" y="-517950"/>
              <a:ext cx="1607355" cy="3571900"/>
            </a:xfrm>
            <a:prstGeom prst="moon">
              <a:avLst>
                <a:gd name="adj" fmla="val 66889"/>
              </a:avLst>
            </a:prstGeom>
            <a:gradFill>
              <a:gsLst>
                <a:gs pos="0">
                  <a:srgbClr val="800080"/>
                </a:gs>
                <a:gs pos="38000">
                  <a:srgbClr val="FF0000"/>
                </a:gs>
                <a:gs pos="56000">
                  <a:srgbClr val="00FF00"/>
                </a:gs>
                <a:gs pos="62000">
                  <a:srgbClr val="FFFF00"/>
                </a:gs>
                <a:gs pos="100000">
                  <a:srgbClr val="990099"/>
                </a:gs>
              </a:gsLst>
              <a:lin ang="16200000" scaled="1"/>
            </a:gradFill>
            <a:ln>
              <a:solidFill>
                <a:schemeClr val="tx1"/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grpSp>
          <p:nvGrpSpPr>
            <p:cNvPr id="6" name="Group 4"/>
            <p:cNvGrpSpPr/>
            <p:nvPr/>
          </p:nvGrpSpPr>
          <p:grpSpPr>
            <a:xfrm>
              <a:off x="4857754" y="500041"/>
              <a:ext cx="3571900" cy="1607355"/>
              <a:chOff x="4857754" y="500041"/>
              <a:chExt cx="3571900" cy="1607355"/>
            </a:xfrm>
          </p:grpSpPr>
          <p:sp>
            <p:nvSpPr>
              <p:cNvPr id="7" name="Moon 3"/>
              <p:cNvSpPr/>
              <p:nvPr/>
            </p:nvSpPr>
            <p:spPr>
              <a:xfrm rot="16200000">
                <a:off x="5840026" y="-482231"/>
                <a:ext cx="1607355" cy="3571900"/>
              </a:xfrm>
              <a:prstGeom prst="moon">
                <a:avLst>
                  <a:gd name="adj" fmla="val 66889"/>
                </a:avLst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8" name="TextBox 1"/>
              <p:cNvSpPr txBox="1"/>
              <p:nvPr/>
            </p:nvSpPr>
            <p:spPr>
              <a:xfrm>
                <a:off x="5352323" y="1036151"/>
                <a:ext cx="2660074" cy="834295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6000" b="1" dirty="0">
                    <a:solidFill>
                      <a:srgbClr val="FFFF00"/>
                    </a:solidFill>
                    <a:latin typeface="+mn-lt"/>
                    <a:cs typeface="Times New Roman" pitchFamily="18" charset="0"/>
                  </a:rPr>
                  <a:t>فكرة الدرس</a:t>
                </a:r>
              </a:p>
            </p:txBody>
          </p:sp>
        </p:grpSp>
      </p:grp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كر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جد قيمة عبارة عددية باستعم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3"/>
          <p:cNvGrpSpPr>
            <a:grpSpLocks/>
          </p:cNvGrpSpPr>
          <p:nvPr/>
        </p:nvGrpSpPr>
        <p:grpSpPr bwMode="auto">
          <a:xfrm>
            <a:off x="3571875" y="500063"/>
            <a:ext cx="5072063" cy="1571625"/>
            <a:chOff x="928662" y="3643314"/>
            <a:chExt cx="5072098" cy="2214578"/>
          </a:xfrm>
        </p:grpSpPr>
        <p:pic>
          <p:nvPicPr>
            <p:cNvPr id="5" name="Picture 44" descr="http://www.clker.com/cliparts/b/9/5/c/1194984476257642059parchment_paper_landsca_.svg.hi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rgbClr val="C00000">
                  <a:tint val="45000"/>
                  <a:satMod val="400000"/>
                </a:srgbClr>
              </a:duotone>
              <a:lum bright="-32000" contrast="71000"/>
            </a:blip>
            <a:srcRect/>
            <a:stretch>
              <a:fillRect/>
            </a:stretch>
          </p:blipFill>
          <p:spPr bwMode="auto">
            <a:xfrm>
              <a:off x="928662" y="3643314"/>
              <a:ext cx="5072098" cy="2214578"/>
            </a:xfrm>
            <a:prstGeom prst="rect">
              <a:avLst/>
            </a:prstGeom>
            <a:noFill/>
            <a:effectLst>
              <a:innerShdw>
                <a:srgbClr val="0000FF"/>
              </a:innerShdw>
            </a:effectLst>
          </p:spPr>
        </p:pic>
        <p:sp>
          <p:nvSpPr>
            <p:cNvPr id="31757" name="TextBox 5"/>
            <p:cNvSpPr txBox="1">
              <a:spLocks noChangeArrowheads="1"/>
            </p:cNvSpPr>
            <p:nvPr/>
          </p:nvSpPr>
          <p:spPr bwMode="auto">
            <a:xfrm>
              <a:off x="1000100" y="4146627"/>
              <a:ext cx="4857784" cy="130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>
                  <a:solidFill>
                    <a:schemeClr val="bg1"/>
                  </a:solidFill>
                </a:rPr>
                <a:t>تحقق من فهمك:</a:t>
              </a:r>
            </a:p>
          </p:txBody>
        </p:sp>
      </p:grpSp>
      <p:grpSp>
        <p:nvGrpSpPr>
          <p:cNvPr id="31747" name="Group 6"/>
          <p:cNvGrpSpPr>
            <a:grpSpLocks/>
          </p:cNvGrpSpPr>
          <p:nvPr/>
        </p:nvGrpSpPr>
        <p:grpSpPr bwMode="auto">
          <a:xfrm>
            <a:off x="571500" y="2547408"/>
            <a:ext cx="7929563" cy="3986465"/>
            <a:chOff x="428596" y="840289"/>
            <a:chExt cx="7929554" cy="5188768"/>
          </a:xfrm>
        </p:grpSpPr>
        <p:sp>
          <p:nvSpPr>
            <p:cNvPr id="10" name="Rectangle 9"/>
            <p:cNvSpPr/>
            <p:nvPr/>
          </p:nvSpPr>
          <p:spPr bwMode="auto">
            <a:xfrm>
              <a:off x="428596" y="840289"/>
              <a:ext cx="7929554" cy="5188768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9900CC"/>
              </a:solidFill>
            </a:ln>
            <a:effectLst>
              <a:innerShdw blurRad="876300">
                <a:srgbClr val="FF0066"/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>
                <a:cs typeface="+mj-cs"/>
              </a:endParaRPr>
            </a:p>
          </p:txBody>
        </p:sp>
        <p:sp>
          <p:nvSpPr>
            <p:cNvPr id="31750" name="TextBox 2"/>
            <p:cNvSpPr txBox="1">
              <a:spLocks noChangeArrowheads="1"/>
            </p:cNvSpPr>
            <p:nvPr/>
          </p:nvSpPr>
          <p:spPr bwMode="auto">
            <a:xfrm>
              <a:off x="972711" y="1423141"/>
              <a:ext cx="7029962" cy="1001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ar-EG" sz="4400">
                <a:solidFill>
                  <a:srgbClr val="FF0000"/>
                </a:solidFill>
                <a:cs typeface="Calibri" pitchFamily="34" charset="0"/>
              </a:endParaRPr>
            </a:p>
          </p:txBody>
        </p:sp>
      </p:grp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16013" y="3394075"/>
            <a:ext cx="654843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400" b="1" dirty="0" smtClean="0">
                <a:latin typeface="Calibri" pitchFamily="34" charset="0"/>
              </a:rPr>
              <a:t>العدد الكلي للكعكات</a:t>
            </a:r>
            <a:r>
              <a:rPr lang="ar-EG" sz="4400" b="1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</a:p>
          <a:p>
            <a:r>
              <a:rPr lang="ar-EG" sz="4400" b="1" dirty="0" smtClean="0"/>
              <a:t>=3×5+4×5</a:t>
            </a:r>
            <a:endParaRPr lang="en-US" sz="4400" b="1" dirty="0" smtClean="0"/>
          </a:p>
          <a:p>
            <a:endParaRPr lang="ar-SA" sz="4400" b="1" dirty="0" smtClean="0">
              <a:solidFill>
                <a:srgbClr val="0000CC"/>
              </a:solidFill>
            </a:endParaRPr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1143000" y="4191000"/>
            <a:ext cx="2819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32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أقوم بضرب 3 في 5 </a:t>
            </a:r>
            <a:endParaRPr lang="en-US" sz="3200" b="1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3810000" y="4800600"/>
            <a:ext cx="4457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ar-EG" sz="4000" b="1" dirty="0" smtClean="0">
                <a:latin typeface="+mn-lt"/>
                <a:cs typeface="+mj-cs"/>
              </a:rPr>
              <a:t>= 15 + 20=</a:t>
            </a:r>
            <a:r>
              <a:rPr lang="ar-SA" sz="4000" b="1" dirty="0" smtClean="0">
                <a:latin typeface="+mn-lt"/>
                <a:cs typeface="+mj-cs"/>
              </a:rPr>
              <a:t> </a:t>
            </a:r>
            <a:r>
              <a:rPr lang="ar-EG" sz="4000" b="1" dirty="0" smtClean="0">
                <a:latin typeface="+mn-lt"/>
                <a:cs typeface="+mj-cs"/>
              </a:rPr>
              <a:t>35 </a:t>
            </a:r>
            <a:r>
              <a:rPr lang="ar-SA" sz="4000" b="1" dirty="0" smtClean="0">
                <a:latin typeface="+mn-lt"/>
                <a:cs typeface="+mj-cs"/>
              </a:rPr>
              <a:t>كعكة</a:t>
            </a:r>
            <a:endParaRPr lang="en-US" sz="4000" b="1" dirty="0">
              <a:latin typeface="+mn-lt"/>
              <a:cs typeface="+mj-cs"/>
            </a:endParaRP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عدد الكلي للكعك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قوم بضرب 3 في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= 15 + 20=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714625" y="1143000"/>
            <a:ext cx="3929063" cy="3000375"/>
            <a:chOff x="5138750" y="-285776"/>
            <a:chExt cx="3576654" cy="2428892"/>
          </a:xfrm>
        </p:grpSpPr>
        <p:pic>
          <p:nvPicPr>
            <p:cNvPr id="3" name="Picture 2" descr="jamembo-foldernew.pn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9900FF">
                  <a:tint val="45000"/>
                  <a:satMod val="400000"/>
                </a:srgbClr>
              </a:duotone>
              <a:lum bright="-8000" contrast="53000"/>
            </a:blip>
            <a:stretch>
              <a:fillRect/>
            </a:stretch>
          </p:blipFill>
          <p:spPr>
            <a:xfrm>
              <a:off x="5138750" y="-285776"/>
              <a:ext cx="3576654" cy="2428892"/>
            </a:xfrm>
            <a:prstGeom prst="rect">
              <a:avLst/>
            </a:prstGeom>
          </p:spPr>
        </p:pic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6281834" y="863128"/>
              <a:ext cx="1329504" cy="107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ar-EG" sz="8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تأكد</a:t>
              </a:r>
              <a:endParaRPr lang="ar-EG" sz="9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أك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84213" y="428625"/>
            <a:ext cx="8034337" cy="1285875"/>
            <a:chOff x="3857620" y="142852"/>
            <a:chExt cx="4714908" cy="1285884"/>
          </a:xfrm>
        </p:grpSpPr>
        <p:sp>
          <p:nvSpPr>
            <p:cNvPr id="3" name="Trapezoid 2"/>
            <p:cNvSpPr/>
            <p:nvPr/>
          </p:nvSpPr>
          <p:spPr>
            <a:xfrm>
              <a:off x="3857620" y="142852"/>
              <a:ext cx="4286280" cy="1285884"/>
            </a:xfrm>
            <a:prstGeom prst="trapezoid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 b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4" name="Flowchart: Stored Data 3"/>
            <p:cNvSpPr/>
            <p:nvPr/>
          </p:nvSpPr>
          <p:spPr>
            <a:xfrm>
              <a:off x="4071934" y="285728"/>
              <a:ext cx="4500594" cy="1000132"/>
            </a:xfrm>
            <a:prstGeom prst="flowChartOnlineStorag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solidFill>
                    <a:schemeClr val="bg1"/>
                  </a:solidFill>
                  <a:cs typeface="+mj-cs"/>
                </a:rPr>
                <a:t>أوجد قيمة كل عبارة مما يأتي: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42875" y="1785938"/>
            <a:ext cx="8929688" cy="5000625"/>
            <a:chOff x="859822" y="3441932"/>
            <a:chExt cx="6855450" cy="2181334"/>
          </a:xfrm>
        </p:grpSpPr>
        <p:grpSp>
          <p:nvGrpSpPr>
            <p:cNvPr id="33805" name="Group 9"/>
            <p:cNvGrpSpPr>
              <a:grpSpLocks/>
            </p:cNvGrpSpPr>
            <p:nvPr/>
          </p:nvGrpSpPr>
          <p:grpSpPr bwMode="auto">
            <a:xfrm>
              <a:off x="859822" y="3441932"/>
              <a:ext cx="6855450" cy="2181334"/>
              <a:chOff x="1002698" y="3441932"/>
              <a:chExt cx="6855450" cy="2181334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1142976" y="3571876"/>
                <a:ext cx="6643734" cy="2000264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100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33812" name="Picture 8" descr="00302.WMF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214942" y="4220980"/>
                <a:ext cx="2643206" cy="140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13" name="Picture 9" descr="00250.WMF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002698" y="3441932"/>
                <a:ext cx="2117162" cy="1129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TextBox 2"/>
            <p:cNvSpPr txBox="1"/>
            <p:nvPr/>
          </p:nvSpPr>
          <p:spPr>
            <a:xfrm>
              <a:off x="4150450" y="3660066"/>
              <a:ext cx="2993318" cy="443044"/>
            </a:xfrm>
            <a:prstGeom prst="rect">
              <a:avLst/>
            </a:prstGeom>
            <a:solidFill>
              <a:srgbClr val="00FF00"/>
            </a:solidFill>
            <a:ln w="38100">
              <a:solidFill>
                <a:srgbClr val="0099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rgbClr val="0000CC"/>
                  </a:solidFill>
                  <a:cs typeface="+mj-cs"/>
                </a:rPr>
                <a:t>الأمثلة 1 – 4 </a:t>
              </a:r>
            </a:p>
          </p:txBody>
        </p:sp>
      </p:grp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7429500" y="3352800"/>
            <a:ext cx="1071563" cy="1714500"/>
            <a:chOff x="7929586" y="3071810"/>
            <a:chExt cx="714380" cy="1394861"/>
          </a:xfrm>
        </p:grpSpPr>
        <p:grpSp>
          <p:nvGrpSpPr>
            <p:cNvPr id="33799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7"/>
              <p:cNvSpPr/>
              <p:nvPr/>
            </p:nvSpPr>
            <p:spPr>
              <a:xfrm rot="6111631">
                <a:off x="7899763" y="2537655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7" name="Oval 8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>
                  <a:cs typeface="+mj-cs"/>
                </a:endParaRPr>
              </a:p>
            </p:txBody>
          </p:sp>
        </p:grpSp>
        <p:grpSp>
          <p:nvGrpSpPr>
            <p:cNvPr id="33800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899763" y="2537171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400" b="1" dirty="0">
                    <a:cs typeface="+mj-cs"/>
                  </a:rPr>
                  <a:t>1</a:t>
                </a:r>
              </a:p>
            </p:txBody>
          </p:sp>
        </p:grpSp>
      </p:grp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2143125" y="3567113"/>
            <a:ext cx="4857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6000" b="1" dirty="0">
                <a:solidFill>
                  <a:schemeClr val="bg1"/>
                </a:solidFill>
                <a:latin typeface="Calibri" pitchFamily="34" charset="0"/>
                <a:cs typeface="+mj-cs"/>
              </a:rPr>
              <a:t>9 + 3 – 5 </a:t>
            </a:r>
            <a:endParaRPr lang="en-US" sz="6000" b="1" dirty="0">
              <a:solidFill>
                <a:schemeClr val="bg1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4038600" y="5402759"/>
            <a:ext cx="34655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400" b="1" dirty="0">
                <a:solidFill>
                  <a:srgbClr val="FFFF00"/>
                </a:solidFill>
              </a:rPr>
              <a:t>= 12–5 = </a:t>
            </a:r>
            <a:r>
              <a:rPr lang="ar-EG" sz="4400" b="1" dirty="0" smtClean="0">
                <a:solidFill>
                  <a:srgbClr val="00FF00"/>
                </a:solidFill>
              </a:rPr>
              <a:t>7</a:t>
            </a:r>
            <a:endParaRPr lang="en-US" sz="4400" b="1" dirty="0">
              <a:solidFill>
                <a:srgbClr val="00FF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380970" y="4419600"/>
            <a:ext cx="3581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4400" b="1" dirty="0" smtClean="0">
                <a:solidFill>
                  <a:srgbClr val="FFFF00"/>
                </a:solidFill>
              </a:rPr>
              <a:t>أجمع 9 إلى 3 أول</a:t>
            </a:r>
            <a:r>
              <a:rPr lang="ar-SA" sz="4400" b="1" dirty="0" smtClean="0">
                <a:solidFill>
                  <a:srgbClr val="FFFF00"/>
                </a:solidFill>
              </a:rPr>
              <a:t>ً</a:t>
            </a:r>
            <a:r>
              <a:rPr lang="ar-EG" sz="4400" b="1" dirty="0" smtClean="0">
                <a:solidFill>
                  <a:srgbClr val="FFFF00"/>
                </a:solidFill>
              </a:rPr>
              <a:t>ا</a:t>
            </a:r>
            <a:endParaRPr lang="ar-EG" sz="4400" dirty="0"/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وجد قيمة كل عبارة مما يأ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مثلة 1 –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 + 3 –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جمع 9 إلى 3 أو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12–5 =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>
            <a:grpSpLocks/>
          </p:cNvGrpSpPr>
          <p:nvPr/>
        </p:nvGrpSpPr>
        <p:grpSpPr bwMode="auto">
          <a:xfrm>
            <a:off x="142875" y="1785938"/>
            <a:ext cx="8929688" cy="5000625"/>
            <a:chOff x="859822" y="3441932"/>
            <a:chExt cx="6855450" cy="2181334"/>
          </a:xfrm>
        </p:grpSpPr>
        <p:grpSp>
          <p:nvGrpSpPr>
            <p:cNvPr id="34835" name="Group 9"/>
            <p:cNvGrpSpPr>
              <a:grpSpLocks/>
            </p:cNvGrpSpPr>
            <p:nvPr/>
          </p:nvGrpSpPr>
          <p:grpSpPr bwMode="auto">
            <a:xfrm>
              <a:off x="859822" y="3441932"/>
              <a:ext cx="6855450" cy="2181334"/>
              <a:chOff x="1002698" y="3441932"/>
              <a:chExt cx="6855450" cy="2181334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1142976" y="3571876"/>
                <a:ext cx="6643734" cy="2000264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100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34842" name="Picture 8" descr="00302.WMF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214942" y="4220980"/>
                <a:ext cx="2643206" cy="140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43" name="Picture 9" descr="00250.WMF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002698" y="3441932"/>
                <a:ext cx="2117162" cy="1129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TextBox 2"/>
            <p:cNvSpPr txBox="1"/>
            <p:nvPr/>
          </p:nvSpPr>
          <p:spPr>
            <a:xfrm>
              <a:off x="4150450" y="3660066"/>
              <a:ext cx="2993318" cy="443044"/>
            </a:xfrm>
            <a:prstGeom prst="rect">
              <a:avLst/>
            </a:prstGeom>
            <a:solidFill>
              <a:srgbClr val="00FF00"/>
            </a:solidFill>
            <a:ln w="38100">
              <a:solidFill>
                <a:srgbClr val="0099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rgbClr val="0000CC"/>
                  </a:solidFill>
                </a:rPr>
                <a:t>الأمثلة </a:t>
              </a:r>
              <a:r>
                <a:rPr lang="ar-EG" sz="6000" b="1" dirty="0" err="1">
                  <a:solidFill>
                    <a:srgbClr val="0000CC"/>
                  </a:solidFill>
                </a:rPr>
                <a:t>1 </a:t>
              </a:r>
              <a:r>
                <a:rPr lang="ar-EG" sz="6000" b="1" dirty="0">
                  <a:solidFill>
                    <a:srgbClr val="0000CC"/>
                  </a:solidFill>
                </a:rPr>
                <a:t>– 4 </a:t>
              </a:r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429500" y="3352800"/>
            <a:ext cx="1071563" cy="1714500"/>
            <a:chOff x="7929586" y="3071810"/>
            <a:chExt cx="714380" cy="1394861"/>
          </a:xfrm>
        </p:grpSpPr>
        <p:grpSp>
          <p:nvGrpSpPr>
            <p:cNvPr id="34829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7"/>
              <p:cNvSpPr/>
              <p:nvPr/>
            </p:nvSpPr>
            <p:spPr>
              <a:xfrm rot="6111631">
                <a:off x="7899763" y="2537655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7" name="Oval 8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>
                  <a:cs typeface="+mj-cs"/>
                </a:endParaRPr>
              </a:p>
            </p:txBody>
          </p:sp>
        </p:grpSp>
        <p:grpSp>
          <p:nvGrpSpPr>
            <p:cNvPr id="34830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899763" y="2537171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400" b="1" dirty="0">
                    <a:cs typeface="+mj-cs"/>
                  </a:rPr>
                  <a:t>2</a:t>
                </a:r>
              </a:p>
            </p:txBody>
          </p:sp>
        </p:grpSp>
      </p:grp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2143125" y="3567113"/>
            <a:ext cx="4857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6000" b="1" dirty="0">
                <a:solidFill>
                  <a:schemeClr val="bg1"/>
                </a:solidFill>
                <a:latin typeface="Calibri" pitchFamily="34" charset="0"/>
                <a:cs typeface="+mj-cs"/>
              </a:rPr>
              <a:t>10 – 3 + 9 </a:t>
            </a:r>
            <a:endParaRPr lang="en-US" sz="6000" b="1" dirty="0">
              <a:solidFill>
                <a:schemeClr val="bg1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0" y="4343400"/>
            <a:ext cx="510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FFFF00"/>
                </a:solidFill>
              </a:rPr>
              <a:t>أطرح 3 من 10 أول</a:t>
            </a:r>
            <a:r>
              <a:rPr lang="ar-SA" sz="4000" b="1" dirty="0" smtClean="0">
                <a:solidFill>
                  <a:srgbClr val="FFFF00"/>
                </a:solidFill>
              </a:rPr>
              <a:t>ً</a:t>
            </a:r>
            <a:r>
              <a:rPr lang="ar-EG" sz="4000" b="1" dirty="0" smtClean="0">
                <a:solidFill>
                  <a:srgbClr val="FFFF00"/>
                </a:solidFill>
              </a:rPr>
              <a:t>ا</a:t>
            </a:r>
            <a:r>
              <a:rPr lang="ar-SA" sz="4000" b="1" dirty="0" smtClean="0">
                <a:solidFill>
                  <a:srgbClr val="FFFF00"/>
                </a:solidFill>
              </a:rPr>
              <a:t>،</a:t>
            </a:r>
            <a:br>
              <a:rPr lang="ar-SA" sz="4000" b="1" dirty="0" smtClean="0">
                <a:solidFill>
                  <a:srgbClr val="FFFF00"/>
                </a:solidFill>
              </a:rPr>
            </a:br>
            <a:r>
              <a:rPr lang="ar-EG" sz="4000" b="1" dirty="0" smtClean="0">
                <a:solidFill>
                  <a:srgbClr val="FFFF00"/>
                </a:solidFill>
              </a:rPr>
              <a:t>ثم أجري عملية الجمع</a:t>
            </a:r>
            <a:endParaRPr lang="en-US" sz="4000" b="1" dirty="0">
              <a:solidFill>
                <a:srgbClr val="FFFF00"/>
              </a:solidFill>
            </a:endParaRPr>
          </a:p>
        </p:txBody>
      </p:sp>
      <p:grpSp>
        <p:nvGrpSpPr>
          <p:cNvPr id="34822" name="Group 19"/>
          <p:cNvGrpSpPr>
            <a:grpSpLocks/>
          </p:cNvGrpSpPr>
          <p:nvPr/>
        </p:nvGrpSpPr>
        <p:grpSpPr bwMode="auto">
          <a:xfrm>
            <a:off x="684213" y="428625"/>
            <a:ext cx="8034337" cy="1285875"/>
            <a:chOff x="3857620" y="142852"/>
            <a:chExt cx="4714908" cy="1285884"/>
          </a:xfrm>
        </p:grpSpPr>
        <p:sp>
          <p:nvSpPr>
            <p:cNvPr id="21" name="Trapezoid 20"/>
            <p:cNvSpPr/>
            <p:nvPr/>
          </p:nvSpPr>
          <p:spPr>
            <a:xfrm>
              <a:off x="3857620" y="142852"/>
              <a:ext cx="4286280" cy="1285884"/>
            </a:xfrm>
            <a:prstGeom prst="trapezoid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 b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22" name="Flowchart: Stored Data 21"/>
            <p:cNvSpPr/>
            <p:nvPr/>
          </p:nvSpPr>
          <p:spPr>
            <a:xfrm>
              <a:off x="4071934" y="285728"/>
              <a:ext cx="4500594" cy="1000132"/>
            </a:xfrm>
            <a:prstGeom prst="flowChartOnlineStorag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solidFill>
                    <a:schemeClr val="bg1"/>
                  </a:solidFill>
                </a:rPr>
                <a:t>أوجد قيمة كل عبارة مما </a:t>
              </a:r>
              <a:r>
                <a:rPr lang="ar-EG" sz="3600" b="1" dirty="0" err="1">
                  <a:solidFill>
                    <a:schemeClr val="bg1"/>
                  </a:solidFill>
                </a:rPr>
                <a:t>يأتي:</a:t>
              </a:r>
              <a:endParaRPr lang="ar-EG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مستطيل 19"/>
          <p:cNvSpPr/>
          <p:nvPr/>
        </p:nvSpPr>
        <p:spPr>
          <a:xfrm>
            <a:off x="4613534" y="5326559"/>
            <a:ext cx="33874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4400" b="1" dirty="0" smtClean="0">
                <a:solidFill>
                  <a:srgbClr val="FFFF00"/>
                </a:solidFill>
              </a:rPr>
              <a:t>= 7 + 9=  </a:t>
            </a:r>
            <a:r>
              <a:rPr lang="ar-EG" sz="4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ar-EG" sz="4400" b="1" dirty="0" smtClean="0">
                <a:solidFill>
                  <a:srgbClr val="FFFF00"/>
                </a:solidFill>
              </a:rPr>
              <a:t> </a:t>
            </a:r>
            <a:endParaRPr lang="ar-EG" sz="4400" dirty="0"/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 – 3 +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طرح 3 من 10 أولا ثم أجري عملية الجم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7 + 9= 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4"/>
          <p:cNvGrpSpPr>
            <a:grpSpLocks/>
          </p:cNvGrpSpPr>
          <p:nvPr/>
        </p:nvGrpSpPr>
        <p:grpSpPr bwMode="auto">
          <a:xfrm>
            <a:off x="142875" y="1785938"/>
            <a:ext cx="8929688" cy="5000625"/>
            <a:chOff x="859822" y="3441932"/>
            <a:chExt cx="6855450" cy="2181334"/>
          </a:xfrm>
        </p:grpSpPr>
        <p:grpSp>
          <p:nvGrpSpPr>
            <p:cNvPr id="35859" name="Group 9"/>
            <p:cNvGrpSpPr>
              <a:grpSpLocks/>
            </p:cNvGrpSpPr>
            <p:nvPr/>
          </p:nvGrpSpPr>
          <p:grpSpPr bwMode="auto">
            <a:xfrm>
              <a:off x="859822" y="3441932"/>
              <a:ext cx="6855450" cy="2181334"/>
              <a:chOff x="1002698" y="3441932"/>
              <a:chExt cx="6855450" cy="2181334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1142976" y="3571876"/>
                <a:ext cx="6643734" cy="2000264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100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35866" name="Picture 8" descr="00302.WMF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214942" y="4220980"/>
                <a:ext cx="2643206" cy="140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67" name="Picture 9" descr="00250.WMF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002698" y="3441932"/>
                <a:ext cx="2117162" cy="1129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TextBox 2"/>
            <p:cNvSpPr txBox="1"/>
            <p:nvPr/>
          </p:nvSpPr>
          <p:spPr>
            <a:xfrm>
              <a:off x="4150450" y="3660066"/>
              <a:ext cx="2993318" cy="443044"/>
            </a:xfrm>
            <a:prstGeom prst="rect">
              <a:avLst/>
            </a:prstGeom>
            <a:solidFill>
              <a:srgbClr val="00FF00"/>
            </a:solidFill>
            <a:ln w="38100">
              <a:solidFill>
                <a:srgbClr val="0099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rgbClr val="0000CC"/>
                  </a:solidFill>
                </a:rPr>
                <a:t>الأمثلة </a:t>
              </a:r>
              <a:r>
                <a:rPr lang="ar-EG" sz="6000" b="1" dirty="0" err="1">
                  <a:solidFill>
                    <a:srgbClr val="0000CC"/>
                  </a:solidFill>
                </a:rPr>
                <a:t>1 </a:t>
              </a:r>
              <a:r>
                <a:rPr lang="ar-EG" sz="6000" b="1" dirty="0">
                  <a:solidFill>
                    <a:srgbClr val="0000CC"/>
                  </a:solidFill>
                </a:rPr>
                <a:t>– 4 </a:t>
              </a:r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429500" y="3352800"/>
            <a:ext cx="1071563" cy="1714500"/>
            <a:chOff x="7929586" y="3071810"/>
            <a:chExt cx="714380" cy="1394861"/>
          </a:xfrm>
        </p:grpSpPr>
        <p:grpSp>
          <p:nvGrpSpPr>
            <p:cNvPr id="35853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7"/>
              <p:cNvSpPr/>
              <p:nvPr/>
            </p:nvSpPr>
            <p:spPr>
              <a:xfrm rot="6111631">
                <a:off x="7899763" y="2537655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7" name="Oval 8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>
                  <a:cs typeface="+mj-cs"/>
                </a:endParaRPr>
              </a:p>
            </p:txBody>
          </p:sp>
        </p:grpSp>
        <p:grpSp>
          <p:nvGrpSpPr>
            <p:cNvPr id="35854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899763" y="2537171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400" b="1" dirty="0">
                    <a:cs typeface="+mj-cs"/>
                  </a:rPr>
                  <a:t>3</a:t>
                </a:r>
              </a:p>
            </p:txBody>
          </p:sp>
        </p:grpSp>
      </p:grp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1643063" y="3352800"/>
            <a:ext cx="56435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6000" b="1" dirty="0">
                <a:solidFill>
                  <a:schemeClr val="bg1"/>
                </a:solidFill>
                <a:latin typeface="Calibri" pitchFamily="34" charset="0"/>
                <a:cs typeface="+mj-cs"/>
              </a:rPr>
              <a:t>(26 + 5) × 2 – 15 </a:t>
            </a:r>
            <a:endParaRPr lang="en-US" sz="6000" b="1" dirty="0">
              <a:solidFill>
                <a:schemeClr val="bg1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4114800" y="4724400"/>
            <a:ext cx="3181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ar-EG" sz="3600" b="1" dirty="0">
                <a:solidFill>
                  <a:srgbClr val="FFFF00"/>
                </a:solidFill>
              </a:rPr>
              <a:t>= 31 × 2 – </a:t>
            </a:r>
            <a:r>
              <a:rPr lang="ar-EG" sz="3600" b="1" dirty="0" smtClean="0">
                <a:solidFill>
                  <a:srgbClr val="FFFF00"/>
                </a:solidFill>
              </a:rPr>
              <a:t>15</a:t>
            </a:r>
            <a:endParaRPr lang="en-US" sz="3600" b="1" dirty="0">
              <a:solidFill>
                <a:srgbClr val="FFFF00"/>
              </a:solidFill>
            </a:endParaRPr>
          </a:p>
        </p:txBody>
      </p:sp>
      <p:grpSp>
        <p:nvGrpSpPr>
          <p:cNvPr id="35846" name="Group 20"/>
          <p:cNvGrpSpPr>
            <a:grpSpLocks/>
          </p:cNvGrpSpPr>
          <p:nvPr/>
        </p:nvGrpSpPr>
        <p:grpSpPr bwMode="auto">
          <a:xfrm>
            <a:off x="684213" y="428625"/>
            <a:ext cx="8034337" cy="1285875"/>
            <a:chOff x="3857620" y="142852"/>
            <a:chExt cx="4714908" cy="1285884"/>
          </a:xfrm>
        </p:grpSpPr>
        <p:sp>
          <p:nvSpPr>
            <p:cNvPr id="22" name="Trapezoid 21"/>
            <p:cNvSpPr/>
            <p:nvPr/>
          </p:nvSpPr>
          <p:spPr>
            <a:xfrm>
              <a:off x="3857620" y="142852"/>
              <a:ext cx="4286280" cy="1285884"/>
            </a:xfrm>
            <a:prstGeom prst="trapezoid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 b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23" name="Flowchart: Stored Data 22"/>
            <p:cNvSpPr/>
            <p:nvPr/>
          </p:nvSpPr>
          <p:spPr>
            <a:xfrm>
              <a:off x="4071934" y="285728"/>
              <a:ext cx="4500594" cy="1000132"/>
            </a:xfrm>
            <a:prstGeom prst="flowChartOnlineStorag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solidFill>
                    <a:schemeClr val="bg1"/>
                  </a:solidFill>
                </a:rPr>
                <a:t>أوجد قيمة كل عبارة مما </a:t>
              </a:r>
              <a:r>
                <a:rPr lang="ar-EG" sz="3600" b="1" dirty="0" smtClean="0">
                  <a:solidFill>
                    <a:schemeClr val="bg1"/>
                  </a:solidFill>
                </a:rPr>
                <a:t>يأتي:</a:t>
              </a:r>
              <a:endParaRPr lang="ar-EG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مستطيل 19"/>
          <p:cNvSpPr/>
          <p:nvPr/>
        </p:nvSpPr>
        <p:spPr>
          <a:xfrm>
            <a:off x="589761" y="4306669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600" b="1" dirty="0" smtClean="0">
                <a:solidFill>
                  <a:srgbClr val="FFFF00"/>
                </a:solidFill>
              </a:rPr>
              <a:t>أجمع 26 و5 أول</a:t>
            </a:r>
            <a:r>
              <a:rPr lang="ar-SA" sz="3600" b="1" dirty="0" smtClean="0">
                <a:solidFill>
                  <a:srgbClr val="FFFF00"/>
                </a:solidFill>
              </a:rPr>
              <a:t>ً</a:t>
            </a:r>
            <a:r>
              <a:rPr lang="ar-EG" sz="3600" b="1" dirty="0" smtClean="0">
                <a:solidFill>
                  <a:srgbClr val="FFFF00"/>
                </a:solidFill>
              </a:rPr>
              <a:t>ا</a:t>
            </a:r>
            <a:endParaRPr lang="ar-EG" sz="3600" dirty="0"/>
          </a:p>
        </p:txBody>
      </p:sp>
      <p:sp>
        <p:nvSpPr>
          <p:cNvPr id="21" name="مستطيل 20"/>
          <p:cNvSpPr/>
          <p:nvPr/>
        </p:nvSpPr>
        <p:spPr>
          <a:xfrm>
            <a:off x="577714" y="5257800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600" b="1" dirty="0" smtClean="0">
                <a:solidFill>
                  <a:srgbClr val="FFFF00"/>
                </a:solidFill>
              </a:rPr>
              <a:t>أضرب 2 في 31 </a:t>
            </a:r>
            <a:endParaRPr lang="ar-EG" sz="3600" dirty="0"/>
          </a:p>
        </p:txBody>
      </p:sp>
      <p:sp>
        <p:nvSpPr>
          <p:cNvPr id="24" name="مستطيل 23"/>
          <p:cNvSpPr/>
          <p:nvPr/>
        </p:nvSpPr>
        <p:spPr>
          <a:xfrm>
            <a:off x="4007884" y="5486400"/>
            <a:ext cx="3307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ar-EG" sz="3600" b="1" dirty="0" smtClean="0">
                <a:solidFill>
                  <a:srgbClr val="FFFF00"/>
                </a:solidFill>
              </a:rPr>
              <a:t>= 62 –  15 = </a:t>
            </a:r>
            <a:r>
              <a:rPr lang="ar-EG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</a:t>
            </a:r>
            <a:endParaRPr 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(26 + 5) × 2 –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جمع 26 و5 أو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31 × 2 –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ضرب 2 في 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62 –  15 = 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4"/>
          <p:cNvGrpSpPr>
            <a:grpSpLocks/>
          </p:cNvGrpSpPr>
          <p:nvPr/>
        </p:nvGrpSpPr>
        <p:grpSpPr bwMode="auto">
          <a:xfrm>
            <a:off x="142875" y="1785938"/>
            <a:ext cx="8929688" cy="5000625"/>
            <a:chOff x="859822" y="3441932"/>
            <a:chExt cx="6855450" cy="2181334"/>
          </a:xfrm>
        </p:grpSpPr>
        <p:grpSp>
          <p:nvGrpSpPr>
            <p:cNvPr id="36883" name="Group 9"/>
            <p:cNvGrpSpPr>
              <a:grpSpLocks/>
            </p:cNvGrpSpPr>
            <p:nvPr/>
          </p:nvGrpSpPr>
          <p:grpSpPr bwMode="auto">
            <a:xfrm>
              <a:off x="859822" y="3441932"/>
              <a:ext cx="6855450" cy="2181334"/>
              <a:chOff x="1002698" y="3441932"/>
              <a:chExt cx="6855450" cy="2181334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1142976" y="3571876"/>
                <a:ext cx="6643734" cy="2000264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100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36890" name="Picture 8" descr="00302.WMF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214942" y="4220980"/>
                <a:ext cx="2643206" cy="140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891" name="Picture 9" descr="00250.WMF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002698" y="3441932"/>
                <a:ext cx="2117162" cy="1129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TextBox 2"/>
            <p:cNvSpPr txBox="1"/>
            <p:nvPr/>
          </p:nvSpPr>
          <p:spPr>
            <a:xfrm>
              <a:off x="4150450" y="3660066"/>
              <a:ext cx="2993318" cy="443044"/>
            </a:xfrm>
            <a:prstGeom prst="rect">
              <a:avLst/>
            </a:prstGeom>
            <a:solidFill>
              <a:srgbClr val="00FF00"/>
            </a:solidFill>
            <a:ln w="38100">
              <a:solidFill>
                <a:srgbClr val="0099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rgbClr val="0000CC"/>
                  </a:solidFill>
                </a:rPr>
                <a:t>الأمثلة </a:t>
              </a:r>
              <a:r>
                <a:rPr lang="ar-EG" sz="6000" b="1" dirty="0" err="1">
                  <a:solidFill>
                    <a:srgbClr val="0000CC"/>
                  </a:solidFill>
                </a:rPr>
                <a:t>1 </a:t>
              </a:r>
              <a:r>
                <a:rPr lang="ar-EG" sz="6000" b="1" dirty="0">
                  <a:solidFill>
                    <a:srgbClr val="0000CC"/>
                  </a:solidFill>
                </a:rPr>
                <a:t>– 4 </a:t>
              </a:r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429500" y="3352800"/>
            <a:ext cx="1071563" cy="1714500"/>
            <a:chOff x="7929586" y="3071810"/>
            <a:chExt cx="714380" cy="1394861"/>
          </a:xfrm>
        </p:grpSpPr>
        <p:grpSp>
          <p:nvGrpSpPr>
            <p:cNvPr id="36877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7"/>
              <p:cNvSpPr/>
              <p:nvPr/>
            </p:nvSpPr>
            <p:spPr>
              <a:xfrm rot="6111631">
                <a:off x="7899763" y="2537655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7" name="Oval 8"/>
              <p:cNvSpPr/>
              <p:nvPr/>
            </p:nvSpPr>
            <p:spPr>
              <a:xfrm>
                <a:off x="8072462" y="2143600"/>
                <a:ext cx="714380" cy="71422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>
                  <a:cs typeface="+mj-cs"/>
                </a:endParaRPr>
              </a:p>
            </p:txBody>
          </p:sp>
        </p:grpSp>
        <p:grpSp>
          <p:nvGrpSpPr>
            <p:cNvPr id="36878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899763" y="2537170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116"/>
                <a:ext cx="714380" cy="714220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400" b="1" dirty="0">
                    <a:cs typeface="+mj-cs"/>
                  </a:rPr>
                  <a:t>4</a:t>
                </a:r>
              </a:p>
            </p:txBody>
          </p:sp>
        </p:grpSp>
      </p:grp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1000125" y="3638550"/>
            <a:ext cx="6143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6000" b="1" dirty="0">
                <a:solidFill>
                  <a:schemeClr val="bg1"/>
                </a:solidFill>
                <a:latin typeface="Calibri" pitchFamily="34" charset="0"/>
                <a:cs typeface="+mj-cs"/>
              </a:rPr>
              <a:t>18 ÷ (2+7) × 2 + 1 </a:t>
            </a:r>
            <a:endParaRPr lang="en-US" sz="6000" b="1" dirty="0">
              <a:solidFill>
                <a:schemeClr val="bg1"/>
              </a:solidFill>
              <a:latin typeface="Calibri" pitchFamily="34" charset="0"/>
              <a:cs typeface="+mj-cs"/>
            </a:endParaRPr>
          </a:p>
        </p:txBody>
      </p:sp>
      <p:grpSp>
        <p:nvGrpSpPr>
          <p:cNvPr id="36869" name="Group 20"/>
          <p:cNvGrpSpPr>
            <a:grpSpLocks/>
          </p:cNvGrpSpPr>
          <p:nvPr/>
        </p:nvGrpSpPr>
        <p:grpSpPr bwMode="auto">
          <a:xfrm>
            <a:off x="684213" y="428625"/>
            <a:ext cx="8034337" cy="1285875"/>
            <a:chOff x="3857620" y="142852"/>
            <a:chExt cx="4714908" cy="1285884"/>
          </a:xfrm>
        </p:grpSpPr>
        <p:sp>
          <p:nvSpPr>
            <p:cNvPr id="22" name="Trapezoid 21"/>
            <p:cNvSpPr/>
            <p:nvPr/>
          </p:nvSpPr>
          <p:spPr>
            <a:xfrm>
              <a:off x="3857620" y="142852"/>
              <a:ext cx="4286280" cy="1285884"/>
            </a:xfrm>
            <a:prstGeom prst="trapezoid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 b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23" name="Flowchart: Stored Data 22"/>
            <p:cNvSpPr/>
            <p:nvPr/>
          </p:nvSpPr>
          <p:spPr>
            <a:xfrm>
              <a:off x="4071934" y="285728"/>
              <a:ext cx="4500594" cy="1000132"/>
            </a:xfrm>
            <a:prstGeom prst="flowChartOnlineStorag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 smtClean="0">
                  <a:solidFill>
                    <a:schemeClr val="bg1"/>
                  </a:solidFill>
                </a:rPr>
                <a:t>أوجد قيمة كل عبارة مما يأتي:</a:t>
              </a:r>
              <a:endParaRPr lang="ar-EG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4114800" y="4953000"/>
            <a:ext cx="39608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ar-EG" sz="4000" b="1" dirty="0">
                <a:solidFill>
                  <a:srgbClr val="FFFF00"/>
                </a:solidFill>
              </a:rPr>
              <a:t>= 18÷ 9 × 2 +</a:t>
            </a:r>
            <a:r>
              <a:rPr lang="ar-EG" sz="4000" b="1" dirty="0" smtClean="0">
                <a:solidFill>
                  <a:srgbClr val="FFFF00"/>
                </a:solidFill>
              </a:rPr>
              <a:t>1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33535" y="5334000"/>
            <a:ext cx="30668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4000" b="1" dirty="0" smtClean="0">
                <a:solidFill>
                  <a:srgbClr val="FFFF00"/>
                </a:solidFill>
              </a:rPr>
              <a:t>أقسم 18 على 9 </a:t>
            </a:r>
            <a:endParaRPr lang="ar-EG" sz="4000" b="1" dirty="0"/>
          </a:p>
        </p:txBody>
      </p:sp>
      <p:sp>
        <p:nvSpPr>
          <p:cNvPr id="21" name="مستطيل 20"/>
          <p:cNvSpPr/>
          <p:nvPr/>
        </p:nvSpPr>
        <p:spPr>
          <a:xfrm>
            <a:off x="288283" y="4572000"/>
            <a:ext cx="29883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4000" b="1" dirty="0" smtClean="0">
                <a:solidFill>
                  <a:srgbClr val="FFFF00"/>
                </a:solidFill>
              </a:rPr>
              <a:t>أجمع 2 و7 أول</a:t>
            </a:r>
            <a:r>
              <a:rPr lang="ar-SA" sz="4000" b="1" dirty="0" smtClean="0">
                <a:solidFill>
                  <a:srgbClr val="FFFF00"/>
                </a:solidFill>
              </a:rPr>
              <a:t>ً</a:t>
            </a:r>
            <a:r>
              <a:rPr lang="ar-EG" sz="4000" b="1" dirty="0" smtClean="0">
                <a:solidFill>
                  <a:srgbClr val="FFFF00"/>
                </a:solidFill>
              </a:rPr>
              <a:t>ا</a:t>
            </a:r>
            <a:r>
              <a:rPr lang="ar-SA" sz="4000" b="1" dirty="0" smtClean="0">
                <a:solidFill>
                  <a:srgbClr val="FFFF00"/>
                </a:solidFill>
              </a:rPr>
              <a:t> </a:t>
            </a:r>
            <a:endParaRPr lang="ar-EG" sz="4000" b="1" dirty="0"/>
          </a:p>
        </p:txBody>
      </p:sp>
      <p:sp>
        <p:nvSpPr>
          <p:cNvPr id="25" name="مستطيل 24"/>
          <p:cNvSpPr/>
          <p:nvPr/>
        </p:nvSpPr>
        <p:spPr>
          <a:xfrm>
            <a:off x="2819400" y="5867400"/>
            <a:ext cx="52838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ar-EG" sz="4000" b="1" dirty="0" smtClean="0">
                <a:solidFill>
                  <a:srgbClr val="FFFF00"/>
                </a:solidFill>
              </a:rPr>
              <a:t>= 2 × 2 + 1 = 4 + 1 = </a:t>
            </a:r>
            <a:r>
              <a:rPr lang="ar-EG" sz="4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40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8 ÷ (2+7) × 2 +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جمع 2 و7 أو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18÷ 9 × 2 +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قسم 18 على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2 × 2 + 1 = 4 + 1 =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0" grpId="0"/>
      <p:bldP spid="21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4"/>
          <p:cNvGrpSpPr>
            <a:grpSpLocks/>
          </p:cNvGrpSpPr>
          <p:nvPr/>
        </p:nvGrpSpPr>
        <p:grpSpPr bwMode="auto">
          <a:xfrm>
            <a:off x="142875" y="1785938"/>
            <a:ext cx="8929688" cy="5000625"/>
            <a:chOff x="859822" y="3441932"/>
            <a:chExt cx="6855450" cy="2181334"/>
          </a:xfrm>
        </p:grpSpPr>
        <p:grpSp>
          <p:nvGrpSpPr>
            <p:cNvPr id="37907" name="Group 9"/>
            <p:cNvGrpSpPr>
              <a:grpSpLocks/>
            </p:cNvGrpSpPr>
            <p:nvPr/>
          </p:nvGrpSpPr>
          <p:grpSpPr bwMode="auto">
            <a:xfrm>
              <a:off x="859822" y="3441932"/>
              <a:ext cx="6855450" cy="2181334"/>
              <a:chOff x="1002698" y="3441932"/>
              <a:chExt cx="6855450" cy="2181334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1142976" y="3571876"/>
                <a:ext cx="6643734" cy="2000264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100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37914" name="Picture 8" descr="00302.WMF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214942" y="4220980"/>
                <a:ext cx="2643206" cy="140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15" name="Picture 9" descr="00250.WMF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002698" y="3441932"/>
                <a:ext cx="2117162" cy="1129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TextBox 2"/>
            <p:cNvSpPr txBox="1"/>
            <p:nvPr/>
          </p:nvSpPr>
          <p:spPr>
            <a:xfrm>
              <a:off x="4150450" y="3660066"/>
              <a:ext cx="2993318" cy="443044"/>
            </a:xfrm>
            <a:prstGeom prst="rect">
              <a:avLst/>
            </a:prstGeom>
            <a:solidFill>
              <a:srgbClr val="00FF00"/>
            </a:solidFill>
            <a:ln w="38100">
              <a:solidFill>
                <a:srgbClr val="0099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rgbClr val="0000CC"/>
                  </a:solidFill>
                </a:rPr>
                <a:t>الأمثلة </a:t>
              </a:r>
              <a:r>
                <a:rPr lang="ar-EG" sz="6000" b="1" dirty="0" err="1">
                  <a:solidFill>
                    <a:srgbClr val="0000CC"/>
                  </a:solidFill>
                </a:rPr>
                <a:t>1 </a:t>
              </a:r>
              <a:r>
                <a:rPr lang="ar-EG" sz="6000" b="1" dirty="0">
                  <a:solidFill>
                    <a:srgbClr val="0000CC"/>
                  </a:solidFill>
                </a:rPr>
                <a:t>– 4 </a:t>
              </a:r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429500" y="3314700"/>
            <a:ext cx="1071563" cy="1714500"/>
            <a:chOff x="7929586" y="3071810"/>
            <a:chExt cx="714380" cy="1394861"/>
          </a:xfrm>
        </p:grpSpPr>
        <p:grpSp>
          <p:nvGrpSpPr>
            <p:cNvPr id="37901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7"/>
              <p:cNvSpPr/>
              <p:nvPr/>
            </p:nvSpPr>
            <p:spPr>
              <a:xfrm rot="6111631">
                <a:off x="7899763" y="2537655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7" name="Oval 8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>
                  <a:cs typeface="+mj-cs"/>
                </a:endParaRPr>
              </a:p>
            </p:txBody>
          </p:sp>
        </p:grpSp>
        <p:grpSp>
          <p:nvGrpSpPr>
            <p:cNvPr id="37902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899763" y="2537171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400" b="1" dirty="0">
                    <a:cs typeface="+mj-cs"/>
                  </a:rPr>
                  <a:t>5</a:t>
                </a:r>
              </a:p>
            </p:txBody>
          </p:sp>
        </p:grpSp>
      </p:grp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1571625" y="3457575"/>
            <a:ext cx="6143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5400" b="1" baseline="30000" dirty="0">
                <a:solidFill>
                  <a:schemeClr val="bg1"/>
                </a:solidFill>
                <a:latin typeface="Calibri" pitchFamily="34" charset="0"/>
                <a:cs typeface="+mj-cs"/>
              </a:rPr>
              <a:t>2</a:t>
            </a:r>
            <a:r>
              <a:rPr lang="ar-EG" sz="6000" b="1" dirty="0">
                <a:solidFill>
                  <a:schemeClr val="bg1"/>
                </a:solidFill>
                <a:latin typeface="Calibri" pitchFamily="34" charset="0"/>
                <a:cs typeface="+mj-cs"/>
              </a:rPr>
              <a:t>5 + 8 ÷ 2 </a:t>
            </a:r>
            <a:endParaRPr lang="en-US" sz="6000" b="1" dirty="0">
              <a:solidFill>
                <a:schemeClr val="bg1"/>
              </a:solidFill>
              <a:latin typeface="Calibri" pitchFamily="34" charset="0"/>
              <a:cs typeface="+mj-cs"/>
            </a:endParaRPr>
          </a:p>
        </p:txBody>
      </p:sp>
      <p:grpSp>
        <p:nvGrpSpPr>
          <p:cNvPr id="37894" name="Group 20"/>
          <p:cNvGrpSpPr>
            <a:grpSpLocks/>
          </p:cNvGrpSpPr>
          <p:nvPr/>
        </p:nvGrpSpPr>
        <p:grpSpPr bwMode="auto">
          <a:xfrm>
            <a:off x="684213" y="428625"/>
            <a:ext cx="8034337" cy="1285875"/>
            <a:chOff x="3857620" y="142852"/>
            <a:chExt cx="4714908" cy="1285884"/>
          </a:xfrm>
        </p:grpSpPr>
        <p:sp>
          <p:nvSpPr>
            <p:cNvPr id="22" name="Trapezoid 21"/>
            <p:cNvSpPr/>
            <p:nvPr/>
          </p:nvSpPr>
          <p:spPr>
            <a:xfrm>
              <a:off x="3857620" y="142852"/>
              <a:ext cx="4286280" cy="1285884"/>
            </a:xfrm>
            <a:prstGeom prst="trapezoid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 b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23" name="Flowchart: Stored Data 22"/>
            <p:cNvSpPr/>
            <p:nvPr/>
          </p:nvSpPr>
          <p:spPr>
            <a:xfrm>
              <a:off x="4071934" y="285728"/>
              <a:ext cx="4500594" cy="1000132"/>
            </a:xfrm>
            <a:prstGeom prst="flowChartOnlineStorag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 smtClean="0">
                  <a:solidFill>
                    <a:schemeClr val="bg1"/>
                  </a:solidFill>
                </a:rPr>
                <a:t>أوجد قيمة كل عبارة مما يأتي:</a:t>
              </a:r>
              <a:endParaRPr lang="ar-EG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-457200" y="4876800"/>
            <a:ext cx="7632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ar-EG" sz="3600" b="1" dirty="0" smtClean="0">
                <a:solidFill>
                  <a:srgbClr val="FFFF00"/>
                </a:solidFill>
              </a:rPr>
              <a:t>= 25 + 8 ÷ 2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149298" y="4572000"/>
            <a:ext cx="22333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600" b="1" dirty="0" smtClean="0">
                <a:solidFill>
                  <a:srgbClr val="FFFF00"/>
                </a:solidFill>
              </a:rPr>
              <a:t>أوجد قيمة </a:t>
            </a:r>
            <a:r>
              <a:rPr lang="ar-EG" sz="3600" b="1" baseline="30000" dirty="0" smtClean="0">
                <a:solidFill>
                  <a:srgbClr val="FFFF00"/>
                </a:solidFill>
              </a:rPr>
              <a:t>2</a:t>
            </a:r>
            <a:r>
              <a:rPr lang="ar-EG" sz="3600" b="1" dirty="0" smtClean="0">
                <a:solidFill>
                  <a:srgbClr val="FFFF00"/>
                </a:solidFill>
              </a:rPr>
              <a:t>5</a:t>
            </a:r>
            <a:endParaRPr lang="ar-EG" sz="3600" b="1" dirty="0"/>
          </a:p>
        </p:txBody>
      </p:sp>
      <p:sp>
        <p:nvSpPr>
          <p:cNvPr id="24" name="مستطيل 23"/>
          <p:cNvSpPr/>
          <p:nvPr/>
        </p:nvSpPr>
        <p:spPr>
          <a:xfrm>
            <a:off x="990600" y="5257800"/>
            <a:ext cx="2392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600" b="1" dirty="0" smtClean="0">
                <a:solidFill>
                  <a:srgbClr val="FFFF00"/>
                </a:solidFill>
              </a:rPr>
              <a:t>أقسم 8 على 2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4343400" y="5678269"/>
            <a:ext cx="2803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ar-EG" sz="3600" b="1" dirty="0" smtClean="0">
                <a:solidFill>
                  <a:srgbClr val="FFFF00"/>
                </a:solidFill>
              </a:rPr>
              <a:t>=25 + 4 = </a:t>
            </a:r>
            <a:r>
              <a:rPr lang="ar-EG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endParaRPr 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5 + 8 ÷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وجد قيمة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25 + 8 ÷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قسم 8 على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25 + 4 = 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4"/>
          <p:cNvGrpSpPr>
            <a:grpSpLocks/>
          </p:cNvGrpSpPr>
          <p:nvPr/>
        </p:nvGrpSpPr>
        <p:grpSpPr bwMode="auto">
          <a:xfrm>
            <a:off x="214313" y="1785938"/>
            <a:ext cx="8929687" cy="5000625"/>
            <a:chOff x="859822" y="3441932"/>
            <a:chExt cx="6855450" cy="2181334"/>
          </a:xfrm>
        </p:grpSpPr>
        <p:grpSp>
          <p:nvGrpSpPr>
            <p:cNvPr id="38931" name="Group 9"/>
            <p:cNvGrpSpPr>
              <a:grpSpLocks/>
            </p:cNvGrpSpPr>
            <p:nvPr/>
          </p:nvGrpSpPr>
          <p:grpSpPr bwMode="auto">
            <a:xfrm>
              <a:off x="859822" y="3441932"/>
              <a:ext cx="6855450" cy="2181334"/>
              <a:chOff x="1002698" y="3441932"/>
              <a:chExt cx="6855450" cy="2181334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1142976" y="3571876"/>
                <a:ext cx="6643734" cy="2000264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100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38938" name="Picture 8" descr="00302.WMF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214942" y="4220980"/>
                <a:ext cx="2643206" cy="140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39" name="Picture 9" descr="00250.WMF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002698" y="3441932"/>
                <a:ext cx="2117162" cy="1129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TextBox 2"/>
            <p:cNvSpPr txBox="1"/>
            <p:nvPr/>
          </p:nvSpPr>
          <p:spPr>
            <a:xfrm>
              <a:off x="4150450" y="3660066"/>
              <a:ext cx="2993318" cy="443044"/>
            </a:xfrm>
            <a:prstGeom prst="rect">
              <a:avLst/>
            </a:prstGeom>
            <a:solidFill>
              <a:srgbClr val="00FF00"/>
            </a:solidFill>
            <a:ln w="38100">
              <a:solidFill>
                <a:srgbClr val="0099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rgbClr val="0000CC"/>
                  </a:solidFill>
                </a:rPr>
                <a:t>الأمثلة </a:t>
              </a:r>
              <a:r>
                <a:rPr lang="ar-EG" sz="6000" b="1" dirty="0" err="1">
                  <a:solidFill>
                    <a:srgbClr val="0000CC"/>
                  </a:solidFill>
                </a:rPr>
                <a:t>1 </a:t>
              </a:r>
              <a:r>
                <a:rPr lang="ar-EG" sz="6000" b="1" dirty="0">
                  <a:solidFill>
                    <a:srgbClr val="0000CC"/>
                  </a:solidFill>
                </a:rPr>
                <a:t>– 4 </a:t>
              </a:r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429500" y="3314700"/>
            <a:ext cx="1071563" cy="1714500"/>
            <a:chOff x="7929586" y="3071810"/>
            <a:chExt cx="714380" cy="1394861"/>
          </a:xfrm>
        </p:grpSpPr>
        <p:grpSp>
          <p:nvGrpSpPr>
            <p:cNvPr id="38925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7"/>
              <p:cNvSpPr/>
              <p:nvPr/>
            </p:nvSpPr>
            <p:spPr>
              <a:xfrm rot="6111631">
                <a:off x="7899763" y="2537655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7" name="Oval 8"/>
              <p:cNvSpPr/>
              <p:nvPr/>
            </p:nvSpPr>
            <p:spPr>
              <a:xfrm>
                <a:off x="8072462" y="2143600"/>
                <a:ext cx="714380" cy="71422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>
                  <a:cs typeface="+mj-cs"/>
                </a:endParaRPr>
              </a:p>
            </p:txBody>
          </p:sp>
        </p:grpSp>
        <p:grpSp>
          <p:nvGrpSpPr>
            <p:cNvPr id="38926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899763" y="2537170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116"/>
                <a:ext cx="714380" cy="714220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400" b="1" dirty="0">
                    <a:cs typeface="+mj-cs"/>
                  </a:rPr>
                  <a:t>6</a:t>
                </a:r>
              </a:p>
            </p:txBody>
          </p:sp>
        </p:grpSp>
      </p:grp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1428750" y="3529012"/>
            <a:ext cx="6143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6000" b="1" dirty="0">
                <a:solidFill>
                  <a:schemeClr val="bg1"/>
                </a:solidFill>
                <a:latin typeface="Calibri" pitchFamily="34" charset="0"/>
                <a:cs typeface="+mj-cs"/>
              </a:rPr>
              <a:t>19 – (</a:t>
            </a:r>
            <a:r>
              <a:rPr lang="ar-EG" sz="6000" b="1" baseline="30000" dirty="0">
                <a:solidFill>
                  <a:schemeClr val="bg1"/>
                </a:solidFill>
                <a:latin typeface="Calibri" pitchFamily="34" charset="0"/>
                <a:cs typeface="+mj-cs"/>
              </a:rPr>
              <a:t>2</a:t>
            </a:r>
            <a:r>
              <a:rPr lang="ar-EG" sz="6000" b="1" dirty="0">
                <a:solidFill>
                  <a:schemeClr val="bg1"/>
                </a:solidFill>
                <a:latin typeface="Calibri" pitchFamily="34" charset="0"/>
                <a:cs typeface="+mj-cs"/>
              </a:rPr>
              <a:t>3 + 4) + 6 </a:t>
            </a:r>
            <a:endParaRPr lang="en-US" sz="6000" b="1" dirty="0">
              <a:solidFill>
                <a:schemeClr val="bg1"/>
              </a:solidFill>
              <a:latin typeface="Calibri" pitchFamily="34" charset="0"/>
              <a:cs typeface="+mj-cs"/>
            </a:endParaRPr>
          </a:p>
        </p:txBody>
      </p:sp>
      <p:grpSp>
        <p:nvGrpSpPr>
          <p:cNvPr id="38918" name="Group 20"/>
          <p:cNvGrpSpPr>
            <a:grpSpLocks/>
          </p:cNvGrpSpPr>
          <p:nvPr/>
        </p:nvGrpSpPr>
        <p:grpSpPr bwMode="auto">
          <a:xfrm>
            <a:off x="684213" y="428625"/>
            <a:ext cx="8034337" cy="1285875"/>
            <a:chOff x="3857620" y="142852"/>
            <a:chExt cx="4714908" cy="1285884"/>
          </a:xfrm>
        </p:grpSpPr>
        <p:sp>
          <p:nvSpPr>
            <p:cNvPr id="22" name="Trapezoid 21"/>
            <p:cNvSpPr/>
            <p:nvPr/>
          </p:nvSpPr>
          <p:spPr>
            <a:xfrm>
              <a:off x="3857620" y="142852"/>
              <a:ext cx="4286280" cy="1285884"/>
            </a:xfrm>
            <a:prstGeom prst="trapezoid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 b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23" name="Flowchart: Stored Data 22"/>
            <p:cNvSpPr/>
            <p:nvPr/>
          </p:nvSpPr>
          <p:spPr>
            <a:xfrm>
              <a:off x="4071934" y="285728"/>
              <a:ext cx="4500594" cy="1000132"/>
            </a:xfrm>
            <a:prstGeom prst="flowChartOnlineStorag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 smtClean="0">
                  <a:solidFill>
                    <a:schemeClr val="bg1"/>
                  </a:solidFill>
                </a:rPr>
                <a:t>أوجد قيمة كل عبارة مما يأتي:</a:t>
              </a:r>
              <a:endParaRPr lang="ar-EG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-107950" y="4916269"/>
            <a:ext cx="7632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ar-EG" sz="3600" b="1" dirty="0" smtClean="0">
                <a:solidFill>
                  <a:srgbClr val="FFFF00"/>
                </a:solidFill>
              </a:rPr>
              <a:t>= 19–  (9 + 4) + 6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066800" y="5257800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600" b="1" dirty="0" smtClean="0">
                <a:solidFill>
                  <a:srgbClr val="FFFF00"/>
                </a:solidFill>
              </a:rPr>
              <a:t>أجمع 9 + 4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1981200" y="5906869"/>
            <a:ext cx="5535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ar-EG" sz="3600" b="1" dirty="0" smtClean="0">
                <a:solidFill>
                  <a:srgbClr val="FFFF00"/>
                </a:solidFill>
              </a:rPr>
              <a:t>= 19–  13 + 6 = 6 + 6 = </a:t>
            </a:r>
            <a:r>
              <a:rPr lang="ar-EG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990600" y="4648200"/>
            <a:ext cx="22333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600" b="1" dirty="0" smtClean="0">
                <a:solidFill>
                  <a:srgbClr val="FFFF00"/>
                </a:solidFill>
              </a:rPr>
              <a:t>أوجد قيمة </a:t>
            </a:r>
            <a:r>
              <a:rPr lang="ar-EG" sz="3600" b="1" baseline="30000" dirty="0" smtClean="0">
                <a:solidFill>
                  <a:srgbClr val="FFFF00"/>
                </a:solidFill>
              </a:rPr>
              <a:t>2</a:t>
            </a:r>
            <a:r>
              <a:rPr lang="ar-EG" sz="3600" b="1" dirty="0" smtClean="0">
                <a:solidFill>
                  <a:srgbClr val="FFFF00"/>
                </a:solidFill>
              </a:rPr>
              <a:t>3</a:t>
            </a:r>
            <a:endParaRPr lang="ar-EG" sz="3600" b="1" dirty="0"/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9 – (23 + 4) +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وجد قيمة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19–  (9 + 4) +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جمع 9 +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19–  13 + 6 = 6 + 6 =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2875" y="1785938"/>
            <a:ext cx="8929688" cy="5000625"/>
            <a:chOff x="859822" y="3441932"/>
            <a:chExt cx="6855450" cy="2181334"/>
          </a:xfrm>
        </p:grpSpPr>
        <p:grpSp>
          <p:nvGrpSpPr>
            <p:cNvPr id="39954" name="Group 9"/>
            <p:cNvGrpSpPr>
              <a:grpSpLocks/>
            </p:cNvGrpSpPr>
            <p:nvPr/>
          </p:nvGrpSpPr>
          <p:grpSpPr bwMode="auto">
            <a:xfrm>
              <a:off x="859822" y="3441932"/>
              <a:ext cx="6855450" cy="2181334"/>
              <a:chOff x="1002698" y="3441932"/>
              <a:chExt cx="6855450" cy="2181334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1142976" y="3571876"/>
                <a:ext cx="6643734" cy="2000264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100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39961" name="Picture 8" descr="00302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214942" y="4220980"/>
                <a:ext cx="2643206" cy="140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962" name="Picture 9" descr="00250.WMF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02698" y="3441932"/>
                <a:ext cx="2117162" cy="1129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TextBox 2"/>
            <p:cNvSpPr txBox="1"/>
            <p:nvPr/>
          </p:nvSpPr>
          <p:spPr>
            <a:xfrm>
              <a:off x="5199913" y="3497481"/>
              <a:ext cx="2021791" cy="443045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0070C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chemeClr val="tx1"/>
                  </a:solidFill>
                  <a:cs typeface="+mj-cs"/>
                </a:rPr>
                <a:t>المثال 5 </a:t>
              </a:r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500938" y="3143250"/>
            <a:ext cx="1071562" cy="1714500"/>
            <a:chOff x="7929586" y="3071810"/>
            <a:chExt cx="714380" cy="1394861"/>
          </a:xfrm>
        </p:grpSpPr>
        <p:grpSp>
          <p:nvGrpSpPr>
            <p:cNvPr id="39948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7"/>
              <p:cNvSpPr/>
              <p:nvPr/>
            </p:nvSpPr>
            <p:spPr>
              <a:xfrm rot="6111631">
                <a:off x="7899762" y="2537656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7" name="Oval 8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>
                  <a:cs typeface="+mj-cs"/>
                </a:endParaRPr>
              </a:p>
            </p:txBody>
          </p:sp>
        </p:grpSp>
        <p:grpSp>
          <p:nvGrpSpPr>
            <p:cNvPr id="39949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899762" y="2537171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400" b="1" dirty="0">
                    <a:cs typeface="+mj-cs"/>
                  </a:rPr>
                  <a:t>7</a:t>
                </a:r>
              </a:p>
            </p:txBody>
          </p:sp>
        </p:grpSp>
      </p:grp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428625" y="3259138"/>
            <a:ext cx="692943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EG" sz="3600" b="1" dirty="0">
                <a:solidFill>
                  <a:srgbClr val="FFFF00"/>
                </a:solidFill>
                <a:latin typeface="Calibri" pitchFamily="34" charset="0"/>
                <a:cs typeface="+mj-cs"/>
              </a:rPr>
              <a:t>حلوى: </a:t>
            </a:r>
            <a:r>
              <a:rPr lang="ar-EG" sz="3600" b="1" dirty="0">
                <a:solidFill>
                  <a:schemeClr val="bg1"/>
                </a:solidFill>
                <a:latin typeface="Calibri" pitchFamily="34" charset="0"/>
                <a:cs typeface="+mj-cs"/>
              </a:rPr>
              <a:t>مع معلمة 29 قطعة حلوى. كافأت طالباتها فأعطت 5 طالبات لكل منهن 3 قطع, وأعطت 3 طالبات لكل منهن 4 قطع. اكتب عبارة تمثل عدد قطع الحلوى التي بقيت مع المعلمة, ثم أوجد قيمتها.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+mj-cs"/>
            </a:endParaRPr>
          </a:p>
        </p:txBody>
      </p:sp>
      <p:grpSp>
        <p:nvGrpSpPr>
          <p:cNvPr id="39941" name="Group 18"/>
          <p:cNvGrpSpPr>
            <a:grpSpLocks/>
          </p:cNvGrpSpPr>
          <p:nvPr/>
        </p:nvGrpSpPr>
        <p:grpSpPr bwMode="auto">
          <a:xfrm>
            <a:off x="684213" y="428625"/>
            <a:ext cx="8034337" cy="1285875"/>
            <a:chOff x="3857620" y="142852"/>
            <a:chExt cx="4714908" cy="1285884"/>
          </a:xfrm>
        </p:grpSpPr>
        <p:sp>
          <p:nvSpPr>
            <p:cNvPr id="20" name="Trapezoid 19"/>
            <p:cNvSpPr/>
            <p:nvPr/>
          </p:nvSpPr>
          <p:spPr>
            <a:xfrm>
              <a:off x="3857620" y="142852"/>
              <a:ext cx="4286280" cy="1285884"/>
            </a:xfrm>
            <a:prstGeom prst="trapezoid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 b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21" name="Flowchart: Stored Data 20"/>
            <p:cNvSpPr/>
            <p:nvPr/>
          </p:nvSpPr>
          <p:spPr>
            <a:xfrm>
              <a:off x="4071934" y="285728"/>
              <a:ext cx="4500594" cy="1000132"/>
            </a:xfrm>
            <a:prstGeom prst="flowChartOnlineStorag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 smtClean="0">
                  <a:solidFill>
                    <a:schemeClr val="bg1"/>
                  </a:solidFill>
                </a:rPr>
                <a:t>أوجد قيمة كل عبارة مما يأتي:</a:t>
              </a:r>
              <a:endParaRPr lang="ar-EG" sz="36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ثال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لوى  مع معلمة 29 قطعة حلو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4"/>
          <p:cNvGrpSpPr>
            <a:grpSpLocks/>
          </p:cNvGrpSpPr>
          <p:nvPr/>
        </p:nvGrpSpPr>
        <p:grpSpPr bwMode="auto">
          <a:xfrm>
            <a:off x="142875" y="1785938"/>
            <a:ext cx="8929688" cy="5000625"/>
            <a:chOff x="859822" y="3441932"/>
            <a:chExt cx="6855450" cy="2181334"/>
          </a:xfrm>
        </p:grpSpPr>
        <p:grpSp>
          <p:nvGrpSpPr>
            <p:cNvPr id="40978" name="Group 9"/>
            <p:cNvGrpSpPr>
              <a:grpSpLocks/>
            </p:cNvGrpSpPr>
            <p:nvPr/>
          </p:nvGrpSpPr>
          <p:grpSpPr bwMode="auto">
            <a:xfrm>
              <a:off x="859822" y="3441932"/>
              <a:ext cx="6855450" cy="2181334"/>
              <a:chOff x="1002698" y="3441932"/>
              <a:chExt cx="6855450" cy="2181334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1142976" y="3571876"/>
                <a:ext cx="6643734" cy="2000264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100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40985" name="Picture 8" descr="00302.WMF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214942" y="4220980"/>
                <a:ext cx="2643206" cy="140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986" name="Picture 9" descr="00250.WMF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002698" y="3441932"/>
                <a:ext cx="2117162" cy="1129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TextBox 2"/>
            <p:cNvSpPr txBox="1"/>
            <p:nvPr/>
          </p:nvSpPr>
          <p:spPr>
            <a:xfrm>
              <a:off x="5599480" y="3497481"/>
              <a:ext cx="1622223" cy="443044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0070C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chemeClr val="tx1"/>
                  </a:solidFill>
                  <a:cs typeface="+mj-cs"/>
                </a:rPr>
                <a:t>مثال 5 </a:t>
              </a:r>
            </a:p>
          </p:txBody>
        </p:sp>
      </p:grpSp>
      <p:grpSp>
        <p:nvGrpSpPr>
          <p:cNvPr id="40963" name="Group 2"/>
          <p:cNvGrpSpPr>
            <a:grpSpLocks/>
          </p:cNvGrpSpPr>
          <p:nvPr/>
        </p:nvGrpSpPr>
        <p:grpSpPr bwMode="auto">
          <a:xfrm>
            <a:off x="7500938" y="3143250"/>
            <a:ext cx="1071562" cy="1714500"/>
            <a:chOff x="7929586" y="3071810"/>
            <a:chExt cx="714380" cy="1394861"/>
          </a:xfrm>
        </p:grpSpPr>
        <p:grpSp>
          <p:nvGrpSpPr>
            <p:cNvPr id="40972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7"/>
              <p:cNvSpPr/>
              <p:nvPr/>
            </p:nvSpPr>
            <p:spPr>
              <a:xfrm rot="6111631">
                <a:off x="7899762" y="2537656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7" name="Oval 8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>
                  <a:cs typeface="+mj-cs"/>
                </a:endParaRPr>
              </a:p>
            </p:txBody>
          </p:sp>
        </p:grpSp>
        <p:grpSp>
          <p:nvGrpSpPr>
            <p:cNvPr id="40973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899762" y="2537171"/>
                <a:ext cx="1051312" cy="663580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400" b="1" dirty="0">
                    <a:cs typeface="+mj-cs"/>
                  </a:rPr>
                  <a:t>7</a:t>
                </a:r>
              </a:p>
            </p:txBody>
          </p:sp>
        </p:grpSp>
      </p:grp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1120775" y="3337679"/>
            <a:ext cx="6423025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ar-EG" sz="3200" b="1" dirty="0" smtClean="0">
                <a:solidFill>
                  <a:schemeClr val="bg1"/>
                </a:solidFill>
                <a:latin typeface="Calibri" pitchFamily="34" charset="0"/>
              </a:rPr>
              <a:t>عدد القطع المتبقية مع المعلمة</a:t>
            </a:r>
            <a:endParaRPr lang="ar-EG" sz="3200" b="1" dirty="0" smtClean="0">
              <a:solidFill>
                <a:srgbClr val="FFFF00"/>
              </a:solidFill>
            </a:endParaRPr>
          </a:p>
          <a:p>
            <a:pPr eaLnBrk="0" hangingPunct="0">
              <a:lnSpc>
                <a:spcPct val="150000"/>
              </a:lnSpc>
            </a:pPr>
            <a:r>
              <a:rPr lang="ar-EG" sz="3200" b="1" dirty="0" smtClean="0">
                <a:solidFill>
                  <a:srgbClr val="FFFF00"/>
                </a:solidFill>
              </a:rPr>
              <a:t>=</a:t>
            </a:r>
            <a:r>
              <a:rPr lang="ar-SA" sz="3200" b="1" dirty="0" smtClean="0">
                <a:solidFill>
                  <a:srgbClr val="FFFF00"/>
                </a:solidFill>
              </a:rPr>
              <a:t>29 </a:t>
            </a:r>
            <a:r>
              <a:rPr lang="ar-SA" sz="3200" b="1" dirty="0">
                <a:solidFill>
                  <a:srgbClr val="FFFF00"/>
                </a:solidFill>
              </a:rPr>
              <a:t>–  [5(3) + 3(4)]</a:t>
            </a:r>
            <a:endParaRPr lang="en-US" sz="3200" dirty="0">
              <a:solidFill>
                <a:srgbClr val="FFFF00"/>
              </a:solidFill>
            </a:endParaRPr>
          </a:p>
          <a:p>
            <a:pPr eaLnBrk="0" hangingPunct="0">
              <a:lnSpc>
                <a:spcPct val="150000"/>
              </a:lnSpc>
            </a:pPr>
            <a:r>
              <a:rPr lang="ar-SA" sz="3200" b="1" dirty="0" smtClean="0">
                <a:solidFill>
                  <a:srgbClr val="FFFF00"/>
                </a:solidFill>
              </a:rPr>
              <a:t>= </a:t>
            </a:r>
            <a:r>
              <a:rPr lang="ar-SA" sz="3200" b="1" dirty="0">
                <a:solidFill>
                  <a:srgbClr val="FFFF00"/>
                </a:solidFill>
              </a:rPr>
              <a:t>29 – (15 + 12)</a:t>
            </a:r>
            <a:endParaRPr lang="en-US" sz="3200" dirty="0">
              <a:solidFill>
                <a:srgbClr val="FFFF00"/>
              </a:solidFill>
            </a:endParaRPr>
          </a:p>
          <a:p>
            <a:pPr eaLnBrk="0" hangingPunct="0">
              <a:lnSpc>
                <a:spcPct val="150000"/>
              </a:lnSpc>
            </a:pPr>
            <a:r>
              <a:rPr lang="ar-SA" sz="3200" b="1" dirty="0" smtClean="0">
                <a:solidFill>
                  <a:srgbClr val="FFFF00"/>
                </a:solidFill>
              </a:rPr>
              <a:t>= </a:t>
            </a:r>
            <a:r>
              <a:rPr lang="ar-SA" sz="3200" b="1" dirty="0">
                <a:solidFill>
                  <a:srgbClr val="FFFF00"/>
                </a:solidFill>
              </a:rPr>
              <a:t>29 – 27 = 2 قطعة.</a:t>
            </a:r>
            <a:endParaRPr lang="en-US" sz="3200" dirty="0">
              <a:solidFill>
                <a:srgbClr val="FFFF00"/>
              </a:solidFill>
            </a:endParaRPr>
          </a:p>
        </p:txBody>
      </p:sp>
      <p:grpSp>
        <p:nvGrpSpPr>
          <p:cNvPr id="40965" name="Group 19"/>
          <p:cNvGrpSpPr>
            <a:grpSpLocks/>
          </p:cNvGrpSpPr>
          <p:nvPr/>
        </p:nvGrpSpPr>
        <p:grpSpPr bwMode="auto">
          <a:xfrm>
            <a:off x="684213" y="428625"/>
            <a:ext cx="8002588" cy="1285875"/>
            <a:chOff x="3857620" y="142852"/>
            <a:chExt cx="4696276" cy="1285884"/>
          </a:xfrm>
        </p:grpSpPr>
        <p:sp>
          <p:nvSpPr>
            <p:cNvPr id="21" name="Trapezoid 20"/>
            <p:cNvSpPr/>
            <p:nvPr/>
          </p:nvSpPr>
          <p:spPr>
            <a:xfrm>
              <a:off x="3857620" y="142852"/>
              <a:ext cx="4286280" cy="1285884"/>
            </a:xfrm>
            <a:prstGeom prst="trapezoid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 b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22" name="Flowchart: Stored Data 21"/>
            <p:cNvSpPr/>
            <p:nvPr/>
          </p:nvSpPr>
          <p:spPr>
            <a:xfrm>
              <a:off x="4053302" y="285728"/>
              <a:ext cx="4500594" cy="1000132"/>
            </a:xfrm>
            <a:prstGeom prst="flowChartOnlineStorag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solidFill>
                    <a:schemeClr val="bg1"/>
                  </a:solidFill>
                </a:rPr>
                <a:t>أوجد قيمة كل عبارة مما </a:t>
              </a:r>
              <a:r>
                <a:rPr lang="ar-EG" sz="3600" b="1" dirty="0" smtClean="0">
                  <a:solidFill>
                    <a:schemeClr val="bg1"/>
                  </a:solidFill>
                </a:rPr>
                <a:t>يأت</a:t>
              </a:r>
              <a:r>
                <a:rPr lang="ar-SA" sz="3600" b="1" dirty="0" smtClean="0">
                  <a:solidFill>
                    <a:schemeClr val="bg1"/>
                  </a:solidFill>
                </a:rPr>
                <a:t>ي</a:t>
              </a:r>
              <a:r>
                <a:rPr lang="ar-EG" sz="3600" b="1" dirty="0" smtClean="0">
                  <a:solidFill>
                    <a:schemeClr val="bg1"/>
                  </a:solidFill>
                </a:rPr>
                <a:t>:</a:t>
              </a:r>
              <a:endParaRPr lang="ar-EG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381000" y="4028182"/>
            <a:ext cx="3352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200" b="1" dirty="0" smtClean="0">
                <a:solidFill>
                  <a:schemeClr val="bg1"/>
                </a:solidFill>
              </a:rPr>
              <a:t>أوجد أول</a:t>
            </a:r>
            <a:r>
              <a:rPr lang="ar-SA" sz="3200" b="1" dirty="0" smtClean="0">
                <a:solidFill>
                  <a:schemeClr val="bg1"/>
                </a:solidFill>
              </a:rPr>
              <a:t>ً</a:t>
            </a:r>
            <a:r>
              <a:rPr lang="ar-EG" sz="3200" b="1" dirty="0" smtClean="0">
                <a:solidFill>
                  <a:schemeClr val="bg1"/>
                </a:solidFill>
              </a:rPr>
              <a:t>ا حاصل ضرب 5 في 3 و3 في 4</a:t>
            </a:r>
            <a:endParaRPr lang="ar-EG" sz="3200" b="1" dirty="0">
              <a:solidFill>
                <a:schemeClr val="bg1"/>
              </a:solidFill>
            </a:endParaRPr>
          </a:p>
        </p:txBody>
      </p:sp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152400" y="5094982"/>
            <a:ext cx="373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200" b="1" dirty="0" smtClean="0">
                <a:solidFill>
                  <a:schemeClr val="bg1"/>
                </a:solidFill>
              </a:rPr>
              <a:t>أوجد مجموع 15 و12</a:t>
            </a:r>
            <a:endParaRPr lang="ar-EG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دد القطع المتبقية مع المعل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جد أولا حاصل ضرب 5 في 3 و3 في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= 29 – (15 + 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وجد مجموع 15 و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29 – 27 = 2 قط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20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CKLC227.WMF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00FF00">
                <a:tint val="45000"/>
                <a:satMod val="400000"/>
              </a:srgbClr>
            </a:duotone>
            <a:lum bright="-31000" contrast="49000"/>
          </a:blip>
          <a:stretch>
            <a:fillRect/>
          </a:stretch>
        </p:blipFill>
        <p:spPr bwMode="auto">
          <a:xfrm rot="5400000">
            <a:off x="2293983" y="2000205"/>
            <a:ext cx="3071812" cy="5786527"/>
          </a:xfrm>
          <a:prstGeom prst="rect">
            <a:avLst/>
          </a:prstGeom>
          <a:effectLst>
            <a:innerShdw blurRad="711200">
              <a:prstClr val="black"/>
            </a:innerShdw>
          </a:effec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00125" y="3843338"/>
            <a:ext cx="578643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العبارة العددية</a:t>
            </a:r>
          </a:p>
          <a:p>
            <a:pPr algn="ctr"/>
            <a:r>
              <a:rPr lang="ar-EG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ترتيب العمليات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71938" y="-642938"/>
            <a:ext cx="4071937" cy="4357688"/>
            <a:chOff x="4357687" y="1357298"/>
            <a:chExt cx="4214811" cy="5286411"/>
          </a:xfrm>
        </p:grpSpPr>
        <p:grpSp>
          <p:nvGrpSpPr>
            <p:cNvPr id="5125" name="Group 3"/>
            <p:cNvGrpSpPr>
              <a:grpSpLocks/>
            </p:cNvGrpSpPr>
            <p:nvPr/>
          </p:nvGrpSpPr>
          <p:grpSpPr bwMode="auto">
            <a:xfrm>
              <a:off x="4357687" y="1357298"/>
              <a:ext cx="4214811" cy="5286411"/>
              <a:chOff x="2285984" y="-664396"/>
              <a:chExt cx="5286412" cy="3087990"/>
            </a:xfrm>
          </p:grpSpPr>
          <p:sp>
            <p:nvSpPr>
              <p:cNvPr id="7" name="Lightning Bolt 6"/>
              <p:cNvSpPr/>
              <p:nvPr/>
            </p:nvSpPr>
            <p:spPr>
              <a:xfrm rot="7675323" flipH="1" flipV="1">
                <a:off x="4976632" y="204989"/>
                <a:ext cx="2048535" cy="2388676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rgbClr val="CC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8" name="Lightning Bolt 7"/>
              <p:cNvSpPr/>
              <p:nvPr/>
            </p:nvSpPr>
            <p:spPr>
              <a:xfrm rot="7985834">
                <a:off x="2688893" y="-595341"/>
                <a:ext cx="2197029" cy="2058919"/>
              </a:xfrm>
              <a:prstGeom prst="lightningBolt">
                <a:avLst/>
              </a:prstGeom>
              <a:solidFill>
                <a:srgbClr val="0000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Flowchart: Punched Tape 8"/>
              <p:cNvSpPr/>
              <p:nvPr/>
            </p:nvSpPr>
            <p:spPr>
              <a:xfrm>
                <a:off x="2285984" y="357060"/>
                <a:ext cx="5286412" cy="1214947"/>
              </a:xfrm>
              <a:prstGeom prst="flowChartPunchedTap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126" name="Rectangle 2"/>
            <p:cNvSpPr>
              <a:spLocks noChangeArrowheads="1"/>
            </p:cNvSpPr>
            <p:nvPr/>
          </p:nvSpPr>
          <p:spPr bwMode="auto">
            <a:xfrm>
              <a:off x="4886309" y="3437194"/>
              <a:ext cx="2897380" cy="1456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ar-EG" sz="7200" b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المفردات</a:t>
              </a:r>
              <a:endParaRPr lang="ar-EG" sz="8800" b="1" dirty="0">
                <a:solidFill>
                  <a:srgbClr val="C00000"/>
                </a:solidFill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عبارة العدد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29188" y="357188"/>
            <a:ext cx="3571875" cy="1928812"/>
            <a:chOff x="3000364" y="214290"/>
            <a:chExt cx="5929354" cy="1928826"/>
          </a:xfrm>
        </p:grpSpPr>
        <p:sp>
          <p:nvSpPr>
            <p:cNvPr id="5" name="Double Wave 4"/>
            <p:cNvSpPr/>
            <p:nvPr/>
          </p:nvSpPr>
          <p:spPr>
            <a:xfrm>
              <a:off x="3000364" y="214290"/>
              <a:ext cx="5570957" cy="1714512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FF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72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6" name="Double Wave 5"/>
            <p:cNvSpPr/>
            <p:nvPr/>
          </p:nvSpPr>
          <p:spPr>
            <a:xfrm>
              <a:off x="3358761" y="428604"/>
              <a:ext cx="5570957" cy="1714512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9900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72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7" name="Double Wave 6"/>
            <p:cNvSpPr/>
            <p:nvPr/>
          </p:nvSpPr>
          <p:spPr>
            <a:xfrm>
              <a:off x="3142668" y="285728"/>
              <a:ext cx="5573592" cy="1714512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solidFill>
                    <a:schemeClr val="bg1"/>
                  </a:solidFill>
                  <a:cs typeface="Times New Roman" pitchFamily="18" charset="0"/>
                </a:rPr>
                <a:t>استعد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990600" y="2571750"/>
            <a:ext cx="7239000" cy="3929063"/>
            <a:chOff x="-16198396" y="1428736"/>
            <a:chExt cx="23362300" cy="3929090"/>
          </a:xfrm>
        </p:grpSpPr>
        <p:pic>
          <p:nvPicPr>
            <p:cNvPr id="6148" name="Picture 14" descr="http://s10.rimg.info/2d4695d243e036a1600f103474e52144.gif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-16198396" y="1428736"/>
              <a:ext cx="23362300" cy="3929090"/>
            </a:xfrm>
            <a:prstGeom prst="roundRect">
              <a:avLst>
                <a:gd name="adj" fmla="val 35653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9" name="Rectangle 9"/>
            <p:cNvSpPr>
              <a:spLocks noChangeArrowheads="1"/>
            </p:cNvSpPr>
            <p:nvPr/>
          </p:nvSpPr>
          <p:spPr bwMode="auto">
            <a:xfrm>
              <a:off x="-13784192" y="2335122"/>
              <a:ext cx="18488906" cy="2123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Low"/>
              <a:r>
                <a:rPr lang="ar-EG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وجبات خفيفة: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الجدول أدناه يبين أسعار بعض الأصناف التي يقدمها المقصف المدرسي.</a:t>
              </a:r>
            </a:p>
          </p:txBody>
        </p:sp>
      </p:grp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ستع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جبات خفيفة  الجدول أدنا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lum bright="-18000" contrast="54000"/>
          </a:blip>
          <a:srcRect/>
          <a:stretch>
            <a:fillRect/>
          </a:stretch>
        </p:blipFill>
        <p:spPr bwMode="auto">
          <a:xfrm>
            <a:off x="1714480" y="928670"/>
            <a:ext cx="5605486" cy="4952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8"/>
          <p:cNvGrpSpPr>
            <a:grpSpLocks/>
          </p:cNvGrpSpPr>
          <p:nvPr/>
        </p:nvGrpSpPr>
        <p:grpSpPr bwMode="auto">
          <a:xfrm rot="1680256">
            <a:off x="7175500" y="1168400"/>
            <a:ext cx="1450975" cy="1714500"/>
            <a:chOff x="-554038" y="542429"/>
            <a:chExt cx="6715126" cy="5791479"/>
          </a:xfrm>
        </p:grpSpPr>
        <p:sp>
          <p:nvSpPr>
            <p:cNvPr id="3" name="موجة 1"/>
            <p:cNvSpPr/>
            <p:nvPr/>
          </p:nvSpPr>
          <p:spPr>
            <a:xfrm rot="16200000">
              <a:off x="29235" y="1582109"/>
              <a:ext cx="5791479" cy="3702870"/>
            </a:xfrm>
            <a:prstGeom prst="wave">
              <a:avLst>
                <a:gd name="adj1" fmla="val 20000"/>
                <a:gd name="adj2" fmla="val 6812"/>
              </a:avLst>
            </a:prstGeom>
            <a:solidFill>
              <a:srgbClr val="FFFF00"/>
            </a:solidFill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" name="مخطط انسيابي: رابط 4"/>
            <p:cNvSpPr/>
            <p:nvPr/>
          </p:nvSpPr>
          <p:spPr>
            <a:xfrm rot="19130015">
              <a:off x="-554038" y="1838325"/>
              <a:ext cx="6715126" cy="3009900"/>
            </a:xfrm>
            <a:prstGeom prst="flowChartConnector">
              <a:avLst/>
            </a:prstGeom>
            <a:gradFill>
              <a:gsLst>
                <a:gs pos="0">
                  <a:srgbClr val="CC00FF"/>
                </a:gs>
                <a:gs pos="35000">
                  <a:schemeClr val="tx1"/>
                </a:gs>
                <a:gs pos="100000">
                  <a:srgbClr val="FF0000"/>
                </a:gs>
              </a:gsLst>
            </a:gradFill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 </a:t>
              </a: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642938" y="765175"/>
            <a:ext cx="6197600" cy="3051175"/>
            <a:chOff x="4286246" y="571480"/>
            <a:chExt cx="4143406" cy="1714512"/>
          </a:xfrm>
        </p:grpSpPr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4286248" y="571480"/>
              <a:ext cx="4143404" cy="1714512"/>
              <a:chOff x="4786314" y="500042"/>
              <a:chExt cx="3395669" cy="2185434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4786312" y="713810"/>
                <a:ext cx="3286077" cy="185796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600"/>
              </a:p>
            </p:txBody>
          </p:sp>
          <p:pic>
            <p:nvPicPr>
              <p:cNvPr id="8200" name="Picture 9" descr="00140.WMF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000760" y="500042"/>
                <a:ext cx="2181223" cy="21854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198" name="Rectangle 7"/>
            <p:cNvSpPr>
              <a:spLocks noChangeArrowheads="1"/>
            </p:cNvSpPr>
            <p:nvPr/>
          </p:nvSpPr>
          <p:spPr bwMode="auto">
            <a:xfrm>
              <a:off x="4286246" y="932682"/>
              <a:ext cx="3533768" cy="882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ما ثمن 3 قطع من الكعك؟ وما ثمن 4 شطائر؟</a:t>
              </a: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42988" y="4508500"/>
            <a:ext cx="6913562" cy="1754326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b="1" dirty="0"/>
              <a:t>ثمن 3 قطع من الكعك =3× 2 = 6 ريالات</a:t>
            </a:r>
            <a:endParaRPr lang="en-US" sz="3600" dirty="0"/>
          </a:p>
          <a:p>
            <a:pPr algn="ctr">
              <a:lnSpc>
                <a:spcPct val="150000"/>
              </a:lnSpc>
            </a:pPr>
            <a:r>
              <a:rPr lang="ar-SA" sz="3600" b="1" dirty="0"/>
              <a:t>ثمن 4 شطائر = 4 × 4 = </a:t>
            </a:r>
            <a:r>
              <a:rPr lang="ar-SA" sz="3600" b="1" dirty="0">
                <a:solidFill>
                  <a:srgbClr val="FF0000"/>
                </a:solidFill>
              </a:rPr>
              <a:t>16 ريالاً.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ثمن 3 قطع من الكعك؟ وما ثمن 4 شطائر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ثمن 3 قطع من الكعك =3× 2 = 6 ريا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ثمن 4 شطائر = 4 × 4 = 16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8"/>
          <p:cNvGrpSpPr>
            <a:grpSpLocks/>
          </p:cNvGrpSpPr>
          <p:nvPr/>
        </p:nvGrpSpPr>
        <p:grpSpPr bwMode="auto">
          <a:xfrm rot="1680256">
            <a:off x="7175500" y="930275"/>
            <a:ext cx="1450975" cy="1714500"/>
            <a:chOff x="-554038" y="542429"/>
            <a:chExt cx="6715126" cy="5791479"/>
          </a:xfrm>
        </p:grpSpPr>
        <p:sp>
          <p:nvSpPr>
            <p:cNvPr id="3" name="موجة 1"/>
            <p:cNvSpPr/>
            <p:nvPr/>
          </p:nvSpPr>
          <p:spPr>
            <a:xfrm rot="16200000">
              <a:off x="29235" y="1582109"/>
              <a:ext cx="5791479" cy="3702870"/>
            </a:xfrm>
            <a:prstGeom prst="wave">
              <a:avLst>
                <a:gd name="adj1" fmla="val 20000"/>
                <a:gd name="adj2" fmla="val 6812"/>
              </a:avLst>
            </a:prstGeom>
            <a:solidFill>
              <a:srgbClr val="FFFF00"/>
            </a:solidFill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" name="مخطط انسيابي: رابط 4"/>
            <p:cNvSpPr/>
            <p:nvPr/>
          </p:nvSpPr>
          <p:spPr>
            <a:xfrm rot="19130015">
              <a:off x="-554038" y="1838325"/>
              <a:ext cx="6715126" cy="3009900"/>
            </a:xfrm>
            <a:prstGeom prst="flowChartConnector">
              <a:avLst/>
            </a:prstGeom>
            <a:gradFill>
              <a:gsLst>
                <a:gs pos="0">
                  <a:srgbClr val="CC00FF"/>
                </a:gs>
                <a:gs pos="35000">
                  <a:schemeClr val="tx1"/>
                </a:gs>
                <a:gs pos="100000">
                  <a:srgbClr val="FF0000"/>
                </a:gs>
              </a:gsLst>
            </a:gradFill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 </a:t>
              </a: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57188" y="333375"/>
            <a:ext cx="6715125" cy="3567113"/>
            <a:chOff x="4238492" y="668639"/>
            <a:chExt cx="4236227" cy="1617354"/>
          </a:xfrm>
        </p:grpSpPr>
        <p:grpSp>
          <p:nvGrpSpPr>
            <p:cNvPr id="9221" name="Group 5"/>
            <p:cNvGrpSpPr>
              <a:grpSpLocks/>
            </p:cNvGrpSpPr>
            <p:nvPr/>
          </p:nvGrpSpPr>
          <p:grpSpPr bwMode="auto">
            <a:xfrm>
              <a:off x="4286248" y="668639"/>
              <a:ext cx="4188471" cy="1617354"/>
              <a:chOff x="4786314" y="623888"/>
              <a:chExt cx="3432603" cy="2061590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4786572" y="714719"/>
                <a:ext cx="3286253" cy="18569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600"/>
              </a:p>
            </p:txBody>
          </p:sp>
          <p:pic>
            <p:nvPicPr>
              <p:cNvPr id="9224" name="Picture 9" descr="00140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335313" y="623888"/>
                <a:ext cx="1883604" cy="2061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222" name="Rectangle 7"/>
            <p:cNvSpPr>
              <a:spLocks noChangeArrowheads="1"/>
            </p:cNvSpPr>
            <p:nvPr/>
          </p:nvSpPr>
          <p:spPr bwMode="auto">
            <a:xfrm>
              <a:off x="4238492" y="1006837"/>
              <a:ext cx="3724783" cy="711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ما الثمن الكلي لشراء 3 قطع من الكعك </a:t>
              </a:r>
              <a:r>
                <a:rPr lang="ar-EG" sz="4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و4 </a:t>
              </a:r>
              <a:r>
                <a:rPr lang="ar-EG" sz="4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شطائر؟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42988" y="5108575"/>
            <a:ext cx="6913562" cy="7683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/>
              <a:t>الثمن الكلي = 6 + 16 = </a:t>
            </a:r>
            <a:r>
              <a:rPr lang="ar-SA" sz="4400" b="1" dirty="0">
                <a:solidFill>
                  <a:srgbClr val="FF0000"/>
                </a:solidFill>
              </a:rPr>
              <a:t>22 ريالاً.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ثمن الكلي لشراء 3 قط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ثمن الكلي = 6 + 16 = 22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8"/>
          <p:cNvGrpSpPr>
            <a:grpSpLocks/>
          </p:cNvGrpSpPr>
          <p:nvPr/>
        </p:nvGrpSpPr>
        <p:grpSpPr bwMode="auto">
          <a:xfrm rot="1680256">
            <a:off x="7375525" y="1035050"/>
            <a:ext cx="1450975" cy="1714500"/>
            <a:chOff x="-554038" y="542429"/>
            <a:chExt cx="6715126" cy="5791479"/>
          </a:xfrm>
        </p:grpSpPr>
        <p:sp>
          <p:nvSpPr>
            <p:cNvPr id="3" name="موجة 1"/>
            <p:cNvSpPr/>
            <p:nvPr/>
          </p:nvSpPr>
          <p:spPr>
            <a:xfrm rot="16200000">
              <a:off x="29235" y="1582109"/>
              <a:ext cx="5791479" cy="3702870"/>
            </a:xfrm>
            <a:prstGeom prst="wave">
              <a:avLst>
                <a:gd name="adj1" fmla="val 20000"/>
                <a:gd name="adj2" fmla="val 6812"/>
              </a:avLst>
            </a:prstGeom>
            <a:solidFill>
              <a:srgbClr val="FFFF00"/>
            </a:solidFill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" name="مخطط انسيابي: رابط 4"/>
            <p:cNvSpPr/>
            <p:nvPr/>
          </p:nvSpPr>
          <p:spPr>
            <a:xfrm rot="19130015">
              <a:off x="-554038" y="1838325"/>
              <a:ext cx="6715126" cy="3009900"/>
            </a:xfrm>
            <a:prstGeom prst="flowChartConnector">
              <a:avLst/>
            </a:prstGeom>
            <a:gradFill>
              <a:gsLst>
                <a:gs pos="0">
                  <a:srgbClr val="CC00FF"/>
                </a:gs>
                <a:gs pos="35000">
                  <a:schemeClr val="tx1"/>
                </a:gs>
                <a:gs pos="100000">
                  <a:srgbClr val="FF0000"/>
                </a:gs>
              </a:gsLst>
            </a:gradFill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 </a:t>
              </a: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285750" y="438150"/>
            <a:ext cx="6921500" cy="3567113"/>
            <a:chOff x="4286248" y="668639"/>
            <a:chExt cx="4188471" cy="1617354"/>
          </a:xfrm>
        </p:grpSpPr>
        <p:grpSp>
          <p:nvGrpSpPr>
            <p:cNvPr id="10245" name="Group 5"/>
            <p:cNvGrpSpPr>
              <a:grpSpLocks/>
            </p:cNvGrpSpPr>
            <p:nvPr/>
          </p:nvGrpSpPr>
          <p:grpSpPr bwMode="auto">
            <a:xfrm>
              <a:off x="4286248" y="668639"/>
              <a:ext cx="4188471" cy="1617354"/>
              <a:chOff x="4786314" y="623888"/>
              <a:chExt cx="3432603" cy="2061590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4786314" y="714719"/>
                <a:ext cx="3286166" cy="18569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600"/>
              </a:p>
            </p:txBody>
          </p:sp>
          <p:pic>
            <p:nvPicPr>
              <p:cNvPr id="10248" name="Picture 9" descr="00140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335313" y="623888"/>
                <a:ext cx="1883604" cy="2061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246" name="Rectangle 7"/>
            <p:cNvSpPr>
              <a:spLocks noChangeArrowheads="1"/>
            </p:cNvSpPr>
            <p:nvPr/>
          </p:nvSpPr>
          <p:spPr bwMode="auto">
            <a:xfrm>
              <a:off x="4368172" y="798184"/>
              <a:ext cx="3551876" cy="1046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ما العمليتان اللتان استعملتهما في حل السؤالين 1, </a:t>
              </a:r>
              <a:r>
                <a:rPr lang="ar-EG" sz="4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2؟ </a:t>
              </a:r>
              <a:r>
                <a:rPr lang="ar-EG" sz="4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وضح ذلك.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42988" y="4572000"/>
            <a:ext cx="6913562" cy="212365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/>
              <a:t>استعملت عمليتي </a:t>
            </a:r>
            <a:r>
              <a:rPr lang="ar-SA" sz="4400" b="1" dirty="0" smtClean="0"/>
              <a:t>الضرب </a:t>
            </a:r>
            <a:r>
              <a:rPr lang="ar-SA" sz="4400" b="1" dirty="0"/>
              <a:t>والجمع، </a:t>
            </a:r>
            <a:r>
              <a:rPr lang="ar-EG" sz="4400" b="1" dirty="0" smtClean="0"/>
              <a:t>فقمت </a:t>
            </a:r>
            <a:r>
              <a:rPr lang="ar-EG" sz="4400" b="1" dirty="0" err="1" smtClean="0"/>
              <a:t>ب</a:t>
            </a:r>
            <a:r>
              <a:rPr lang="ar-SA" sz="4400" b="1" dirty="0" smtClean="0"/>
              <a:t>ضرب </a:t>
            </a:r>
            <a:r>
              <a:rPr lang="ar-SA" sz="4400" b="1" dirty="0"/>
              <a:t>ثمن كل صنف في عدد القطع، ثم </a:t>
            </a:r>
            <a:r>
              <a:rPr lang="ar-SA" sz="4400" b="1" dirty="0" smtClean="0"/>
              <a:t>جمع</a:t>
            </a:r>
            <a:r>
              <a:rPr lang="ar-EG" sz="4400" b="1" dirty="0" smtClean="0"/>
              <a:t>ت</a:t>
            </a:r>
            <a:r>
              <a:rPr lang="ar-SA" sz="4400" b="1" dirty="0" smtClean="0"/>
              <a:t> </a:t>
            </a:r>
            <a:r>
              <a:rPr lang="ar-SA" sz="4400" b="1" dirty="0"/>
              <a:t>النواتج.</a:t>
            </a:r>
            <a:endParaRPr lang="en-US" sz="4400" dirty="0"/>
          </a:p>
        </p:txBody>
      </p:sp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عمليتان اللتان استعملته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ستعملت عمليتي الضرب والجم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6124</TotalTime>
  <Words>1133</Words>
  <Application>Microsoft Office PowerPoint</Application>
  <PresentationFormat>عرض على الشاشة (3:4)‏</PresentationFormat>
  <Paragraphs>189</Paragraphs>
  <Slides>39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40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– الصف السادس الابتدائي – الفصل الدراسي الأول – الفصل الأول</dc:title>
  <dc:subject>1 - 4 ترتيب العمليات</dc:subject>
  <dc:creator>أ/ بندر الحازمي</dc:creator>
  <cp:keywords>حقيبة إنجاز المعلم والمعلمة</cp:keywords>
  <cp:lastModifiedBy>Work Server</cp:lastModifiedBy>
  <cp:revision>321</cp:revision>
  <dcterms:created xsi:type="dcterms:W3CDTF">2011-05-18T11:27:30Z</dcterms:created>
  <dcterms:modified xsi:type="dcterms:W3CDTF">2017-09-16T00:42:48Z</dcterms:modified>
</cp:coreProperties>
</file>