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4"/>
  </p:notesMasterIdLst>
  <p:sldIdLst>
    <p:sldId id="273" r:id="rId2"/>
    <p:sldId id="271" r:id="rId3"/>
    <p:sldId id="473" r:id="rId4"/>
    <p:sldId id="275" r:id="rId5"/>
    <p:sldId id="536" r:id="rId6"/>
    <p:sldId id="535" r:id="rId7"/>
    <p:sldId id="475" r:id="rId8"/>
    <p:sldId id="476" r:id="rId9"/>
    <p:sldId id="477" r:id="rId10"/>
    <p:sldId id="478" r:id="rId11"/>
    <p:sldId id="479" r:id="rId12"/>
    <p:sldId id="480" r:id="rId13"/>
    <p:sldId id="481" r:id="rId14"/>
    <p:sldId id="537" r:id="rId15"/>
    <p:sldId id="539" r:id="rId16"/>
    <p:sldId id="540" r:id="rId17"/>
    <p:sldId id="541" r:id="rId18"/>
    <p:sldId id="542" r:id="rId19"/>
    <p:sldId id="538" r:id="rId20"/>
    <p:sldId id="543" r:id="rId21"/>
    <p:sldId id="544" r:id="rId22"/>
    <p:sldId id="483" r:id="rId23"/>
    <p:sldId id="484" r:id="rId24"/>
    <p:sldId id="485" r:id="rId25"/>
    <p:sldId id="486" r:id="rId26"/>
    <p:sldId id="487" r:id="rId27"/>
    <p:sldId id="488" r:id="rId28"/>
    <p:sldId id="489" r:id="rId29"/>
    <p:sldId id="490" r:id="rId30"/>
    <p:sldId id="491" r:id="rId31"/>
    <p:sldId id="492" r:id="rId32"/>
    <p:sldId id="493" r:id="rId33"/>
    <p:sldId id="494" r:id="rId34"/>
    <p:sldId id="495" r:id="rId35"/>
    <p:sldId id="529" r:id="rId36"/>
    <p:sldId id="530" r:id="rId37"/>
    <p:sldId id="531" r:id="rId38"/>
    <p:sldId id="512" r:id="rId39"/>
    <p:sldId id="496" r:id="rId40"/>
    <p:sldId id="547" r:id="rId41"/>
    <p:sldId id="545" r:id="rId42"/>
    <p:sldId id="546" r:id="rId43"/>
    <p:sldId id="498" r:id="rId44"/>
    <p:sldId id="499" r:id="rId45"/>
    <p:sldId id="500" r:id="rId46"/>
    <p:sldId id="549" r:id="rId47"/>
    <p:sldId id="501" r:id="rId48"/>
    <p:sldId id="502" r:id="rId49"/>
    <p:sldId id="503" r:id="rId50"/>
    <p:sldId id="532" r:id="rId51"/>
    <p:sldId id="504" r:id="rId52"/>
    <p:sldId id="534" r:id="rId53"/>
    <p:sldId id="548" r:id="rId54"/>
    <p:sldId id="505" r:id="rId55"/>
    <p:sldId id="506" r:id="rId56"/>
    <p:sldId id="507" r:id="rId57"/>
    <p:sldId id="550" r:id="rId58"/>
    <p:sldId id="508" r:id="rId59"/>
    <p:sldId id="551" r:id="rId60"/>
    <p:sldId id="552" r:id="rId61"/>
    <p:sldId id="553" r:id="rId62"/>
    <p:sldId id="509" r:id="rId63"/>
    <p:sldId id="510" r:id="rId64"/>
    <p:sldId id="511" r:id="rId65"/>
    <p:sldId id="497" r:id="rId66"/>
    <p:sldId id="513" r:id="rId67"/>
    <p:sldId id="514" r:id="rId68"/>
    <p:sldId id="515" r:id="rId69"/>
    <p:sldId id="516" r:id="rId70"/>
    <p:sldId id="517" r:id="rId71"/>
    <p:sldId id="518" r:id="rId72"/>
    <p:sldId id="519" r:id="rId73"/>
    <p:sldId id="520" r:id="rId74"/>
    <p:sldId id="521" r:id="rId75"/>
    <p:sldId id="522" r:id="rId76"/>
    <p:sldId id="523" r:id="rId77"/>
    <p:sldId id="524" r:id="rId78"/>
    <p:sldId id="525" r:id="rId79"/>
    <p:sldId id="526" r:id="rId80"/>
    <p:sldId id="527" r:id="rId81"/>
    <p:sldId id="528" r:id="rId82"/>
    <p:sldId id="472" r:id="rId83"/>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4FC"/>
    <a:srgbClr val="7F2D5E"/>
    <a:srgbClr val="A17402"/>
    <a:srgbClr val="F4DA38"/>
    <a:srgbClr val="EEE357"/>
    <a:srgbClr val="F8F278"/>
    <a:srgbClr val="201573"/>
    <a:srgbClr val="8EB630"/>
    <a:srgbClr val="4BBB03"/>
    <a:srgbClr val="F8D7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نمط متوسط 3 - تمييز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نمط متوسط 3 - تميي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نمط ذو نسُق 1 - تميي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380"/>
    <p:restoredTop sz="96790" autoAdjust="0"/>
  </p:normalViewPr>
  <p:slideViewPr>
    <p:cSldViewPr>
      <p:cViewPr varScale="1">
        <p:scale>
          <a:sx n="68" d="100"/>
          <a:sy n="68" d="100"/>
        </p:scale>
        <p:origin x="1362" y="78"/>
      </p:cViewPr>
      <p:guideLst>
        <p:guide orient="horz" pos="2160"/>
        <p:guide pos="2880"/>
      </p:guideLst>
    </p:cSldViewPr>
  </p:slideViewPr>
  <p:notesTextViewPr>
    <p:cViewPr>
      <p:scale>
        <a:sx n="1" d="1"/>
        <a:sy n="1" d="1"/>
      </p:scale>
      <p:origin x="0" y="0"/>
    </p:cViewPr>
  </p:notesTextViewPr>
  <p:sorterViewPr>
    <p:cViewPr>
      <p:scale>
        <a:sx n="100" d="100"/>
        <a:sy n="100" d="100"/>
      </p:scale>
      <p:origin x="0" y="130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94073A-4786-4651-BF1B-519944109BCC}" type="doc">
      <dgm:prSet loTypeId="urn:microsoft.com/office/officeart/2005/8/layout/arrow6" loCatId="process" qsTypeId="urn:microsoft.com/office/officeart/2005/8/quickstyle/simple1" qsCatId="simple" csTypeId="urn:microsoft.com/office/officeart/2005/8/colors/accent2_4" csCatId="accent2" phldr="1"/>
      <dgm:spPr/>
      <dgm:t>
        <a:bodyPr/>
        <a:lstStyle/>
        <a:p>
          <a:pPr rtl="1"/>
          <a:endParaRPr lang="ar-SA"/>
        </a:p>
      </dgm:t>
    </dgm:pt>
    <dgm:pt modelId="{B4238E6B-118A-4D46-AE8B-3A3FB79372D6}">
      <dgm:prSet phldrT="[نص]" custT="1"/>
      <dgm:spPr/>
      <dgm:t>
        <a:bodyPr/>
        <a:lstStyle/>
        <a:p>
          <a:pPr rtl="1"/>
          <a:r>
            <a:rPr lang="ar-SA" sz="3600" dirty="0">
              <a:effectLst>
                <a:outerShdw blurRad="38100" dist="38100" dir="2700000" algn="tl">
                  <a:srgbClr val="000000">
                    <a:alpha val="43137"/>
                  </a:srgbClr>
                </a:outerShdw>
              </a:effectLst>
              <a:cs typeface="+mj-cs"/>
            </a:rPr>
            <a:t>برامج التطوير التجارية</a:t>
          </a:r>
        </a:p>
      </dgm:t>
    </dgm:pt>
    <dgm:pt modelId="{ABCF7ED2-790C-4628-AE19-9F30E674CBF0}" type="parTrans" cxnId="{AC1BCDA2-EDFA-44D2-8503-38AFCBB6B966}">
      <dgm:prSet/>
      <dgm:spPr/>
      <dgm:t>
        <a:bodyPr/>
        <a:lstStyle/>
        <a:p>
          <a:pPr rtl="1"/>
          <a:endParaRPr lang="ar-SA">
            <a:cs typeface="+mj-cs"/>
          </a:endParaRPr>
        </a:p>
      </dgm:t>
    </dgm:pt>
    <dgm:pt modelId="{27E3E394-D6DA-4067-B819-81C2B28C1D43}" type="sibTrans" cxnId="{AC1BCDA2-EDFA-44D2-8503-38AFCBB6B966}">
      <dgm:prSet/>
      <dgm:spPr/>
      <dgm:t>
        <a:bodyPr/>
        <a:lstStyle/>
        <a:p>
          <a:pPr rtl="1"/>
          <a:endParaRPr lang="ar-SA">
            <a:cs typeface="+mj-cs"/>
          </a:endParaRPr>
        </a:p>
      </dgm:t>
    </dgm:pt>
    <dgm:pt modelId="{A607A098-1CCF-4038-9652-81428C211967}">
      <dgm:prSet phldrT="[نص]"/>
      <dgm:spPr/>
      <dgm:t>
        <a:bodyPr/>
        <a:lstStyle/>
        <a:p>
          <a:pPr rtl="1"/>
          <a:r>
            <a:rPr lang="ar-SA" dirty="0">
              <a:effectLst>
                <a:outerShdw blurRad="38100" dist="38100" dir="2700000" algn="tl">
                  <a:srgbClr val="000000">
                    <a:alpha val="43137"/>
                  </a:srgbClr>
                </a:outerShdw>
              </a:effectLst>
              <a:cs typeface="+mj-cs"/>
            </a:rPr>
            <a:t>برمجيات التطوير مفتوحة المصدر</a:t>
          </a:r>
        </a:p>
      </dgm:t>
    </dgm:pt>
    <dgm:pt modelId="{B01648B4-B07B-429C-BBFB-2049B7EE94DD}" type="parTrans" cxnId="{71F60FD9-738F-4FC8-B8F3-46AFB9EDE016}">
      <dgm:prSet/>
      <dgm:spPr/>
      <dgm:t>
        <a:bodyPr/>
        <a:lstStyle/>
        <a:p>
          <a:pPr rtl="1"/>
          <a:endParaRPr lang="ar-SA">
            <a:cs typeface="+mj-cs"/>
          </a:endParaRPr>
        </a:p>
      </dgm:t>
    </dgm:pt>
    <dgm:pt modelId="{F065C5F7-BBF5-41DD-9079-DF5B63EFEEA1}" type="sibTrans" cxnId="{71F60FD9-738F-4FC8-B8F3-46AFB9EDE016}">
      <dgm:prSet/>
      <dgm:spPr/>
      <dgm:t>
        <a:bodyPr/>
        <a:lstStyle/>
        <a:p>
          <a:pPr rtl="1"/>
          <a:endParaRPr lang="ar-SA">
            <a:cs typeface="+mj-cs"/>
          </a:endParaRPr>
        </a:p>
      </dgm:t>
    </dgm:pt>
    <dgm:pt modelId="{61B81799-EA93-4FA1-91FF-A712BA321B21}" type="pres">
      <dgm:prSet presAssocID="{8594073A-4786-4651-BF1B-519944109BCC}" presName="compositeShape" presStyleCnt="0">
        <dgm:presLayoutVars>
          <dgm:chMax val="2"/>
          <dgm:dir/>
          <dgm:resizeHandles val="exact"/>
        </dgm:presLayoutVars>
      </dgm:prSet>
      <dgm:spPr/>
    </dgm:pt>
    <dgm:pt modelId="{E3C1682B-A812-4DD8-912F-146B36358979}" type="pres">
      <dgm:prSet presAssocID="{8594073A-4786-4651-BF1B-519944109BCC}" presName="ribbon" presStyleLbl="node1" presStyleIdx="0" presStyleCnt="1"/>
      <dgm:spPr/>
    </dgm:pt>
    <dgm:pt modelId="{7FA5619F-BB04-428C-B9F1-BD99281F050E}" type="pres">
      <dgm:prSet presAssocID="{8594073A-4786-4651-BF1B-519944109BCC}" presName="leftArrowText" presStyleLbl="node1" presStyleIdx="0" presStyleCnt="1" custScaleX="115509">
        <dgm:presLayoutVars>
          <dgm:chMax val="0"/>
          <dgm:bulletEnabled val="1"/>
        </dgm:presLayoutVars>
      </dgm:prSet>
      <dgm:spPr/>
    </dgm:pt>
    <dgm:pt modelId="{0600A65E-6C56-49FF-B84B-8ACFFA795D6C}" type="pres">
      <dgm:prSet presAssocID="{8594073A-4786-4651-BF1B-519944109BCC}" presName="rightArrowText" presStyleLbl="node1" presStyleIdx="0" presStyleCnt="1">
        <dgm:presLayoutVars>
          <dgm:chMax val="0"/>
          <dgm:bulletEnabled val="1"/>
        </dgm:presLayoutVars>
      </dgm:prSet>
      <dgm:spPr/>
    </dgm:pt>
  </dgm:ptLst>
  <dgm:cxnLst>
    <dgm:cxn modelId="{8362C145-770B-4F79-BDAB-6B7B6C39BB09}" type="presOf" srcId="{B4238E6B-118A-4D46-AE8B-3A3FB79372D6}" destId="{7FA5619F-BB04-428C-B9F1-BD99281F050E}" srcOrd="0" destOrd="0" presId="urn:microsoft.com/office/officeart/2005/8/layout/arrow6"/>
    <dgm:cxn modelId="{B5E5E847-01C6-403D-B07F-FDB488438BB9}" type="presOf" srcId="{8594073A-4786-4651-BF1B-519944109BCC}" destId="{61B81799-EA93-4FA1-91FF-A712BA321B21}" srcOrd="0" destOrd="0" presId="urn:microsoft.com/office/officeart/2005/8/layout/arrow6"/>
    <dgm:cxn modelId="{AC1BCDA2-EDFA-44D2-8503-38AFCBB6B966}" srcId="{8594073A-4786-4651-BF1B-519944109BCC}" destId="{B4238E6B-118A-4D46-AE8B-3A3FB79372D6}" srcOrd="0" destOrd="0" parTransId="{ABCF7ED2-790C-4628-AE19-9F30E674CBF0}" sibTransId="{27E3E394-D6DA-4067-B819-81C2B28C1D43}"/>
    <dgm:cxn modelId="{71F60FD9-738F-4FC8-B8F3-46AFB9EDE016}" srcId="{8594073A-4786-4651-BF1B-519944109BCC}" destId="{A607A098-1CCF-4038-9652-81428C211967}" srcOrd="1" destOrd="0" parTransId="{B01648B4-B07B-429C-BBFB-2049B7EE94DD}" sibTransId="{F065C5F7-BBF5-41DD-9079-DF5B63EFEEA1}"/>
    <dgm:cxn modelId="{66B488E4-A9BF-4C45-8363-2682BBE30DA9}" type="presOf" srcId="{A607A098-1CCF-4038-9652-81428C211967}" destId="{0600A65E-6C56-49FF-B84B-8ACFFA795D6C}" srcOrd="0" destOrd="0" presId="urn:microsoft.com/office/officeart/2005/8/layout/arrow6"/>
    <dgm:cxn modelId="{20746B8B-326F-4392-AEA3-07F6BA32C7AE}" type="presParOf" srcId="{61B81799-EA93-4FA1-91FF-A712BA321B21}" destId="{E3C1682B-A812-4DD8-912F-146B36358979}" srcOrd="0" destOrd="0" presId="urn:microsoft.com/office/officeart/2005/8/layout/arrow6"/>
    <dgm:cxn modelId="{3C740DF4-E1E7-4FE2-B4AC-372490B34BA4}" type="presParOf" srcId="{61B81799-EA93-4FA1-91FF-A712BA321B21}" destId="{7FA5619F-BB04-428C-B9F1-BD99281F050E}" srcOrd="1" destOrd="0" presId="urn:microsoft.com/office/officeart/2005/8/layout/arrow6"/>
    <dgm:cxn modelId="{41FCA5B8-43F6-472A-9134-9DC90AB96CF4}" type="presParOf" srcId="{61B81799-EA93-4FA1-91FF-A712BA321B21}" destId="{0600A65E-6C56-49FF-B84B-8ACFFA795D6C}"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1682B-A812-4DD8-912F-146B36358979}">
      <dsp:nvSpPr>
        <dsp:cNvPr id="0" name=""/>
        <dsp:cNvSpPr/>
      </dsp:nvSpPr>
      <dsp:spPr>
        <a:xfrm>
          <a:off x="0" y="687231"/>
          <a:ext cx="6864424" cy="2745769"/>
        </a:xfrm>
        <a:prstGeom prst="leftRightRibbon">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A5619F-BB04-428C-B9F1-BD99281F050E}">
      <dsp:nvSpPr>
        <dsp:cNvPr id="0" name=""/>
        <dsp:cNvSpPr/>
      </dsp:nvSpPr>
      <dsp:spPr>
        <a:xfrm>
          <a:off x="648071" y="1167740"/>
          <a:ext cx="2616579" cy="13454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37160" numCol="1" spcCol="1270" anchor="ctr" anchorCtr="0">
          <a:noAutofit/>
        </a:bodyPr>
        <a:lstStyle/>
        <a:p>
          <a:pPr marL="0" lvl="0" indent="0" algn="ctr" defTabSz="1600200" rtl="1">
            <a:lnSpc>
              <a:spcPct val="90000"/>
            </a:lnSpc>
            <a:spcBef>
              <a:spcPct val="0"/>
            </a:spcBef>
            <a:spcAft>
              <a:spcPct val="35000"/>
            </a:spcAft>
            <a:buNone/>
          </a:pPr>
          <a:r>
            <a:rPr lang="ar-SA" sz="3600" kern="1200" dirty="0">
              <a:effectLst>
                <a:outerShdw blurRad="38100" dist="38100" dir="2700000" algn="tl">
                  <a:srgbClr val="000000">
                    <a:alpha val="43137"/>
                  </a:srgbClr>
                </a:outerShdw>
              </a:effectLst>
              <a:cs typeface="+mj-cs"/>
            </a:rPr>
            <a:t>برامج التطوير التجارية</a:t>
          </a:r>
        </a:p>
      </dsp:txBody>
      <dsp:txXfrm>
        <a:off x="648071" y="1167740"/>
        <a:ext cx="2616579" cy="1345427"/>
      </dsp:txXfrm>
    </dsp:sp>
    <dsp:sp modelId="{0600A65E-6C56-49FF-B84B-8ACFFA795D6C}">
      <dsp:nvSpPr>
        <dsp:cNvPr id="0" name=""/>
        <dsp:cNvSpPr/>
      </dsp:nvSpPr>
      <dsp:spPr>
        <a:xfrm>
          <a:off x="3432212" y="1607064"/>
          <a:ext cx="2677125" cy="13454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44780" numCol="1" spcCol="1270" anchor="ctr" anchorCtr="0">
          <a:noAutofit/>
        </a:bodyPr>
        <a:lstStyle/>
        <a:p>
          <a:pPr marL="0" lvl="0" indent="0" algn="ctr" defTabSz="1689100" rtl="1">
            <a:lnSpc>
              <a:spcPct val="90000"/>
            </a:lnSpc>
            <a:spcBef>
              <a:spcPct val="0"/>
            </a:spcBef>
            <a:spcAft>
              <a:spcPct val="35000"/>
            </a:spcAft>
            <a:buNone/>
          </a:pPr>
          <a:r>
            <a:rPr lang="ar-SA" sz="3800" kern="1200" dirty="0">
              <a:effectLst>
                <a:outerShdw blurRad="38100" dist="38100" dir="2700000" algn="tl">
                  <a:srgbClr val="000000">
                    <a:alpha val="43137"/>
                  </a:srgbClr>
                </a:outerShdw>
              </a:effectLst>
              <a:cs typeface="+mj-cs"/>
            </a:rPr>
            <a:t>برمجيات التطوير مفتوحة المصدر</a:t>
          </a:r>
        </a:p>
      </dsp:txBody>
      <dsp:txXfrm>
        <a:off x="3432212" y="1607064"/>
        <a:ext cx="2677125" cy="1345427"/>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24B220B-4BB6-42E8-B01B-A43574AB86F4}" type="datetimeFigureOut">
              <a:rPr lang="ar-SA" smtClean="0"/>
              <a:pPr/>
              <a:t>10/05/39</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E65328E-A355-45CA-B90B-E5F5E6E38D82}" type="slidenum">
              <a:rPr lang="ar-SA" smtClean="0"/>
              <a:pPr/>
              <a:t>‹#›</a:t>
            </a:fld>
            <a:endParaRPr lang="ar-SA"/>
          </a:p>
        </p:txBody>
      </p:sp>
    </p:spTree>
    <p:extLst>
      <p:ext uri="{BB962C8B-B14F-4D97-AF65-F5344CB8AC3E}">
        <p14:creationId xmlns:p14="http://schemas.microsoft.com/office/powerpoint/2010/main" val="325319755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5E65328E-A355-45CA-B90B-E5F5E6E38D82}" type="slidenum">
              <a:rPr lang="ar-SA" smtClean="0"/>
              <a:pPr/>
              <a:t>1</a:t>
            </a:fld>
            <a:endParaRPr lang="ar-SA"/>
          </a:p>
        </p:txBody>
      </p:sp>
    </p:spTree>
    <p:extLst>
      <p:ext uri="{BB962C8B-B14F-4D97-AF65-F5344CB8AC3E}">
        <p14:creationId xmlns:p14="http://schemas.microsoft.com/office/powerpoint/2010/main" val="3438567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10/05/39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241130902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10/05/39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93266520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10/05/39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645216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10/05/39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3560467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10/05/39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42608527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AE67C46C-2230-4BFC-8876-297A46F1E5F9}" type="datetimeFigureOut">
              <a:rPr lang="ar-SA" smtClean="0"/>
              <a:pPr/>
              <a:t>10/05/39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207938600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AE67C46C-2230-4BFC-8876-297A46F1E5F9}" type="datetimeFigureOut">
              <a:rPr lang="ar-SA" smtClean="0"/>
              <a:pPr/>
              <a:t>10/05/39</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256068671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AE67C46C-2230-4BFC-8876-297A46F1E5F9}" type="datetimeFigureOut">
              <a:rPr lang="ar-SA" smtClean="0"/>
              <a:pPr/>
              <a:t>10/05/39</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400603079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E67C46C-2230-4BFC-8876-297A46F1E5F9}" type="datetimeFigureOut">
              <a:rPr lang="ar-SA" smtClean="0"/>
              <a:pPr/>
              <a:t>10/05/39</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38034468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AE67C46C-2230-4BFC-8876-297A46F1E5F9}" type="datetimeFigureOut">
              <a:rPr lang="ar-SA" smtClean="0"/>
              <a:pPr/>
              <a:t>10/05/39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2471220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AE67C46C-2230-4BFC-8876-297A46F1E5F9}" type="datetimeFigureOut">
              <a:rPr lang="ar-SA" smtClean="0"/>
              <a:pPr/>
              <a:t>10/05/39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91625967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E67C46C-2230-4BFC-8876-297A46F1E5F9}" type="datetimeFigureOut">
              <a:rPr lang="ar-SA" smtClean="0"/>
              <a:pPr/>
              <a:t>10/05/39</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5B98910-F222-490A-B6A6-430CFC5B27A5}" type="slidenum">
              <a:rPr lang="ar-SA" smtClean="0"/>
              <a:pPr/>
              <a:t>‹#›</a:t>
            </a:fld>
            <a:endParaRPr lang="ar-SA"/>
          </a:p>
        </p:txBody>
      </p:sp>
    </p:spTree>
    <p:extLst>
      <p:ext uri="{BB962C8B-B14F-4D97-AF65-F5344CB8AC3E}">
        <p14:creationId xmlns:p14="http://schemas.microsoft.com/office/powerpoint/2010/main" val="2858845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23738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1871700" y="692696"/>
            <a:ext cx="5400600" cy="648072"/>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4000" b="1" dirty="0">
                <a:solidFill>
                  <a:schemeClr val="bg1"/>
                </a:solidFill>
              </a:rPr>
              <a:t>أنواع الأجهزة الذكية</a:t>
            </a:r>
          </a:p>
        </p:txBody>
      </p:sp>
      <p:pic>
        <p:nvPicPr>
          <p:cNvPr id="2050" name="Picture 2" descr="http://www.arush.ae/media/catalog/product/cache/1/image/700x700/9df78eab33525d08d6e5fb8d27136e95/s/a/samsung-galaxy-note-10.1-n8000-f.jpg"/>
          <p:cNvPicPr>
            <a:picLocks noChangeAspect="1" noChangeArrowheads="1"/>
          </p:cNvPicPr>
          <p:nvPr/>
        </p:nvPicPr>
        <p:blipFill rotWithShape="1">
          <a:blip r:embed="rId2">
            <a:extLst>
              <a:ext uri="{28A0092B-C50C-407E-A947-70E740481C1C}">
                <a14:useLocalDpi xmlns:a14="http://schemas.microsoft.com/office/drawing/2010/main" val="0"/>
              </a:ext>
            </a:extLst>
          </a:blip>
          <a:srcRect l="8548" t="14770" r="5560" b="11464"/>
          <a:stretch/>
        </p:blipFill>
        <p:spPr bwMode="auto">
          <a:xfrm>
            <a:off x="2601644" y="2852936"/>
            <a:ext cx="3940713" cy="3384376"/>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1025860" y="1772816"/>
            <a:ext cx="7092280" cy="954107"/>
          </a:xfrm>
          <a:prstGeom prst="rect">
            <a:avLst/>
          </a:prstGeom>
        </p:spPr>
        <p:txBody>
          <a:bodyPr wrap="square">
            <a:spAutoFit/>
          </a:bodyPr>
          <a:lstStyle/>
          <a:p>
            <a:pPr lvl="0" algn="ctr">
              <a:spcBef>
                <a:spcPct val="0"/>
              </a:spcBef>
              <a:defRPr/>
            </a:pPr>
            <a:r>
              <a:rPr lang="ar-SA" sz="2800" b="1" dirty="0"/>
              <a:t>الاجهزة اللوحية المحمولة الصغيرة الحجم تاب </a:t>
            </a:r>
            <a:r>
              <a:rPr lang="en-US" sz="2800" b="1" dirty="0"/>
              <a:t>Tab’s</a:t>
            </a:r>
            <a:r>
              <a:rPr lang="ar-SA" sz="2800" b="1" dirty="0"/>
              <a:t> </a:t>
            </a:r>
          </a:p>
          <a:p>
            <a:pPr lvl="0" algn="ctr">
              <a:spcBef>
                <a:spcPct val="0"/>
              </a:spcBef>
              <a:defRPr/>
            </a:pPr>
            <a:r>
              <a:rPr lang="ar-SA" sz="2800" b="1" dirty="0">
                <a:solidFill>
                  <a:srgbClr val="C00000"/>
                </a:solidFill>
              </a:rPr>
              <a:t>مثل الهواتف الذكية  والبطاقات الذكية </a:t>
            </a:r>
          </a:p>
        </p:txBody>
      </p:sp>
    </p:spTree>
    <p:extLst>
      <p:ext uri="{BB962C8B-B14F-4D97-AF65-F5344CB8AC3E}">
        <p14:creationId xmlns:p14="http://schemas.microsoft.com/office/powerpoint/2010/main" val="185141226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fltVal val="0"/>
                                          </p:val>
                                        </p:tav>
                                        <p:tav tm="100000">
                                          <p:val>
                                            <p:strVal val="#ppt_w"/>
                                          </p:val>
                                        </p:tav>
                                      </p:tavLst>
                                    </p:anim>
                                    <p:anim calcmode="lin" valueType="num">
                                      <p:cBhvr>
                                        <p:cTn id="14" dur="1000" fill="hold"/>
                                        <p:tgtEl>
                                          <p:spTgt spid="2050"/>
                                        </p:tgtEl>
                                        <p:attrNameLst>
                                          <p:attrName>ppt_h</p:attrName>
                                        </p:attrNameLst>
                                      </p:cBhvr>
                                      <p:tavLst>
                                        <p:tav tm="0">
                                          <p:val>
                                            <p:fltVal val="0"/>
                                          </p:val>
                                        </p:tav>
                                        <p:tav tm="100000">
                                          <p:val>
                                            <p:strVal val="#ppt_h"/>
                                          </p:val>
                                        </p:tav>
                                      </p:tavLst>
                                    </p:anim>
                                    <p:anim calcmode="lin" valueType="num">
                                      <p:cBhvr>
                                        <p:cTn id="15" dur="1000" fill="hold"/>
                                        <p:tgtEl>
                                          <p:spTgt spid="2050"/>
                                        </p:tgtEl>
                                        <p:attrNameLst>
                                          <p:attrName>style.rotation</p:attrName>
                                        </p:attrNameLst>
                                      </p:cBhvr>
                                      <p:tavLst>
                                        <p:tav tm="0">
                                          <p:val>
                                            <p:fltVal val="90"/>
                                          </p:val>
                                        </p:tav>
                                        <p:tav tm="100000">
                                          <p:val>
                                            <p:fltVal val="0"/>
                                          </p:val>
                                        </p:tav>
                                      </p:tavLst>
                                    </p:anim>
                                    <p:animEffect transition="in" filter="fade">
                                      <p:cBhvr>
                                        <p:cTn id="16"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jmt.bg/images/products/24514_539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0559" y="2996952"/>
            <a:ext cx="3782882"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مستدير الزوايا 1"/>
          <p:cNvSpPr/>
          <p:nvPr/>
        </p:nvSpPr>
        <p:spPr>
          <a:xfrm>
            <a:off x="1871700" y="692696"/>
            <a:ext cx="5400600" cy="648072"/>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4000" b="1" dirty="0">
                <a:solidFill>
                  <a:schemeClr val="bg1"/>
                </a:solidFill>
              </a:rPr>
              <a:t>أنواع الأجهزة الذكية</a:t>
            </a:r>
          </a:p>
        </p:txBody>
      </p:sp>
      <p:sp>
        <p:nvSpPr>
          <p:cNvPr id="4" name="مستطيل 3"/>
          <p:cNvSpPr/>
          <p:nvPr/>
        </p:nvSpPr>
        <p:spPr>
          <a:xfrm>
            <a:off x="845840" y="1772816"/>
            <a:ext cx="7452320" cy="954107"/>
          </a:xfrm>
          <a:prstGeom prst="rect">
            <a:avLst/>
          </a:prstGeom>
        </p:spPr>
        <p:txBody>
          <a:bodyPr wrap="square">
            <a:spAutoFit/>
          </a:bodyPr>
          <a:lstStyle/>
          <a:p>
            <a:pPr lvl="0" algn="ctr">
              <a:spcBef>
                <a:spcPct val="0"/>
              </a:spcBef>
              <a:defRPr/>
            </a:pPr>
            <a:r>
              <a:rPr lang="ar-SA" sz="2800" b="1" dirty="0"/>
              <a:t>الاجهزة اللوحية المحمولة المتوسطة الحجم  </a:t>
            </a:r>
            <a:r>
              <a:rPr lang="en-US" sz="2800" b="1" dirty="0"/>
              <a:t>Pad’s</a:t>
            </a:r>
            <a:endParaRPr lang="ar-SA" sz="2800" b="1" dirty="0"/>
          </a:p>
          <a:p>
            <a:pPr lvl="0" algn="ctr">
              <a:spcBef>
                <a:spcPct val="0"/>
              </a:spcBef>
              <a:defRPr/>
            </a:pPr>
            <a:r>
              <a:rPr lang="ar-SA" sz="2800" b="1" dirty="0">
                <a:solidFill>
                  <a:srgbClr val="C00000"/>
                </a:solidFill>
              </a:rPr>
              <a:t>مثل الحاسب المحمول وحاسبات اللمس </a:t>
            </a:r>
          </a:p>
        </p:txBody>
      </p:sp>
    </p:spTree>
    <p:extLst>
      <p:ext uri="{BB962C8B-B14F-4D97-AF65-F5344CB8AC3E}">
        <p14:creationId xmlns:p14="http://schemas.microsoft.com/office/powerpoint/2010/main" val="237310458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1000" fill="hold"/>
                                        <p:tgtEl>
                                          <p:spTgt spid="4098"/>
                                        </p:tgtEl>
                                        <p:attrNameLst>
                                          <p:attrName>ppt_w</p:attrName>
                                        </p:attrNameLst>
                                      </p:cBhvr>
                                      <p:tavLst>
                                        <p:tav tm="0">
                                          <p:val>
                                            <p:fltVal val="0"/>
                                          </p:val>
                                        </p:tav>
                                        <p:tav tm="100000">
                                          <p:val>
                                            <p:strVal val="#ppt_w"/>
                                          </p:val>
                                        </p:tav>
                                      </p:tavLst>
                                    </p:anim>
                                    <p:anim calcmode="lin" valueType="num">
                                      <p:cBhvr>
                                        <p:cTn id="14" dur="1000" fill="hold"/>
                                        <p:tgtEl>
                                          <p:spTgt spid="4098"/>
                                        </p:tgtEl>
                                        <p:attrNameLst>
                                          <p:attrName>ppt_h</p:attrName>
                                        </p:attrNameLst>
                                      </p:cBhvr>
                                      <p:tavLst>
                                        <p:tav tm="0">
                                          <p:val>
                                            <p:fltVal val="0"/>
                                          </p:val>
                                        </p:tav>
                                        <p:tav tm="100000">
                                          <p:val>
                                            <p:strVal val="#ppt_h"/>
                                          </p:val>
                                        </p:tav>
                                      </p:tavLst>
                                    </p:anim>
                                    <p:anim calcmode="lin" valueType="num">
                                      <p:cBhvr>
                                        <p:cTn id="15" dur="1000" fill="hold"/>
                                        <p:tgtEl>
                                          <p:spTgt spid="4098"/>
                                        </p:tgtEl>
                                        <p:attrNameLst>
                                          <p:attrName>style.rotation</p:attrName>
                                        </p:attrNameLst>
                                      </p:cBhvr>
                                      <p:tavLst>
                                        <p:tav tm="0">
                                          <p:val>
                                            <p:fltVal val="90"/>
                                          </p:val>
                                        </p:tav>
                                        <p:tav tm="100000">
                                          <p:val>
                                            <p:fltVal val="0"/>
                                          </p:val>
                                        </p:tav>
                                      </p:tavLst>
                                    </p:anim>
                                    <p:animEffect transition="in" filter="fade">
                                      <p:cBhvr>
                                        <p:cTn id="16"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1871700" y="692696"/>
            <a:ext cx="5400600" cy="648072"/>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4000" b="1" dirty="0">
                <a:solidFill>
                  <a:schemeClr val="bg1"/>
                </a:solidFill>
              </a:rPr>
              <a:t>أنواع الأجهزة الذكية</a:t>
            </a:r>
          </a:p>
        </p:txBody>
      </p:sp>
      <p:sp>
        <p:nvSpPr>
          <p:cNvPr id="4" name="مستطيل 3"/>
          <p:cNvSpPr/>
          <p:nvPr/>
        </p:nvSpPr>
        <p:spPr>
          <a:xfrm>
            <a:off x="1025860" y="1844824"/>
            <a:ext cx="7092280" cy="954107"/>
          </a:xfrm>
          <a:prstGeom prst="rect">
            <a:avLst/>
          </a:prstGeom>
        </p:spPr>
        <p:txBody>
          <a:bodyPr wrap="square">
            <a:spAutoFit/>
          </a:bodyPr>
          <a:lstStyle/>
          <a:p>
            <a:pPr lvl="0" algn="ctr">
              <a:spcBef>
                <a:spcPct val="0"/>
              </a:spcBef>
              <a:defRPr/>
            </a:pPr>
            <a:r>
              <a:rPr lang="ar-SA" sz="2800" b="1" dirty="0"/>
              <a:t>الاجهزة اللوحية كبيرة الحجم </a:t>
            </a:r>
            <a:r>
              <a:rPr lang="en-US" sz="2800" b="1" dirty="0"/>
              <a:t>Board’s</a:t>
            </a:r>
            <a:endParaRPr lang="ar-SA" sz="2800" b="1" dirty="0"/>
          </a:p>
          <a:p>
            <a:pPr lvl="0" algn="ctr">
              <a:spcBef>
                <a:spcPct val="0"/>
              </a:spcBef>
              <a:defRPr/>
            </a:pPr>
            <a:r>
              <a:rPr lang="ar-SA" sz="2800" b="1" dirty="0">
                <a:solidFill>
                  <a:srgbClr val="C00000"/>
                </a:solidFill>
              </a:rPr>
              <a:t>مثل السبورة الذكية </a:t>
            </a:r>
          </a:p>
        </p:txBody>
      </p:sp>
      <p:pic>
        <p:nvPicPr>
          <p:cNvPr id="3074" name="Picture 2" descr="https://www.electroboard.com.au/images/solutions/Industry%20Solutions/SMART_Board_685ix_-_Left_-_appbase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l="5947" t="10129" r="12653" b="6507"/>
          <a:stretch/>
        </p:blipFill>
        <p:spPr bwMode="auto">
          <a:xfrm>
            <a:off x="2893602" y="2996952"/>
            <a:ext cx="3356796" cy="31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01953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1871700" y="692696"/>
            <a:ext cx="5400600" cy="648072"/>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4000" b="1" dirty="0">
                <a:solidFill>
                  <a:schemeClr val="bg1"/>
                </a:solidFill>
              </a:rPr>
              <a:t>الهواتف الذكية</a:t>
            </a:r>
          </a:p>
        </p:txBody>
      </p:sp>
      <p:sp>
        <p:nvSpPr>
          <p:cNvPr id="3" name="مستطيل 2"/>
          <p:cNvSpPr/>
          <p:nvPr/>
        </p:nvSpPr>
        <p:spPr>
          <a:xfrm>
            <a:off x="683568" y="1844824"/>
            <a:ext cx="7668344" cy="1200329"/>
          </a:xfrm>
          <a:prstGeom prst="rect">
            <a:avLst/>
          </a:prstGeom>
        </p:spPr>
        <p:txBody>
          <a:bodyPr wrap="square">
            <a:spAutoFit/>
          </a:bodyPr>
          <a:lstStyle/>
          <a:p>
            <a:pPr algn="justLow"/>
            <a:r>
              <a:rPr lang="ar-SA" sz="2400" b="1" dirty="0"/>
              <a:t>الهاتف الذكي هو الهاتف الذي يرسل ويستقبل المكالمات الصوتية والفيديو وفتح الملفات والتنقل بها ويوفر مزايا وخدمات تصفح الإنترنت ومزامنة البريد الإلكتروني وخدمات التواصل الاجتماعي .</a:t>
            </a:r>
            <a:endParaRPr lang="en-US" sz="24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977" y="3356992"/>
            <a:ext cx="4916047" cy="268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382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صورة ذات صلة">
            <a:extLst>
              <a:ext uri="{FF2B5EF4-FFF2-40B4-BE49-F238E27FC236}">
                <a16:creationId xmlns:a16="http://schemas.microsoft.com/office/drawing/2014/main" id="{9DBB92C1-C1A5-4C21-9490-7B8E76190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222" y="649650"/>
            <a:ext cx="5865557" cy="4363526"/>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B18D8B1E-A5C3-4D41-9C21-D971EA201BF8}"/>
              </a:ext>
            </a:extLst>
          </p:cNvPr>
          <p:cNvSpPr/>
          <p:nvPr/>
        </p:nvSpPr>
        <p:spPr>
          <a:xfrm>
            <a:off x="1619672" y="4830251"/>
            <a:ext cx="5614037" cy="830997"/>
          </a:xfrm>
          <a:prstGeom prst="rect">
            <a:avLst/>
          </a:prstGeom>
        </p:spPr>
        <p:txBody>
          <a:bodyPr wrap="none">
            <a:spAutoFit/>
            <a:scene3d>
              <a:camera prst="orthographicFront"/>
              <a:lightRig rig="threePt" dir="t"/>
            </a:scene3d>
            <a:sp3d extrusionH="57150">
              <a:bevelT w="57150" h="38100" prst="artDeco"/>
            </a:sp3d>
          </a:bodyPr>
          <a:lstStyle/>
          <a:p>
            <a:r>
              <a:rPr lang="ar-SA" sz="4800" dirty="0">
                <a:gradFill flip="none" rotWithShape="1">
                  <a:gsLst>
                    <a:gs pos="0">
                      <a:srgbClr val="C00000"/>
                    </a:gs>
                    <a:gs pos="74000">
                      <a:srgbClr val="FF0000"/>
                    </a:gs>
                    <a:gs pos="83000">
                      <a:srgbClr val="C00000"/>
                    </a:gs>
                    <a:gs pos="100000">
                      <a:srgbClr val="FF0000"/>
                    </a:gs>
                  </a:gsLst>
                  <a:path path="rect">
                    <a:fillToRect l="100000" t="100000"/>
                  </a:path>
                  <a:tileRect r="-100000" b="-100000"/>
                </a:gradFill>
                <a:cs typeface="PT Bold Heading" panose="02010400000000000000" pitchFamily="2" charset="-78"/>
              </a:rPr>
              <a:t>مميزات الهواتف الذكية </a:t>
            </a:r>
          </a:p>
        </p:txBody>
      </p:sp>
    </p:spTree>
    <p:extLst>
      <p:ext uri="{BB962C8B-B14F-4D97-AF65-F5344CB8AC3E}">
        <p14:creationId xmlns:p14="http://schemas.microsoft.com/office/powerpoint/2010/main" val="202645160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صورة ذات صلة">
            <a:extLst>
              <a:ext uri="{FF2B5EF4-FFF2-40B4-BE49-F238E27FC236}">
                <a16:creationId xmlns:a16="http://schemas.microsoft.com/office/drawing/2014/main" id="{4F283C8F-01E6-4084-898E-D0AA0566F63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52800" y="1768599"/>
            <a:ext cx="2438400" cy="1876425"/>
          </a:xfrm>
          <a:prstGeom prst="rect">
            <a:avLst/>
          </a:prstGeom>
          <a:extLst>
            <a:ext uri="{909E8E84-426E-40DD-AFC4-6F175D3DCCD1}">
              <a14:hiddenFill xmlns:a14="http://schemas.microsoft.com/office/drawing/2010/main">
                <a:solidFill>
                  <a:srgbClr val="FFFFFF"/>
                </a:solidFill>
              </a14:hiddenFill>
            </a:ext>
          </a:extLst>
        </p:spPr>
      </p:pic>
      <p:sp>
        <p:nvSpPr>
          <p:cNvPr id="4" name="مستطيل: زوايا مستديرة 3">
            <a:extLst>
              <a:ext uri="{FF2B5EF4-FFF2-40B4-BE49-F238E27FC236}">
                <a16:creationId xmlns:a16="http://schemas.microsoft.com/office/drawing/2014/main" id="{7FF8FAB6-884E-4CDD-9845-C881073A4B34}"/>
              </a:ext>
            </a:extLst>
          </p:cNvPr>
          <p:cNvSpPr/>
          <p:nvPr/>
        </p:nvSpPr>
        <p:spPr>
          <a:xfrm>
            <a:off x="1547664" y="4077072"/>
            <a:ext cx="6048672" cy="1008112"/>
          </a:xfrm>
          <a:prstGeom prst="roundRect">
            <a:avLst/>
          </a:prstGeom>
          <a:solidFill>
            <a:srgbClr val="A4E02F"/>
          </a:solidFill>
        </p:spPr>
        <p:style>
          <a:lnRef idx="0">
            <a:schemeClr val="accent3"/>
          </a:lnRef>
          <a:fillRef idx="3">
            <a:schemeClr val="accent3"/>
          </a:fillRef>
          <a:effectRef idx="3">
            <a:schemeClr val="accent3"/>
          </a:effectRef>
          <a:fontRef idx="minor">
            <a:schemeClr val="lt1"/>
          </a:fontRef>
        </p:style>
        <p:txBody>
          <a:bodyPr rtlCol="1" anchor="ctr"/>
          <a:lstStyle/>
          <a:p>
            <a:pPr algn="ctr"/>
            <a:r>
              <a:rPr lang="ar-SA" sz="4400" dirty="0">
                <a:solidFill>
                  <a:schemeClr val="tx1"/>
                </a:solidFill>
                <a:cs typeface="PT Bold Heading" panose="02010400000000000000" pitchFamily="2" charset="-78"/>
              </a:rPr>
              <a:t>الاتصال بالأنترنت</a:t>
            </a:r>
          </a:p>
        </p:txBody>
      </p:sp>
    </p:spTree>
    <p:extLst>
      <p:ext uri="{BB962C8B-B14F-4D97-AF65-F5344CB8AC3E}">
        <p14:creationId xmlns:p14="http://schemas.microsoft.com/office/powerpoint/2010/main" val="4172115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صورة ذات صلة">
            <a:extLst>
              <a:ext uri="{FF2B5EF4-FFF2-40B4-BE49-F238E27FC236}">
                <a16:creationId xmlns:a16="http://schemas.microsoft.com/office/drawing/2014/main" id="{0E6FABAF-5147-45B3-96FE-F2CBD34B2C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42335" y="1326734"/>
            <a:ext cx="2259330" cy="2259330"/>
          </a:xfrm>
          <a:prstGeom prst="rect">
            <a:avLst/>
          </a:prstGeom>
          <a:extLst>
            <a:ext uri="{909E8E84-426E-40DD-AFC4-6F175D3DCCD1}">
              <a14:hiddenFill xmlns:a14="http://schemas.microsoft.com/office/drawing/2010/main">
                <a:solidFill>
                  <a:srgbClr val="FFFFFF"/>
                </a:solidFill>
              </a14:hiddenFill>
            </a:ext>
          </a:extLst>
        </p:spPr>
      </p:pic>
      <p:sp>
        <p:nvSpPr>
          <p:cNvPr id="4" name="مستطيل: زوايا مستديرة 3">
            <a:extLst>
              <a:ext uri="{FF2B5EF4-FFF2-40B4-BE49-F238E27FC236}">
                <a16:creationId xmlns:a16="http://schemas.microsoft.com/office/drawing/2014/main" id="{C5F5CDA3-1E19-4A65-AE3F-43D50582382F}"/>
              </a:ext>
            </a:extLst>
          </p:cNvPr>
          <p:cNvSpPr/>
          <p:nvPr/>
        </p:nvSpPr>
        <p:spPr>
          <a:xfrm>
            <a:off x="1547664" y="4077072"/>
            <a:ext cx="6048672" cy="1008112"/>
          </a:xfrm>
          <a:prstGeom prst="roundRect">
            <a:avLst/>
          </a:prstGeom>
          <a:solidFill>
            <a:srgbClr val="F23A47"/>
          </a:solidFill>
        </p:spPr>
        <p:style>
          <a:lnRef idx="0">
            <a:schemeClr val="accent3"/>
          </a:lnRef>
          <a:fillRef idx="3">
            <a:schemeClr val="accent3"/>
          </a:fillRef>
          <a:effectRef idx="3">
            <a:schemeClr val="accent3"/>
          </a:effectRef>
          <a:fontRef idx="minor">
            <a:schemeClr val="lt1"/>
          </a:fontRef>
        </p:style>
        <p:txBody>
          <a:bodyPr rtlCol="1" anchor="ctr"/>
          <a:lstStyle/>
          <a:p>
            <a:pPr algn="ctr"/>
            <a:r>
              <a:rPr lang="ar-SA" sz="4400" dirty="0">
                <a:solidFill>
                  <a:schemeClr val="tx1"/>
                </a:solidFill>
                <a:cs typeface="PT Bold Heading" panose="02010400000000000000" pitchFamily="2" charset="-78"/>
              </a:rPr>
              <a:t>الكاميرا عالية الدقة</a:t>
            </a:r>
          </a:p>
        </p:txBody>
      </p:sp>
    </p:spTree>
    <p:extLst>
      <p:ext uri="{BB962C8B-B14F-4D97-AF65-F5344CB8AC3E}">
        <p14:creationId xmlns:p14="http://schemas.microsoft.com/office/powerpoint/2010/main" val="2885943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694EC011-0156-4F16-9E1F-849348E744B0}"/>
              </a:ext>
            </a:extLst>
          </p:cNvPr>
          <p:cNvSpPr/>
          <p:nvPr/>
        </p:nvSpPr>
        <p:spPr>
          <a:xfrm>
            <a:off x="1547664" y="4077072"/>
            <a:ext cx="6048672" cy="1008112"/>
          </a:xfrm>
          <a:prstGeom prst="roundRect">
            <a:avLst/>
          </a:prstGeom>
          <a:solidFill>
            <a:srgbClr val="201573"/>
          </a:solidFill>
        </p:spPr>
        <p:style>
          <a:lnRef idx="0">
            <a:schemeClr val="accent3"/>
          </a:lnRef>
          <a:fillRef idx="3">
            <a:schemeClr val="accent3"/>
          </a:fillRef>
          <a:effectRef idx="3">
            <a:schemeClr val="accent3"/>
          </a:effectRef>
          <a:fontRef idx="minor">
            <a:schemeClr val="lt1"/>
          </a:fontRef>
        </p:style>
        <p:txBody>
          <a:bodyPr rtlCol="1" anchor="ctr"/>
          <a:lstStyle/>
          <a:p>
            <a:pPr algn="ctr"/>
            <a:r>
              <a:rPr lang="ar-SA" sz="4400" dirty="0">
                <a:solidFill>
                  <a:schemeClr val="bg1"/>
                </a:solidFill>
                <a:cs typeface="PT Bold Heading" panose="02010400000000000000" pitchFamily="2" charset="-78"/>
              </a:rPr>
              <a:t>مساحة تخزين عالية</a:t>
            </a:r>
          </a:p>
        </p:txBody>
      </p:sp>
      <p:pic>
        <p:nvPicPr>
          <p:cNvPr id="4" name="صورة 3">
            <a:extLst>
              <a:ext uri="{FF2B5EF4-FFF2-40B4-BE49-F238E27FC236}">
                <a16:creationId xmlns:a16="http://schemas.microsoft.com/office/drawing/2014/main" id="{0C67E4CE-72EE-45CE-8A31-6080261E96ED}"/>
              </a:ext>
            </a:extLst>
          </p:cNvPr>
          <p:cNvPicPr>
            <a:picLocks noChangeAspect="1"/>
          </p:cNvPicPr>
          <p:nvPr/>
        </p:nvPicPr>
        <p:blipFill>
          <a:blip r:embed="rId2"/>
          <a:stretch>
            <a:fillRect/>
          </a:stretch>
        </p:blipFill>
        <p:spPr>
          <a:xfrm>
            <a:off x="3635896" y="1232436"/>
            <a:ext cx="1866900" cy="2447925"/>
          </a:xfrm>
          <a:prstGeom prst="rect">
            <a:avLst/>
          </a:prstGeom>
        </p:spPr>
      </p:pic>
    </p:spTree>
    <p:extLst>
      <p:ext uri="{BB962C8B-B14F-4D97-AF65-F5344CB8AC3E}">
        <p14:creationId xmlns:p14="http://schemas.microsoft.com/office/powerpoint/2010/main" val="56277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D9F1A304-0C06-4F1D-BE5D-94C50BC6391C}"/>
              </a:ext>
            </a:extLst>
          </p:cNvPr>
          <p:cNvSpPr/>
          <p:nvPr/>
        </p:nvSpPr>
        <p:spPr>
          <a:xfrm>
            <a:off x="1547664" y="4077072"/>
            <a:ext cx="6048672" cy="1008112"/>
          </a:xfrm>
          <a:prstGeom prst="roundRect">
            <a:avLst/>
          </a:prstGeom>
          <a:solidFill>
            <a:srgbClr val="4B9DCF"/>
          </a:solidFill>
        </p:spPr>
        <p:style>
          <a:lnRef idx="0">
            <a:schemeClr val="accent3"/>
          </a:lnRef>
          <a:fillRef idx="3">
            <a:schemeClr val="accent3"/>
          </a:fillRef>
          <a:effectRef idx="3">
            <a:schemeClr val="accent3"/>
          </a:effectRef>
          <a:fontRef idx="minor">
            <a:schemeClr val="lt1"/>
          </a:fontRef>
        </p:style>
        <p:txBody>
          <a:bodyPr rtlCol="1" anchor="ctr"/>
          <a:lstStyle/>
          <a:p>
            <a:pPr algn="ctr"/>
            <a:r>
              <a:rPr lang="ar-SA" sz="4400" dirty="0">
                <a:solidFill>
                  <a:schemeClr val="bg1"/>
                </a:solidFill>
                <a:cs typeface="PT Bold Heading" panose="02010400000000000000" pitchFamily="2" charset="-78"/>
              </a:rPr>
              <a:t>منظم للأعمال والمهام</a:t>
            </a:r>
          </a:p>
        </p:txBody>
      </p:sp>
      <p:pic>
        <p:nvPicPr>
          <p:cNvPr id="4" name="Picture 8" descr="صورة ذات صلة">
            <a:extLst>
              <a:ext uri="{FF2B5EF4-FFF2-40B4-BE49-F238E27FC236}">
                <a16:creationId xmlns:a16="http://schemas.microsoft.com/office/drawing/2014/main" id="{5954048E-66E9-4029-9FD5-384061F947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9182" y="1461978"/>
            <a:ext cx="1988840" cy="198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6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صورة ذات صلة">
            <a:extLst>
              <a:ext uri="{FF2B5EF4-FFF2-40B4-BE49-F238E27FC236}">
                <a16:creationId xmlns:a16="http://schemas.microsoft.com/office/drawing/2014/main" id="{471393D5-2185-4498-BE83-E5DD04404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769" y="1124743"/>
            <a:ext cx="2940463" cy="2940463"/>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زوايا مستديرة 11">
            <a:extLst>
              <a:ext uri="{FF2B5EF4-FFF2-40B4-BE49-F238E27FC236}">
                <a16:creationId xmlns:a16="http://schemas.microsoft.com/office/drawing/2014/main" id="{C44A025C-DA18-4231-A54A-D9A30220726A}"/>
              </a:ext>
            </a:extLst>
          </p:cNvPr>
          <p:cNvSpPr/>
          <p:nvPr/>
        </p:nvSpPr>
        <p:spPr>
          <a:xfrm>
            <a:off x="1547664" y="4077072"/>
            <a:ext cx="6048672" cy="1008112"/>
          </a:xfrm>
          <a:prstGeom prst="roundRect">
            <a:avLst/>
          </a:prstGeom>
          <a:solidFill>
            <a:srgbClr val="F8D74A"/>
          </a:solidFill>
        </p:spPr>
        <p:style>
          <a:lnRef idx="0">
            <a:schemeClr val="accent3"/>
          </a:lnRef>
          <a:fillRef idx="3">
            <a:schemeClr val="accent3"/>
          </a:fillRef>
          <a:effectRef idx="3">
            <a:schemeClr val="accent3"/>
          </a:effectRef>
          <a:fontRef idx="minor">
            <a:schemeClr val="lt1"/>
          </a:fontRef>
        </p:style>
        <p:txBody>
          <a:bodyPr rtlCol="1" anchor="ctr"/>
          <a:lstStyle/>
          <a:p>
            <a:pPr algn="ctr"/>
            <a:r>
              <a:rPr lang="ar-SA" sz="4400" dirty="0">
                <a:solidFill>
                  <a:schemeClr val="tx1"/>
                </a:solidFill>
                <a:cs typeface="PT Bold Heading" panose="02010400000000000000" pitchFamily="2" charset="-78"/>
              </a:rPr>
              <a:t>متعددة التطبيقات</a:t>
            </a:r>
          </a:p>
        </p:txBody>
      </p:sp>
    </p:spTree>
    <p:extLst>
      <p:ext uri="{BB962C8B-B14F-4D97-AF65-F5344CB8AC3E}">
        <p14:creationId xmlns:p14="http://schemas.microsoft.com/office/powerpoint/2010/main" val="1039878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5081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صورة ذات صلة">
            <a:extLst>
              <a:ext uri="{FF2B5EF4-FFF2-40B4-BE49-F238E27FC236}">
                <a16:creationId xmlns:a16="http://schemas.microsoft.com/office/drawing/2014/main" id="{5F4B6B44-3795-4B27-A2FA-AF696CF0C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917" y="1547224"/>
            <a:ext cx="2819400" cy="209550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زوايا مستديرة 2">
            <a:extLst>
              <a:ext uri="{FF2B5EF4-FFF2-40B4-BE49-F238E27FC236}">
                <a16:creationId xmlns:a16="http://schemas.microsoft.com/office/drawing/2014/main" id="{A632F03F-63F6-41BD-87AC-DF989246A348}"/>
              </a:ext>
            </a:extLst>
          </p:cNvPr>
          <p:cNvSpPr/>
          <p:nvPr/>
        </p:nvSpPr>
        <p:spPr>
          <a:xfrm>
            <a:off x="1547664" y="4077072"/>
            <a:ext cx="6048672" cy="1008112"/>
          </a:xfrm>
          <a:prstGeom prst="roundRect">
            <a:avLst/>
          </a:prstGeom>
          <a:solidFill>
            <a:srgbClr val="4BBB03"/>
          </a:solidFill>
        </p:spPr>
        <p:style>
          <a:lnRef idx="0">
            <a:schemeClr val="accent3"/>
          </a:lnRef>
          <a:fillRef idx="3">
            <a:schemeClr val="accent3"/>
          </a:fillRef>
          <a:effectRef idx="3">
            <a:schemeClr val="accent3"/>
          </a:effectRef>
          <a:fontRef idx="minor">
            <a:schemeClr val="lt1"/>
          </a:fontRef>
        </p:style>
        <p:txBody>
          <a:bodyPr rtlCol="1" anchor="ctr"/>
          <a:lstStyle/>
          <a:p>
            <a:pPr algn="ctr"/>
            <a:r>
              <a:rPr lang="ar-SA" sz="4400" dirty="0">
                <a:solidFill>
                  <a:schemeClr val="bg1"/>
                </a:solidFill>
                <a:cs typeface="PT Bold Heading" panose="02010400000000000000" pitchFamily="2" charset="-78"/>
              </a:rPr>
              <a:t>التزامن مع الحاسب</a:t>
            </a:r>
          </a:p>
        </p:txBody>
      </p:sp>
    </p:spTree>
    <p:extLst>
      <p:ext uri="{BB962C8B-B14F-4D97-AF65-F5344CB8AC3E}">
        <p14:creationId xmlns:p14="http://schemas.microsoft.com/office/powerpoint/2010/main" val="2722281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نتيجة بحث الصور عن ‪Technical support for applications and operating system mobile‬‏">
            <a:extLst>
              <a:ext uri="{FF2B5EF4-FFF2-40B4-BE49-F238E27FC236}">
                <a16:creationId xmlns:a16="http://schemas.microsoft.com/office/drawing/2014/main" id="{DEE32332-CB63-42D6-9D05-C61665D7B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258" y="1235093"/>
            <a:ext cx="2831483" cy="2624805"/>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زوايا مستديرة 2">
            <a:extLst>
              <a:ext uri="{FF2B5EF4-FFF2-40B4-BE49-F238E27FC236}">
                <a16:creationId xmlns:a16="http://schemas.microsoft.com/office/drawing/2014/main" id="{E79CEFFF-F4DF-4246-AB25-C61F6C8D4640}"/>
              </a:ext>
            </a:extLst>
          </p:cNvPr>
          <p:cNvSpPr/>
          <p:nvPr/>
        </p:nvSpPr>
        <p:spPr>
          <a:xfrm>
            <a:off x="1547664" y="4077072"/>
            <a:ext cx="6048672" cy="1008112"/>
          </a:xfrm>
          <a:prstGeom prst="roundRect">
            <a:avLst/>
          </a:prstGeom>
          <a:solidFill>
            <a:srgbClr val="8EB630"/>
          </a:solidFill>
        </p:spPr>
        <p:style>
          <a:lnRef idx="0">
            <a:schemeClr val="accent3"/>
          </a:lnRef>
          <a:fillRef idx="3">
            <a:schemeClr val="accent3"/>
          </a:fillRef>
          <a:effectRef idx="3">
            <a:schemeClr val="accent3"/>
          </a:effectRef>
          <a:fontRef idx="minor">
            <a:schemeClr val="lt1"/>
          </a:fontRef>
        </p:style>
        <p:txBody>
          <a:bodyPr rtlCol="1" anchor="ctr"/>
          <a:lstStyle/>
          <a:p>
            <a:pPr algn="ctr"/>
            <a:r>
              <a:rPr lang="ar-SA" sz="2800" dirty="0">
                <a:solidFill>
                  <a:schemeClr val="tx1"/>
                </a:solidFill>
                <a:cs typeface="PT Bold Heading" panose="02010400000000000000" pitchFamily="2" charset="-78"/>
              </a:rPr>
              <a:t>الدعم الفني للتطبيقات ونظام التشغيل</a:t>
            </a:r>
          </a:p>
        </p:txBody>
      </p:sp>
    </p:spTree>
    <p:extLst>
      <p:ext uri="{BB962C8B-B14F-4D97-AF65-F5344CB8AC3E}">
        <p14:creationId xmlns:p14="http://schemas.microsoft.com/office/powerpoint/2010/main" val="2557304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headlinenewsnet.com/wp-content/uploads/2012/12/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3356992"/>
            <a:ext cx="4762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مستدير الزوايا 1"/>
          <p:cNvSpPr/>
          <p:nvPr/>
        </p:nvSpPr>
        <p:spPr>
          <a:xfrm>
            <a:off x="1871700" y="692696"/>
            <a:ext cx="5400600" cy="648072"/>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4000" b="1" dirty="0">
                <a:solidFill>
                  <a:schemeClr val="bg1"/>
                </a:solidFill>
              </a:rPr>
              <a:t>الأجهزة اللوحية</a:t>
            </a:r>
          </a:p>
        </p:txBody>
      </p:sp>
      <p:sp>
        <p:nvSpPr>
          <p:cNvPr id="4" name="مستطيل 3"/>
          <p:cNvSpPr/>
          <p:nvPr/>
        </p:nvSpPr>
        <p:spPr>
          <a:xfrm>
            <a:off x="683568" y="1844824"/>
            <a:ext cx="7668344" cy="1938992"/>
          </a:xfrm>
          <a:prstGeom prst="rect">
            <a:avLst/>
          </a:prstGeom>
        </p:spPr>
        <p:txBody>
          <a:bodyPr wrap="square">
            <a:spAutoFit/>
          </a:bodyPr>
          <a:lstStyle/>
          <a:p>
            <a:pPr algn="justLow"/>
            <a:r>
              <a:rPr lang="ar-SA" sz="2400" b="1" dirty="0"/>
              <a:t>هو تطور للكمبيوتر المحمول</a:t>
            </a:r>
            <a:r>
              <a:rPr lang="en-US" sz="2400" b="1" dirty="0"/>
              <a:t> (Laptop) </a:t>
            </a:r>
            <a:r>
              <a:rPr lang="ar-SA" sz="2400" b="1" dirty="0"/>
              <a:t>، وأهم فارق بينهما أن اللوحي يوفر خاصية الكتابة على الشاشة بقلم خاص به أو بالأصبع في بعض الموديلات، وهذا النوع يمكّنك من العمل في أماكن أكثر وبأساليب جديدة وفعّال، ومتنقّل، ومتعدد الاستعمالات، ويقدم الأداء الوظيفي الكامل لأجهزة الكمبيوتر المحمول الحالية .</a:t>
            </a:r>
            <a:endParaRPr lang="en-US" sz="2400" b="1" dirty="0"/>
          </a:p>
        </p:txBody>
      </p:sp>
    </p:spTree>
    <p:extLst>
      <p:ext uri="{BB962C8B-B14F-4D97-AF65-F5344CB8AC3E}">
        <p14:creationId xmlns:p14="http://schemas.microsoft.com/office/powerpoint/2010/main" val="364749287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1871700" y="692696"/>
            <a:ext cx="5400600" cy="648072"/>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4000" b="1" dirty="0">
                <a:solidFill>
                  <a:schemeClr val="bg1"/>
                </a:solidFill>
              </a:rPr>
              <a:t>السبورة الذكية</a:t>
            </a:r>
          </a:p>
        </p:txBody>
      </p:sp>
      <p:pic>
        <p:nvPicPr>
          <p:cNvPr id="8194" name="Picture 2" descr="http://www.teq.com/images/stories/smart-board-gen-3.jpg"/>
          <p:cNvPicPr>
            <a:picLocks noChangeAspect="1" noChangeArrowheads="1"/>
          </p:cNvPicPr>
          <p:nvPr/>
        </p:nvPicPr>
        <p:blipFill rotWithShape="1">
          <a:blip r:embed="rId2">
            <a:extLst>
              <a:ext uri="{28A0092B-C50C-407E-A947-70E740481C1C}">
                <a14:useLocalDpi xmlns:a14="http://schemas.microsoft.com/office/drawing/2010/main" val="0"/>
              </a:ext>
            </a:extLst>
          </a:blip>
          <a:srcRect b="16455"/>
          <a:stretch/>
        </p:blipFill>
        <p:spPr bwMode="auto">
          <a:xfrm>
            <a:off x="2676525" y="2420888"/>
            <a:ext cx="3790950" cy="3765024"/>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683568" y="1844824"/>
            <a:ext cx="7668344" cy="830997"/>
          </a:xfrm>
          <a:prstGeom prst="rect">
            <a:avLst/>
          </a:prstGeom>
        </p:spPr>
        <p:txBody>
          <a:bodyPr wrap="square">
            <a:spAutoFit/>
          </a:bodyPr>
          <a:lstStyle/>
          <a:p>
            <a:pPr algn="justLow"/>
            <a:r>
              <a:rPr lang="ar-SA" sz="2400" b="1" dirty="0"/>
              <a:t>هي سبورة بيضاء تفاعلية تستخدم في المدارس والتدريب متصلة بجهاز عرض وحاسب آلي .</a:t>
            </a:r>
            <a:endParaRPr lang="ar-SA" sz="2400" dirty="0"/>
          </a:p>
        </p:txBody>
      </p:sp>
    </p:spTree>
    <p:extLst>
      <p:ext uri="{BB962C8B-B14F-4D97-AF65-F5344CB8AC3E}">
        <p14:creationId xmlns:p14="http://schemas.microsoft.com/office/powerpoint/2010/main" val="327982838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1871700" y="692696"/>
            <a:ext cx="5400600" cy="648072"/>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4000" b="1" dirty="0">
                <a:solidFill>
                  <a:schemeClr val="bg1"/>
                </a:solidFill>
              </a:rPr>
              <a:t>أنظمة تشغيل الأجهزة الذكية</a:t>
            </a:r>
          </a:p>
        </p:txBody>
      </p:sp>
      <p:sp>
        <p:nvSpPr>
          <p:cNvPr id="4" name="مربع نص 3"/>
          <p:cNvSpPr txBox="1"/>
          <p:nvPr/>
        </p:nvSpPr>
        <p:spPr>
          <a:xfrm>
            <a:off x="683568" y="1556792"/>
            <a:ext cx="7810112" cy="1200329"/>
          </a:xfrm>
          <a:prstGeom prst="rect">
            <a:avLst/>
          </a:prstGeom>
          <a:noFill/>
        </p:spPr>
        <p:txBody>
          <a:bodyPr wrap="square" rtlCol="1">
            <a:spAutoFit/>
          </a:bodyPr>
          <a:lstStyle/>
          <a:p>
            <a:pPr algn="justLow"/>
            <a:r>
              <a:rPr lang="ar-SA" sz="2400" b="1" dirty="0">
                <a:solidFill>
                  <a:srgbClr val="FF0000"/>
                </a:solidFill>
                <a:cs typeface="+mj-cs"/>
              </a:rPr>
              <a:t>انظمة التشغيل </a:t>
            </a:r>
            <a:r>
              <a:rPr lang="en-US" sz="2400" b="1" dirty="0">
                <a:solidFill>
                  <a:srgbClr val="FF0000"/>
                </a:solidFill>
                <a:cs typeface="+mj-cs"/>
              </a:rPr>
              <a:t>OS</a:t>
            </a:r>
            <a:r>
              <a:rPr lang="en-US" sz="2400" b="1" dirty="0">
                <a:cs typeface="+mj-cs"/>
              </a:rPr>
              <a:t> </a:t>
            </a:r>
            <a:r>
              <a:rPr lang="ar-SA" sz="2400" b="1" dirty="0">
                <a:cs typeface="+mj-cs"/>
              </a:rPr>
              <a:t> ا</a:t>
            </a:r>
            <a:r>
              <a:rPr lang="ar-SA" sz="2400" b="1" dirty="0"/>
              <a:t>لتي تمكن الجهاز من تقدم الخدمات المختلفة مثل</a:t>
            </a:r>
            <a:r>
              <a:rPr lang="ar-SA" sz="2400" b="1" dirty="0">
                <a:cs typeface="+mj-cs"/>
              </a:rPr>
              <a:t> تصفح الإنترنت ومزامنة البريد الإلكتروني وخدمات التواصل الاجتماعي وتوفير بيئة قوية للعمل التطبيقات .</a:t>
            </a:r>
            <a:endParaRPr lang="en-US" sz="2400" b="1" dirty="0">
              <a:cs typeface="+mj-cs"/>
            </a:endParaRPr>
          </a:p>
        </p:txBody>
      </p:sp>
      <p:pic>
        <p:nvPicPr>
          <p:cNvPr id="9220" name="Picture 4" descr="http://www.quertime.com/wp-content/uploads/2012/12/mobile_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2924944"/>
            <a:ext cx="4457700"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72375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صورة ذات صلة">
            <a:extLst>
              <a:ext uri="{FF2B5EF4-FFF2-40B4-BE49-F238E27FC236}">
                <a16:creationId xmlns:a16="http://schemas.microsoft.com/office/drawing/2014/main" id="{EB4D173E-B32B-4225-8EFB-7F0F0F47B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3306" y="1500187"/>
            <a:ext cx="470535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cdn2.free-power-point-templates.com/articles/wp-content/uploads/2013/09/FPPT-Clipar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521421"/>
            <a:ext cx="2857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2B36040A-5577-49E0-A0E7-04EE60ED91DE}"/>
              </a:ext>
            </a:extLst>
          </p:cNvPr>
          <p:cNvSpPr/>
          <p:nvPr/>
        </p:nvSpPr>
        <p:spPr>
          <a:xfrm>
            <a:off x="1403648" y="1268760"/>
            <a:ext cx="6639959" cy="833883"/>
          </a:xfrm>
          <a:prstGeom prst="rect">
            <a:avLst/>
          </a:prstGeom>
        </p:spPr>
        <p:txBody>
          <a:bodyPr wrap="none">
            <a:spAutoFit/>
          </a:bodyPr>
          <a:lstStyle/>
          <a:p>
            <a:pPr algn="ctr">
              <a:lnSpc>
                <a:spcPct val="150000"/>
              </a:lnSpc>
            </a:pPr>
            <a:r>
              <a:rPr lang="ar-SA" sz="3600" b="1" dirty="0">
                <a:solidFill>
                  <a:srgbClr val="C00000"/>
                </a:solidFill>
              </a:rPr>
              <a:t>اذكر اشهر أنظمة تشغيل الأجهزة الذكية </a:t>
            </a:r>
            <a:r>
              <a:rPr lang="en-US" sz="3600" b="1" dirty="0">
                <a:solidFill>
                  <a:srgbClr val="C00000"/>
                </a:solidFill>
              </a:rPr>
              <a:t>OS</a:t>
            </a:r>
          </a:p>
        </p:txBody>
      </p:sp>
    </p:spTree>
    <p:extLst>
      <p:ext uri="{BB962C8B-B14F-4D97-AF65-F5344CB8AC3E}">
        <p14:creationId xmlns:p14="http://schemas.microsoft.com/office/powerpoint/2010/main" val="252109257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wheel(1)">
                                      <p:cBhvr>
                                        <p:cTn id="10"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5940152" y="1484784"/>
            <a:ext cx="25922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النظام</a:t>
            </a:r>
          </a:p>
        </p:txBody>
      </p:sp>
      <p:sp>
        <p:nvSpPr>
          <p:cNvPr id="4" name="مستطيل مستدير الزوايا 3"/>
          <p:cNvSpPr/>
          <p:nvPr/>
        </p:nvSpPr>
        <p:spPr>
          <a:xfrm>
            <a:off x="3275856" y="1484784"/>
            <a:ext cx="25922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الشركة المنتجة</a:t>
            </a:r>
          </a:p>
        </p:txBody>
      </p:sp>
      <p:sp>
        <p:nvSpPr>
          <p:cNvPr id="5" name="مستطيل مستدير الزوايا 4"/>
          <p:cNvSpPr/>
          <p:nvPr/>
        </p:nvSpPr>
        <p:spPr>
          <a:xfrm>
            <a:off x="611560" y="1484784"/>
            <a:ext cx="25922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المميزات </a:t>
            </a:r>
          </a:p>
        </p:txBody>
      </p:sp>
      <p:sp>
        <p:nvSpPr>
          <p:cNvPr id="6" name="مستطيل مستدير الزوايا 5"/>
          <p:cNvSpPr/>
          <p:nvPr/>
        </p:nvSpPr>
        <p:spPr>
          <a:xfrm>
            <a:off x="5940152" y="2060848"/>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en-US" sz="2400" b="1" dirty="0"/>
              <a:t>Windows phone</a:t>
            </a:r>
            <a:endParaRPr lang="ar-SA" sz="2400" b="1" dirty="0"/>
          </a:p>
        </p:txBody>
      </p:sp>
      <p:sp>
        <p:nvSpPr>
          <p:cNvPr id="7" name="مستطيل مستدير الزوايا 6"/>
          <p:cNvSpPr/>
          <p:nvPr/>
        </p:nvSpPr>
        <p:spPr>
          <a:xfrm>
            <a:off x="3275856" y="2060848"/>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400" b="1" dirty="0"/>
              <a:t>ميكروسوفت</a:t>
            </a:r>
          </a:p>
        </p:txBody>
      </p:sp>
      <p:sp>
        <p:nvSpPr>
          <p:cNvPr id="8" name="مستطيل مستدير الزوايا 7"/>
          <p:cNvSpPr/>
          <p:nvPr/>
        </p:nvSpPr>
        <p:spPr>
          <a:xfrm>
            <a:off x="611560" y="2060848"/>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سهولة التزامن مع الحاسب</a:t>
            </a:r>
          </a:p>
        </p:txBody>
      </p:sp>
      <p:pic>
        <p:nvPicPr>
          <p:cNvPr id="11270" name="Picture 6" descr="http://cdn4.thetechjournal.net/wp-content/uploads/2012/10/windows-8-logo-3.png"/>
          <p:cNvPicPr>
            <a:picLocks noChangeAspect="1" noChangeArrowheads="1"/>
          </p:cNvPicPr>
          <p:nvPr/>
        </p:nvPicPr>
        <p:blipFill rotWithShape="1">
          <a:blip r:embed="rId2">
            <a:extLst>
              <a:ext uri="{28A0092B-C50C-407E-A947-70E740481C1C}">
                <a14:useLocalDpi xmlns:a14="http://schemas.microsoft.com/office/drawing/2010/main" val="0"/>
              </a:ext>
            </a:extLst>
          </a:blip>
          <a:srcRect t="21500" b="42224"/>
          <a:stretch/>
        </p:blipFill>
        <p:spPr bwMode="auto">
          <a:xfrm>
            <a:off x="3275856" y="3350013"/>
            <a:ext cx="5256584" cy="1267119"/>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مستدير الزوايا 11"/>
          <p:cNvSpPr/>
          <p:nvPr/>
        </p:nvSpPr>
        <p:spPr>
          <a:xfrm>
            <a:off x="611560" y="2636912"/>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سهولة التصفح</a:t>
            </a:r>
          </a:p>
        </p:txBody>
      </p:sp>
      <p:sp>
        <p:nvSpPr>
          <p:cNvPr id="13" name="مستطيل مستدير الزوايا 12"/>
          <p:cNvSpPr/>
          <p:nvPr/>
        </p:nvSpPr>
        <p:spPr>
          <a:xfrm>
            <a:off x="611560" y="3212976"/>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دعم ملفات الوسائط</a:t>
            </a:r>
          </a:p>
        </p:txBody>
      </p:sp>
      <p:sp>
        <p:nvSpPr>
          <p:cNvPr id="14" name="مستطيل مستدير الزوايا 13"/>
          <p:cNvSpPr/>
          <p:nvPr/>
        </p:nvSpPr>
        <p:spPr>
          <a:xfrm>
            <a:off x="611560" y="3789040"/>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استعراض ملفات الأوفيس</a:t>
            </a:r>
          </a:p>
        </p:txBody>
      </p:sp>
      <p:sp>
        <p:nvSpPr>
          <p:cNvPr id="15" name="مستطيل مستدير الزوايا 14"/>
          <p:cNvSpPr/>
          <p:nvPr/>
        </p:nvSpPr>
        <p:spPr>
          <a:xfrm>
            <a:off x="611560" y="4365104"/>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سرعة الوصول للصور</a:t>
            </a:r>
          </a:p>
        </p:txBody>
      </p:sp>
      <p:sp>
        <p:nvSpPr>
          <p:cNvPr id="16" name="مستطيل مستدير الزوايا 15"/>
          <p:cNvSpPr/>
          <p:nvPr/>
        </p:nvSpPr>
        <p:spPr>
          <a:xfrm>
            <a:off x="611560" y="4941168"/>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الدعم القوي</a:t>
            </a:r>
          </a:p>
        </p:txBody>
      </p:sp>
      <p:sp>
        <p:nvSpPr>
          <p:cNvPr id="9" name="مستطيل 8"/>
          <p:cNvSpPr/>
          <p:nvPr/>
        </p:nvSpPr>
        <p:spPr>
          <a:xfrm>
            <a:off x="2486682" y="519590"/>
            <a:ext cx="4620175" cy="669094"/>
          </a:xfrm>
          <a:prstGeom prst="rect">
            <a:avLst/>
          </a:prstGeom>
        </p:spPr>
        <p:txBody>
          <a:bodyPr wrap="none">
            <a:spAutoFit/>
          </a:bodyPr>
          <a:lstStyle/>
          <a:p>
            <a:pPr algn="ctr">
              <a:lnSpc>
                <a:spcPct val="150000"/>
              </a:lnSpc>
            </a:pPr>
            <a:r>
              <a:rPr lang="ar-SA" sz="2800" b="1" dirty="0">
                <a:solidFill>
                  <a:srgbClr val="000099"/>
                </a:solidFill>
              </a:rPr>
              <a:t>اشهر أنظمة تشغيل الأجهزة الذكية </a:t>
            </a:r>
            <a:r>
              <a:rPr lang="en-US" sz="2800" b="1" dirty="0">
                <a:solidFill>
                  <a:srgbClr val="000099"/>
                </a:solidFill>
              </a:rPr>
              <a:t>OS</a:t>
            </a:r>
          </a:p>
        </p:txBody>
      </p:sp>
    </p:spTree>
    <p:extLst>
      <p:ext uri="{BB962C8B-B14F-4D97-AF65-F5344CB8AC3E}">
        <p14:creationId xmlns:p14="http://schemas.microsoft.com/office/powerpoint/2010/main" val="73651749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11270"/>
                                        </p:tgtEl>
                                        <p:attrNameLst>
                                          <p:attrName>style.visibility</p:attrName>
                                        </p:attrNameLst>
                                      </p:cBhvr>
                                      <p:to>
                                        <p:strVal val="visible"/>
                                      </p:to>
                                    </p:set>
                                    <p:anim calcmode="lin" valueType="num">
                                      <p:cBhvr>
                                        <p:cTn id="10" dur="1000" fill="hold"/>
                                        <p:tgtEl>
                                          <p:spTgt spid="11270"/>
                                        </p:tgtEl>
                                        <p:attrNameLst>
                                          <p:attrName>ppt_w</p:attrName>
                                        </p:attrNameLst>
                                      </p:cBhvr>
                                      <p:tavLst>
                                        <p:tav tm="0">
                                          <p:val>
                                            <p:fltVal val="0"/>
                                          </p:val>
                                        </p:tav>
                                        <p:tav tm="100000">
                                          <p:val>
                                            <p:strVal val="#ppt_w"/>
                                          </p:val>
                                        </p:tav>
                                      </p:tavLst>
                                    </p:anim>
                                    <p:anim calcmode="lin" valueType="num">
                                      <p:cBhvr>
                                        <p:cTn id="11" dur="1000" fill="hold"/>
                                        <p:tgtEl>
                                          <p:spTgt spid="11270"/>
                                        </p:tgtEl>
                                        <p:attrNameLst>
                                          <p:attrName>ppt_h</p:attrName>
                                        </p:attrNameLst>
                                      </p:cBhvr>
                                      <p:tavLst>
                                        <p:tav tm="0">
                                          <p:val>
                                            <p:fltVal val="0"/>
                                          </p:val>
                                        </p:tav>
                                        <p:tav tm="100000">
                                          <p:val>
                                            <p:strVal val="#ppt_h"/>
                                          </p:val>
                                        </p:tav>
                                      </p:tavLst>
                                    </p:anim>
                                    <p:anim calcmode="lin" valueType="num">
                                      <p:cBhvr>
                                        <p:cTn id="12" dur="1000" fill="hold"/>
                                        <p:tgtEl>
                                          <p:spTgt spid="11270"/>
                                        </p:tgtEl>
                                        <p:attrNameLst>
                                          <p:attrName>style.rotation</p:attrName>
                                        </p:attrNameLst>
                                      </p:cBhvr>
                                      <p:tavLst>
                                        <p:tav tm="0">
                                          <p:val>
                                            <p:fltVal val="90"/>
                                          </p:val>
                                        </p:tav>
                                        <p:tav tm="100000">
                                          <p:val>
                                            <p:fltVal val="0"/>
                                          </p:val>
                                        </p:tav>
                                      </p:tavLst>
                                    </p:anim>
                                    <p:animEffect transition="in" filter="fade">
                                      <p:cBhvr>
                                        <p:cTn id="13" dur="1000"/>
                                        <p:tgtEl>
                                          <p:spTgt spid="1127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5940152" y="1484784"/>
            <a:ext cx="25922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النظام</a:t>
            </a:r>
          </a:p>
        </p:txBody>
      </p:sp>
      <p:sp>
        <p:nvSpPr>
          <p:cNvPr id="4" name="مستطيل مستدير الزوايا 3"/>
          <p:cNvSpPr/>
          <p:nvPr/>
        </p:nvSpPr>
        <p:spPr>
          <a:xfrm>
            <a:off x="3275856" y="1484784"/>
            <a:ext cx="25922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الشركة المنتجة</a:t>
            </a:r>
          </a:p>
        </p:txBody>
      </p:sp>
      <p:sp>
        <p:nvSpPr>
          <p:cNvPr id="5" name="مستطيل مستدير الزوايا 4"/>
          <p:cNvSpPr/>
          <p:nvPr/>
        </p:nvSpPr>
        <p:spPr>
          <a:xfrm>
            <a:off x="611560" y="1484784"/>
            <a:ext cx="25922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المميزات </a:t>
            </a:r>
          </a:p>
        </p:txBody>
      </p:sp>
      <p:sp>
        <p:nvSpPr>
          <p:cNvPr id="6" name="مستطيل مستدير الزوايا 5"/>
          <p:cNvSpPr/>
          <p:nvPr/>
        </p:nvSpPr>
        <p:spPr>
          <a:xfrm>
            <a:off x="5940152" y="2060848"/>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en-US" sz="2400" b="1" dirty="0"/>
              <a:t>Android</a:t>
            </a:r>
            <a:r>
              <a:rPr lang="ar-SA" sz="2400" b="1" dirty="0"/>
              <a:t> </a:t>
            </a:r>
          </a:p>
        </p:txBody>
      </p:sp>
      <p:sp>
        <p:nvSpPr>
          <p:cNvPr id="7" name="مستطيل مستدير الزوايا 6"/>
          <p:cNvSpPr/>
          <p:nvPr/>
        </p:nvSpPr>
        <p:spPr>
          <a:xfrm>
            <a:off x="3275856" y="2060848"/>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400" b="1" dirty="0"/>
              <a:t>جوجل</a:t>
            </a:r>
          </a:p>
        </p:txBody>
      </p:sp>
      <p:sp>
        <p:nvSpPr>
          <p:cNvPr id="8" name="مستطيل مستدير الزوايا 7"/>
          <p:cNvSpPr/>
          <p:nvPr/>
        </p:nvSpPr>
        <p:spPr>
          <a:xfrm>
            <a:off x="611560" y="2060848"/>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قوي وسهل التطوير</a:t>
            </a:r>
          </a:p>
        </p:txBody>
      </p:sp>
      <p:sp>
        <p:nvSpPr>
          <p:cNvPr id="10" name="مستطيل مستدير الزوايا 9"/>
          <p:cNvSpPr/>
          <p:nvPr/>
        </p:nvSpPr>
        <p:spPr>
          <a:xfrm>
            <a:off x="611560" y="2636912"/>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مفتوح المصدر</a:t>
            </a:r>
          </a:p>
        </p:txBody>
      </p:sp>
      <p:sp>
        <p:nvSpPr>
          <p:cNvPr id="11" name="مستطيل مستدير الزوايا 10"/>
          <p:cNvSpPr/>
          <p:nvPr/>
        </p:nvSpPr>
        <p:spPr>
          <a:xfrm>
            <a:off x="611560" y="3212976"/>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الأداء العالي</a:t>
            </a:r>
          </a:p>
        </p:txBody>
      </p:sp>
      <p:sp>
        <p:nvSpPr>
          <p:cNvPr id="15" name="مستطيل 14"/>
          <p:cNvSpPr/>
          <p:nvPr/>
        </p:nvSpPr>
        <p:spPr>
          <a:xfrm>
            <a:off x="2486682" y="519590"/>
            <a:ext cx="4620175" cy="669094"/>
          </a:xfrm>
          <a:prstGeom prst="rect">
            <a:avLst/>
          </a:prstGeom>
        </p:spPr>
        <p:txBody>
          <a:bodyPr wrap="none">
            <a:spAutoFit/>
          </a:bodyPr>
          <a:lstStyle/>
          <a:p>
            <a:pPr algn="ctr">
              <a:lnSpc>
                <a:spcPct val="150000"/>
              </a:lnSpc>
            </a:pPr>
            <a:r>
              <a:rPr lang="ar-SA" sz="2800" b="1" dirty="0">
                <a:solidFill>
                  <a:srgbClr val="000099"/>
                </a:solidFill>
              </a:rPr>
              <a:t>اشهر أنظمة تشغيل الأجهزة الذكية </a:t>
            </a:r>
            <a:r>
              <a:rPr lang="en-US" sz="2800" b="1" dirty="0">
                <a:solidFill>
                  <a:srgbClr val="000099"/>
                </a:solidFill>
              </a:rPr>
              <a:t>OS</a:t>
            </a:r>
          </a:p>
        </p:txBody>
      </p:sp>
      <p:pic>
        <p:nvPicPr>
          <p:cNvPr id="12290" name="Picture 2" descr="http://www.almrsal.com/wp-content/uploads/2014/06/android-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l="18349" t="13348" r="19238" b="11824"/>
          <a:stretch/>
        </p:blipFill>
        <p:spPr bwMode="auto">
          <a:xfrm>
            <a:off x="4233307" y="2778520"/>
            <a:ext cx="3269673" cy="3029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736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 calcmode="lin" valueType="num">
                                      <p:cBhvr>
                                        <p:cTn id="10" dur="1000" fill="hold"/>
                                        <p:tgtEl>
                                          <p:spTgt spid="12290"/>
                                        </p:tgtEl>
                                        <p:attrNameLst>
                                          <p:attrName>ppt_w</p:attrName>
                                        </p:attrNameLst>
                                      </p:cBhvr>
                                      <p:tavLst>
                                        <p:tav tm="0">
                                          <p:val>
                                            <p:fltVal val="0"/>
                                          </p:val>
                                        </p:tav>
                                        <p:tav tm="100000">
                                          <p:val>
                                            <p:strVal val="#ppt_w"/>
                                          </p:val>
                                        </p:tav>
                                      </p:tavLst>
                                    </p:anim>
                                    <p:anim calcmode="lin" valueType="num">
                                      <p:cBhvr>
                                        <p:cTn id="11" dur="1000" fill="hold"/>
                                        <p:tgtEl>
                                          <p:spTgt spid="12290"/>
                                        </p:tgtEl>
                                        <p:attrNameLst>
                                          <p:attrName>ppt_h</p:attrName>
                                        </p:attrNameLst>
                                      </p:cBhvr>
                                      <p:tavLst>
                                        <p:tav tm="0">
                                          <p:val>
                                            <p:fltVal val="0"/>
                                          </p:val>
                                        </p:tav>
                                        <p:tav tm="100000">
                                          <p:val>
                                            <p:strVal val="#ppt_h"/>
                                          </p:val>
                                        </p:tav>
                                      </p:tavLst>
                                    </p:anim>
                                    <p:anim calcmode="lin" valueType="num">
                                      <p:cBhvr>
                                        <p:cTn id="12" dur="1000" fill="hold"/>
                                        <p:tgtEl>
                                          <p:spTgt spid="12290"/>
                                        </p:tgtEl>
                                        <p:attrNameLst>
                                          <p:attrName>style.rotation</p:attrName>
                                        </p:attrNameLst>
                                      </p:cBhvr>
                                      <p:tavLst>
                                        <p:tav tm="0">
                                          <p:val>
                                            <p:fltVal val="90"/>
                                          </p:val>
                                        </p:tav>
                                        <p:tav tm="100000">
                                          <p:val>
                                            <p:fltVal val="0"/>
                                          </p:val>
                                        </p:tav>
                                      </p:tavLst>
                                    </p:anim>
                                    <p:animEffect transition="in" filter="fade">
                                      <p:cBhvr>
                                        <p:cTn id="13" dur="1000"/>
                                        <p:tgtEl>
                                          <p:spTgt spid="1229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5940152" y="1484784"/>
            <a:ext cx="25922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النظام</a:t>
            </a:r>
          </a:p>
        </p:txBody>
      </p:sp>
      <p:sp>
        <p:nvSpPr>
          <p:cNvPr id="4" name="مستطيل مستدير الزوايا 3"/>
          <p:cNvSpPr/>
          <p:nvPr/>
        </p:nvSpPr>
        <p:spPr>
          <a:xfrm>
            <a:off x="3275856" y="1484784"/>
            <a:ext cx="25922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الشركة المنتجة</a:t>
            </a:r>
          </a:p>
        </p:txBody>
      </p:sp>
      <p:sp>
        <p:nvSpPr>
          <p:cNvPr id="5" name="مستطيل مستدير الزوايا 4"/>
          <p:cNvSpPr/>
          <p:nvPr/>
        </p:nvSpPr>
        <p:spPr>
          <a:xfrm>
            <a:off x="611560" y="1484784"/>
            <a:ext cx="25922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المميزات </a:t>
            </a:r>
          </a:p>
        </p:txBody>
      </p:sp>
      <p:sp>
        <p:nvSpPr>
          <p:cNvPr id="6" name="مستطيل مستدير الزوايا 5"/>
          <p:cNvSpPr/>
          <p:nvPr/>
        </p:nvSpPr>
        <p:spPr>
          <a:xfrm>
            <a:off x="5940152" y="2060848"/>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en-US" sz="2400" b="1" dirty="0"/>
              <a:t>Apple IOS</a:t>
            </a:r>
            <a:endParaRPr lang="ar-SA" sz="2400" b="1" dirty="0"/>
          </a:p>
        </p:txBody>
      </p:sp>
      <p:sp>
        <p:nvSpPr>
          <p:cNvPr id="7" name="مستطيل مستدير الزوايا 6"/>
          <p:cNvSpPr/>
          <p:nvPr/>
        </p:nvSpPr>
        <p:spPr>
          <a:xfrm>
            <a:off x="3275856" y="2060848"/>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400" b="1" dirty="0"/>
              <a:t>ابل</a:t>
            </a:r>
          </a:p>
        </p:txBody>
      </p:sp>
      <p:sp>
        <p:nvSpPr>
          <p:cNvPr id="8" name="مستطيل مستدير الزوايا 7"/>
          <p:cNvSpPr/>
          <p:nvPr/>
        </p:nvSpPr>
        <p:spPr>
          <a:xfrm>
            <a:off x="611560" y="2060848"/>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قوة النظام واستقراره</a:t>
            </a:r>
          </a:p>
        </p:txBody>
      </p:sp>
      <p:sp>
        <p:nvSpPr>
          <p:cNvPr id="9" name="مستطيل مستدير الزوايا 8"/>
          <p:cNvSpPr/>
          <p:nvPr/>
        </p:nvSpPr>
        <p:spPr>
          <a:xfrm>
            <a:off x="611560" y="2636912"/>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الأمان والخصوصية</a:t>
            </a:r>
          </a:p>
        </p:txBody>
      </p:sp>
      <p:sp>
        <p:nvSpPr>
          <p:cNvPr id="10" name="مستطيل مستدير الزوايا 9"/>
          <p:cNvSpPr/>
          <p:nvPr/>
        </p:nvSpPr>
        <p:spPr>
          <a:xfrm>
            <a:off x="611560" y="3212976"/>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الدعم القوي</a:t>
            </a:r>
          </a:p>
        </p:txBody>
      </p:sp>
      <p:sp>
        <p:nvSpPr>
          <p:cNvPr id="11" name="مستطيل 10"/>
          <p:cNvSpPr/>
          <p:nvPr/>
        </p:nvSpPr>
        <p:spPr>
          <a:xfrm>
            <a:off x="2486682" y="519590"/>
            <a:ext cx="4620175" cy="669094"/>
          </a:xfrm>
          <a:prstGeom prst="rect">
            <a:avLst/>
          </a:prstGeom>
        </p:spPr>
        <p:txBody>
          <a:bodyPr wrap="none">
            <a:spAutoFit/>
          </a:bodyPr>
          <a:lstStyle/>
          <a:p>
            <a:pPr algn="ctr">
              <a:lnSpc>
                <a:spcPct val="150000"/>
              </a:lnSpc>
            </a:pPr>
            <a:r>
              <a:rPr lang="ar-SA" sz="2800" b="1" dirty="0">
                <a:solidFill>
                  <a:srgbClr val="000099"/>
                </a:solidFill>
              </a:rPr>
              <a:t>اشهر أنظمة تشغيل الأجهزة الذكية </a:t>
            </a:r>
            <a:r>
              <a:rPr lang="en-US" sz="2800" b="1" dirty="0">
                <a:solidFill>
                  <a:srgbClr val="000099"/>
                </a:solidFill>
              </a:rPr>
              <a:t>OS</a:t>
            </a:r>
          </a:p>
        </p:txBody>
      </p:sp>
      <p:pic>
        <p:nvPicPr>
          <p:cNvPr id="14338" name="Picture 2" descr="https://static.audiobooksnow.com/images/ios-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769" y="289985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مستطيل مستدير الزوايا 14"/>
          <p:cNvSpPr/>
          <p:nvPr/>
        </p:nvSpPr>
        <p:spPr>
          <a:xfrm>
            <a:off x="611560" y="3789040"/>
            <a:ext cx="2592288" cy="504056"/>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000" b="1" dirty="0"/>
              <a:t>قوة التطبيقات وجودتها</a:t>
            </a:r>
          </a:p>
        </p:txBody>
      </p:sp>
    </p:spTree>
    <p:extLst>
      <p:ext uri="{BB962C8B-B14F-4D97-AF65-F5344CB8AC3E}">
        <p14:creationId xmlns:p14="http://schemas.microsoft.com/office/powerpoint/2010/main" val="22154141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 calcmode="lin" valueType="num">
                                      <p:cBhvr>
                                        <p:cTn id="10" dur="1000" fill="hold"/>
                                        <p:tgtEl>
                                          <p:spTgt spid="14338"/>
                                        </p:tgtEl>
                                        <p:attrNameLst>
                                          <p:attrName>ppt_w</p:attrName>
                                        </p:attrNameLst>
                                      </p:cBhvr>
                                      <p:tavLst>
                                        <p:tav tm="0">
                                          <p:val>
                                            <p:fltVal val="0"/>
                                          </p:val>
                                        </p:tav>
                                        <p:tav tm="100000">
                                          <p:val>
                                            <p:strVal val="#ppt_w"/>
                                          </p:val>
                                        </p:tav>
                                      </p:tavLst>
                                    </p:anim>
                                    <p:anim calcmode="lin" valueType="num">
                                      <p:cBhvr>
                                        <p:cTn id="11" dur="1000" fill="hold"/>
                                        <p:tgtEl>
                                          <p:spTgt spid="14338"/>
                                        </p:tgtEl>
                                        <p:attrNameLst>
                                          <p:attrName>ppt_h</p:attrName>
                                        </p:attrNameLst>
                                      </p:cBhvr>
                                      <p:tavLst>
                                        <p:tav tm="0">
                                          <p:val>
                                            <p:fltVal val="0"/>
                                          </p:val>
                                        </p:tav>
                                        <p:tav tm="100000">
                                          <p:val>
                                            <p:strVal val="#ppt_h"/>
                                          </p:val>
                                        </p:tav>
                                      </p:tavLst>
                                    </p:anim>
                                    <p:anim calcmode="lin" valueType="num">
                                      <p:cBhvr>
                                        <p:cTn id="12" dur="1000" fill="hold"/>
                                        <p:tgtEl>
                                          <p:spTgt spid="14338"/>
                                        </p:tgtEl>
                                        <p:attrNameLst>
                                          <p:attrName>style.rotation</p:attrName>
                                        </p:attrNameLst>
                                      </p:cBhvr>
                                      <p:tavLst>
                                        <p:tav tm="0">
                                          <p:val>
                                            <p:fltVal val="90"/>
                                          </p:val>
                                        </p:tav>
                                        <p:tav tm="100000">
                                          <p:val>
                                            <p:fltVal val="0"/>
                                          </p:val>
                                        </p:tav>
                                      </p:tavLst>
                                    </p:anim>
                                    <p:animEffect transition="in" filter="fade">
                                      <p:cBhvr>
                                        <p:cTn id="13" dur="1000"/>
                                        <p:tgtEl>
                                          <p:spTgt spid="143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autosbunch.com/wp-content/uploads/2013/05/mobile-phone-app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0145" y="2492896"/>
            <a:ext cx="3903710" cy="377474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مستدير الزوايا 2"/>
          <p:cNvSpPr/>
          <p:nvPr/>
        </p:nvSpPr>
        <p:spPr>
          <a:xfrm>
            <a:off x="1871700" y="692696"/>
            <a:ext cx="5400600" cy="648072"/>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4000" b="1" dirty="0">
                <a:solidFill>
                  <a:schemeClr val="bg1"/>
                </a:solidFill>
              </a:rPr>
              <a:t>تطبيقات الأجهزة الذكية</a:t>
            </a:r>
          </a:p>
        </p:txBody>
      </p:sp>
      <p:sp>
        <p:nvSpPr>
          <p:cNvPr id="4" name="عنصر نائب للمحتوى 2"/>
          <p:cNvSpPr txBox="1">
            <a:spLocks/>
          </p:cNvSpPr>
          <p:nvPr/>
        </p:nvSpPr>
        <p:spPr>
          <a:xfrm>
            <a:off x="755576" y="1700808"/>
            <a:ext cx="7684316" cy="936104"/>
          </a:xfrm>
          <a:prstGeom prst="rect">
            <a:avLst/>
          </a:prstGeom>
        </p:spPr>
        <p:txBody>
          <a:bodyPr numCol="1">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Low">
              <a:buFont typeface="Arial" pitchFamily="34" charset="0"/>
              <a:buNone/>
            </a:pPr>
            <a:r>
              <a:rPr lang="ar-SA" sz="2800" b="1" dirty="0">
                <a:solidFill>
                  <a:schemeClr val="accent4">
                    <a:lumMod val="75000"/>
                  </a:schemeClr>
                </a:solidFill>
              </a:rPr>
              <a:t>هي برامج تعمل على الأجهزة الذكية لتقديم خدمات معينه يحتاجها صاحب الجهاز تستفيد من الاتصال بالأنترنت .</a:t>
            </a:r>
          </a:p>
        </p:txBody>
      </p:sp>
    </p:spTree>
    <p:extLst>
      <p:ext uri="{BB962C8B-B14F-4D97-AF65-F5344CB8AC3E}">
        <p14:creationId xmlns:p14="http://schemas.microsoft.com/office/powerpoint/2010/main" val="25717720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02109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وسيلة شرح على شكل سحابة 1"/>
          <p:cNvSpPr/>
          <p:nvPr/>
        </p:nvSpPr>
        <p:spPr>
          <a:xfrm>
            <a:off x="1387760" y="692696"/>
            <a:ext cx="6462650" cy="1639788"/>
          </a:xfrm>
          <a:prstGeom prst="cloudCallout">
            <a:avLst>
              <a:gd name="adj1" fmla="val -97"/>
              <a:gd name="adj2" fmla="val 82691"/>
            </a:avLst>
          </a:prstGeom>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r>
              <a:rPr lang="ar-SA" sz="3200" b="1" dirty="0">
                <a:solidFill>
                  <a:srgbClr val="C00000"/>
                </a:solidFill>
              </a:rPr>
              <a:t>ما هي أهم مجالات تطبيقات الأجهزة الذكية ؟</a:t>
            </a:r>
          </a:p>
        </p:txBody>
      </p:sp>
      <p:pic>
        <p:nvPicPr>
          <p:cNvPr id="15362" name="Picture 2" descr="http://lh5.ggpht.com/-8v_k_fOcfP8/UQIL4ufghBI/AAAAAAAAEDo/9ffRRTM9AnA/s9000/android-robog-alo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748" y="2583246"/>
            <a:ext cx="5560504" cy="359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1675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319" y="1414463"/>
            <a:ext cx="7599363"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887497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diamond(out)">
                                      <p:cBhvr>
                                        <p:cTn id="7"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1871700" y="692696"/>
            <a:ext cx="5400600" cy="648072"/>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4000" b="1" dirty="0">
                <a:solidFill>
                  <a:schemeClr val="bg1"/>
                </a:solidFill>
              </a:rPr>
              <a:t>متاجر تطبيقات الأجهزة الذكية</a:t>
            </a:r>
          </a:p>
        </p:txBody>
      </p:sp>
      <p:sp>
        <p:nvSpPr>
          <p:cNvPr id="3" name="مستطيل 2"/>
          <p:cNvSpPr/>
          <p:nvPr/>
        </p:nvSpPr>
        <p:spPr>
          <a:xfrm>
            <a:off x="629308" y="1681644"/>
            <a:ext cx="7776864" cy="523220"/>
          </a:xfrm>
          <a:prstGeom prst="rect">
            <a:avLst/>
          </a:prstGeom>
        </p:spPr>
        <p:txBody>
          <a:bodyPr wrap="square">
            <a:spAutoFit/>
          </a:bodyPr>
          <a:lstStyle/>
          <a:p>
            <a:pPr marL="342900" lvl="0" indent="-342900" algn="ctr">
              <a:spcBef>
                <a:spcPct val="20000"/>
              </a:spcBef>
              <a:defRPr/>
            </a:pPr>
            <a:r>
              <a:rPr lang="ar-SA" sz="2800" b="1" dirty="0">
                <a:solidFill>
                  <a:srgbClr val="000099"/>
                </a:solidFill>
              </a:rPr>
              <a:t>هي الأماكن التي يستطيع المستخدم الحصول على التطبيقات منها .</a:t>
            </a:r>
          </a:p>
        </p:txBody>
      </p:sp>
      <p:pic>
        <p:nvPicPr>
          <p:cNvPr id="17412" name="Picture 4" descr="http://www.applisbytib.com/wp-content/uploads/2014/01/smartphone-ap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240" y="2708920"/>
            <a:ext cx="5715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18168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pisapapeles.net/blog/wp-content/uploads/2014/07/android_logo_kop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369" y="400567"/>
            <a:ext cx="4659263" cy="3359369"/>
          </a:xfrm>
          <a:prstGeom prst="rect">
            <a:avLst/>
          </a:prstGeom>
          <a:noFill/>
          <a:extLst>
            <a:ext uri="{909E8E84-426E-40DD-AFC4-6F175D3DCCD1}">
              <a14:hiddenFill xmlns:a14="http://schemas.microsoft.com/office/drawing/2010/main">
                <a:solidFill>
                  <a:srgbClr val="FFFFFF"/>
                </a:solidFill>
              </a14:hiddenFill>
            </a:ext>
          </a:extLst>
        </p:spPr>
      </p:pic>
      <p:sp>
        <p:nvSpPr>
          <p:cNvPr id="2" name="وسيلة شرح على شكل سحابة 1"/>
          <p:cNvSpPr/>
          <p:nvPr/>
        </p:nvSpPr>
        <p:spPr>
          <a:xfrm>
            <a:off x="1475656" y="4293096"/>
            <a:ext cx="6192688" cy="1584176"/>
          </a:xfrm>
          <a:prstGeom prst="cloudCallout">
            <a:avLst>
              <a:gd name="adj1" fmla="val -3776"/>
              <a:gd name="adj2" fmla="val -125715"/>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ar-SA" sz="3200" b="1" dirty="0"/>
              <a:t>اذكر اشهر متاجر تطبيقات  الأجهزة الذكية</a:t>
            </a:r>
          </a:p>
        </p:txBody>
      </p:sp>
    </p:spTree>
    <p:extLst>
      <p:ext uri="{BB962C8B-B14F-4D97-AF65-F5344CB8AC3E}">
        <p14:creationId xmlns:p14="http://schemas.microsoft.com/office/powerpoint/2010/main" val="38426386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up)">
                                      <p:cBhvr>
                                        <p:cTn id="7" dur="500"/>
                                        <p:tgtEl>
                                          <p:spTgt spid="18434"/>
                                        </p:tgtEl>
                                      </p:cBhvr>
                                    </p:animEffect>
                                  </p:childTnLst>
                                </p:cTn>
                              </p:par>
                            </p:childTnLst>
                          </p:cTn>
                        </p:par>
                        <p:par>
                          <p:cTn id="8" fill="hold">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icons.iconarchive.com/icons/uiconstock/socialmedia/512/Apple-App-Store-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885955"/>
            <a:ext cx="1711622" cy="1711622"/>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www.esu4.org/images/appicons/app-sto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006903"/>
            <a:ext cx="4867275" cy="1413986"/>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ttps://encrypted-tbn2.gstatic.com/images?q=tbn:ANd9GcS_ca9oIbGR7bcrRpxY-Z8go6qbBPPgP0rNV4c1t6ecS6s2rGY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983" y="2852936"/>
            <a:ext cx="4855915" cy="1413986"/>
          </a:xfrm>
          <a:prstGeom prst="rect">
            <a:avLst/>
          </a:prstGeom>
          <a:noFill/>
          <a:extLst>
            <a:ext uri="{909E8E84-426E-40DD-AFC4-6F175D3DCCD1}">
              <a14:hiddenFill xmlns:a14="http://schemas.microsoft.com/office/drawing/2010/main">
                <a:solidFill>
                  <a:srgbClr val="FFFFFF"/>
                </a:solidFill>
              </a14:hiddenFill>
            </a:ext>
          </a:extLst>
        </p:spPr>
      </p:pic>
      <p:pic>
        <p:nvPicPr>
          <p:cNvPr id="1946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8663" y="2852936"/>
            <a:ext cx="1891729" cy="141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9" name="Picture 13" descr="http://www.angkorsite.com/picture/25-metro-ui-icon-png/detail/13637-windows-8-store-png?tmpl=component&amp;phocadownloa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75" y="4538091"/>
            <a:ext cx="12573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9471" name="Picture 15" descr="https://encrypted-tbn1.gstatic.com/images?q=tbn:ANd9GcQpyvznhy20GuEaW7QpjAjfuEW9HM5aLTVLpCKTQ5INPnG0lFu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1110" y="4538091"/>
            <a:ext cx="4853788" cy="125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117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barn(inVertical)">
                                      <p:cBhvr>
                                        <p:cTn id="7" dur="500"/>
                                        <p:tgtEl>
                                          <p:spTgt spid="19462"/>
                                        </p:tgtEl>
                                      </p:cBhvr>
                                    </p:animEffect>
                                  </p:childTnLst>
                                </p:cTn>
                              </p:par>
                              <p:par>
                                <p:cTn id="8" presetID="16" presetClass="entr" presetSubtype="21" fill="hold" nodeType="withEffect">
                                  <p:stCondLst>
                                    <p:cond delay="0"/>
                                  </p:stCondLst>
                                  <p:childTnLst>
                                    <p:set>
                                      <p:cBhvr>
                                        <p:cTn id="9" dur="1" fill="hold">
                                          <p:stCondLst>
                                            <p:cond delay="0"/>
                                          </p:stCondLst>
                                        </p:cTn>
                                        <p:tgtEl>
                                          <p:spTgt spid="19464"/>
                                        </p:tgtEl>
                                        <p:attrNameLst>
                                          <p:attrName>style.visibility</p:attrName>
                                        </p:attrNameLst>
                                      </p:cBhvr>
                                      <p:to>
                                        <p:strVal val="visible"/>
                                      </p:to>
                                    </p:set>
                                    <p:animEffect transition="in" filter="barn(inVertical)">
                                      <p:cBhvr>
                                        <p:cTn id="10" dur="500"/>
                                        <p:tgtEl>
                                          <p:spTgt spid="1946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467"/>
                                        </p:tgtEl>
                                        <p:attrNameLst>
                                          <p:attrName>style.visibility</p:attrName>
                                        </p:attrNameLst>
                                      </p:cBhvr>
                                      <p:to>
                                        <p:strVal val="visible"/>
                                      </p:to>
                                    </p:set>
                                    <p:animEffect transition="in" filter="barn(inVertical)">
                                      <p:cBhvr>
                                        <p:cTn id="15" dur="500"/>
                                        <p:tgtEl>
                                          <p:spTgt spid="19467"/>
                                        </p:tgtEl>
                                      </p:cBhvr>
                                    </p:animEffect>
                                  </p:childTnLst>
                                </p:cTn>
                              </p:par>
                              <p:par>
                                <p:cTn id="16" presetID="16" presetClass="entr" presetSubtype="21" fill="hold" nodeType="withEffect">
                                  <p:stCondLst>
                                    <p:cond delay="0"/>
                                  </p:stCondLst>
                                  <p:childTnLst>
                                    <p:set>
                                      <p:cBhvr>
                                        <p:cTn id="17" dur="1" fill="hold">
                                          <p:stCondLst>
                                            <p:cond delay="0"/>
                                          </p:stCondLst>
                                        </p:cTn>
                                        <p:tgtEl>
                                          <p:spTgt spid="19466"/>
                                        </p:tgtEl>
                                        <p:attrNameLst>
                                          <p:attrName>style.visibility</p:attrName>
                                        </p:attrNameLst>
                                      </p:cBhvr>
                                      <p:to>
                                        <p:strVal val="visible"/>
                                      </p:to>
                                    </p:set>
                                    <p:animEffect transition="in" filter="barn(inVertical)">
                                      <p:cBhvr>
                                        <p:cTn id="18" dur="500"/>
                                        <p:tgtEl>
                                          <p:spTgt spid="1946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469"/>
                                        </p:tgtEl>
                                        <p:attrNameLst>
                                          <p:attrName>style.visibility</p:attrName>
                                        </p:attrNameLst>
                                      </p:cBhvr>
                                      <p:to>
                                        <p:strVal val="visible"/>
                                      </p:to>
                                    </p:set>
                                    <p:animEffect transition="in" filter="barn(inVertical)">
                                      <p:cBhvr>
                                        <p:cTn id="23" dur="500"/>
                                        <p:tgtEl>
                                          <p:spTgt spid="19469"/>
                                        </p:tgtEl>
                                      </p:cBhvr>
                                    </p:animEffect>
                                  </p:childTnLst>
                                </p:cTn>
                              </p:par>
                              <p:par>
                                <p:cTn id="24" presetID="16" presetClass="entr" presetSubtype="21" fill="hold" nodeType="withEffect">
                                  <p:stCondLst>
                                    <p:cond delay="0"/>
                                  </p:stCondLst>
                                  <p:childTnLst>
                                    <p:set>
                                      <p:cBhvr>
                                        <p:cTn id="25" dur="1" fill="hold">
                                          <p:stCondLst>
                                            <p:cond delay="0"/>
                                          </p:stCondLst>
                                        </p:cTn>
                                        <p:tgtEl>
                                          <p:spTgt spid="19471"/>
                                        </p:tgtEl>
                                        <p:attrNameLst>
                                          <p:attrName>style.visibility</p:attrName>
                                        </p:attrNameLst>
                                      </p:cBhvr>
                                      <p:to>
                                        <p:strVal val="visible"/>
                                      </p:to>
                                    </p:set>
                                    <p:animEffect transition="in" filter="barn(inVertical)">
                                      <p:cBhvr>
                                        <p:cTn id="26" dur="500"/>
                                        <p:tgtEl>
                                          <p:spTgt spid="19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4"/>
          <p:cNvSpPr txBox="1">
            <a:spLocks/>
          </p:cNvSpPr>
          <p:nvPr/>
        </p:nvSpPr>
        <p:spPr>
          <a:xfrm>
            <a:off x="579414" y="2564904"/>
            <a:ext cx="7966720" cy="2599928"/>
          </a:xfrm>
          <a:prstGeom prst="rect">
            <a:avLst/>
          </a:prstGeom>
        </p:spPr>
        <p:txBody>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ar-SA" sz="2800" b="1" dirty="0"/>
              <a:t>المتجر الخاص بالتطبيقات التي تعمل على نظام تشغيل آبل </a:t>
            </a:r>
            <a:r>
              <a:rPr lang="en-US" sz="2800" b="1" dirty="0"/>
              <a:t>  .iOS</a:t>
            </a:r>
          </a:p>
          <a:p>
            <a:r>
              <a:rPr lang="ar-SA" sz="2800" b="1" dirty="0"/>
              <a:t>أطلق في شهر يوليو 2008م .</a:t>
            </a:r>
          </a:p>
          <a:p>
            <a:r>
              <a:rPr lang="ar-SA" sz="2800" b="1" dirty="0"/>
              <a:t>يتميز بسهولة  الاستخدام .</a:t>
            </a:r>
          </a:p>
          <a:p>
            <a:r>
              <a:rPr lang="ar-SA" sz="2800" b="1" dirty="0"/>
              <a:t>وجود تصنيفات للتطبيقات حسب النوع أو حسب الجهاز الذكي .</a:t>
            </a:r>
          </a:p>
          <a:p>
            <a:r>
              <a:rPr lang="ar-SA" sz="2800" b="1" dirty="0"/>
              <a:t>تدعم شركة  آبل المطورين وتوفر لهم بيئة عمل احترافية . </a:t>
            </a:r>
          </a:p>
        </p:txBody>
      </p:sp>
      <p:pic>
        <p:nvPicPr>
          <p:cNvPr id="1026" name="Picture 2" descr="https://encrypted-tbn1.gstatic.com/images?q=tbn:ANd9GcSHDKm7QD16J_kN_7MCgPZZARquthJdAClft2OJSZvBGwfW9s6eH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528" y="522042"/>
            <a:ext cx="1433759" cy="1440160"/>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2057456" y="918956"/>
            <a:ext cx="4640950" cy="646331"/>
          </a:xfrm>
          <a:prstGeom prst="rect">
            <a:avLst/>
          </a:prstGeom>
        </p:spPr>
        <p:txBody>
          <a:bodyPr wrap="none">
            <a:spAutoFit/>
          </a:bodyPr>
          <a:lstStyle/>
          <a:p>
            <a:r>
              <a:rPr lang="ar-SA" sz="3600" b="1" dirty="0">
                <a:solidFill>
                  <a:srgbClr val="000099"/>
                </a:solidFill>
              </a:rPr>
              <a:t>متجر آبل </a:t>
            </a:r>
            <a:r>
              <a:rPr lang="en-US" sz="3600" b="1" dirty="0">
                <a:solidFill>
                  <a:srgbClr val="000099"/>
                </a:solidFill>
              </a:rPr>
              <a:t> </a:t>
            </a:r>
            <a:r>
              <a:rPr lang="pt-BR" sz="3600" b="1" dirty="0">
                <a:solidFill>
                  <a:srgbClr val="000099"/>
                </a:solidFill>
              </a:rPr>
              <a:t>(</a:t>
            </a:r>
            <a:r>
              <a:rPr lang="en-US" sz="3600" b="1" dirty="0">
                <a:solidFill>
                  <a:srgbClr val="000099"/>
                </a:solidFill>
              </a:rPr>
              <a:t> </a:t>
            </a:r>
            <a:r>
              <a:rPr lang="pt-BR" sz="3600" b="1" dirty="0">
                <a:solidFill>
                  <a:srgbClr val="000099"/>
                </a:solidFill>
              </a:rPr>
              <a:t>Apple Store )</a:t>
            </a:r>
            <a:r>
              <a:rPr lang="ar-SA" sz="3600" b="1" dirty="0">
                <a:solidFill>
                  <a:srgbClr val="000099"/>
                </a:solidFill>
              </a:rPr>
              <a:t>:</a:t>
            </a:r>
          </a:p>
        </p:txBody>
      </p:sp>
    </p:spTree>
    <p:extLst>
      <p:ext uri="{BB962C8B-B14F-4D97-AF65-F5344CB8AC3E}">
        <p14:creationId xmlns:p14="http://schemas.microsoft.com/office/powerpoint/2010/main" val="17852562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0.gstatic.com/images?q=tbn:ANd9GcRpVML4AeRtShuWk7VTKqdJ1wSANI-n-PFXt2ToDnhF8mL1ipo99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9338" y="404664"/>
            <a:ext cx="2447925" cy="1866901"/>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لمحتوى 4"/>
          <p:cNvSpPr txBox="1">
            <a:spLocks/>
          </p:cNvSpPr>
          <p:nvPr/>
        </p:nvSpPr>
        <p:spPr>
          <a:xfrm>
            <a:off x="579414" y="2564904"/>
            <a:ext cx="7966720" cy="3384376"/>
          </a:xfrm>
          <a:prstGeom prst="rect">
            <a:avLst/>
          </a:prstGeom>
        </p:spPr>
        <p:txBody>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Low"/>
            <a:r>
              <a:rPr lang="ar-SA" sz="2800" b="1" dirty="0"/>
              <a:t>أطلق في شهر أكتوبر 2008م  .</a:t>
            </a:r>
          </a:p>
          <a:p>
            <a:pPr algn="justLow"/>
            <a:r>
              <a:rPr lang="ar-SA" sz="2800" b="1" dirty="0"/>
              <a:t>المتجر الخاص بالتطبيقات التي تعمل على نظام التشغيل </a:t>
            </a:r>
            <a:r>
              <a:rPr lang="en-US" sz="2800" b="1" dirty="0"/>
              <a:t>android</a:t>
            </a:r>
            <a:r>
              <a:rPr lang="ar-SA" sz="2800" b="1" dirty="0"/>
              <a:t> .</a:t>
            </a:r>
          </a:p>
          <a:p>
            <a:pPr algn="justLow"/>
            <a:r>
              <a:rPr lang="ar-SA" sz="2800" b="1" dirty="0"/>
              <a:t>توفر شركة جوجل بيئة تنافسية تجعل استثمار المطورين</a:t>
            </a:r>
          </a:p>
          <a:p>
            <a:pPr marL="0" indent="0" algn="justLow">
              <a:buNone/>
            </a:pPr>
            <a:r>
              <a:rPr lang="ar-SA" sz="2800" b="1" dirty="0"/>
              <a:t>في هذا المتجر أمرا مجزيا .</a:t>
            </a:r>
          </a:p>
          <a:p>
            <a:pPr algn="justLow"/>
            <a:r>
              <a:rPr lang="ar-SA" sz="2800" b="1" dirty="0"/>
              <a:t>يتميز بوجود التطبيقات المجانية التي تمثل 50% من إجمالي التطبيقات . </a:t>
            </a:r>
          </a:p>
        </p:txBody>
      </p:sp>
      <p:sp>
        <p:nvSpPr>
          <p:cNvPr id="4" name="مستطيل 3"/>
          <p:cNvSpPr/>
          <p:nvPr/>
        </p:nvSpPr>
        <p:spPr>
          <a:xfrm>
            <a:off x="1609675" y="691783"/>
            <a:ext cx="5010987" cy="646331"/>
          </a:xfrm>
          <a:prstGeom prst="rect">
            <a:avLst/>
          </a:prstGeom>
        </p:spPr>
        <p:txBody>
          <a:bodyPr wrap="none">
            <a:spAutoFit/>
          </a:bodyPr>
          <a:lstStyle/>
          <a:p>
            <a:r>
              <a:rPr lang="ar-SA" sz="3600" b="1" dirty="0">
                <a:solidFill>
                  <a:srgbClr val="000099"/>
                </a:solidFill>
              </a:rPr>
              <a:t>متجر جوجل </a:t>
            </a:r>
            <a:r>
              <a:rPr lang="pt-BR" sz="3600" b="1" dirty="0">
                <a:solidFill>
                  <a:srgbClr val="000099"/>
                </a:solidFill>
              </a:rPr>
              <a:t>( </a:t>
            </a:r>
            <a:r>
              <a:rPr lang="en-US" sz="3600" b="1" dirty="0">
                <a:solidFill>
                  <a:srgbClr val="000099"/>
                </a:solidFill>
              </a:rPr>
              <a:t>Google Play</a:t>
            </a:r>
            <a:r>
              <a:rPr lang="en-US" sz="3600" dirty="0">
                <a:solidFill>
                  <a:srgbClr val="000099"/>
                </a:solidFill>
              </a:rPr>
              <a:t> </a:t>
            </a:r>
            <a:r>
              <a:rPr lang="pt-BR" sz="3600" b="1" dirty="0">
                <a:solidFill>
                  <a:srgbClr val="000099"/>
                </a:solidFill>
              </a:rPr>
              <a:t>)</a:t>
            </a:r>
            <a:r>
              <a:rPr lang="ar-SA" sz="3600" b="1" dirty="0">
                <a:solidFill>
                  <a:srgbClr val="000099"/>
                </a:solidFill>
              </a:rPr>
              <a:t>:</a:t>
            </a:r>
          </a:p>
        </p:txBody>
      </p:sp>
    </p:spTree>
    <p:extLst>
      <p:ext uri="{BB962C8B-B14F-4D97-AF65-F5344CB8AC3E}">
        <p14:creationId xmlns:p14="http://schemas.microsoft.com/office/powerpoint/2010/main" val="156841110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4"/>
          <p:cNvSpPr txBox="1">
            <a:spLocks/>
          </p:cNvSpPr>
          <p:nvPr/>
        </p:nvSpPr>
        <p:spPr>
          <a:xfrm>
            <a:off x="579414" y="2564904"/>
            <a:ext cx="7966720" cy="1080120"/>
          </a:xfrm>
          <a:prstGeom prst="rect">
            <a:avLst/>
          </a:prstGeom>
        </p:spPr>
        <p:txBody>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ar-SA" sz="2800" b="1" dirty="0"/>
              <a:t>أطلقت شركة مايكروسوفت هذا المتجر في عام 2009 م تحت اسم </a:t>
            </a:r>
            <a:r>
              <a:rPr lang="en-US" sz="2800" b="1" dirty="0">
                <a:solidFill>
                  <a:srgbClr val="C00000"/>
                </a:solidFill>
              </a:rPr>
              <a:t>windows mobile marketplace </a:t>
            </a:r>
            <a:endParaRPr lang="ar-SA" sz="2800" b="1" dirty="0">
              <a:solidFill>
                <a:srgbClr val="C00000"/>
              </a:solidFill>
            </a:endParaRPr>
          </a:p>
          <a:p>
            <a:endParaRPr lang="ar-SA" sz="2800" b="1" dirty="0"/>
          </a:p>
        </p:txBody>
      </p:sp>
      <p:sp>
        <p:nvSpPr>
          <p:cNvPr id="4" name="مستطيل 3"/>
          <p:cNvSpPr/>
          <p:nvPr/>
        </p:nvSpPr>
        <p:spPr>
          <a:xfrm>
            <a:off x="579414" y="548680"/>
            <a:ext cx="6152826" cy="1754326"/>
          </a:xfrm>
          <a:prstGeom prst="rect">
            <a:avLst/>
          </a:prstGeom>
        </p:spPr>
        <p:txBody>
          <a:bodyPr wrap="square">
            <a:spAutoFit/>
          </a:bodyPr>
          <a:lstStyle/>
          <a:p>
            <a:r>
              <a:rPr lang="ar-SA" sz="3600" b="1" dirty="0">
                <a:solidFill>
                  <a:srgbClr val="000099"/>
                </a:solidFill>
              </a:rPr>
              <a:t>متجر ويندوز فون</a:t>
            </a:r>
          </a:p>
          <a:p>
            <a:r>
              <a:rPr lang="en-US" sz="3600" b="1" dirty="0">
                <a:solidFill>
                  <a:srgbClr val="000099"/>
                </a:solidFill>
              </a:rPr>
              <a:t>: (Windows Phone Store) </a:t>
            </a:r>
          </a:p>
          <a:p>
            <a:endParaRPr lang="ar-SA" sz="3600" b="1" dirty="0">
              <a:solidFill>
                <a:srgbClr val="000099"/>
              </a:solidFill>
            </a:endParaRPr>
          </a:p>
        </p:txBody>
      </p:sp>
      <p:pic>
        <p:nvPicPr>
          <p:cNvPr id="3074" name="Picture 2" descr="http://assets.windowsphone.com/4661bc19-796a-444d-91d6-c1ec48b2dc8f/DEV-CENTER-L1-Publish-Market-your-app_InvariantCulture_Defaul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389061"/>
            <a:ext cx="2970156" cy="1887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1239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1871700" y="692696"/>
            <a:ext cx="5400600" cy="648072"/>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3200" b="1" dirty="0">
                <a:solidFill>
                  <a:schemeClr val="bg1"/>
                </a:solidFill>
              </a:rPr>
              <a:t>لغات البرمجة وبرمجة الأجهزة الذكية</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262" y="4046562"/>
            <a:ext cx="49434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مربع نص 2"/>
          <p:cNvSpPr txBox="1"/>
          <p:nvPr/>
        </p:nvSpPr>
        <p:spPr>
          <a:xfrm>
            <a:off x="683568" y="1556792"/>
            <a:ext cx="7776864" cy="3123932"/>
          </a:xfrm>
          <a:prstGeom prst="rect">
            <a:avLst/>
          </a:prstGeom>
          <a:noFill/>
        </p:spPr>
        <p:txBody>
          <a:bodyPr wrap="square" rtlCol="1">
            <a:spAutoFit/>
          </a:bodyPr>
          <a:lstStyle/>
          <a:p>
            <a:r>
              <a:rPr lang="ar-SA" sz="2800" b="1" dirty="0">
                <a:solidFill>
                  <a:srgbClr val="FF0000"/>
                </a:solidFill>
              </a:rPr>
              <a:t>تستخدم لغات برمجية عديدة لبناء تطبيقات  الأجهزة الذكية ، مثل :</a:t>
            </a:r>
          </a:p>
          <a:p>
            <a:endParaRPr lang="ar-SA" sz="700" b="1" dirty="0"/>
          </a:p>
          <a:p>
            <a:pPr marL="342900" indent="-342900" algn="l" rtl="0">
              <a:buFont typeface="Arial" panose="020B0604020202020204" pitchFamily="34" charset="0"/>
              <a:buChar char="•"/>
            </a:pPr>
            <a:r>
              <a:rPr lang="en-US" sz="3200" b="1" dirty="0"/>
              <a:t>C++</a:t>
            </a:r>
          </a:p>
          <a:p>
            <a:pPr marL="342900" indent="-342900" algn="l" rtl="0">
              <a:buFont typeface="Arial" panose="020B0604020202020204" pitchFamily="34" charset="0"/>
              <a:buChar char="•"/>
            </a:pPr>
            <a:r>
              <a:rPr lang="en-US" sz="3200" b="1" dirty="0"/>
              <a:t>C#</a:t>
            </a:r>
          </a:p>
          <a:p>
            <a:pPr marL="342900" indent="-342900" algn="l" rtl="0">
              <a:buFont typeface="Arial" panose="020B0604020202020204" pitchFamily="34" charset="0"/>
              <a:buChar char="•"/>
            </a:pPr>
            <a:r>
              <a:rPr lang="en-US" sz="3200" b="1" dirty="0"/>
              <a:t>C-OBJECTTIVE</a:t>
            </a:r>
          </a:p>
          <a:p>
            <a:pPr marL="342900" indent="-342900" algn="l" rtl="0">
              <a:buFont typeface="Arial" panose="020B0604020202020204" pitchFamily="34" charset="0"/>
              <a:buChar char="•"/>
            </a:pPr>
            <a:r>
              <a:rPr lang="en-US" sz="3200" b="1" dirty="0"/>
              <a:t>JAVA</a:t>
            </a:r>
          </a:p>
          <a:p>
            <a:pPr marL="342900" indent="-342900" algn="l" rtl="0">
              <a:buFont typeface="Arial" panose="020B0604020202020204" pitchFamily="34" charset="0"/>
              <a:buChar char="•"/>
            </a:pPr>
            <a:r>
              <a:rPr lang="en-US" sz="3200" b="1" dirty="0"/>
              <a:t>PYTHON</a:t>
            </a:r>
            <a:endParaRPr lang="ar-SA" sz="2800" b="1" dirty="0"/>
          </a:p>
        </p:txBody>
      </p:sp>
    </p:spTree>
    <p:extLst>
      <p:ext uri="{BB962C8B-B14F-4D97-AF65-F5344CB8AC3E}">
        <p14:creationId xmlns:p14="http://schemas.microsoft.com/office/powerpoint/2010/main" val="99298186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up)">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صورة ذات صلة">
            <a:extLst>
              <a:ext uri="{FF2B5EF4-FFF2-40B4-BE49-F238E27FC236}">
                <a16:creationId xmlns:a16="http://schemas.microsoft.com/office/drawing/2014/main" id="{74B5B7F9-5E54-410F-94E5-B85558766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536" y="2060848"/>
            <a:ext cx="5740927" cy="3894063"/>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C4F241EE-58D4-432E-B070-31F30F655190}"/>
              </a:ext>
            </a:extLst>
          </p:cNvPr>
          <p:cNvSpPr/>
          <p:nvPr/>
        </p:nvSpPr>
        <p:spPr>
          <a:xfrm>
            <a:off x="1946924" y="1412776"/>
            <a:ext cx="5250155" cy="769441"/>
          </a:xfrm>
          <a:prstGeom prst="rect">
            <a:avLst/>
          </a:prstGeom>
        </p:spPr>
        <p:txBody>
          <a:bodyPr wrap="none">
            <a:spAutoFit/>
          </a:bodyPr>
          <a:lstStyle/>
          <a:p>
            <a:pPr algn="ctr"/>
            <a:r>
              <a:rPr lang="ar-SA" sz="4400" b="1" dirty="0">
                <a:solidFill>
                  <a:srgbClr val="201573"/>
                </a:solidFill>
              </a:rPr>
              <a:t>برامج تطوير الأجهزة الذكية</a:t>
            </a:r>
          </a:p>
        </p:txBody>
      </p:sp>
    </p:spTree>
    <p:extLst>
      <p:ext uri="{BB962C8B-B14F-4D97-AF65-F5344CB8AC3E}">
        <p14:creationId xmlns:p14="http://schemas.microsoft.com/office/powerpoint/2010/main" val="236550878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extLst>
              <a:ext uri="{28A0092B-C50C-407E-A947-70E740481C1C}">
                <a14:useLocalDpi xmlns:a14="http://schemas.microsoft.com/office/drawing/2010/main" val="0"/>
              </a:ext>
            </a:extLst>
          </a:blip>
          <a:srcRect l="6875" r="7292"/>
          <a:stretch/>
        </p:blipFill>
        <p:spPr>
          <a:xfrm>
            <a:off x="647700" y="1107466"/>
            <a:ext cx="7848600" cy="4643067"/>
          </a:xfrm>
          <a:prstGeom prst="rect">
            <a:avLst/>
          </a:prstGeom>
        </p:spPr>
      </p:pic>
      <mc:AlternateContent xmlns:mc="http://schemas.openxmlformats.org/markup-compatibility/2006" xmlns:pslz="http://schemas.microsoft.com/office/powerpoint/2016/slidezoom">
        <mc:Choice Requires="pslz">
          <p:graphicFrame>
            <p:nvGraphicFramePr>
              <p:cNvPr id="4" name="صورة الشريحة 3">
                <a:extLst>
                  <a:ext uri="{FF2B5EF4-FFF2-40B4-BE49-F238E27FC236}">
                    <a16:creationId xmlns:a16="http://schemas.microsoft.com/office/drawing/2014/main" id="{E518C20D-4E1E-477F-9F52-FFF922C5890B}"/>
                  </a:ext>
                </a:extLst>
              </p:cNvPr>
              <p:cNvGraphicFramePr>
                <a:graphicFrameLocks noChangeAspect="1"/>
              </p:cNvGraphicFramePr>
              <p:nvPr>
                <p:extLst>
                  <p:ext uri="{D42A27DB-BD31-4B8C-83A1-F6EECF244321}">
                    <p14:modId xmlns:p14="http://schemas.microsoft.com/office/powerpoint/2010/main" val="2120705448"/>
                  </p:ext>
                </p:extLst>
              </p:nvPr>
            </p:nvGraphicFramePr>
            <p:xfrm>
              <a:off x="9084212" y="3260361"/>
              <a:ext cx="2286000" cy="1714500"/>
            </p:xfrm>
            <a:graphic>
              <a:graphicData uri="http://schemas.microsoft.com/office/powerpoint/2016/slidezoom">
                <pslz:sldZm>
                  <pslz:sldZmObj sldId="536" cId="647443790">
                    <pslz:zmPr id="{730C2787-5C84-48E5-8B0E-7018481F9DC4}" returnToParent="0"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صورة الشريحة 3">
                <a:hlinkClick r:id="rId4" action="ppaction://hlinksldjump"/>
                <a:extLst>
                  <a:ext uri="{FF2B5EF4-FFF2-40B4-BE49-F238E27FC236}">
                    <a16:creationId xmlns:a16="http://schemas.microsoft.com/office/drawing/2014/main" id="{E518C20D-4E1E-477F-9F52-FFF922C5890B}"/>
                  </a:ext>
                </a:extLst>
              </p:cNvPr>
              <p:cNvPicPr>
                <a:picLocks noGrp="1" noRot="1" noChangeAspect="1" noMove="1" noResize="1" noEditPoints="1" noAdjustHandles="1" noChangeArrowheads="1" noChangeShapeType="1"/>
              </p:cNvPicPr>
              <p:nvPr/>
            </p:nvPicPr>
            <p:blipFill>
              <a:blip r:embed="rId5"/>
              <a:stretch>
                <a:fillRect/>
              </a:stretch>
            </p:blipFill>
            <p:spPr>
              <a:xfrm>
                <a:off x="9084212" y="3260361"/>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034261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id="{BEF75C16-1102-4481-A663-744E9603C6D7}"/>
              </a:ext>
            </a:extLst>
          </p:cNvPr>
          <p:cNvGraphicFramePr/>
          <p:nvPr>
            <p:extLst>
              <p:ext uri="{D42A27DB-BD31-4B8C-83A1-F6EECF244321}">
                <p14:modId xmlns:p14="http://schemas.microsoft.com/office/powerpoint/2010/main" val="51570666"/>
              </p:ext>
            </p:extLst>
          </p:nvPr>
        </p:nvGraphicFramePr>
        <p:xfrm>
          <a:off x="1139788" y="1368884"/>
          <a:ext cx="6864424" cy="4120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44843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0446834D-CD92-4EB0-99BA-8DCD22ED2D14}"/>
              </a:ext>
            </a:extLst>
          </p:cNvPr>
          <p:cNvSpPr/>
          <p:nvPr/>
        </p:nvSpPr>
        <p:spPr>
          <a:xfrm>
            <a:off x="1855275" y="476672"/>
            <a:ext cx="5433451" cy="523220"/>
          </a:xfrm>
          <a:prstGeom prst="rect">
            <a:avLst/>
          </a:prstGeom>
          <a:gradFill flip="none" rotWithShape="1">
            <a:gsLst>
              <a:gs pos="0">
                <a:srgbClr val="A17402"/>
              </a:gs>
              <a:gs pos="74000">
                <a:srgbClr val="F4DA38"/>
              </a:gs>
              <a:gs pos="83000">
                <a:srgbClr val="EEE357"/>
              </a:gs>
              <a:gs pos="100000">
                <a:srgbClr val="F4DA38"/>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wrap="square">
            <a:spAutoFit/>
          </a:bodyPr>
          <a:lstStyle/>
          <a:p>
            <a:pPr marL="342900" lvl="0" indent="-342900" algn="ctr">
              <a:spcBef>
                <a:spcPct val="20000"/>
              </a:spcBef>
              <a:defRPr/>
            </a:pPr>
            <a:r>
              <a:rPr lang="ar-SA" sz="2800" b="1" dirty="0">
                <a:solidFill>
                  <a:sysClr val="windowText" lastClr="000000"/>
                </a:solidFill>
                <a:cs typeface="+mj-cs"/>
              </a:rPr>
              <a:t>أشهر برامج التطوير مفتوحة المصدر</a:t>
            </a:r>
          </a:p>
        </p:txBody>
      </p:sp>
      <p:pic>
        <p:nvPicPr>
          <p:cNvPr id="2050" name="Picture 2" descr="نتيجة بحث الصور عن ‪Eclipse logo‬‏">
            <a:extLst>
              <a:ext uri="{FF2B5EF4-FFF2-40B4-BE49-F238E27FC236}">
                <a16:creationId xmlns:a16="http://schemas.microsoft.com/office/drawing/2014/main" id="{4C9F4275-81B7-4CD2-8DBB-75A7CAD73D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9128" y="1751697"/>
            <a:ext cx="3145744" cy="7392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صورة ذات صلة">
            <a:extLst>
              <a:ext uri="{FF2B5EF4-FFF2-40B4-BE49-F238E27FC236}">
                <a16:creationId xmlns:a16="http://schemas.microsoft.com/office/drawing/2014/main" id="{A57F94B8-E465-4CEB-B1F9-D4F9ACEF5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796" y="4169918"/>
            <a:ext cx="4126408" cy="18071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نتيجة بحث الصور عن ‪Xcode logo‬‏">
            <a:extLst>
              <a:ext uri="{FF2B5EF4-FFF2-40B4-BE49-F238E27FC236}">
                <a16:creationId xmlns:a16="http://schemas.microsoft.com/office/drawing/2014/main" id="{542725CC-D99C-44AC-BFB7-0B0CF6A91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5484" y="2316088"/>
            <a:ext cx="2193032" cy="219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26880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randombar(horizontal)">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نتيجة بحث الصور عن ‪NSB-AppStudio  logo‬‏">
            <a:extLst>
              <a:ext uri="{FF2B5EF4-FFF2-40B4-BE49-F238E27FC236}">
                <a16:creationId xmlns:a16="http://schemas.microsoft.com/office/drawing/2014/main" id="{ADA78295-2364-48AA-803B-393F85B37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013" y="1536576"/>
            <a:ext cx="13239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نتيجة بحث الصور عن ‪Basic 4 Android  logo‬‏">
            <a:extLst>
              <a:ext uri="{FF2B5EF4-FFF2-40B4-BE49-F238E27FC236}">
                <a16:creationId xmlns:a16="http://schemas.microsoft.com/office/drawing/2014/main" id="{E3F06857-7844-4387-B02F-5A9A5FE25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013" y="3322290"/>
            <a:ext cx="2847975" cy="2266950"/>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F2401A26-B69D-48C1-8EC3-E2AF1E0105C9}"/>
              </a:ext>
            </a:extLst>
          </p:cNvPr>
          <p:cNvSpPr/>
          <p:nvPr/>
        </p:nvSpPr>
        <p:spPr>
          <a:xfrm>
            <a:off x="1855275" y="476672"/>
            <a:ext cx="5433451" cy="523220"/>
          </a:xfrm>
          <a:prstGeom prst="rect">
            <a:avLst/>
          </a:prstGeom>
          <a:gradFill flip="none" rotWithShape="1">
            <a:gsLst>
              <a:gs pos="0">
                <a:srgbClr val="A17402"/>
              </a:gs>
              <a:gs pos="74000">
                <a:srgbClr val="F4DA38"/>
              </a:gs>
              <a:gs pos="83000">
                <a:srgbClr val="EEE357"/>
              </a:gs>
              <a:gs pos="100000">
                <a:srgbClr val="F4DA38"/>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wrap="square">
            <a:spAutoFit/>
          </a:bodyPr>
          <a:lstStyle/>
          <a:p>
            <a:pPr marL="342900" lvl="0" indent="-342900" algn="ctr">
              <a:spcBef>
                <a:spcPct val="20000"/>
              </a:spcBef>
              <a:defRPr/>
            </a:pPr>
            <a:r>
              <a:rPr lang="ar-SA" sz="2800" b="1" dirty="0">
                <a:solidFill>
                  <a:sysClr val="windowText" lastClr="000000"/>
                </a:solidFill>
                <a:cs typeface="+mj-cs"/>
              </a:rPr>
              <a:t>أشهر برامج التطوير </a:t>
            </a:r>
            <a:r>
              <a:rPr lang="ar-SA" sz="2800" b="1" dirty="0" err="1">
                <a:solidFill>
                  <a:sysClr val="windowText" lastClr="000000"/>
                </a:solidFill>
                <a:cs typeface="+mj-cs"/>
              </a:rPr>
              <a:t>التجاية</a:t>
            </a:r>
            <a:endParaRPr lang="ar-SA" sz="2800" b="1" dirty="0">
              <a:solidFill>
                <a:sysClr val="windowText" lastClr="000000"/>
              </a:solidFill>
              <a:cs typeface="+mj-cs"/>
            </a:endParaRPr>
          </a:p>
        </p:txBody>
      </p:sp>
    </p:spTree>
    <p:extLst>
      <p:ext uri="{BB962C8B-B14F-4D97-AF65-F5344CB8AC3E}">
        <p14:creationId xmlns:p14="http://schemas.microsoft.com/office/powerpoint/2010/main" val="365517501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randombar(horizont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3074"/>
                                        </p:tgtEl>
                                        <p:attrNameLst>
                                          <p:attrName>r</p:attrName>
                                        </p:attrNameLst>
                                      </p:cBhvr>
                                    </p:animRot>
                                    <p:animRot by="-240000">
                                      <p:cBhvr>
                                        <p:cTn id="17" dur="200" fill="hold">
                                          <p:stCondLst>
                                            <p:cond delay="200"/>
                                          </p:stCondLst>
                                        </p:cTn>
                                        <p:tgtEl>
                                          <p:spTgt spid="3074"/>
                                        </p:tgtEl>
                                        <p:attrNameLst>
                                          <p:attrName>r</p:attrName>
                                        </p:attrNameLst>
                                      </p:cBhvr>
                                    </p:animRot>
                                    <p:animRot by="240000">
                                      <p:cBhvr>
                                        <p:cTn id="18" dur="200" fill="hold">
                                          <p:stCondLst>
                                            <p:cond delay="400"/>
                                          </p:stCondLst>
                                        </p:cTn>
                                        <p:tgtEl>
                                          <p:spTgt spid="3074"/>
                                        </p:tgtEl>
                                        <p:attrNameLst>
                                          <p:attrName>r</p:attrName>
                                        </p:attrNameLst>
                                      </p:cBhvr>
                                    </p:animRot>
                                    <p:animRot by="-240000">
                                      <p:cBhvr>
                                        <p:cTn id="19" dur="200" fill="hold">
                                          <p:stCondLst>
                                            <p:cond delay="600"/>
                                          </p:stCondLst>
                                        </p:cTn>
                                        <p:tgtEl>
                                          <p:spTgt spid="3074"/>
                                        </p:tgtEl>
                                        <p:attrNameLst>
                                          <p:attrName>r</p:attrName>
                                        </p:attrNameLst>
                                      </p:cBhvr>
                                    </p:animRot>
                                    <p:animRot by="120000">
                                      <p:cBhvr>
                                        <p:cTn id="20" dur="200" fill="hold">
                                          <p:stCondLst>
                                            <p:cond delay="800"/>
                                          </p:stCondLst>
                                        </p:cTn>
                                        <p:tgtEl>
                                          <p:spTgt spid="307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711659" y="1628800"/>
            <a:ext cx="7781842" cy="4371379"/>
          </a:xfrm>
          <a:prstGeom prst="rect">
            <a:avLst/>
          </a:prstGeom>
          <a:ln>
            <a:noFill/>
          </a:ln>
        </p:spPr>
        <p:style>
          <a:lnRef idx="2">
            <a:schemeClr val="accent5"/>
          </a:lnRef>
          <a:fillRef idx="1">
            <a:schemeClr val="lt1"/>
          </a:fillRef>
          <a:effectRef idx="0">
            <a:schemeClr val="accent5"/>
          </a:effectRef>
          <a:fontRef idx="minor">
            <a:schemeClr val="dk1"/>
          </a:fontRef>
        </p:style>
        <p:txBody>
          <a:bodyPr rtlCol="1" anchor="ctr"/>
          <a:lstStyle/>
          <a:p>
            <a:pPr marL="457200" indent="-457200" algn="justLow">
              <a:buFont typeface="Arial" panose="020B0604020202020204" pitchFamily="34" charset="0"/>
              <a:buChar char="•"/>
            </a:pPr>
            <a:r>
              <a:rPr lang="ar-SA" sz="2800" b="1" dirty="0"/>
              <a:t>من افضل البيئات متعددة الاستخدام لبناء تطبيقات الاجهزة الذكية التي تعمل </a:t>
            </a:r>
            <a:r>
              <a:rPr lang="ar-SA" sz="2800" b="1" dirty="0">
                <a:solidFill>
                  <a:srgbClr val="FF0000"/>
                </a:solidFill>
              </a:rPr>
              <a:t>بنظام اندرويد .</a:t>
            </a:r>
          </a:p>
          <a:p>
            <a:pPr marL="457200" indent="-457200" algn="justLow">
              <a:buFont typeface="Arial" panose="020B0604020202020204" pitchFamily="34" charset="0"/>
              <a:buChar char="•"/>
            </a:pPr>
            <a:r>
              <a:rPr lang="ar-SA" sz="2800" b="1" dirty="0"/>
              <a:t>يستخدم لغة </a:t>
            </a:r>
            <a:r>
              <a:rPr lang="ar-SA" sz="2800" b="1" dirty="0">
                <a:solidFill>
                  <a:srgbClr val="4A32DC"/>
                </a:solidFill>
              </a:rPr>
              <a:t> </a:t>
            </a:r>
            <a:r>
              <a:rPr lang="en-US" sz="2800" b="1" dirty="0">
                <a:solidFill>
                  <a:srgbClr val="4A32DC"/>
                </a:solidFill>
              </a:rPr>
              <a:t>JAVA - C – C++</a:t>
            </a:r>
            <a:r>
              <a:rPr lang="ar-SA" sz="2800" b="1" dirty="0">
                <a:solidFill>
                  <a:srgbClr val="4A32DC"/>
                </a:solidFill>
              </a:rPr>
              <a:t> .</a:t>
            </a:r>
            <a:endParaRPr lang="en-US" sz="2800" b="1" dirty="0">
              <a:solidFill>
                <a:srgbClr val="4A32DC"/>
              </a:solidFill>
            </a:endParaRPr>
          </a:p>
          <a:p>
            <a:pPr marL="457200" indent="-457200" algn="justLow">
              <a:buFont typeface="Arial" panose="020B0604020202020204" pitchFamily="34" charset="0"/>
              <a:buChar char="•"/>
            </a:pPr>
            <a:r>
              <a:rPr lang="ar-SA" sz="2800" b="1" dirty="0"/>
              <a:t>انتجته شركة </a:t>
            </a:r>
            <a:r>
              <a:rPr lang="en-US" sz="2800" b="1" dirty="0">
                <a:solidFill>
                  <a:srgbClr val="FF0000"/>
                </a:solidFill>
              </a:rPr>
              <a:t>IBM</a:t>
            </a:r>
            <a:r>
              <a:rPr lang="ar-SA" sz="2800" b="1" dirty="0">
                <a:solidFill>
                  <a:srgbClr val="FF0000"/>
                </a:solidFill>
              </a:rPr>
              <a:t> </a:t>
            </a:r>
            <a:r>
              <a:rPr lang="ar-SA" sz="2800" b="1" dirty="0"/>
              <a:t>التي قامت بتوفيره كمصدر مفتوح .</a:t>
            </a:r>
          </a:p>
        </p:txBody>
      </p:sp>
      <p:sp>
        <p:nvSpPr>
          <p:cNvPr id="5" name="مستطيل 4"/>
          <p:cNvSpPr/>
          <p:nvPr/>
        </p:nvSpPr>
        <p:spPr>
          <a:xfrm>
            <a:off x="681080" y="620688"/>
            <a:ext cx="7843000" cy="46166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342900" indent="-342900" algn="ctr">
              <a:spcBef>
                <a:spcPct val="20000"/>
              </a:spcBef>
            </a:pPr>
            <a:r>
              <a:rPr lang="ar-SA" sz="2400" b="1" dirty="0">
                <a:solidFill>
                  <a:schemeClr val="bg1"/>
                </a:solidFill>
                <a:cs typeface="+mj-cs"/>
              </a:rPr>
              <a:t>أشهر برامج التطوير مفتوحة المصدر : </a:t>
            </a:r>
            <a:r>
              <a:rPr lang="ar-SA" sz="2400" b="1" dirty="0" err="1">
                <a:solidFill>
                  <a:srgbClr val="FFFF00"/>
                </a:solidFill>
                <a:cs typeface="+mj-cs"/>
              </a:rPr>
              <a:t>إكليبس</a:t>
            </a:r>
            <a:r>
              <a:rPr lang="ar-SA" sz="2400" b="1" dirty="0">
                <a:solidFill>
                  <a:srgbClr val="FFFF00"/>
                </a:solidFill>
                <a:cs typeface="+mj-cs"/>
              </a:rPr>
              <a:t> - </a:t>
            </a:r>
            <a:r>
              <a:rPr lang="en-US" sz="2400" b="1" dirty="0">
                <a:solidFill>
                  <a:srgbClr val="FFFF00"/>
                </a:solidFill>
                <a:cs typeface="+mj-cs"/>
              </a:rPr>
              <a:t>Eclipse</a:t>
            </a:r>
            <a:endParaRPr lang="ar-SA" sz="2400" b="1" dirty="0">
              <a:solidFill>
                <a:srgbClr val="FFFF00"/>
              </a:solidFill>
              <a:cs typeface="+mj-cs"/>
            </a:endParaRPr>
          </a:p>
        </p:txBody>
      </p:sp>
      <p:pic>
        <p:nvPicPr>
          <p:cNvPr id="6" name="Picture 2" descr="نتيجة بحث الصور عن ‪Eclipse logo‬‏">
            <a:extLst>
              <a:ext uri="{FF2B5EF4-FFF2-40B4-BE49-F238E27FC236}">
                <a16:creationId xmlns:a16="http://schemas.microsoft.com/office/drawing/2014/main" id="{B3B1542C-FC69-48CE-ABEF-B72C013D36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9128" y="1751697"/>
            <a:ext cx="3145744" cy="73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26824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out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out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out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out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680400" y="2103904"/>
            <a:ext cx="7781842" cy="4371379"/>
          </a:xfrm>
          <a:prstGeom prst="rect">
            <a:avLst/>
          </a:prstGeom>
          <a:ln>
            <a:noFill/>
          </a:ln>
        </p:spPr>
        <p:style>
          <a:lnRef idx="2">
            <a:schemeClr val="accent5"/>
          </a:lnRef>
          <a:fillRef idx="1">
            <a:schemeClr val="lt1"/>
          </a:fillRef>
          <a:effectRef idx="0">
            <a:schemeClr val="accent5"/>
          </a:effectRef>
          <a:fontRef idx="minor">
            <a:schemeClr val="dk1"/>
          </a:fontRef>
        </p:style>
        <p:txBody>
          <a:bodyPr rtlCol="1" anchor="ctr"/>
          <a:lstStyle/>
          <a:p>
            <a:pPr marL="457200" indent="-457200" algn="justLow">
              <a:buFont typeface="Arial" panose="020B0604020202020204" pitchFamily="34" charset="0"/>
              <a:buChar char="•"/>
            </a:pPr>
            <a:r>
              <a:rPr lang="ar-SA" sz="2800" b="1" dirty="0"/>
              <a:t>مجموعة أدوات كاملة من شركة آبل لبناء تطبيقات نظام ماك لأجهزة الحاسب وتطبيقات نظام </a:t>
            </a:r>
            <a:r>
              <a:rPr lang="en-US" sz="2800" b="1" dirty="0"/>
              <a:t>iOS</a:t>
            </a:r>
            <a:r>
              <a:rPr lang="ar-SA" sz="2800" b="1" dirty="0"/>
              <a:t> .</a:t>
            </a:r>
            <a:endParaRPr lang="en-US" sz="2800" b="1" dirty="0"/>
          </a:p>
          <a:p>
            <a:pPr marL="457200" indent="-457200" algn="justLow">
              <a:buFont typeface="Arial" panose="020B0604020202020204" pitchFamily="34" charset="0"/>
              <a:buChar char="•"/>
            </a:pPr>
            <a:r>
              <a:rPr lang="ar-SA" sz="2800" b="1" dirty="0"/>
              <a:t>يمكن إنشاء تطبيقات سريعة وفعالة وعالية الجودة .</a:t>
            </a:r>
          </a:p>
          <a:p>
            <a:pPr marL="457200" indent="-457200" algn="justLow">
              <a:buFont typeface="Arial" panose="020B0604020202020204" pitchFamily="34" charset="0"/>
              <a:buChar char="•"/>
            </a:pPr>
            <a:r>
              <a:rPr lang="ar-SA" sz="2800" b="1" dirty="0"/>
              <a:t>ابل تدعم إكس كود تلقائيا.</a:t>
            </a:r>
          </a:p>
          <a:p>
            <a:pPr marL="457200" indent="-457200" algn="justLow">
              <a:buFont typeface="Arial" panose="020B0604020202020204" pitchFamily="34" charset="0"/>
              <a:buChar char="•"/>
            </a:pPr>
            <a:r>
              <a:rPr lang="ar-SA" sz="2800" b="1" dirty="0"/>
              <a:t>لابد من توفر حزمة </a:t>
            </a:r>
            <a:r>
              <a:rPr lang="en-US" sz="2800" b="1" dirty="0"/>
              <a:t>Apple SDK </a:t>
            </a:r>
            <a:r>
              <a:rPr lang="ar-SA" sz="2800" b="1" dirty="0"/>
              <a:t>لتطوير تطبيقات </a:t>
            </a:r>
            <a:r>
              <a:rPr lang="en-US" sz="2800" b="1" dirty="0"/>
              <a:t>iOS</a:t>
            </a:r>
            <a:r>
              <a:rPr lang="ar-SA" sz="2800" b="1" dirty="0"/>
              <a:t> .</a:t>
            </a:r>
            <a:endParaRPr lang="en-US" sz="2800" b="1" dirty="0"/>
          </a:p>
        </p:txBody>
      </p:sp>
      <p:sp>
        <p:nvSpPr>
          <p:cNvPr id="5" name="مستطيل 4"/>
          <p:cNvSpPr/>
          <p:nvPr/>
        </p:nvSpPr>
        <p:spPr>
          <a:xfrm>
            <a:off x="681080" y="620688"/>
            <a:ext cx="7843000" cy="46166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ar-SA" sz="2400" b="1" dirty="0">
                <a:solidFill>
                  <a:schemeClr val="bg1"/>
                </a:solidFill>
                <a:cs typeface="+mj-cs"/>
              </a:rPr>
              <a:t>أشهر برامج التطوير مفتوحة المصدر : </a:t>
            </a:r>
            <a:r>
              <a:rPr lang="ar-SA" sz="2400" b="1" dirty="0">
                <a:solidFill>
                  <a:srgbClr val="FFFF00"/>
                </a:solidFill>
                <a:cs typeface="+mj-cs"/>
              </a:rPr>
              <a:t>إكس كود - </a:t>
            </a:r>
            <a:r>
              <a:rPr lang="en-US" sz="2400" b="1" dirty="0" err="1">
                <a:solidFill>
                  <a:srgbClr val="FFFF00"/>
                </a:solidFill>
                <a:cs typeface="+mj-cs"/>
              </a:rPr>
              <a:t>Xcode</a:t>
            </a:r>
            <a:endParaRPr lang="ar-SA" sz="2400" b="1" dirty="0">
              <a:solidFill>
                <a:srgbClr val="FFFF00"/>
              </a:solidFill>
              <a:cs typeface="+mj-cs"/>
            </a:endParaRPr>
          </a:p>
        </p:txBody>
      </p:sp>
      <p:pic>
        <p:nvPicPr>
          <p:cNvPr id="6" name="Picture 4" descr="نتيجة بحث الصور عن ‪Xcode logo‬‏">
            <a:extLst>
              <a:ext uri="{FF2B5EF4-FFF2-40B4-BE49-F238E27FC236}">
                <a16:creationId xmlns:a16="http://schemas.microsoft.com/office/drawing/2014/main" id="{511C7CAE-5B03-4DCA-9E24-10D849B93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064" y="1082353"/>
            <a:ext cx="2193032" cy="219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1213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out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out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out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out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outVertical)">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742238" y="1793925"/>
            <a:ext cx="7781842" cy="4371379"/>
          </a:xfrm>
          <a:prstGeom prst="rect">
            <a:avLst/>
          </a:prstGeom>
          <a:ln>
            <a:noFill/>
          </a:ln>
        </p:spPr>
        <p:style>
          <a:lnRef idx="2">
            <a:schemeClr val="accent5"/>
          </a:lnRef>
          <a:fillRef idx="1">
            <a:schemeClr val="lt1"/>
          </a:fillRef>
          <a:effectRef idx="0">
            <a:schemeClr val="accent5"/>
          </a:effectRef>
          <a:fontRef idx="minor">
            <a:schemeClr val="dk1"/>
          </a:fontRef>
        </p:style>
        <p:txBody>
          <a:bodyPr rtlCol="1" anchor="ctr"/>
          <a:lstStyle/>
          <a:p>
            <a:pPr marL="457200" indent="-457200">
              <a:buFont typeface="Arial" panose="020B0604020202020204" pitchFamily="34" charset="0"/>
              <a:buChar char="•"/>
            </a:pPr>
            <a:r>
              <a:rPr lang="ar-SA" sz="2800" b="1" dirty="0"/>
              <a:t>من تطوير شركة </a:t>
            </a:r>
            <a:r>
              <a:rPr lang="ar-SA" sz="2800" b="1" dirty="0">
                <a:solidFill>
                  <a:srgbClr val="4A32DC"/>
                </a:solidFill>
              </a:rPr>
              <a:t>جوجل</a:t>
            </a:r>
            <a:r>
              <a:rPr lang="ar-SA" sz="2800" b="1" dirty="0"/>
              <a:t> لبناء تطبيقات </a:t>
            </a:r>
            <a:r>
              <a:rPr lang="ar-SA" sz="2800" b="1" dirty="0">
                <a:solidFill>
                  <a:srgbClr val="FF0000"/>
                </a:solidFill>
              </a:rPr>
              <a:t>اندرويد .</a:t>
            </a:r>
          </a:p>
          <a:p>
            <a:pPr marL="457200" indent="-457200">
              <a:buFont typeface="Arial" panose="020B0604020202020204" pitchFamily="34" charset="0"/>
              <a:buChar char="•"/>
            </a:pPr>
            <a:r>
              <a:rPr lang="ar-SA" sz="2800" b="1" dirty="0"/>
              <a:t>يتميز بسهولة الاستخدام .</a:t>
            </a:r>
          </a:p>
          <a:p>
            <a:pPr marL="457200" indent="-457200">
              <a:buFont typeface="Arial" panose="020B0604020202020204" pitchFamily="34" charset="0"/>
              <a:buChar char="•"/>
            </a:pPr>
            <a:r>
              <a:rPr lang="ar-SA" sz="2800" b="1" dirty="0"/>
              <a:t>يعتمد على البيئة الرسومية . </a:t>
            </a:r>
          </a:p>
        </p:txBody>
      </p:sp>
      <p:sp>
        <p:nvSpPr>
          <p:cNvPr id="5" name="مستطيل 4"/>
          <p:cNvSpPr/>
          <p:nvPr/>
        </p:nvSpPr>
        <p:spPr>
          <a:xfrm>
            <a:off x="681080" y="620688"/>
            <a:ext cx="7843000" cy="46166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ar-SA" sz="2400" b="1" dirty="0">
                <a:solidFill>
                  <a:schemeClr val="bg1"/>
                </a:solidFill>
                <a:cs typeface="+mj-cs"/>
              </a:rPr>
              <a:t>أشهر برامج التطوير مفتوحة المصدر : </a:t>
            </a:r>
            <a:r>
              <a:rPr lang="ar-SA" sz="2400" b="1" dirty="0">
                <a:solidFill>
                  <a:srgbClr val="FFFF00"/>
                </a:solidFill>
                <a:cs typeface="+mj-cs"/>
              </a:rPr>
              <a:t>اب </a:t>
            </a:r>
            <a:r>
              <a:rPr lang="ar-SA" sz="2400" b="1" dirty="0" err="1">
                <a:solidFill>
                  <a:srgbClr val="FFFF00"/>
                </a:solidFill>
                <a:cs typeface="+mj-cs"/>
              </a:rPr>
              <a:t>إنفينتور</a:t>
            </a:r>
            <a:r>
              <a:rPr lang="ar-SA" sz="2400" b="1" dirty="0">
                <a:solidFill>
                  <a:srgbClr val="FFFF00"/>
                </a:solidFill>
                <a:cs typeface="+mj-cs"/>
              </a:rPr>
              <a:t> - </a:t>
            </a:r>
            <a:r>
              <a:rPr lang="en-US" sz="2400" b="1" dirty="0">
                <a:solidFill>
                  <a:srgbClr val="FFFF00"/>
                </a:solidFill>
                <a:cs typeface="+mj-cs"/>
              </a:rPr>
              <a:t>App Inventor</a:t>
            </a:r>
            <a:endParaRPr lang="ar-SA" sz="2400" b="1" dirty="0">
              <a:solidFill>
                <a:srgbClr val="FFFF00"/>
              </a:solidFill>
              <a:cs typeface="+mj-cs"/>
            </a:endParaRPr>
          </a:p>
        </p:txBody>
      </p:sp>
      <p:pic>
        <p:nvPicPr>
          <p:cNvPr id="6" name="Picture 8" descr="صورة ذات صلة">
            <a:extLst>
              <a:ext uri="{FF2B5EF4-FFF2-40B4-BE49-F238E27FC236}">
                <a16:creationId xmlns:a16="http://schemas.microsoft.com/office/drawing/2014/main" id="{F63E4A09-CE65-4B0C-97C4-B3A3C6012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955" y="1373279"/>
            <a:ext cx="4126408" cy="180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9251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442BCE3-BD8F-4B1A-B69A-4251F91552A2}"/>
              </a:ext>
            </a:extLst>
          </p:cNvPr>
          <p:cNvSpPr/>
          <p:nvPr/>
        </p:nvSpPr>
        <p:spPr>
          <a:xfrm>
            <a:off x="1115616" y="908720"/>
            <a:ext cx="6912768" cy="1077218"/>
          </a:xfrm>
          <a:prstGeom prst="rect">
            <a:avLst/>
          </a:prstGeom>
        </p:spPr>
        <p:txBody>
          <a:bodyPr wrap="square">
            <a:spAutoFit/>
          </a:bodyPr>
          <a:lstStyle/>
          <a:p>
            <a:pPr algn="ctr"/>
            <a:r>
              <a:rPr lang="ar-SA" sz="3200" dirty="0">
                <a:solidFill>
                  <a:srgbClr val="CC9900"/>
                </a:solidFill>
                <a:cs typeface="PT Bold Heading" panose="02010400000000000000" pitchFamily="2" charset="-78"/>
              </a:rPr>
              <a:t>مواقع الانترنت التي تتيح للمطورين بناء تطبيقات الأجهزة الذكية </a:t>
            </a:r>
            <a:endParaRPr lang="ar-SA" sz="3200" dirty="0">
              <a:cs typeface="PT Bold Heading" panose="02010400000000000000" pitchFamily="2" charset="-78"/>
            </a:endParaRPr>
          </a:p>
        </p:txBody>
      </p:sp>
      <p:sp>
        <p:nvSpPr>
          <p:cNvPr id="3" name="مستطيل 2">
            <a:extLst>
              <a:ext uri="{FF2B5EF4-FFF2-40B4-BE49-F238E27FC236}">
                <a16:creationId xmlns:a16="http://schemas.microsoft.com/office/drawing/2014/main" id="{C815AE0B-A4E2-4F5C-8CA7-AA9ADAD36ECA}"/>
              </a:ext>
            </a:extLst>
          </p:cNvPr>
          <p:cNvSpPr/>
          <p:nvPr/>
        </p:nvSpPr>
        <p:spPr>
          <a:xfrm>
            <a:off x="755576" y="2132856"/>
            <a:ext cx="7704856" cy="4031873"/>
          </a:xfrm>
          <a:prstGeom prst="rect">
            <a:avLst/>
          </a:prstGeom>
        </p:spPr>
        <p:txBody>
          <a:bodyPr wrap="square">
            <a:spAutoFit/>
          </a:bodyPr>
          <a:lstStyle/>
          <a:p>
            <a:pPr marL="457200" indent="-457200">
              <a:buFont typeface="Wingdings" panose="05000000000000000000" pitchFamily="2" charset="2"/>
              <a:buChar char="q"/>
            </a:pPr>
            <a:r>
              <a:rPr lang="ar-SA" sz="3200" b="1" dirty="0">
                <a:cs typeface="+mj-cs"/>
              </a:rPr>
              <a:t>موقع </a:t>
            </a:r>
          </a:p>
          <a:p>
            <a:endParaRPr lang="en-US" sz="3200" b="1" dirty="0">
              <a:solidFill>
                <a:srgbClr val="FF0000"/>
              </a:solidFill>
              <a:cs typeface="+mj-cs"/>
            </a:endParaRPr>
          </a:p>
          <a:p>
            <a:r>
              <a:rPr lang="ar-SA" sz="3200" b="1" dirty="0">
                <a:cs typeface="+mj-cs"/>
              </a:rPr>
              <a:t>ويتطلب امتلاك حساب بالموقع أو الفيس بوك.</a:t>
            </a:r>
          </a:p>
          <a:p>
            <a:endParaRPr lang="en-US" sz="3200" b="1" dirty="0">
              <a:cs typeface="+mj-cs"/>
            </a:endParaRPr>
          </a:p>
          <a:p>
            <a:pPr marL="457200" indent="-457200">
              <a:buFont typeface="Wingdings" panose="05000000000000000000" pitchFamily="2" charset="2"/>
              <a:buChar char="q"/>
            </a:pPr>
            <a:r>
              <a:rPr lang="ar-SA" sz="3200" b="1" dirty="0">
                <a:cs typeface="+mj-cs"/>
              </a:rPr>
              <a:t>موقع </a:t>
            </a:r>
            <a:endParaRPr lang="en-US" sz="3200" b="1" dirty="0">
              <a:solidFill>
                <a:srgbClr val="FF0000"/>
              </a:solidFill>
              <a:cs typeface="+mj-cs"/>
            </a:endParaRPr>
          </a:p>
          <a:p>
            <a:endParaRPr lang="ar-SA" sz="3200" b="1" dirty="0">
              <a:solidFill>
                <a:srgbClr val="FF0000"/>
              </a:solidFill>
              <a:cs typeface="+mj-cs"/>
            </a:endParaRPr>
          </a:p>
          <a:p>
            <a:r>
              <a:rPr lang="ar-SA" sz="3200" b="1" dirty="0">
                <a:cs typeface="+mj-cs"/>
              </a:rPr>
              <a:t>يوفر أدوات لتطوير تطبيقات </a:t>
            </a:r>
            <a:r>
              <a:rPr lang="ar-SA" sz="3200" b="1" dirty="0" err="1">
                <a:cs typeface="+mj-cs"/>
              </a:rPr>
              <a:t>أندرويد</a:t>
            </a:r>
            <a:r>
              <a:rPr lang="ar-SA" sz="3200" b="1" dirty="0">
                <a:cs typeface="+mj-cs"/>
              </a:rPr>
              <a:t> ونظام آبل ويتطلب التسجيل بالموقع.</a:t>
            </a:r>
          </a:p>
        </p:txBody>
      </p:sp>
      <p:pic>
        <p:nvPicPr>
          <p:cNvPr id="4" name="Picture 2" descr="نتيجة بحث الصور عن ‪ibuildApp  logo‬‏">
            <a:extLst>
              <a:ext uri="{FF2B5EF4-FFF2-40B4-BE49-F238E27FC236}">
                <a16:creationId xmlns:a16="http://schemas.microsoft.com/office/drawing/2014/main" id="{7166880E-DBCF-40FB-AF18-168BCB7AD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232" y="1988840"/>
            <a:ext cx="940830" cy="9408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نتيجة بحث الصور عن ‪buzztouch  logo‬‏">
            <a:extLst>
              <a:ext uri="{FF2B5EF4-FFF2-40B4-BE49-F238E27FC236}">
                <a16:creationId xmlns:a16="http://schemas.microsoft.com/office/drawing/2014/main" id="{5D07C582-95F7-402A-A5CE-A1E106EA9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284984"/>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52857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1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righ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right)">
                                      <p:cBhvr>
                                        <p:cTn id="20" dur="500"/>
                                        <p:tgtEl>
                                          <p:spTgt spid="3">
                                            <p:txEl>
                                              <p:pRg st="4" end="4"/>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175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right)">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469"/>
          <a:stretch/>
        </p:blipFill>
        <p:spPr bwMode="auto">
          <a:xfrm>
            <a:off x="612000" y="1640470"/>
            <a:ext cx="7920000" cy="4164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نتيجة بحث الصور عن ‪ibuildApp  logo‬‏">
            <a:extLst>
              <a:ext uri="{FF2B5EF4-FFF2-40B4-BE49-F238E27FC236}">
                <a16:creationId xmlns:a16="http://schemas.microsoft.com/office/drawing/2014/main" id="{57EB655A-11F7-4463-A636-D7A99B755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68797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22615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207"/>
          <a:stretch/>
        </p:blipFill>
        <p:spPr bwMode="auto">
          <a:xfrm>
            <a:off x="587438" y="1772816"/>
            <a:ext cx="7920000"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انفجار 1 2"/>
          <p:cNvSpPr/>
          <p:nvPr/>
        </p:nvSpPr>
        <p:spPr>
          <a:xfrm>
            <a:off x="6604516" y="2492896"/>
            <a:ext cx="327656" cy="2333863"/>
          </a:xfrm>
          <a:prstGeom prst="irregularSeal1">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endParaRPr lang="ar-SA" sz="4800" b="1" dirty="0"/>
          </a:p>
        </p:txBody>
      </p:sp>
      <p:pic>
        <p:nvPicPr>
          <p:cNvPr id="8194" name="Picture 2" descr="نتيجة بحث الصور عن ‪buzztouch  logo‬‏">
            <a:extLst>
              <a:ext uri="{FF2B5EF4-FFF2-40B4-BE49-F238E27FC236}">
                <a16:creationId xmlns:a16="http://schemas.microsoft.com/office/drawing/2014/main" id="{45571FA2-9C2E-4633-9D7F-B31A50067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5449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09109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681080" y="620688"/>
            <a:ext cx="7843000" cy="46166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ar-SA" sz="2400" b="1" dirty="0">
                <a:solidFill>
                  <a:schemeClr val="bg1"/>
                </a:solidFill>
                <a:cs typeface="+mj-cs"/>
              </a:rPr>
              <a:t>أشهر برامج التطوير التجارية :  </a:t>
            </a:r>
            <a:r>
              <a:rPr lang="en-US" sz="2400" b="1" dirty="0">
                <a:solidFill>
                  <a:srgbClr val="FFFF00"/>
                </a:solidFill>
                <a:cs typeface="+mj-cs"/>
              </a:rPr>
              <a:t>NSB-</a:t>
            </a:r>
            <a:r>
              <a:rPr lang="en-US" sz="2400" b="1" dirty="0" err="1">
                <a:solidFill>
                  <a:srgbClr val="FFFF00"/>
                </a:solidFill>
                <a:cs typeface="+mj-cs"/>
              </a:rPr>
              <a:t>AppStudio</a:t>
            </a:r>
            <a:endParaRPr lang="ar-SA" sz="2400" b="1" dirty="0">
              <a:solidFill>
                <a:srgbClr val="FFFF00"/>
              </a:solidFill>
              <a:cs typeface="+mj-cs"/>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308" y="1534691"/>
            <a:ext cx="13049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مستطيل 1"/>
          <p:cNvSpPr/>
          <p:nvPr/>
        </p:nvSpPr>
        <p:spPr>
          <a:xfrm>
            <a:off x="660455" y="3557334"/>
            <a:ext cx="7740629" cy="1815882"/>
          </a:xfrm>
          <a:prstGeom prst="rect">
            <a:avLst/>
          </a:prstGeom>
        </p:spPr>
        <p:txBody>
          <a:bodyPr wrap="square">
            <a:spAutoFit/>
          </a:bodyPr>
          <a:lstStyle/>
          <a:p>
            <a:pPr marL="457200" indent="-457200" algn="justLow">
              <a:buFont typeface="Arial" panose="020B0604020202020204" pitchFamily="34" charset="0"/>
              <a:buChar char="•"/>
            </a:pPr>
            <a:r>
              <a:rPr lang="ar-SA" sz="2800" b="1" dirty="0"/>
              <a:t>يتميز بسهولة الاستخدام .</a:t>
            </a:r>
          </a:p>
          <a:p>
            <a:pPr marL="457200" indent="-457200" algn="justLow">
              <a:buFont typeface="Arial" panose="020B0604020202020204" pitchFamily="34" charset="0"/>
              <a:buChar char="•"/>
            </a:pPr>
            <a:r>
              <a:rPr lang="ar-SA" sz="2800" b="1" dirty="0"/>
              <a:t>شاشة عمل رئيسية شبيهة بشاشة </a:t>
            </a:r>
            <a:r>
              <a:rPr lang="ar-SA" sz="2800" b="1" dirty="0" err="1"/>
              <a:t>الفيجول</a:t>
            </a:r>
            <a:r>
              <a:rPr lang="ar-SA" sz="2800" b="1" dirty="0"/>
              <a:t> بيسك ستوديو.</a:t>
            </a:r>
          </a:p>
          <a:p>
            <a:pPr marL="457200" indent="-457200" algn="justLow">
              <a:buFont typeface="Arial" panose="020B0604020202020204" pitchFamily="34" charset="0"/>
              <a:buChar char="•"/>
            </a:pPr>
            <a:r>
              <a:rPr lang="ar-SA" sz="2800" b="1" dirty="0"/>
              <a:t>يمكن للمبرمج استخدام لغة </a:t>
            </a:r>
            <a:r>
              <a:rPr lang="ar-SA" sz="2800" b="1">
                <a:solidFill>
                  <a:srgbClr val="C00000"/>
                </a:solidFill>
              </a:rPr>
              <a:t>بيسك </a:t>
            </a:r>
            <a:r>
              <a:rPr lang="ar-SA" sz="2800" b="1"/>
              <a:t>أو </a:t>
            </a:r>
            <a:r>
              <a:rPr lang="ar-SA" sz="2800" b="1" dirty="0"/>
              <a:t>لغة  </a:t>
            </a:r>
            <a:r>
              <a:rPr lang="ar-SA" sz="2800" b="1" dirty="0">
                <a:solidFill>
                  <a:srgbClr val="C00000"/>
                </a:solidFill>
              </a:rPr>
              <a:t>الجافا</a:t>
            </a:r>
            <a:r>
              <a:rPr lang="ar-SA" sz="2800" b="1" dirty="0"/>
              <a:t> لبناء التطبيقات .</a:t>
            </a:r>
          </a:p>
        </p:txBody>
      </p:sp>
    </p:spTree>
    <p:extLst>
      <p:ext uri="{BB962C8B-B14F-4D97-AF65-F5344CB8AC3E}">
        <p14:creationId xmlns:p14="http://schemas.microsoft.com/office/powerpoint/2010/main" val="131748870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outHorizont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righ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righ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right)">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نتيجة بحث الصور عن ‪Speak on mobile clipart‬‏">
            <a:extLst>
              <a:ext uri="{FF2B5EF4-FFF2-40B4-BE49-F238E27FC236}">
                <a16:creationId xmlns:a16="http://schemas.microsoft.com/office/drawing/2014/main" id="{9EF5E867-D07B-4FEA-BDE1-973C991605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5281" y="3789040"/>
            <a:ext cx="1007048" cy="2062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نتيجة بحث الصور عن ‪Speak on mobile clipart‬‏">
            <a:extLst>
              <a:ext uri="{FF2B5EF4-FFF2-40B4-BE49-F238E27FC236}">
                <a16:creationId xmlns:a16="http://schemas.microsoft.com/office/drawing/2014/main" id="{DA2D30DD-F4BE-4852-AEED-C0600E0720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8185" y="3789040"/>
            <a:ext cx="1152207" cy="206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نتيجة بحث الصور عن ‪Speak on mobile clipart‬‏">
            <a:extLst>
              <a:ext uri="{FF2B5EF4-FFF2-40B4-BE49-F238E27FC236}">
                <a16:creationId xmlns:a16="http://schemas.microsoft.com/office/drawing/2014/main" id="{6CC29C8A-169D-4F66-A8A9-E86D7ED75A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175" y="3774548"/>
            <a:ext cx="1152207" cy="20628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 Very Angered Man Talking On The Phone Cartoon Clipart Vector Toons">
            <a:extLst>
              <a:ext uri="{FF2B5EF4-FFF2-40B4-BE49-F238E27FC236}">
                <a16:creationId xmlns:a16="http://schemas.microsoft.com/office/drawing/2014/main" id="{E9BB24DC-9F61-4259-B6B2-213B48CAB5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7107" y="3789040"/>
            <a:ext cx="1154754" cy="2062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نتيجة بحث الصور عن ‪Speak on mobile clipart‬‏">
            <a:extLst>
              <a:ext uri="{FF2B5EF4-FFF2-40B4-BE49-F238E27FC236}">
                <a16:creationId xmlns:a16="http://schemas.microsoft.com/office/drawing/2014/main" id="{EBAF6483-CD57-48D9-9DA4-A027291C38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9924" y="3789040"/>
            <a:ext cx="1131721" cy="2062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نتيجة بحث الصور عن ‪Speak on mobile clipart‬‏">
            <a:extLst>
              <a:ext uri="{FF2B5EF4-FFF2-40B4-BE49-F238E27FC236}">
                <a16:creationId xmlns:a16="http://schemas.microsoft.com/office/drawing/2014/main" id="{DBF15EB0-38FC-4642-8462-156900444F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5132" y="3790778"/>
            <a:ext cx="1135749" cy="206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نتيجة بحث الصور عن ‪Speak on mobile clipart‬‏">
            <a:extLst>
              <a:ext uri="{FF2B5EF4-FFF2-40B4-BE49-F238E27FC236}">
                <a16:creationId xmlns:a16="http://schemas.microsoft.com/office/drawing/2014/main" id="{ACE8B875-4061-4C5A-9A09-AC986790B6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9004" y="3814472"/>
            <a:ext cx="1110526" cy="2062800"/>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زوايا مستديرة 6">
            <a:extLst>
              <a:ext uri="{FF2B5EF4-FFF2-40B4-BE49-F238E27FC236}">
                <a16:creationId xmlns:a16="http://schemas.microsoft.com/office/drawing/2014/main" id="{0C6FC495-EE18-45D7-8C64-F50EA6F5CEB5}"/>
              </a:ext>
            </a:extLst>
          </p:cNvPr>
          <p:cNvSpPr/>
          <p:nvPr/>
        </p:nvSpPr>
        <p:spPr>
          <a:xfrm>
            <a:off x="529985" y="3509804"/>
            <a:ext cx="8000840" cy="2592288"/>
          </a:xfrm>
          <a:prstGeom prst="roundRect">
            <a:avLst/>
          </a:prstGeom>
          <a:noFill/>
          <a:ln>
            <a:solidFill>
              <a:srgbClr val="13619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ar-SA"/>
          </a:p>
        </p:txBody>
      </p:sp>
      <p:sp>
        <p:nvSpPr>
          <p:cNvPr id="8" name="مستطيل 7">
            <a:extLst>
              <a:ext uri="{FF2B5EF4-FFF2-40B4-BE49-F238E27FC236}">
                <a16:creationId xmlns:a16="http://schemas.microsoft.com/office/drawing/2014/main" id="{131B24EE-67E9-49EA-976D-FC76B03FE7B9}"/>
              </a:ext>
            </a:extLst>
          </p:cNvPr>
          <p:cNvSpPr/>
          <p:nvPr/>
        </p:nvSpPr>
        <p:spPr>
          <a:xfrm>
            <a:off x="971600" y="1395933"/>
            <a:ext cx="7200800" cy="1384995"/>
          </a:xfrm>
          <a:prstGeom prst="rect">
            <a:avLst/>
          </a:prstGeom>
        </p:spPr>
        <p:txBody>
          <a:bodyPr wrap="square">
            <a:spAutoFit/>
          </a:bodyPr>
          <a:lstStyle/>
          <a:p>
            <a:pPr algn="ctr"/>
            <a:r>
              <a:rPr lang="ar-SA" sz="2800" b="1" dirty="0">
                <a:solidFill>
                  <a:srgbClr val="000000"/>
                </a:solidFill>
                <a:latin typeface="Nexa"/>
              </a:rPr>
              <a:t> غزت الأجهزة الذكية حياة الناس بجميع أعمارهم ولكل منهم اهتماماته بسبب تنوع الأجهزة الذكية ووجود متاجر للتطبيقات</a:t>
            </a:r>
            <a:br>
              <a:rPr lang="ar-SA" sz="2800" dirty="0"/>
            </a:br>
            <a:r>
              <a:rPr lang="ar-SA" sz="2800" b="1" dirty="0">
                <a:solidFill>
                  <a:srgbClr val="000000"/>
                </a:solidFill>
                <a:latin typeface="Nexa"/>
              </a:rPr>
              <a:t>مما جعلها تجربة ممتعة وغنية</a:t>
            </a:r>
            <a:endParaRPr lang="ar-SA" sz="2800" dirty="0"/>
          </a:p>
        </p:txBody>
      </p:sp>
    </p:spTree>
    <p:extLst>
      <p:ext uri="{BB962C8B-B14F-4D97-AF65-F5344CB8AC3E}">
        <p14:creationId xmlns:p14="http://schemas.microsoft.com/office/powerpoint/2010/main" val="6474437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repeatCount="indefinite"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34"/>
                                        </p:tgtEl>
                                        <p:attrNameLst>
                                          <p:attrName>style.visibility</p:attrName>
                                        </p:attrNameLst>
                                      </p:cBhvr>
                                      <p:to>
                                        <p:strVal val="visible"/>
                                      </p:to>
                                    </p:set>
                                    <p:animEffect transition="in" filter="fade">
                                      <p:cBhvr>
                                        <p:cTn id="18" dur="500"/>
                                        <p:tgtEl>
                                          <p:spTgt spid="103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500"/>
                                        <p:tgtEl>
                                          <p:spTgt spid="1036"/>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44"/>
                                        </p:tgtEl>
                                        <p:attrNameLst>
                                          <p:attrName>style.visibility</p:attrName>
                                        </p:attrNameLst>
                                      </p:cBhvr>
                                      <p:to>
                                        <p:strVal val="visible"/>
                                      </p:to>
                                    </p:set>
                                    <p:animEffect transition="in" filter="fade">
                                      <p:cBhvr>
                                        <p:cTn id="26" dur="500"/>
                                        <p:tgtEl>
                                          <p:spTgt spid="1044"/>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750"/>
                                        <p:tgtEl>
                                          <p:spTgt spid="1030"/>
                                        </p:tgtEl>
                                      </p:cBhvr>
                                    </p:animEffect>
                                  </p:childTnLst>
                                </p:cTn>
                              </p:par>
                            </p:childTnLst>
                          </p:cTn>
                        </p:par>
                        <p:par>
                          <p:cTn id="31" fill="hold">
                            <p:stCondLst>
                              <p:cond delay="3250"/>
                            </p:stCondLst>
                            <p:childTnLst>
                              <p:par>
                                <p:cTn id="32" presetID="10" presetClass="entr" presetSubtype="0" fill="hold" nodeType="after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500"/>
                                        <p:tgtEl>
                                          <p:spTgt spid="1028"/>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8"/>
                                        </p:tgtEl>
                                        <p:attrNameLst>
                                          <p:attrName>ppt_y</p:attrName>
                                        </p:attrNameLst>
                                      </p:cBhvr>
                                      <p:tavLst>
                                        <p:tav tm="0">
                                          <p:val>
                                            <p:strVal val="#ppt_y"/>
                                          </p:val>
                                        </p:tav>
                                        <p:tav tm="100000">
                                          <p:val>
                                            <p:strVal val="#ppt_y"/>
                                          </p:val>
                                        </p:tav>
                                      </p:tavLst>
                                    </p:anim>
                                    <p:anim calcmode="lin" valueType="num">
                                      <p:cBhvr>
                                        <p:cTn id="41"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52" y="1196752"/>
            <a:ext cx="7737297" cy="43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968538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681080" y="620688"/>
            <a:ext cx="7843000" cy="46166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ar-SA" sz="2400" b="1" dirty="0">
                <a:solidFill>
                  <a:schemeClr val="bg1"/>
                </a:solidFill>
                <a:cs typeface="+mj-cs"/>
              </a:rPr>
              <a:t>أشهر برامج التطوير التجارية :  </a:t>
            </a:r>
            <a:r>
              <a:rPr lang="en-US" sz="2400" b="1" dirty="0">
                <a:solidFill>
                  <a:srgbClr val="FFFF00"/>
                </a:solidFill>
                <a:cs typeface="+mj-cs"/>
              </a:rPr>
              <a:t>Basic 4 Android</a:t>
            </a:r>
            <a:endParaRPr lang="ar-SA" sz="2400" b="1" dirty="0">
              <a:solidFill>
                <a:srgbClr val="FFFF00"/>
              </a:solidFill>
              <a:cs typeface="+mj-cs"/>
            </a:endParaRPr>
          </a:p>
        </p:txBody>
      </p:sp>
      <p:pic>
        <p:nvPicPr>
          <p:cNvPr id="12" name="Picture 7" descr="http://leadbolt.com/blog/wp-content/uploads/2012/02/Basic4android-Logo-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9773" y="1584929"/>
            <a:ext cx="1785613" cy="1435633"/>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p:cNvSpPr/>
          <p:nvPr/>
        </p:nvSpPr>
        <p:spPr>
          <a:xfrm>
            <a:off x="660455" y="3629342"/>
            <a:ext cx="7740629" cy="1815882"/>
          </a:xfrm>
          <a:prstGeom prst="rect">
            <a:avLst/>
          </a:prstGeom>
        </p:spPr>
        <p:txBody>
          <a:bodyPr wrap="square">
            <a:spAutoFit/>
          </a:bodyPr>
          <a:lstStyle/>
          <a:p>
            <a:pPr marL="457200" indent="-457200" algn="justLow">
              <a:buFont typeface="Arial" panose="020B0604020202020204" pitchFamily="34" charset="0"/>
              <a:buChar char="•"/>
            </a:pPr>
            <a:r>
              <a:rPr lang="ar-SA" sz="2800" b="1" dirty="0"/>
              <a:t>بيئة لتطوير تطبيقات </a:t>
            </a:r>
            <a:r>
              <a:rPr lang="ar-SA" sz="2800" b="1" dirty="0" err="1">
                <a:solidFill>
                  <a:srgbClr val="C00000"/>
                </a:solidFill>
              </a:rPr>
              <a:t>الاندرويد</a:t>
            </a:r>
            <a:r>
              <a:rPr lang="ar-SA" sz="2800" b="1" dirty="0">
                <a:solidFill>
                  <a:srgbClr val="C00000"/>
                </a:solidFill>
              </a:rPr>
              <a:t> </a:t>
            </a:r>
            <a:r>
              <a:rPr lang="ar-SA" sz="2800" b="1" dirty="0"/>
              <a:t>.</a:t>
            </a:r>
          </a:p>
          <a:p>
            <a:pPr marL="457200" indent="-457200" algn="justLow">
              <a:buFont typeface="Arial" panose="020B0604020202020204" pitchFamily="34" charset="0"/>
              <a:buChar char="•"/>
            </a:pPr>
            <a:r>
              <a:rPr lang="ar-SA" sz="2800" b="1" dirty="0"/>
              <a:t>يستخدم </a:t>
            </a:r>
            <a:r>
              <a:rPr lang="ar-SA" sz="2800" b="1" dirty="0">
                <a:solidFill>
                  <a:srgbClr val="C00000"/>
                </a:solidFill>
              </a:rPr>
              <a:t>لغة </a:t>
            </a:r>
            <a:r>
              <a:rPr lang="ar-SA" sz="2800" b="1" dirty="0" err="1">
                <a:solidFill>
                  <a:srgbClr val="C00000"/>
                </a:solidFill>
              </a:rPr>
              <a:t>الفيجول</a:t>
            </a:r>
            <a:r>
              <a:rPr lang="ar-SA" sz="2800" b="1" dirty="0">
                <a:solidFill>
                  <a:srgbClr val="C00000"/>
                </a:solidFill>
              </a:rPr>
              <a:t> بيسك ستوديو </a:t>
            </a:r>
            <a:r>
              <a:rPr lang="ar-SA" sz="2800" b="1" dirty="0"/>
              <a:t>.</a:t>
            </a:r>
          </a:p>
          <a:p>
            <a:pPr marL="457200" indent="-457200" algn="justLow">
              <a:buFont typeface="Arial" panose="020B0604020202020204" pitchFamily="34" charset="0"/>
              <a:buChar char="•"/>
            </a:pPr>
            <a:r>
              <a:rPr lang="ar-SA" sz="2800" b="1" dirty="0"/>
              <a:t>يمكن بناء تطبيقات تناسب شاشات الاجهزة الذكية المختلفة .</a:t>
            </a:r>
          </a:p>
          <a:p>
            <a:pPr marL="457200" indent="-457200" algn="justLow">
              <a:buFont typeface="Arial" panose="020B0604020202020204" pitchFamily="34" charset="0"/>
              <a:buChar char="•"/>
            </a:pPr>
            <a:r>
              <a:rPr lang="ar-SA" sz="2800" b="1" dirty="0"/>
              <a:t>يوفر محاكيا لتجربة التطبيقات قبل نشرها على المتاجر. </a:t>
            </a:r>
            <a:endParaRPr lang="en-US" sz="2800" b="1" dirty="0"/>
          </a:p>
        </p:txBody>
      </p:sp>
    </p:spTree>
    <p:extLst>
      <p:ext uri="{BB962C8B-B14F-4D97-AF65-F5344CB8AC3E}">
        <p14:creationId xmlns:p14="http://schemas.microsoft.com/office/powerpoint/2010/main" val="366584408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righ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righ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right)">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right)">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25" y="1196752"/>
            <a:ext cx="7747350" cy="434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37033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نتيجة بحث الصور عن برمجة تطبيقات الأجهزة الذكية">
            <a:extLst>
              <a:ext uri="{FF2B5EF4-FFF2-40B4-BE49-F238E27FC236}">
                <a16:creationId xmlns:a16="http://schemas.microsoft.com/office/drawing/2014/main" id="{F97280CE-DA18-4474-B10E-89BEFBD62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202" y="2492896"/>
            <a:ext cx="3721596" cy="3721596"/>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مستدير الزوايا 2">
            <a:extLst>
              <a:ext uri="{FF2B5EF4-FFF2-40B4-BE49-F238E27FC236}">
                <a16:creationId xmlns:a16="http://schemas.microsoft.com/office/drawing/2014/main" id="{3C294434-7FAF-4C3E-89CB-6301081DF310}"/>
              </a:ext>
            </a:extLst>
          </p:cNvPr>
          <p:cNvSpPr/>
          <p:nvPr/>
        </p:nvSpPr>
        <p:spPr>
          <a:xfrm>
            <a:off x="1871700" y="1340768"/>
            <a:ext cx="5400600" cy="648072"/>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4000" b="1" dirty="0">
                <a:solidFill>
                  <a:schemeClr val="bg1"/>
                </a:solidFill>
              </a:rPr>
              <a:t>برمجة تطبيقات الأجهزة الذكية</a:t>
            </a:r>
          </a:p>
        </p:txBody>
      </p:sp>
    </p:spTree>
    <p:extLst>
      <p:ext uri="{BB962C8B-B14F-4D97-AF65-F5344CB8AC3E}">
        <p14:creationId xmlns:p14="http://schemas.microsoft.com/office/powerpoint/2010/main" val="29031326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28" y="818977"/>
            <a:ext cx="7925744" cy="3186087"/>
          </a:xfrm>
          <a:prstGeom prst="rect">
            <a:avLst/>
          </a:prstGeom>
          <a:noFill/>
          <a:ln w="79375" cmpd="thickThin">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0242" name="Picture 2" descr="نتيجة بحث الصور عن ‪program   clipart png‬‏">
            <a:extLst>
              <a:ext uri="{FF2B5EF4-FFF2-40B4-BE49-F238E27FC236}">
                <a16:creationId xmlns:a16="http://schemas.microsoft.com/office/drawing/2014/main" id="{5B6CFDD7-74AE-42EB-A947-6B29249243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3573016"/>
            <a:ext cx="3344813" cy="263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7895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heel(1)">
                                      <p:cBhvr>
                                        <p:cTn id="7" dur="75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619672" y="620688"/>
            <a:ext cx="5904656"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إن إس بيسك ستوديو  </a:t>
            </a:r>
            <a:r>
              <a:rPr lang="en-US" sz="2800" b="1" dirty="0"/>
              <a:t>NSB – </a:t>
            </a:r>
            <a:r>
              <a:rPr lang="en-US" sz="2800" b="1" dirty="0" err="1"/>
              <a:t>AppStudio</a:t>
            </a:r>
            <a:endParaRPr lang="ar-SA" sz="2800" b="1" dirty="0"/>
          </a:p>
        </p:txBody>
      </p:sp>
      <p:sp>
        <p:nvSpPr>
          <p:cNvPr id="3" name="مربع نص 2"/>
          <p:cNvSpPr txBox="1"/>
          <p:nvPr/>
        </p:nvSpPr>
        <p:spPr>
          <a:xfrm>
            <a:off x="755576" y="1700808"/>
            <a:ext cx="7560840" cy="2246769"/>
          </a:xfrm>
          <a:prstGeom prst="rect">
            <a:avLst/>
          </a:prstGeom>
          <a:noFill/>
        </p:spPr>
        <p:txBody>
          <a:bodyPr wrap="square" rtlCol="1">
            <a:spAutoFit/>
          </a:bodyPr>
          <a:lstStyle/>
          <a:p>
            <a:pPr algn="ctr"/>
            <a:r>
              <a:rPr lang="ar-SA" sz="2800" b="1" dirty="0"/>
              <a:t>بيئة قوية وكاملة لإنشاء تطبيقات الويب والهواتف الذكية التي تعمل على كثير من أنظمة التشغيل </a:t>
            </a:r>
            <a:r>
              <a:rPr lang="ar-SA" sz="2800" b="1" dirty="0">
                <a:solidFill>
                  <a:srgbClr val="FF0000"/>
                </a:solidFill>
              </a:rPr>
              <a:t>كــــ</a:t>
            </a:r>
          </a:p>
          <a:p>
            <a:pPr algn="ctr"/>
            <a:r>
              <a:rPr lang="ar-SA" sz="2800" b="1" dirty="0"/>
              <a:t> </a:t>
            </a:r>
            <a:r>
              <a:rPr lang="en-US" sz="2800" b="1" dirty="0">
                <a:solidFill>
                  <a:srgbClr val="4A32DC"/>
                </a:solidFill>
              </a:rPr>
              <a:t>iOS</a:t>
            </a:r>
            <a:r>
              <a:rPr lang="en-US" sz="2800" b="1" dirty="0"/>
              <a:t> – </a:t>
            </a:r>
            <a:r>
              <a:rPr lang="en-US" sz="2800" b="1" dirty="0">
                <a:solidFill>
                  <a:srgbClr val="4A32DC"/>
                </a:solidFill>
              </a:rPr>
              <a:t>Windows</a:t>
            </a:r>
            <a:r>
              <a:rPr lang="en-US" sz="2800" b="1" dirty="0"/>
              <a:t> </a:t>
            </a:r>
            <a:r>
              <a:rPr lang="en-US" sz="2800" b="1" dirty="0">
                <a:solidFill>
                  <a:srgbClr val="4A32DC"/>
                </a:solidFill>
              </a:rPr>
              <a:t>Phone</a:t>
            </a:r>
            <a:r>
              <a:rPr lang="en-US" sz="2800" b="1" dirty="0"/>
              <a:t> – </a:t>
            </a:r>
            <a:r>
              <a:rPr lang="en-US" sz="2800" b="1" dirty="0">
                <a:solidFill>
                  <a:srgbClr val="4A32DC"/>
                </a:solidFill>
              </a:rPr>
              <a:t>Android</a:t>
            </a:r>
            <a:endParaRPr lang="ar-SA" sz="2800" b="1" dirty="0">
              <a:solidFill>
                <a:srgbClr val="4A32DC"/>
              </a:solidFill>
            </a:endParaRPr>
          </a:p>
          <a:p>
            <a:pPr algn="ctr"/>
            <a:r>
              <a:rPr lang="ar-SA" sz="2800" b="1" dirty="0"/>
              <a:t>بطريقة تصميم سهلة تعتمد على السحب والافلات بلغة </a:t>
            </a:r>
          </a:p>
          <a:p>
            <a:pPr algn="ctr"/>
            <a:r>
              <a:rPr lang="en-US" sz="2800" b="1" dirty="0"/>
              <a:t>Java Script - Basic</a:t>
            </a:r>
            <a:endParaRPr lang="ar-SA" sz="2800" b="1" dirty="0"/>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4257675"/>
            <a:ext cx="13049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135777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500" fill="hold"/>
                                        <p:tgtEl>
                                          <p:spTgt spid="4101"/>
                                        </p:tgtEl>
                                        <p:attrNameLst>
                                          <p:attrName>ppt_w</p:attrName>
                                        </p:attrNameLst>
                                      </p:cBhvr>
                                      <p:tavLst>
                                        <p:tav tm="0">
                                          <p:val>
                                            <p:fltVal val="0"/>
                                          </p:val>
                                        </p:tav>
                                        <p:tav tm="100000">
                                          <p:val>
                                            <p:strVal val="#ppt_w"/>
                                          </p:val>
                                        </p:tav>
                                      </p:tavLst>
                                    </p:anim>
                                    <p:anim calcmode="lin" valueType="num">
                                      <p:cBhvr>
                                        <p:cTn id="8" dur="500" fill="hold"/>
                                        <p:tgtEl>
                                          <p:spTgt spid="4101"/>
                                        </p:tgtEl>
                                        <p:attrNameLst>
                                          <p:attrName>ppt_h</p:attrName>
                                        </p:attrNameLst>
                                      </p:cBhvr>
                                      <p:tavLst>
                                        <p:tav tm="0">
                                          <p:val>
                                            <p:fltVal val="0"/>
                                          </p:val>
                                        </p:tav>
                                        <p:tav tm="100000">
                                          <p:val>
                                            <p:strVal val="#ppt_h"/>
                                          </p:val>
                                        </p:tav>
                                      </p:tavLst>
                                    </p:anim>
                                    <p:animEffect transition="in" filter="fade">
                                      <p:cBhvr>
                                        <p:cTn id="9" dur="500"/>
                                        <p:tgtEl>
                                          <p:spTgt spid="410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982463" y="404664"/>
            <a:ext cx="3179075" cy="2215991"/>
          </a:xfrm>
          <a:prstGeom prst="rect">
            <a:avLst/>
          </a:prstGeom>
        </p:spPr>
        <p:txBody>
          <a:bodyPr wrap="none">
            <a:spAutoFit/>
          </a:bodyPr>
          <a:lstStyle/>
          <a:p>
            <a:r>
              <a:rPr lang="en-US" sz="13800" b="1" dirty="0">
                <a:solidFill>
                  <a:srgbClr val="C00000"/>
                </a:solidFill>
              </a:rPr>
              <a:t>NSB</a:t>
            </a:r>
            <a:endParaRPr lang="ar-SA" sz="13800" b="1" dirty="0">
              <a:solidFill>
                <a:srgbClr val="C00000"/>
              </a:solidFill>
            </a:endParaRPr>
          </a:p>
        </p:txBody>
      </p:sp>
      <p:sp>
        <p:nvSpPr>
          <p:cNvPr id="4" name="مستطيل 3"/>
          <p:cNvSpPr/>
          <p:nvPr/>
        </p:nvSpPr>
        <p:spPr>
          <a:xfrm>
            <a:off x="1196467" y="4213537"/>
            <a:ext cx="1944216"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6000" b="1" dirty="0">
                <a:solidFill>
                  <a:srgbClr val="C00000"/>
                </a:solidFill>
              </a:rPr>
              <a:t>N</a:t>
            </a:r>
            <a:r>
              <a:rPr lang="en-US" sz="6000" b="1" dirty="0"/>
              <a:t>ice</a:t>
            </a:r>
            <a:endParaRPr lang="ar-SA" sz="6000" b="1" dirty="0"/>
          </a:p>
        </p:txBody>
      </p:sp>
      <p:sp>
        <p:nvSpPr>
          <p:cNvPr id="24" name="شكل بيضاوي 23"/>
          <p:cNvSpPr/>
          <p:nvPr/>
        </p:nvSpPr>
        <p:spPr>
          <a:xfrm>
            <a:off x="1187624" y="3061410"/>
            <a:ext cx="1944216" cy="792088"/>
          </a:xfrm>
          <a:prstGeom prst="ellipse">
            <a:avLst/>
          </a:prstGeom>
          <a:solidFill>
            <a:srgbClr val="4A32D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rPr>
              <a:t>N</a:t>
            </a:r>
            <a:endParaRPr lang="ar-SA"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2" name="مستطيل 31"/>
          <p:cNvSpPr/>
          <p:nvPr/>
        </p:nvSpPr>
        <p:spPr>
          <a:xfrm>
            <a:off x="3347864" y="4213537"/>
            <a:ext cx="2232248"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6000" b="1" dirty="0">
                <a:solidFill>
                  <a:srgbClr val="C00000"/>
                </a:solidFill>
              </a:rPr>
              <a:t>S</a:t>
            </a:r>
            <a:r>
              <a:rPr lang="en-US" sz="6000" b="1" dirty="0">
                <a:solidFill>
                  <a:schemeClr val="tx1"/>
                </a:solidFill>
              </a:rPr>
              <a:t>mart</a:t>
            </a:r>
            <a:endParaRPr lang="ar-SA" sz="6000" b="1" dirty="0">
              <a:solidFill>
                <a:schemeClr val="tx1"/>
              </a:solidFill>
            </a:endParaRPr>
          </a:p>
        </p:txBody>
      </p:sp>
      <p:sp>
        <p:nvSpPr>
          <p:cNvPr id="33" name="شكل بيضاوي 32"/>
          <p:cNvSpPr/>
          <p:nvPr/>
        </p:nvSpPr>
        <p:spPr>
          <a:xfrm>
            <a:off x="3627053" y="3061410"/>
            <a:ext cx="1944216" cy="792088"/>
          </a:xfrm>
          <a:prstGeom prst="ellipse">
            <a:avLst/>
          </a:prstGeom>
          <a:solidFill>
            <a:srgbClr val="4A32D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rPr>
              <a:t>S</a:t>
            </a:r>
            <a:endParaRPr lang="ar-SA"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4" name="مستطيل 33"/>
          <p:cNvSpPr/>
          <p:nvPr/>
        </p:nvSpPr>
        <p:spPr>
          <a:xfrm>
            <a:off x="6021003" y="4213537"/>
            <a:ext cx="1944216"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6000" b="1" dirty="0">
                <a:solidFill>
                  <a:srgbClr val="C00000"/>
                </a:solidFill>
              </a:rPr>
              <a:t>B</a:t>
            </a:r>
            <a:r>
              <a:rPr lang="en-US" sz="6000" b="1" dirty="0"/>
              <a:t>asic</a:t>
            </a:r>
            <a:endParaRPr lang="ar-SA" sz="6000" b="1" dirty="0">
              <a:solidFill>
                <a:schemeClr val="tx1"/>
              </a:solidFill>
            </a:endParaRPr>
          </a:p>
        </p:txBody>
      </p:sp>
      <p:sp>
        <p:nvSpPr>
          <p:cNvPr id="35" name="شكل بيضاوي 34"/>
          <p:cNvSpPr/>
          <p:nvPr/>
        </p:nvSpPr>
        <p:spPr>
          <a:xfrm>
            <a:off x="6012160" y="3061410"/>
            <a:ext cx="1944216" cy="792088"/>
          </a:xfrm>
          <a:prstGeom prst="ellipse">
            <a:avLst/>
          </a:prstGeom>
          <a:solidFill>
            <a:srgbClr val="4A32D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7200" dirty="0">
                <a:ln w="18415" cmpd="sng">
                  <a:solidFill>
                    <a:srgbClr val="FFFFFF"/>
                  </a:solidFill>
                  <a:prstDash val="solid"/>
                </a:ln>
                <a:solidFill>
                  <a:srgbClr val="FFFFFF"/>
                </a:solidFill>
                <a:effectLst>
                  <a:outerShdw blurRad="63500" dir="3600000" algn="tl" rotWithShape="0">
                    <a:srgbClr val="000000">
                      <a:alpha val="70000"/>
                    </a:srgbClr>
                  </a:outerShdw>
                </a:effectLst>
              </a:rPr>
              <a:t>B</a:t>
            </a:r>
            <a:endParaRPr lang="ar-SA"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5570030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animBg="1"/>
      <p:bldP spid="32" grpId="0"/>
      <p:bldP spid="33" grpId="0" animBg="1"/>
      <p:bldP spid="34" grpId="0"/>
      <p:bldP spid="3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11">
            <a:extLst>
              <a:ext uri="{FF2B5EF4-FFF2-40B4-BE49-F238E27FC236}">
                <a16:creationId xmlns:a16="http://schemas.microsoft.com/office/drawing/2014/main" id="{30036EDA-9997-48E6-80FD-967739280720}"/>
              </a:ext>
            </a:extLst>
          </p:cNvPr>
          <p:cNvSpPr/>
          <p:nvPr/>
        </p:nvSpPr>
        <p:spPr>
          <a:xfrm>
            <a:off x="2339752" y="788511"/>
            <a:ext cx="4968552" cy="1200329"/>
          </a:xfrm>
          <a:prstGeom prst="rect">
            <a:avLst/>
          </a:prstGeom>
        </p:spPr>
        <p:txBody>
          <a:bodyPr wrap="square">
            <a:spAutoFit/>
          </a:bodyPr>
          <a:lstStyle/>
          <a:p>
            <a:pPr algn="ctr"/>
            <a:r>
              <a:rPr lang="ar-SA" sz="3600" b="1" dirty="0"/>
              <a:t>مراحل كتابة البرنامج باستخدام</a:t>
            </a:r>
          </a:p>
          <a:p>
            <a:pPr algn="ctr"/>
            <a:r>
              <a:rPr lang="en-US" sz="3600" b="1" dirty="0"/>
              <a:t>NSB – AppStudio</a:t>
            </a:r>
            <a:endParaRPr lang="ar-SA" sz="3600" b="1" dirty="0"/>
          </a:p>
        </p:txBody>
      </p:sp>
      <p:pic>
        <p:nvPicPr>
          <p:cNvPr id="12304" name="Picture 16" descr="صورة ذات صلة">
            <a:extLst>
              <a:ext uri="{FF2B5EF4-FFF2-40B4-BE49-F238E27FC236}">
                <a16:creationId xmlns:a16="http://schemas.microsoft.com/office/drawing/2014/main" id="{BB9D18B9-BFC7-4117-ADE3-4889953DF86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41789" y="2276871"/>
            <a:ext cx="4060423" cy="406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326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2304"/>
                                        </p:tgtEl>
                                        <p:attrNameLst>
                                          <p:attrName>style.visibility</p:attrName>
                                        </p:attrNameLst>
                                      </p:cBhvr>
                                      <p:to>
                                        <p:strVal val="visible"/>
                                      </p:to>
                                    </p:set>
                                    <p:animEffect transition="in" filter="randombar(horizontal)">
                                      <p:cBhvr>
                                        <p:cTn id="10"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صورة ذات صلة">
            <a:extLst>
              <a:ext uri="{FF2B5EF4-FFF2-40B4-BE49-F238E27FC236}">
                <a16:creationId xmlns:a16="http://schemas.microsoft.com/office/drawing/2014/main" id="{5102DE75-9697-4E7F-96A5-01B7F0458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42" y="1593701"/>
            <a:ext cx="6099715" cy="45716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files.softicons.com/download/object-icons/pool-balls-icons-by-barkerbaggies/png/256/1.png">
            <a:extLst>
              <a:ext uri="{FF2B5EF4-FFF2-40B4-BE49-F238E27FC236}">
                <a16:creationId xmlns:a16="http://schemas.microsoft.com/office/drawing/2014/main" id="{8C8C4F25-DB7F-4618-812A-C493A5833E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2409" y="692696"/>
            <a:ext cx="864096" cy="864096"/>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a:extLst>
              <a:ext uri="{FF2B5EF4-FFF2-40B4-BE49-F238E27FC236}">
                <a16:creationId xmlns:a16="http://schemas.microsoft.com/office/drawing/2014/main" id="{4613C765-C341-4E6C-B76D-479096A136A1}"/>
              </a:ext>
            </a:extLst>
          </p:cNvPr>
          <p:cNvSpPr txBox="1"/>
          <p:nvPr/>
        </p:nvSpPr>
        <p:spPr>
          <a:xfrm>
            <a:off x="2411760" y="715343"/>
            <a:ext cx="4980649" cy="769441"/>
          </a:xfrm>
          <a:prstGeom prst="rect">
            <a:avLst/>
          </a:prstGeom>
          <a:noFill/>
        </p:spPr>
        <p:txBody>
          <a:bodyPr wrap="square" rtlCol="1">
            <a:spAutoFit/>
          </a:bodyPr>
          <a:lstStyle>
            <a:defPPr>
              <a:defRPr lang="ar-SA"/>
            </a:defPPr>
            <a:lvl1pPr>
              <a:defRPr sz="4400" b="1">
                <a:cs typeface="Akhbar MT" pitchFamily="2" charset="-78"/>
              </a:defRPr>
            </a:lvl1pPr>
          </a:lstStyle>
          <a:p>
            <a:r>
              <a:rPr lang="ar-SA" dirty="0"/>
              <a:t>تصميم الواجهات</a:t>
            </a:r>
          </a:p>
        </p:txBody>
      </p:sp>
    </p:spTree>
    <p:extLst>
      <p:ext uri="{BB962C8B-B14F-4D97-AF65-F5344CB8AC3E}">
        <p14:creationId xmlns:p14="http://schemas.microsoft.com/office/powerpoint/2010/main" val="474357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par>
                                <p:cTn id="11" presetID="53" presetClass="entr" presetSubtype="16"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 calcmode="lin" valueType="num">
                                      <p:cBhvr>
                                        <p:cTn id="13" dur="500" fill="hold"/>
                                        <p:tgtEl>
                                          <p:spTgt spid="13316"/>
                                        </p:tgtEl>
                                        <p:attrNameLst>
                                          <p:attrName>ppt_w</p:attrName>
                                        </p:attrNameLst>
                                      </p:cBhvr>
                                      <p:tavLst>
                                        <p:tav tm="0">
                                          <p:val>
                                            <p:fltVal val="0"/>
                                          </p:val>
                                        </p:tav>
                                        <p:tav tm="100000">
                                          <p:val>
                                            <p:strVal val="#ppt_w"/>
                                          </p:val>
                                        </p:tav>
                                      </p:tavLst>
                                    </p:anim>
                                    <p:anim calcmode="lin" valueType="num">
                                      <p:cBhvr>
                                        <p:cTn id="14" dur="500" fill="hold"/>
                                        <p:tgtEl>
                                          <p:spTgt spid="13316"/>
                                        </p:tgtEl>
                                        <p:attrNameLst>
                                          <p:attrName>ppt_h</p:attrName>
                                        </p:attrNameLst>
                                      </p:cBhvr>
                                      <p:tavLst>
                                        <p:tav tm="0">
                                          <p:val>
                                            <p:fltVal val="0"/>
                                          </p:val>
                                        </p:tav>
                                        <p:tav tm="100000">
                                          <p:val>
                                            <p:strVal val="#ppt_h"/>
                                          </p:val>
                                        </p:tav>
                                      </p:tavLst>
                                    </p:anim>
                                    <p:animEffect transition="in" filter="fade">
                                      <p:cBhvr>
                                        <p:cTn id="15"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s://encrypted-tbn1.gstatic.com/images?q=tbn:ANd9GcTL1aU59GXssHaeQMyDRvDOGd2QhFPNfoHiL-fDK2cyaevDiJl07w">
            <a:extLst>
              <a:ext uri="{FF2B5EF4-FFF2-40B4-BE49-F238E27FC236}">
                <a16:creationId xmlns:a16="http://schemas.microsoft.com/office/drawing/2014/main" id="{CA934FA5-3289-44B1-90EA-6858D8A19A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408" y="692792"/>
            <a:ext cx="864000" cy="864000"/>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0F6ECF21-9052-4FF0-BD1C-F8A6DB4C924E}"/>
              </a:ext>
            </a:extLst>
          </p:cNvPr>
          <p:cNvSpPr txBox="1"/>
          <p:nvPr/>
        </p:nvSpPr>
        <p:spPr>
          <a:xfrm>
            <a:off x="2391522" y="787351"/>
            <a:ext cx="4980649" cy="769441"/>
          </a:xfrm>
          <a:prstGeom prst="rect">
            <a:avLst/>
          </a:prstGeom>
          <a:noFill/>
        </p:spPr>
        <p:txBody>
          <a:bodyPr wrap="square" rtlCol="1">
            <a:spAutoFit/>
          </a:bodyPr>
          <a:lstStyle/>
          <a:p>
            <a:r>
              <a:rPr lang="ar-SA" sz="4400" b="1" dirty="0">
                <a:cs typeface="Akhbar MT" pitchFamily="2" charset="-78"/>
              </a:rPr>
              <a:t>ضبط خصائص الأدوات .</a:t>
            </a:r>
          </a:p>
        </p:txBody>
      </p:sp>
      <p:pic>
        <p:nvPicPr>
          <p:cNvPr id="15362" name="Picture 2" descr="نتيجة بحث الصور عن ‫ضبط خصائص الأدوات   NSB – AppStudio‬‎">
            <a:extLst>
              <a:ext uri="{FF2B5EF4-FFF2-40B4-BE49-F238E27FC236}">
                <a16:creationId xmlns:a16="http://schemas.microsoft.com/office/drawing/2014/main" id="{DB589859-039B-4989-8EE6-C56B316E0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612" y="1916832"/>
            <a:ext cx="6200775"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600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 calcmode="lin" valueType="num">
                                      <p:cBhvr>
                                        <p:cTn id="13" dur="500" fill="hold"/>
                                        <p:tgtEl>
                                          <p:spTgt spid="15362"/>
                                        </p:tgtEl>
                                        <p:attrNameLst>
                                          <p:attrName>ppt_w</p:attrName>
                                        </p:attrNameLst>
                                      </p:cBhvr>
                                      <p:tavLst>
                                        <p:tav tm="0">
                                          <p:val>
                                            <p:fltVal val="0"/>
                                          </p:val>
                                        </p:tav>
                                        <p:tav tm="100000">
                                          <p:val>
                                            <p:strVal val="#ppt_w"/>
                                          </p:val>
                                        </p:tav>
                                      </p:tavLst>
                                    </p:anim>
                                    <p:anim calcmode="lin" valueType="num">
                                      <p:cBhvr>
                                        <p:cTn id="14" dur="500" fill="hold"/>
                                        <p:tgtEl>
                                          <p:spTgt spid="15362"/>
                                        </p:tgtEl>
                                        <p:attrNameLst>
                                          <p:attrName>ppt_h</p:attrName>
                                        </p:attrNameLst>
                                      </p:cBhvr>
                                      <p:tavLst>
                                        <p:tav tm="0">
                                          <p:val>
                                            <p:fltVal val="0"/>
                                          </p:val>
                                        </p:tav>
                                        <p:tav tm="100000">
                                          <p:val>
                                            <p:strVal val="#ppt_h"/>
                                          </p:val>
                                        </p:tav>
                                      </p:tavLst>
                                    </p:anim>
                                    <p:animEffect transition="in" filter="fade">
                                      <p:cBhvr>
                                        <p:cTn id="15"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rker with doubts Free Vector">
            <a:extLst>
              <a:ext uri="{FF2B5EF4-FFF2-40B4-BE49-F238E27FC236}">
                <a16:creationId xmlns:a16="http://schemas.microsoft.com/office/drawing/2014/main" id="{DD3A79E9-EF0C-477C-97B1-882F61C4EE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84" t="6849" r="26373" b="5827"/>
          <a:stretch/>
        </p:blipFill>
        <p:spPr bwMode="auto">
          <a:xfrm>
            <a:off x="827584" y="2348880"/>
            <a:ext cx="2016224" cy="3672408"/>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BE4B3ED0-BDD3-4074-B60E-56C184D73243}"/>
              </a:ext>
            </a:extLst>
          </p:cNvPr>
          <p:cNvSpPr/>
          <p:nvPr/>
        </p:nvSpPr>
        <p:spPr>
          <a:xfrm>
            <a:off x="1711381" y="1920490"/>
            <a:ext cx="5755102" cy="461665"/>
          </a:xfrm>
          <a:prstGeom prst="rect">
            <a:avLst/>
          </a:prstGeom>
        </p:spPr>
        <p:txBody>
          <a:bodyPr wrap="none">
            <a:spAutoFit/>
          </a:bodyPr>
          <a:lstStyle/>
          <a:p>
            <a:r>
              <a:rPr lang="ar-SA" sz="2400" b="1" dirty="0">
                <a:solidFill>
                  <a:srgbClr val="C00000"/>
                </a:solidFill>
                <a:latin typeface="Nexa"/>
              </a:rPr>
              <a:t>هل لديك فكرة عن سبب تسمية الأجهزة الذكية بهذا الاسم</a:t>
            </a:r>
            <a:endParaRPr lang="ar-SA" sz="2400" dirty="0">
              <a:solidFill>
                <a:srgbClr val="C00000"/>
              </a:solidFill>
            </a:endParaRPr>
          </a:p>
        </p:txBody>
      </p:sp>
      <p:pic>
        <p:nvPicPr>
          <p:cNvPr id="2052" name="Picture 4" descr="صورة ذات صلة">
            <a:extLst>
              <a:ext uri="{FF2B5EF4-FFF2-40B4-BE49-F238E27FC236}">
                <a16:creationId xmlns:a16="http://schemas.microsoft.com/office/drawing/2014/main" id="{D4D95A61-B00B-4068-8789-1411180AAB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31640" y="1811549"/>
            <a:ext cx="681347" cy="6813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صورة ذات صلة">
            <a:extLst>
              <a:ext uri="{FF2B5EF4-FFF2-40B4-BE49-F238E27FC236}">
                <a16:creationId xmlns:a16="http://schemas.microsoft.com/office/drawing/2014/main" id="{1AFC99E5-FE99-4F9C-A5A5-1EB395789D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7603" y="1821799"/>
            <a:ext cx="681347" cy="681347"/>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7393F030-DEBF-40D2-9B96-1E5CB45CB8AE}"/>
              </a:ext>
            </a:extLst>
          </p:cNvPr>
          <p:cNvSpPr/>
          <p:nvPr/>
        </p:nvSpPr>
        <p:spPr>
          <a:xfrm>
            <a:off x="5348208" y="2918352"/>
            <a:ext cx="2151550" cy="461665"/>
          </a:xfrm>
          <a:prstGeom prst="rect">
            <a:avLst/>
          </a:prstGeom>
        </p:spPr>
        <p:txBody>
          <a:bodyPr wrap="none">
            <a:spAutoFit/>
          </a:bodyPr>
          <a:lstStyle/>
          <a:p>
            <a:r>
              <a:rPr lang="ar-SA" sz="2400" b="1" dirty="0">
                <a:solidFill>
                  <a:srgbClr val="C00000"/>
                </a:solidFill>
                <a:latin typeface="Nexa"/>
              </a:rPr>
              <a:t>ما الذي يجعلها ذكية</a:t>
            </a:r>
            <a:endParaRPr lang="ar-SA" sz="2400" b="1" dirty="0">
              <a:solidFill>
                <a:srgbClr val="C00000"/>
              </a:solidFill>
            </a:endParaRPr>
          </a:p>
        </p:txBody>
      </p:sp>
      <p:pic>
        <p:nvPicPr>
          <p:cNvPr id="12" name="Picture 4" descr="صورة ذات صلة">
            <a:extLst>
              <a:ext uri="{FF2B5EF4-FFF2-40B4-BE49-F238E27FC236}">
                <a16:creationId xmlns:a16="http://schemas.microsoft.com/office/drawing/2014/main" id="{76B82966-DC64-4520-BBB9-58B3C1A11D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916414" y="2780928"/>
            <a:ext cx="681347" cy="6813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صورة ذات صلة">
            <a:extLst>
              <a:ext uri="{FF2B5EF4-FFF2-40B4-BE49-F238E27FC236}">
                <a16:creationId xmlns:a16="http://schemas.microsoft.com/office/drawing/2014/main" id="{4C71389C-BD4C-4275-907F-482F032CF7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0878" y="2819661"/>
            <a:ext cx="681347" cy="681347"/>
          </a:xfrm>
          <a:prstGeom prst="rect">
            <a:avLst/>
          </a:prstGeom>
          <a:noFill/>
          <a:extLst>
            <a:ext uri="{909E8E84-426E-40DD-AFC4-6F175D3DCCD1}">
              <a14:hiddenFill xmlns:a14="http://schemas.microsoft.com/office/drawing/2010/main">
                <a:solidFill>
                  <a:srgbClr val="FFFFFF"/>
                </a:solidFill>
              </a14:hiddenFill>
            </a:ext>
          </a:extLst>
        </p:spPr>
      </p:pic>
      <p:sp>
        <p:nvSpPr>
          <p:cNvPr id="14" name="مستطيل 13">
            <a:extLst>
              <a:ext uri="{FF2B5EF4-FFF2-40B4-BE49-F238E27FC236}">
                <a16:creationId xmlns:a16="http://schemas.microsoft.com/office/drawing/2014/main" id="{09CF1CCE-ADD3-444F-ADC6-43CE5AEFA198}"/>
              </a:ext>
            </a:extLst>
          </p:cNvPr>
          <p:cNvSpPr/>
          <p:nvPr/>
        </p:nvSpPr>
        <p:spPr>
          <a:xfrm>
            <a:off x="5192051" y="3926464"/>
            <a:ext cx="2284600" cy="461665"/>
          </a:xfrm>
          <a:prstGeom prst="rect">
            <a:avLst/>
          </a:prstGeom>
        </p:spPr>
        <p:txBody>
          <a:bodyPr wrap="none">
            <a:spAutoFit/>
          </a:bodyPr>
          <a:lstStyle/>
          <a:p>
            <a:r>
              <a:rPr lang="ar-SA" sz="2400" b="1" dirty="0">
                <a:solidFill>
                  <a:srgbClr val="C00000"/>
                </a:solidFill>
                <a:latin typeface="Nexa"/>
              </a:rPr>
              <a:t>كيف يمكن استخدامها</a:t>
            </a:r>
            <a:endParaRPr lang="ar-SA" sz="2400" b="1" dirty="0">
              <a:solidFill>
                <a:srgbClr val="C00000"/>
              </a:solidFill>
            </a:endParaRPr>
          </a:p>
        </p:txBody>
      </p:sp>
      <p:pic>
        <p:nvPicPr>
          <p:cNvPr id="15" name="Picture 4" descr="صورة ذات صلة">
            <a:extLst>
              <a:ext uri="{FF2B5EF4-FFF2-40B4-BE49-F238E27FC236}">
                <a16:creationId xmlns:a16="http://schemas.microsoft.com/office/drawing/2014/main" id="{C81ACD16-11B1-4710-9D6E-8B7F46D897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749291" y="3789040"/>
            <a:ext cx="681347" cy="6813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صورة ذات صلة">
            <a:extLst>
              <a:ext uri="{FF2B5EF4-FFF2-40B4-BE49-F238E27FC236}">
                <a16:creationId xmlns:a16="http://schemas.microsoft.com/office/drawing/2014/main" id="{DA8E6D26-FACE-4927-87D1-F940961455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7771" y="3827773"/>
            <a:ext cx="681347" cy="68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7337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175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1000" fill="hold"/>
                                        <p:tgtEl>
                                          <p:spTgt spid="2052"/>
                                        </p:tgtEl>
                                        <p:attrNameLst>
                                          <p:attrName>ppt_w</p:attrName>
                                        </p:attrNameLst>
                                      </p:cBhvr>
                                      <p:tavLst>
                                        <p:tav tm="0">
                                          <p:val>
                                            <p:fltVal val="0"/>
                                          </p:val>
                                        </p:tav>
                                        <p:tav tm="100000">
                                          <p:val>
                                            <p:strVal val="#ppt_w"/>
                                          </p:val>
                                        </p:tav>
                                      </p:tavLst>
                                    </p:anim>
                                    <p:anim calcmode="lin" valueType="num">
                                      <p:cBhvr>
                                        <p:cTn id="19" dur="1000" fill="hold"/>
                                        <p:tgtEl>
                                          <p:spTgt spid="2052"/>
                                        </p:tgtEl>
                                        <p:attrNameLst>
                                          <p:attrName>ppt_h</p:attrName>
                                        </p:attrNameLst>
                                      </p:cBhvr>
                                      <p:tavLst>
                                        <p:tav tm="0">
                                          <p:val>
                                            <p:fltVal val="0"/>
                                          </p:val>
                                        </p:tav>
                                        <p:tav tm="100000">
                                          <p:val>
                                            <p:strVal val="#ppt_h"/>
                                          </p:val>
                                        </p:tav>
                                      </p:tavLst>
                                    </p:anim>
                                    <p:anim calcmode="lin" valueType="num">
                                      <p:cBhvr>
                                        <p:cTn id="20" dur="1000" fill="hold"/>
                                        <p:tgtEl>
                                          <p:spTgt spid="2052"/>
                                        </p:tgtEl>
                                        <p:attrNameLst>
                                          <p:attrName>style.rotation</p:attrName>
                                        </p:attrNameLst>
                                      </p:cBhvr>
                                      <p:tavLst>
                                        <p:tav tm="0">
                                          <p:val>
                                            <p:fltVal val="90"/>
                                          </p:val>
                                        </p:tav>
                                        <p:tav tm="100000">
                                          <p:val>
                                            <p:fltVal val="0"/>
                                          </p:val>
                                        </p:tav>
                                      </p:tavLst>
                                    </p:anim>
                                    <p:animEffect transition="in" filter="fade">
                                      <p:cBhvr>
                                        <p:cTn id="21" dur="1000"/>
                                        <p:tgtEl>
                                          <p:spTgt spid="2052"/>
                                        </p:tgtEl>
                                      </p:cBhvr>
                                    </p:animEffect>
                                  </p:childTnLst>
                                </p:cTn>
                              </p:par>
                              <p:par>
                                <p:cTn id="22" presetID="31" presetClass="entr" presetSubtype="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 calcmode="lin" valueType="num">
                                      <p:cBhvr>
                                        <p:cTn id="24" dur="1000" fill="hold"/>
                                        <p:tgtEl>
                                          <p:spTgt spid="2054"/>
                                        </p:tgtEl>
                                        <p:attrNameLst>
                                          <p:attrName>ppt_w</p:attrName>
                                        </p:attrNameLst>
                                      </p:cBhvr>
                                      <p:tavLst>
                                        <p:tav tm="0">
                                          <p:val>
                                            <p:fltVal val="0"/>
                                          </p:val>
                                        </p:tav>
                                        <p:tav tm="100000">
                                          <p:val>
                                            <p:strVal val="#ppt_w"/>
                                          </p:val>
                                        </p:tav>
                                      </p:tavLst>
                                    </p:anim>
                                    <p:anim calcmode="lin" valueType="num">
                                      <p:cBhvr>
                                        <p:cTn id="25" dur="1000" fill="hold"/>
                                        <p:tgtEl>
                                          <p:spTgt spid="2054"/>
                                        </p:tgtEl>
                                        <p:attrNameLst>
                                          <p:attrName>ppt_h</p:attrName>
                                        </p:attrNameLst>
                                      </p:cBhvr>
                                      <p:tavLst>
                                        <p:tav tm="0">
                                          <p:val>
                                            <p:fltVal val="0"/>
                                          </p:val>
                                        </p:tav>
                                        <p:tav tm="100000">
                                          <p:val>
                                            <p:strVal val="#ppt_h"/>
                                          </p:val>
                                        </p:tav>
                                      </p:tavLst>
                                    </p:anim>
                                    <p:anim calcmode="lin" valueType="num">
                                      <p:cBhvr>
                                        <p:cTn id="26" dur="1000" fill="hold"/>
                                        <p:tgtEl>
                                          <p:spTgt spid="2054"/>
                                        </p:tgtEl>
                                        <p:attrNameLst>
                                          <p:attrName>style.rotation</p:attrName>
                                        </p:attrNameLst>
                                      </p:cBhvr>
                                      <p:tavLst>
                                        <p:tav tm="0">
                                          <p:val>
                                            <p:fltVal val="90"/>
                                          </p:val>
                                        </p:tav>
                                        <p:tav tm="100000">
                                          <p:val>
                                            <p:fltVal val="0"/>
                                          </p:val>
                                        </p:tav>
                                      </p:tavLst>
                                    </p:anim>
                                    <p:animEffect transition="in" filter="fade">
                                      <p:cBhvr>
                                        <p:cTn id="27" dur="10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 calcmode="lin" valueType="num">
                                      <p:cBhvr>
                                        <p:cTn id="34" dur="1000" fill="hold"/>
                                        <p:tgtEl>
                                          <p:spTgt spid="11"/>
                                        </p:tgtEl>
                                        <p:attrNameLst>
                                          <p:attrName>style.rotation</p:attrName>
                                        </p:attrNameLst>
                                      </p:cBhvr>
                                      <p:tavLst>
                                        <p:tav tm="0">
                                          <p:val>
                                            <p:fltVal val="90"/>
                                          </p:val>
                                        </p:tav>
                                        <p:tav tm="100000">
                                          <p:val>
                                            <p:fltVal val="0"/>
                                          </p:val>
                                        </p:tav>
                                      </p:tavLst>
                                    </p:anim>
                                    <p:animEffect transition="in" filter="fade">
                                      <p:cBhvr>
                                        <p:cTn id="35" dur="1000"/>
                                        <p:tgtEl>
                                          <p:spTgt spid="11"/>
                                        </p:tgtEl>
                                      </p:cBhvr>
                                    </p:animEffect>
                                  </p:childTnLst>
                                </p:cTn>
                              </p:par>
                              <p:par>
                                <p:cTn id="36" presetID="31"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fltVal val="0"/>
                                          </p:val>
                                        </p:tav>
                                        <p:tav tm="100000">
                                          <p:val>
                                            <p:strVal val="#ppt_w"/>
                                          </p:val>
                                        </p:tav>
                                      </p:tavLst>
                                    </p:anim>
                                    <p:anim calcmode="lin" valueType="num">
                                      <p:cBhvr>
                                        <p:cTn id="39" dur="1000" fill="hold"/>
                                        <p:tgtEl>
                                          <p:spTgt spid="12"/>
                                        </p:tgtEl>
                                        <p:attrNameLst>
                                          <p:attrName>ppt_h</p:attrName>
                                        </p:attrNameLst>
                                      </p:cBhvr>
                                      <p:tavLst>
                                        <p:tav tm="0">
                                          <p:val>
                                            <p:fltVal val="0"/>
                                          </p:val>
                                        </p:tav>
                                        <p:tav tm="100000">
                                          <p:val>
                                            <p:strVal val="#ppt_h"/>
                                          </p:val>
                                        </p:tav>
                                      </p:tavLst>
                                    </p:anim>
                                    <p:anim calcmode="lin" valueType="num">
                                      <p:cBhvr>
                                        <p:cTn id="40" dur="1000" fill="hold"/>
                                        <p:tgtEl>
                                          <p:spTgt spid="12"/>
                                        </p:tgtEl>
                                        <p:attrNameLst>
                                          <p:attrName>style.rotation</p:attrName>
                                        </p:attrNameLst>
                                      </p:cBhvr>
                                      <p:tavLst>
                                        <p:tav tm="0">
                                          <p:val>
                                            <p:fltVal val="90"/>
                                          </p:val>
                                        </p:tav>
                                        <p:tav tm="100000">
                                          <p:val>
                                            <p:fltVal val="0"/>
                                          </p:val>
                                        </p:tav>
                                      </p:tavLst>
                                    </p:anim>
                                    <p:animEffect transition="in" filter="fade">
                                      <p:cBhvr>
                                        <p:cTn id="41" dur="1000"/>
                                        <p:tgtEl>
                                          <p:spTgt spid="12"/>
                                        </p:tgtEl>
                                      </p:cBhvr>
                                    </p:animEffect>
                                  </p:childTnLst>
                                </p:cTn>
                              </p:par>
                              <p:par>
                                <p:cTn id="42" presetID="3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fltVal val="0"/>
                                          </p:val>
                                        </p:tav>
                                        <p:tav tm="100000">
                                          <p:val>
                                            <p:strVal val="#ppt_w"/>
                                          </p:val>
                                        </p:tav>
                                      </p:tavLst>
                                    </p:anim>
                                    <p:anim calcmode="lin" valueType="num">
                                      <p:cBhvr>
                                        <p:cTn id="45" dur="1000" fill="hold"/>
                                        <p:tgtEl>
                                          <p:spTgt spid="13"/>
                                        </p:tgtEl>
                                        <p:attrNameLst>
                                          <p:attrName>ppt_h</p:attrName>
                                        </p:attrNameLst>
                                      </p:cBhvr>
                                      <p:tavLst>
                                        <p:tav tm="0">
                                          <p:val>
                                            <p:fltVal val="0"/>
                                          </p:val>
                                        </p:tav>
                                        <p:tav tm="100000">
                                          <p:val>
                                            <p:strVal val="#ppt_h"/>
                                          </p:val>
                                        </p:tav>
                                      </p:tavLst>
                                    </p:anim>
                                    <p:anim calcmode="lin" valueType="num">
                                      <p:cBhvr>
                                        <p:cTn id="46" dur="1000" fill="hold"/>
                                        <p:tgtEl>
                                          <p:spTgt spid="13"/>
                                        </p:tgtEl>
                                        <p:attrNameLst>
                                          <p:attrName>style.rotation</p:attrName>
                                        </p:attrNameLst>
                                      </p:cBhvr>
                                      <p:tavLst>
                                        <p:tav tm="0">
                                          <p:val>
                                            <p:fltVal val="90"/>
                                          </p:val>
                                        </p:tav>
                                        <p:tav tm="100000">
                                          <p:val>
                                            <p:fltVal val="0"/>
                                          </p:val>
                                        </p:tav>
                                      </p:tavLst>
                                    </p:anim>
                                    <p:animEffect transition="in" filter="fade">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ppt_w</p:attrName>
                                        </p:attrNameLst>
                                      </p:cBhvr>
                                      <p:tavLst>
                                        <p:tav tm="0">
                                          <p:val>
                                            <p:fltVal val="0"/>
                                          </p:val>
                                        </p:tav>
                                        <p:tav tm="100000">
                                          <p:val>
                                            <p:strVal val="#ppt_w"/>
                                          </p:val>
                                        </p:tav>
                                      </p:tavLst>
                                    </p:anim>
                                    <p:anim calcmode="lin" valueType="num">
                                      <p:cBhvr>
                                        <p:cTn id="53" dur="1000" fill="hold"/>
                                        <p:tgtEl>
                                          <p:spTgt spid="14"/>
                                        </p:tgtEl>
                                        <p:attrNameLst>
                                          <p:attrName>ppt_h</p:attrName>
                                        </p:attrNameLst>
                                      </p:cBhvr>
                                      <p:tavLst>
                                        <p:tav tm="0">
                                          <p:val>
                                            <p:fltVal val="0"/>
                                          </p:val>
                                        </p:tav>
                                        <p:tav tm="100000">
                                          <p:val>
                                            <p:strVal val="#ppt_h"/>
                                          </p:val>
                                        </p:tav>
                                      </p:tavLst>
                                    </p:anim>
                                    <p:anim calcmode="lin" valueType="num">
                                      <p:cBhvr>
                                        <p:cTn id="54" dur="1000" fill="hold"/>
                                        <p:tgtEl>
                                          <p:spTgt spid="14"/>
                                        </p:tgtEl>
                                        <p:attrNameLst>
                                          <p:attrName>style.rotation</p:attrName>
                                        </p:attrNameLst>
                                      </p:cBhvr>
                                      <p:tavLst>
                                        <p:tav tm="0">
                                          <p:val>
                                            <p:fltVal val="90"/>
                                          </p:val>
                                        </p:tav>
                                        <p:tav tm="100000">
                                          <p:val>
                                            <p:fltVal val="0"/>
                                          </p:val>
                                        </p:tav>
                                      </p:tavLst>
                                    </p:anim>
                                    <p:animEffect transition="in" filter="fade">
                                      <p:cBhvr>
                                        <p:cTn id="55" dur="1000"/>
                                        <p:tgtEl>
                                          <p:spTgt spid="14"/>
                                        </p:tgtEl>
                                      </p:cBhvr>
                                    </p:animEffect>
                                  </p:childTnLst>
                                </p:cTn>
                              </p:par>
                              <p:par>
                                <p:cTn id="56" presetID="31"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fltVal val="0"/>
                                          </p:val>
                                        </p:tav>
                                        <p:tav tm="100000">
                                          <p:val>
                                            <p:strVal val="#ppt_w"/>
                                          </p:val>
                                        </p:tav>
                                      </p:tavLst>
                                    </p:anim>
                                    <p:anim calcmode="lin" valueType="num">
                                      <p:cBhvr>
                                        <p:cTn id="59" dur="1000" fill="hold"/>
                                        <p:tgtEl>
                                          <p:spTgt spid="15"/>
                                        </p:tgtEl>
                                        <p:attrNameLst>
                                          <p:attrName>ppt_h</p:attrName>
                                        </p:attrNameLst>
                                      </p:cBhvr>
                                      <p:tavLst>
                                        <p:tav tm="0">
                                          <p:val>
                                            <p:fltVal val="0"/>
                                          </p:val>
                                        </p:tav>
                                        <p:tav tm="100000">
                                          <p:val>
                                            <p:strVal val="#ppt_h"/>
                                          </p:val>
                                        </p:tav>
                                      </p:tavLst>
                                    </p:anim>
                                    <p:anim calcmode="lin" valueType="num">
                                      <p:cBhvr>
                                        <p:cTn id="60" dur="1000" fill="hold"/>
                                        <p:tgtEl>
                                          <p:spTgt spid="15"/>
                                        </p:tgtEl>
                                        <p:attrNameLst>
                                          <p:attrName>style.rotation</p:attrName>
                                        </p:attrNameLst>
                                      </p:cBhvr>
                                      <p:tavLst>
                                        <p:tav tm="0">
                                          <p:val>
                                            <p:fltVal val="90"/>
                                          </p:val>
                                        </p:tav>
                                        <p:tav tm="100000">
                                          <p:val>
                                            <p:fltVal val="0"/>
                                          </p:val>
                                        </p:tav>
                                      </p:tavLst>
                                    </p:anim>
                                    <p:animEffect transition="in" filter="fade">
                                      <p:cBhvr>
                                        <p:cTn id="61" dur="1000"/>
                                        <p:tgtEl>
                                          <p:spTgt spid="15"/>
                                        </p:tgtEl>
                                      </p:cBhvr>
                                    </p:animEffect>
                                  </p:childTnLst>
                                </p:cTn>
                              </p:par>
                              <p:par>
                                <p:cTn id="62" presetID="31"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1000" fill="hold"/>
                                        <p:tgtEl>
                                          <p:spTgt spid="16"/>
                                        </p:tgtEl>
                                        <p:attrNameLst>
                                          <p:attrName>ppt_w</p:attrName>
                                        </p:attrNameLst>
                                      </p:cBhvr>
                                      <p:tavLst>
                                        <p:tav tm="0">
                                          <p:val>
                                            <p:fltVal val="0"/>
                                          </p:val>
                                        </p:tav>
                                        <p:tav tm="100000">
                                          <p:val>
                                            <p:strVal val="#ppt_w"/>
                                          </p:val>
                                        </p:tav>
                                      </p:tavLst>
                                    </p:anim>
                                    <p:anim calcmode="lin" valueType="num">
                                      <p:cBhvr>
                                        <p:cTn id="65" dur="1000" fill="hold"/>
                                        <p:tgtEl>
                                          <p:spTgt spid="16"/>
                                        </p:tgtEl>
                                        <p:attrNameLst>
                                          <p:attrName>ppt_h</p:attrName>
                                        </p:attrNameLst>
                                      </p:cBhvr>
                                      <p:tavLst>
                                        <p:tav tm="0">
                                          <p:val>
                                            <p:fltVal val="0"/>
                                          </p:val>
                                        </p:tav>
                                        <p:tav tm="100000">
                                          <p:val>
                                            <p:strVal val="#ppt_h"/>
                                          </p:val>
                                        </p:tav>
                                      </p:tavLst>
                                    </p:anim>
                                    <p:anim calcmode="lin" valueType="num">
                                      <p:cBhvr>
                                        <p:cTn id="66" dur="1000" fill="hold"/>
                                        <p:tgtEl>
                                          <p:spTgt spid="16"/>
                                        </p:tgtEl>
                                        <p:attrNameLst>
                                          <p:attrName>style.rotation</p:attrName>
                                        </p:attrNameLst>
                                      </p:cBhvr>
                                      <p:tavLst>
                                        <p:tav tm="0">
                                          <p:val>
                                            <p:fltVal val="90"/>
                                          </p:val>
                                        </p:tav>
                                        <p:tav tm="100000">
                                          <p:val>
                                            <p:fltVal val="0"/>
                                          </p:val>
                                        </p:tav>
                                      </p:tavLst>
                                    </p:anim>
                                    <p:animEffect transition="in" filter="fade">
                                      <p:cBhvr>
                                        <p:cTn id="6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Pool Ball 3 Icon">
            <a:extLst>
              <a:ext uri="{FF2B5EF4-FFF2-40B4-BE49-F238E27FC236}">
                <a16:creationId xmlns:a16="http://schemas.microsoft.com/office/drawing/2014/main" id="{427AA6B5-1813-4D01-B001-2EF48DDEF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408" y="692791"/>
            <a:ext cx="864000" cy="864001"/>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E63C0F6B-3493-45A3-89D0-72A417A8BC4C}"/>
              </a:ext>
            </a:extLst>
          </p:cNvPr>
          <p:cNvSpPr txBox="1"/>
          <p:nvPr/>
        </p:nvSpPr>
        <p:spPr>
          <a:xfrm>
            <a:off x="2399663" y="787351"/>
            <a:ext cx="4980649" cy="769441"/>
          </a:xfrm>
          <a:prstGeom prst="rect">
            <a:avLst/>
          </a:prstGeom>
          <a:noFill/>
        </p:spPr>
        <p:txBody>
          <a:bodyPr wrap="square" rtlCol="1">
            <a:spAutoFit/>
          </a:bodyPr>
          <a:lstStyle/>
          <a:p>
            <a:r>
              <a:rPr lang="ar-SA" sz="4400" b="1" dirty="0">
                <a:cs typeface="Akhbar MT" pitchFamily="2" charset="-78"/>
              </a:rPr>
              <a:t>كتابة أوامر البرمجة .</a:t>
            </a:r>
          </a:p>
        </p:txBody>
      </p:sp>
      <p:pic>
        <p:nvPicPr>
          <p:cNvPr id="16386" name="Picture 2" descr="نتيجة بحث الصور عن ‫كتابة أوامر البرمجة    NSB – AppStudio‬‎">
            <a:extLst>
              <a:ext uri="{FF2B5EF4-FFF2-40B4-BE49-F238E27FC236}">
                <a16:creationId xmlns:a16="http://schemas.microsoft.com/office/drawing/2014/main" id="{6FE41C1F-ABC2-4399-BE6D-B973C126A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94" y="1775422"/>
            <a:ext cx="7794612" cy="4389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75726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16386"/>
                                        </p:tgtEl>
                                        <p:attrNameLst>
                                          <p:attrName>style.visibility</p:attrName>
                                        </p:attrNameLst>
                                      </p:cBhvr>
                                      <p:to>
                                        <p:strVal val="visible"/>
                                      </p:to>
                                    </p:set>
                                    <p:anim calcmode="lin" valueType="num">
                                      <p:cBhvr>
                                        <p:cTn id="13" dur="500" fill="hold"/>
                                        <p:tgtEl>
                                          <p:spTgt spid="16386"/>
                                        </p:tgtEl>
                                        <p:attrNameLst>
                                          <p:attrName>ppt_w</p:attrName>
                                        </p:attrNameLst>
                                      </p:cBhvr>
                                      <p:tavLst>
                                        <p:tav tm="0">
                                          <p:val>
                                            <p:fltVal val="0"/>
                                          </p:val>
                                        </p:tav>
                                        <p:tav tm="100000">
                                          <p:val>
                                            <p:strVal val="#ppt_w"/>
                                          </p:val>
                                        </p:tav>
                                      </p:tavLst>
                                    </p:anim>
                                    <p:anim calcmode="lin" valueType="num">
                                      <p:cBhvr>
                                        <p:cTn id="14" dur="500" fill="hold"/>
                                        <p:tgtEl>
                                          <p:spTgt spid="16386"/>
                                        </p:tgtEl>
                                        <p:attrNameLst>
                                          <p:attrName>ppt_h</p:attrName>
                                        </p:attrNameLst>
                                      </p:cBhvr>
                                      <p:tavLst>
                                        <p:tav tm="0">
                                          <p:val>
                                            <p:fltVal val="0"/>
                                          </p:val>
                                        </p:tav>
                                        <p:tav tm="100000">
                                          <p:val>
                                            <p:strVal val="#ppt_h"/>
                                          </p:val>
                                        </p:tav>
                                      </p:tavLst>
                                    </p:anim>
                                    <p:animEffect transition="in" filter="fade">
                                      <p:cBhvr>
                                        <p:cTn id="15"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Pool Ball 4 Icon">
            <a:extLst>
              <a:ext uri="{FF2B5EF4-FFF2-40B4-BE49-F238E27FC236}">
                <a16:creationId xmlns:a16="http://schemas.microsoft.com/office/drawing/2014/main" id="{8C149C29-FA03-4DA4-A280-588FED6C4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287" y="692791"/>
            <a:ext cx="864000" cy="864001"/>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602FF5BE-2DD9-4898-9612-B5E712F16EBF}"/>
              </a:ext>
            </a:extLst>
          </p:cNvPr>
          <p:cNvSpPr txBox="1"/>
          <p:nvPr/>
        </p:nvSpPr>
        <p:spPr>
          <a:xfrm>
            <a:off x="1051390" y="715343"/>
            <a:ext cx="6348801" cy="769441"/>
          </a:xfrm>
          <a:prstGeom prst="rect">
            <a:avLst/>
          </a:prstGeom>
          <a:noFill/>
        </p:spPr>
        <p:txBody>
          <a:bodyPr wrap="square" rtlCol="1">
            <a:spAutoFit/>
          </a:bodyPr>
          <a:lstStyle/>
          <a:p>
            <a:r>
              <a:rPr lang="ar-SA" sz="4400" b="1" dirty="0">
                <a:cs typeface="Akhbar MT" pitchFamily="2" charset="-78"/>
              </a:rPr>
              <a:t>تجربة التطبيق واكتشاف الاخطاء .</a:t>
            </a:r>
          </a:p>
        </p:txBody>
      </p:sp>
      <p:pic>
        <p:nvPicPr>
          <p:cNvPr id="14338" name="Picture 2" descr="نتيجة بحث الصور عن ‫تجربة التطبيق واكتشاف الاخطاء     NSB – AppStudio‬‎">
            <a:extLst>
              <a:ext uri="{FF2B5EF4-FFF2-40B4-BE49-F238E27FC236}">
                <a16:creationId xmlns:a16="http://schemas.microsoft.com/office/drawing/2014/main" id="{D6D03A7A-5CDB-438C-A51E-5BB531EA9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56" y="2060848"/>
            <a:ext cx="7164288" cy="380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645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53" presetClass="entr" presetSubtype="16"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anim calcmode="lin" valueType="num">
                                      <p:cBhvr>
                                        <p:cTn id="13" dur="500" fill="hold"/>
                                        <p:tgtEl>
                                          <p:spTgt spid="14338"/>
                                        </p:tgtEl>
                                        <p:attrNameLst>
                                          <p:attrName>ppt_w</p:attrName>
                                        </p:attrNameLst>
                                      </p:cBhvr>
                                      <p:tavLst>
                                        <p:tav tm="0">
                                          <p:val>
                                            <p:fltVal val="0"/>
                                          </p:val>
                                        </p:tav>
                                        <p:tav tm="100000">
                                          <p:val>
                                            <p:strVal val="#ppt_w"/>
                                          </p:val>
                                        </p:tav>
                                      </p:tavLst>
                                    </p:anim>
                                    <p:anim calcmode="lin" valueType="num">
                                      <p:cBhvr>
                                        <p:cTn id="14" dur="500" fill="hold"/>
                                        <p:tgtEl>
                                          <p:spTgt spid="14338"/>
                                        </p:tgtEl>
                                        <p:attrNameLst>
                                          <p:attrName>ppt_h</p:attrName>
                                        </p:attrNameLst>
                                      </p:cBhvr>
                                      <p:tavLst>
                                        <p:tav tm="0">
                                          <p:val>
                                            <p:fltVal val="0"/>
                                          </p:val>
                                        </p:tav>
                                        <p:tav tm="100000">
                                          <p:val>
                                            <p:strVal val="#ppt_h"/>
                                          </p:val>
                                        </p:tav>
                                      </p:tavLst>
                                    </p:anim>
                                    <p:animEffect transition="in" filter="fade">
                                      <p:cBhvr>
                                        <p:cTn id="15"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نتيجة بحث الصور عن ‪data type clipart‬‏">
            <a:extLst>
              <a:ext uri="{FF2B5EF4-FFF2-40B4-BE49-F238E27FC236}">
                <a16:creationId xmlns:a16="http://schemas.microsoft.com/office/drawing/2014/main" id="{15B0B55E-BA37-43B3-BD7B-7894624ADD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6197" y="1229509"/>
            <a:ext cx="1351607" cy="1833214"/>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1151620" y="620688"/>
            <a:ext cx="6840760"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طريقة تعامل </a:t>
            </a:r>
            <a:r>
              <a:rPr lang="en-US" sz="2800" b="1" dirty="0"/>
              <a:t>NSB – </a:t>
            </a:r>
            <a:r>
              <a:rPr lang="en-US" sz="2800" b="1" dirty="0" err="1"/>
              <a:t>AppStudio</a:t>
            </a:r>
            <a:r>
              <a:rPr lang="en-US" sz="2800" b="1" dirty="0"/>
              <a:t>  </a:t>
            </a:r>
            <a:r>
              <a:rPr lang="ar-SA" sz="2800" b="1" dirty="0"/>
              <a:t> مع البيانات</a:t>
            </a:r>
          </a:p>
        </p:txBody>
      </p:sp>
      <p:sp>
        <p:nvSpPr>
          <p:cNvPr id="2" name="مستطيل 1">
            <a:extLst>
              <a:ext uri="{FF2B5EF4-FFF2-40B4-BE49-F238E27FC236}">
                <a16:creationId xmlns:a16="http://schemas.microsoft.com/office/drawing/2014/main" id="{5B7DD440-126B-4E17-BCB8-748B2FD60864}"/>
              </a:ext>
            </a:extLst>
          </p:cNvPr>
          <p:cNvSpPr/>
          <p:nvPr/>
        </p:nvSpPr>
        <p:spPr>
          <a:xfrm>
            <a:off x="1151620" y="3095481"/>
            <a:ext cx="6840760" cy="3108543"/>
          </a:xfrm>
          <a:prstGeom prst="rect">
            <a:avLst/>
          </a:prstGeom>
        </p:spPr>
        <p:txBody>
          <a:bodyPr wrap="square">
            <a:spAutoFit/>
          </a:bodyPr>
          <a:lstStyle/>
          <a:p>
            <a:pPr marL="457200" indent="-457200" algn="justLow">
              <a:buFont typeface="Wingdings" panose="05000000000000000000" pitchFamily="2" charset="2"/>
              <a:buChar char="ü"/>
            </a:pPr>
            <a:r>
              <a:rPr lang="ar-SA" sz="2800" b="1" dirty="0">
                <a:solidFill>
                  <a:srgbClr val="92D050"/>
                </a:solidFill>
                <a:cs typeface="+mj-cs"/>
              </a:rPr>
              <a:t>الهدف من أي تطبيق هو </a:t>
            </a:r>
            <a:r>
              <a:rPr lang="ar-SA" sz="2800" b="1" dirty="0">
                <a:solidFill>
                  <a:srgbClr val="7F2D5E"/>
                </a:solidFill>
                <a:cs typeface="+mj-cs"/>
              </a:rPr>
              <a:t>معالجة البيانات باختلاف أنواعها.</a:t>
            </a:r>
          </a:p>
          <a:p>
            <a:pPr marL="457200" indent="-457200" algn="justLow">
              <a:buFont typeface="Wingdings" panose="05000000000000000000" pitchFamily="2" charset="2"/>
              <a:buChar char="ü"/>
            </a:pPr>
            <a:r>
              <a:rPr lang="ar-SA" sz="2800" b="1" dirty="0">
                <a:solidFill>
                  <a:srgbClr val="1414FC"/>
                </a:solidFill>
              </a:rPr>
              <a:t>تأتي هذه البيانات من المستخدم وتكون إما قيم ثابتة أو متغيرة.</a:t>
            </a:r>
          </a:p>
          <a:p>
            <a:pPr marL="457200" indent="-457200" algn="justLow">
              <a:buFont typeface="Wingdings" panose="05000000000000000000" pitchFamily="2" charset="2"/>
              <a:buChar char="ü"/>
            </a:pPr>
            <a:r>
              <a:rPr lang="ar-SA" sz="2800" b="1" dirty="0">
                <a:solidFill>
                  <a:srgbClr val="00B050"/>
                </a:solidFill>
                <a:cs typeface="+mj-cs"/>
              </a:rPr>
              <a:t>في </a:t>
            </a:r>
            <a:r>
              <a:rPr lang="en-US" sz="2800" b="1" dirty="0">
                <a:solidFill>
                  <a:srgbClr val="FF0000"/>
                </a:solidFill>
                <a:cs typeface="+mj-cs"/>
              </a:rPr>
              <a:t>NSB App</a:t>
            </a:r>
            <a:r>
              <a:rPr lang="ar-SA" sz="2800" b="1" dirty="0">
                <a:solidFill>
                  <a:srgbClr val="00B050"/>
                </a:solidFill>
                <a:cs typeface="+mj-cs"/>
              </a:rPr>
              <a:t> يتم التجاهل عن نوع البيانات فلا يوجد بها سوى نوع واحد ( </a:t>
            </a:r>
            <a:r>
              <a:rPr lang="ar-SA" sz="2800" b="1" dirty="0">
                <a:solidFill>
                  <a:srgbClr val="FF0000"/>
                </a:solidFill>
                <a:cs typeface="+mj-cs"/>
              </a:rPr>
              <a:t>المنوعة / </a:t>
            </a:r>
            <a:r>
              <a:rPr lang="en-US" sz="2800" b="1" dirty="0">
                <a:solidFill>
                  <a:srgbClr val="FF0000"/>
                </a:solidFill>
                <a:cs typeface="+mj-cs"/>
              </a:rPr>
              <a:t>Variant</a:t>
            </a:r>
            <a:r>
              <a:rPr lang="ar-SA" sz="2800" b="1" dirty="0">
                <a:solidFill>
                  <a:srgbClr val="00B050"/>
                </a:solidFill>
                <a:cs typeface="+mj-cs"/>
              </a:rPr>
              <a:t> ) .</a:t>
            </a:r>
            <a:br>
              <a:rPr lang="ar-SA" sz="2800" b="1" dirty="0">
                <a:solidFill>
                  <a:srgbClr val="00B050"/>
                </a:solidFill>
                <a:cs typeface="+mj-cs"/>
              </a:rPr>
            </a:br>
            <a:endParaRPr lang="ar-SA" sz="2800" dirty="0">
              <a:solidFill>
                <a:srgbClr val="00B050"/>
              </a:solidFill>
              <a:cs typeface="+mj-cs"/>
            </a:endParaRPr>
          </a:p>
        </p:txBody>
      </p:sp>
    </p:spTree>
    <p:extLst>
      <p:ext uri="{BB962C8B-B14F-4D97-AF65-F5344CB8AC3E}">
        <p14:creationId xmlns:p14="http://schemas.microsoft.com/office/powerpoint/2010/main" val="28526661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righ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righ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8" y="1790700"/>
            <a:ext cx="8047037"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41038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barn(inVertical)">
                                      <p:cBhvr>
                                        <p:cTn id="7"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51620" y="620688"/>
            <a:ext cx="6840760"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العمليات الحسابية والمنطقية</a:t>
            </a:r>
          </a:p>
        </p:txBody>
      </p:sp>
      <p:pic>
        <p:nvPicPr>
          <p:cNvPr id="4" name="Picture 6" descr="http://files.softicons.com/download/object-icons/pool-balls-icons-by-barkerbaggies/png/25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4344" y="1412776"/>
            <a:ext cx="720080" cy="720080"/>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p:cNvSpPr txBox="1"/>
          <p:nvPr/>
        </p:nvSpPr>
        <p:spPr>
          <a:xfrm>
            <a:off x="3043804" y="1433108"/>
            <a:ext cx="4150540" cy="646331"/>
          </a:xfrm>
          <a:prstGeom prst="rect">
            <a:avLst/>
          </a:prstGeom>
          <a:noFill/>
        </p:spPr>
        <p:txBody>
          <a:bodyPr wrap="square" rtlCol="1">
            <a:spAutoFit/>
          </a:bodyPr>
          <a:lstStyle>
            <a:defPPr>
              <a:defRPr lang="ar-SA"/>
            </a:defPPr>
            <a:lvl1pPr>
              <a:defRPr sz="4400" b="1">
                <a:cs typeface="Akhbar MT" pitchFamily="2" charset="-78"/>
              </a:defRPr>
            </a:lvl1pPr>
          </a:lstStyle>
          <a:p>
            <a:r>
              <a:rPr lang="ar-SA" sz="3600" dirty="0">
                <a:solidFill>
                  <a:srgbClr val="C00000"/>
                </a:solidFill>
              </a:rPr>
              <a:t>العمليات الحسابية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44" y="2348880"/>
            <a:ext cx="7199313"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94772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 calcmode="lin" valueType="num">
                                      <p:cBhvr>
                                        <p:cTn id="15" dur="1000" fill="hold"/>
                                        <p:tgtEl>
                                          <p:spTgt spid="9219"/>
                                        </p:tgtEl>
                                        <p:attrNameLst>
                                          <p:attrName>ppt_w</p:attrName>
                                        </p:attrNameLst>
                                      </p:cBhvr>
                                      <p:tavLst>
                                        <p:tav tm="0">
                                          <p:val>
                                            <p:fltVal val="0"/>
                                          </p:val>
                                        </p:tav>
                                        <p:tav tm="100000">
                                          <p:val>
                                            <p:strVal val="#ppt_w"/>
                                          </p:val>
                                        </p:tav>
                                      </p:tavLst>
                                    </p:anim>
                                    <p:anim calcmode="lin" valueType="num">
                                      <p:cBhvr>
                                        <p:cTn id="16" dur="1000" fill="hold"/>
                                        <p:tgtEl>
                                          <p:spTgt spid="9219"/>
                                        </p:tgtEl>
                                        <p:attrNameLst>
                                          <p:attrName>ppt_h</p:attrName>
                                        </p:attrNameLst>
                                      </p:cBhvr>
                                      <p:tavLst>
                                        <p:tav tm="0">
                                          <p:val>
                                            <p:fltVal val="0"/>
                                          </p:val>
                                        </p:tav>
                                        <p:tav tm="100000">
                                          <p:val>
                                            <p:strVal val="#ppt_h"/>
                                          </p:val>
                                        </p:tav>
                                      </p:tavLst>
                                    </p:anim>
                                    <p:anim calcmode="lin" valueType="num">
                                      <p:cBhvr>
                                        <p:cTn id="17" dur="1000" fill="hold"/>
                                        <p:tgtEl>
                                          <p:spTgt spid="9219"/>
                                        </p:tgtEl>
                                        <p:attrNameLst>
                                          <p:attrName>style.rotation</p:attrName>
                                        </p:attrNameLst>
                                      </p:cBhvr>
                                      <p:tavLst>
                                        <p:tav tm="0">
                                          <p:val>
                                            <p:fltVal val="90"/>
                                          </p:val>
                                        </p:tav>
                                        <p:tav tm="100000">
                                          <p:val>
                                            <p:fltVal val="0"/>
                                          </p:val>
                                        </p:tav>
                                      </p:tavLst>
                                    </p:anim>
                                    <p:animEffect transition="in" filter="fade">
                                      <p:cBhvr>
                                        <p:cTn id="18"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69" y="1700808"/>
            <a:ext cx="7584848" cy="2917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74432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15616" y="980728"/>
            <a:ext cx="4723792" cy="4824536"/>
          </a:xfrm>
          <a:prstGeom prst="rect">
            <a:avLst/>
          </a:prstGeom>
          <a:noFill/>
          <a:ln w="114300" cmpd="dbl">
            <a:solidFill>
              <a:srgbClr val="A71D3B"/>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980728"/>
            <a:ext cx="158115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78905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ox(out)">
                                      <p:cBhvr>
                                        <p:cTn id="7"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3373788" y="694437"/>
            <a:ext cx="4150540" cy="646331"/>
          </a:xfrm>
          <a:prstGeom prst="rect">
            <a:avLst/>
          </a:prstGeom>
          <a:noFill/>
        </p:spPr>
        <p:txBody>
          <a:bodyPr wrap="square" rtlCol="1">
            <a:spAutoFit/>
          </a:bodyPr>
          <a:lstStyle>
            <a:defPPr>
              <a:defRPr lang="ar-SA"/>
            </a:defPPr>
            <a:lvl1pPr>
              <a:defRPr sz="4400" b="1">
                <a:cs typeface="Akhbar MT" pitchFamily="2" charset="-78"/>
              </a:defRPr>
            </a:lvl1pPr>
          </a:lstStyle>
          <a:p>
            <a:r>
              <a:rPr lang="ar-SA" sz="3600" dirty="0">
                <a:solidFill>
                  <a:srgbClr val="C00000"/>
                </a:solidFill>
              </a:rPr>
              <a:t>العمليات المنطقية:</a:t>
            </a:r>
          </a:p>
        </p:txBody>
      </p:sp>
      <p:pic>
        <p:nvPicPr>
          <p:cNvPr id="4" name="Picture 8" descr="https://encrypted-tbn1.gstatic.com/images?q=tbn:ANd9GcTL1aU59GXssHaeQMyDRvDOGd2QhFPNfoHiL-fDK2cyaevDiJl07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6481" y="68069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672" y="1490663"/>
            <a:ext cx="5596656" cy="4338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24343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267"/>
                                        </p:tgtEl>
                                        <p:attrNameLst>
                                          <p:attrName>style.visibility</p:attrName>
                                        </p:attrNameLst>
                                      </p:cBhvr>
                                      <p:to>
                                        <p:strVal val="visible"/>
                                      </p:to>
                                    </p:set>
                                    <p:animEffect transition="in" filter="barn(inVertical)">
                                      <p:cBhvr>
                                        <p:cTn id="1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24744"/>
            <a:ext cx="4400550" cy="4276725"/>
          </a:xfrm>
          <a:prstGeom prst="rect">
            <a:avLst/>
          </a:prstGeom>
          <a:noFill/>
          <a:ln w="76200">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980728"/>
            <a:ext cx="158115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83880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151620" y="620688"/>
            <a:ext cx="6840760"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أدوات البرمجة في برنامج  </a:t>
            </a:r>
            <a:r>
              <a:rPr lang="en-US" sz="2800" b="1" dirty="0"/>
              <a:t>NSB – </a:t>
            </a:r>
            <a:r>
              <a:rPr lang="en-US" sz="2800" b="1" dirty="0" err="1"/>
              <a:t>AppStudio</a:t>
            </a:r>
            <a:endParaRPr lang="ar-SA" sz="28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556792"/>
            <a:ext cx="4610100"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مربع نص 1"/>
          <p:cNvSpPr txBox="1"/>
          <p:nvPr/>
        </p:nvSpPr>
        <p:spPr>
          <a:xfrm>
            <a:off x="755576" y="2708920"/>
            <a:ext cx="7346404" cy="2608086"/>
          </a:xfrm>
          <a:prstGeom prst="rect">
            <a:avLst/>
          </a:prstGeom>
          <a:noFill/>
        </p:spPr>
        <p:txBody>
          <a:bodyPr wrap="square" rtlCol="1">
            <a:spAutoFit/>
          </a:bodyPr>
          <a:lstStyle/>
          <a:p>
            <a:pPr marL="342900" indent="-342900">
              <a:lnSpc>
                <a:spcPct val="150000"/>
              </a:lnSpc>
              <a:buFont typeface="+mj-lt"/>
              <a:buAutoNum type="arabicPeriod"/>
            </a:pPr>
            <a:r>
              <a:rPr lang="ar-SA" sz="2800" b="1" dirty="0"/>
              <a:t>أداة مربع النص  </a:t>
            </a:r>
            <a:r>
              <a:rPr lang="en-US" sz="2800" b="1" dirty="0" err="1">
                <a:solidFill>
                  <a:srgbClr val="FF0000"/>
                </a:solidFill>
              </a:rPr>
              <a:t>TextBox</a:t>
            </a:r>
            <a:r>
              <a:rPr lang="ar-SA" sz="2800" b="1" dirty="0">
                <a:solidFill>
                  <a:srgbClr val="FF0000"/>
                </a:solidFill>
              </a:rPr>
              <a:t> </a:t>
            </a:r>
            <a:r>
              <a:rPr lang="ar-SA" sz="2800" b="1" dirty="0"/>
              <a:t>.</a:t>
            </a:r>
          </a:p>
          <a:p>
            <a:pPr marL="342900" indent="-342900">
              <a:lnSpc>
                <a:spcPct val="150000"/>
              </a:lnSpc>
              <a:buFont typeface="+mj-lt"/>
              <a:buAutoNum type="arabicPeriod"/>
            </a:pPr>
            <a:r>
              <a:rPr lang="ar-SA" sz="2800" b="1" dirty="0"/>
              <a:t>أداة مربع الاختيار </a:t>
            </a:r>
            <a:r>
              <a:rPr lang="en-US" sz="2800" b="1" dirty="0" err="1">
                <a:solidFill>
                  <a:srgbClr val="FF0000"/>
                </a:solidFill>
              </a:rPr>
              <a:t>CheckBox</a:t>
            </a:r>
            <a:r>
              <a:rPr lang="ar-SA" sz="2800" b="1" dirty="0"/>
              <a:t>.</a:t>
            </a:r>
          </a:p>
          <a:p>
            <a:pPr marL="342900" indent="-342900">
              <a:lnSpc>
                <a:spcPct val="150000"/>
              </a:lnSpc>
              <a:buFont typeface="+mj-lt"/>
              <a:buAutoNum type="arabicPeriod"/>
            </a:pPr>
            <a:r>
              <a:rPr lang="ar-SA" sz="2800" b="1" dirty="0"/>
              <a:t>أداة القائمة </a:t>
            </a:r>
            <a:r>
              <a:rPr lang="en-US" sz="2800" b="1" dirty="0">
                <a:solidFill>
                  <a:srgbClr val="FF0000"/>
                </a:solidFill>
              </a:rPr>
              <a:t>List</a:t>
            </a:r>
            <a:r>
              <a:rPr lang="ar-SA" sz="2800" b="1" dirty="0">
                <a:solidFill>
                  <a:srgbClr val="FF0000"/>
                </a:solidFill>
              </a:rPr>
              <a:t> </a:t>
            </a:r>
            <a:r>
              <a:rPr lang="ar-SA" sz="2800" b="1" dirty="0"/>
              <a:t>.</a:t>
            </a:r>
          </a:p>
          <a:p>
            <a:pPr marL="342900" indent="-342900">
              <a:lnSpc>
                <a:spcPct val="150000"/>
              </a:lnSpc>
              <a:buFont typeface="+mj-lt"/>
              <a:buAutoNum type="arabicPeriod"/>
            </a:pPr>
            <a:r>
              <a:rPr lang="ar-SA" sz="2800" b="1" dirty="0"/>
              <a:t>أداة القائمة المنسدلة أو الاختيار </a:t>
            </a:r>
            <a:r>
              <a:rPr lang="en-US" sz="2800" b="1" dirty="0">
                <a:solidFill>
                  <a:srgbClr val="FF0000"/>
                </a:solidFill>
              </a:rPr>
              <a:t>Select</a:t>
            </a:r>
            <a:r>
              <a:rPr lang="ar-SA" sz="2800" b="1" dirty="0">
                <a:solidFill>
                  <a:srgbClr val="FF0000"/>
                </a:solidFill>
              </a:rPr>
              <a:t> </a:t>
            </a:r>
            <a:r>
              <a:rPr lang="ar-SA" sz="2800" b="1" dirty="0"/>
              <a:t>. </a:t>
            </a:r>
          </a:p>
        </p:txBody>
      </p:sp>
    </p:spTree>
    <p:extLst>
      <p:ext uri="{BB962C8B-B14F-4D97-AF65-F5344CB8AC3E}">
        <p14:creationId xmlns:p14="http://schemas.microsoft.com/office/powerpoint/2010/main" val="297343241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p:cTn id="26"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 calcmode="lin" valueType="num">
                                      <p:cBhvr>
                                        <p:cTn id="33"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556" y="692696"/>
            <a:ext cx="3605014" cy="5441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722104"/>
            <a:ext cx="3747002" cy="54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5429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par>
                                <p:cTn id="11" presetID="45"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1000"/>
                                        <p:tgtEl>
                                          <p:spTgt spid="2051"/>
                                        </p:tgtEl>
                                      </p:cBhvr>
                                    </p:animEffect>
                                    <p:anim calcmode="lin" valueType="num">
                                      <p:cBhvr>
                                        <p:cTn id="14" dur="1000" fill="hold"/>
                                        <p:tgtEl>
                                          <p:spTgt spid="2051"/>
                                        </p:tgtEl>
                                        <p:attrNameLst>
                                          <p:attrName>ppt_w</p:attrName>
                                        </p:attrNameLst>
                                      </p:cBhvr>
                                      <p:tavLst>
                                        <p:tav tm="0" fmla="#ppt_w*sin(2.5*pi*$)">
                                          <p:val>
                                            <p:fltVal val="0"/>
                                          </p:val>
                                        </p:tav>
                                        <p:tav tm="100000">
                                          <p:val>
                                            <p:fltVal val="1"/>
                                          </p:val>
                                        </p:tav>
                                      </p:tavLst>
                                    </p:anim>
                                    <p:anim calcmode="lin" valueType="num">
                                      <p:cBhvr>
                                        <p:cTn id="15" dur="1000" fill="hold"/>
                                        <p:tgtEl>
                                          <p:spTgt spid="20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599654"/>
            <a:ext cx="453390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مستطيل 4"/>
          <p:cNvSpPr/>
          <p:nvPr/>
        </p:nvSpPr>
        <p:spPr>
          <a:xfrm>
            <a:off x="1151620" y="620688"/>
            <a:ext cx="6840760"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أدوات البرمجة في برنامج  </a:t>
            </a:r>
            <a:r>
              <a:rPr lang="en-US" sz="2800" b="1" dirty="0"/>
              <a:t>NSB – </a:t>
            </a:r>
            <a:r>
              <a:rPr lang="en-US" sz="2800" b="1" dirty="0" err="1"/>
              <a:t>AppStudio</a:t>
            </a:r>
            <a:endParaRPr lang="ar-SA" sz="2800" b="1" dirty="0"/>
          </a:p>
        </p:txBody>
      </p:sp>
      <p:sp>
        <p:nvSpPr>
          <p:cNvPr id="8" name="مربع نص 7"/>
          <p:cNvSpPr txBox="1"/>
          <p:nvPr/>
        </p:nvSpPr>
        <p:spPr>
          <a:xfrm>
            <a:off x="755576" y="2708920"/>
            <a:ext cx="7346404" cy="1384995"/>
          </a:xfrm>
          <a:prstGeom prst="rect">
            <a:avLst/>
          </a:prstGeom>
          <a:noFill/>
        </p:spPr>
        <p:txBody>
          <a:bodyPr wrap="square" rtlCol="1">
            <a:spAutoFit/>
          </a:bodyPr>
          <a:lstStyle/>
          <a:p>
            <a:pPr marL="342900" indent="-342900">
              <a:lnSpc>
                <a:spcPct val="150000"/>
              </a:lnSpc>
              <a:buFont typeface="+mj-lt"/>
              <a:buAutoNum type="arabicPeriod"/>
            </a:pPr>
            <a:r>
              <a:rPr lang="ar-SA" sz="2800" b="1" dirty="0"/>
              <a:t>أداة مربع النص  </a:t>
            </a:r>
            <a:r>
              <a:rPr lang="en-US" sz="2800" b="1" dirty="0" err="1">
                <a:solidFill>
                  <a:srgbClr val="FF0000"/>
                </a:solidFill>
              </a:rPr>
              <a:t>TextBox</a:t>
            </a:r>
            <a:r>
              <a:rPr lang="ar-SA" sz="2800" b="1" dirty="0">
                <a:solidFill>
                  <a:srgbClr val="FF0000"/>
                </a:solidFill>
              </a:rPr>
              <a:t> </a:t>
            </a:r>
            <a:r>
              <a:rPr lang="ar-SA" sz="2800" b="1" dirty="0"/>
              <a:t>.</a:t>
            </a:r>
          </a:p>
          <a:p>
            <a:pPr marL="342900" indent="-342900">
              <a:lnSpc>
                <a:spcPct val="150000"/>
              </a:lnSpc>
              <a:buFont typeface="+mj-lt"/>
              <a:buAutoNum type="arabicPeriod"/>
            </a:pPr>
            <a:r>
              <a:rPr lang="ar-SA" sz="2800" b="1" dirty="0"/>
              <a:t>أداة التسمية </a:t>
            </a:r>
            <a:r>
              <a:rPr lang="en-US" sz="2800" b="1" dirty="0">
                <a:solidFill>
                  <a:srgbClr val="FF0000"/>
                </a:solidFill>
              </a:rPr>
              <a:t>Label</a:t>
            </a:r>
            <a:r>
              <a:rPr lang="ar-SA" sz="2800" b="1" dirty="0"/>
              <a:t>.</a:t>
            </a:r>
          </a:p>
        </p:txBody>
      </p:sp>
    </p:spTree>
    <p:extLst>
      <p:ext uri="{BB962C8B-B14F-4D97-AF65-F5344CB8AC3E}">
        <p14:creationId xmlns:p14="http://schemas.microsoft.com/office/powerpoint/2010/main" val="295342526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barn(outVertical)">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p:cTn id="19"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51620" y="620688"/>
            <a:ext cx="6840760"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بعض الأوامر الأساسية في برنامج  </a:t>
            </a:r>
            <a:r>
              <a:rPr lang="en-US" sz="2800" b="1" dirty="0"/>
              <a:t>NSB – </a:t>
            </a:r>
            <a:r>
              <a:rPr lang="en-US" sz="2800" b="1" dirty="0" err="1"/>
              <a:t>AppStudio</a:t>
            </a:r>
            <a:endParaRPr lang="ar-SA" sz="2800" b="1" dirty="0"/>
          </a:p>
        </p:txBody>
      </p:sp>
      <p:sp>
        <p:nvSpPr>
          <p:cNvPr id="3" name="مربع نص 2"/>
          <p:cNvSpPr txBox="1"/>
          <p:nvPr/>
        </p:nvSpPr>
        <p:spPr>
          <a:xfrm>
            <a:off x="755576" y="1340768"/>
            <a:ext cx="7346404" cy="1815882"/>
          </a:xfrm>
          <a:prstGeom prst="rect">
            <a:avLst/>
          </a:prstGeom>
          <a:noFill/>
        </p:spPr>
        <p:txBody>
          <a:bodyPr wrap="square" rtlCol="1">
            <a:spAutoFit/>
          </a:bodyPr>
          <a:lstStyle/>
          <a:p>
            <a:pPr marL="342900" indent="-342900">
              <a:buFont typeface="+mj-lt"/>
              <a:buAutoNum type="arabicPeriod"/>
            </a:pPr>
            <a:r>
              <a:rPr lang="ar-SA" sz="2800" b="1" dirty="0"/>
              <a:t>ادخال البيانات بواسطة الأمر  </a:t>
            </a:r>
            <a:r>
              <a:rPr lang="en-US" sz="2800" b="1" dirty="0"/>
              <a:t> </a:t>
            </a:r>
            <a:r>
              <a:rPr lang="en-US" sz="2800" b="1" dirty="0" err="1">
                <a:solidFill>
                  <a:srgbClr val="FF0000"/>
                </a:solidFill>
              </a:rPr>
              <a:t>InputBox</a:t>
            </a:r>
            <a:r>
              <a:rPr lang="ar-SA" sz="2800" b="1" dirty="0">
                <a:solidFill>
                  <a:srgbClr val="FF0000"/>
                </a:solidFill>
              </a:rPr>
              <a:t> </a:t>
            </a:r>
            <a:r>
              <a:rPr lang="ar-SA" sz="2800" b="1" dirty="0"/>
              <a:t>.</a:t>
            </a:r>
          </a:p>
          <a:p>
            <a:pPr marL="342900" indent="-342900">
              <a:buFont typeface="+mj-lt"/>
              <a:buAutoNum type="arabicPeriod"/>
            </a:pPr>
            <a:r>
              <a:rPr lang="ar-SA" sz="2800" b="1" dirty="0"/>
              <a:t>إخراج المعلومات بواسطة الأمر </a:t>
            </a:r>
            <a:r>
              <a:rPr lang="en-US" sz="2800" b="1" dirty="0" err="1">
                <a:solidFill>
                  <a:srgbClr val="FF0000"/>
                </a:solidFill>
              </a:rPr>
              <a:t>MsgBox</a:t>
            </a:r>
            <a:r>
              <a:rPr lang="ar-SA" sz="2800" b="1" dirty="0"/>
              <a:t> . </a:t>
            </a:r>
          </a:p>
          <a:p>
            <a:pPr marL="342900" indent="-342900">
              <a:buFont typeface="+mj-lt"/>
              <a:buAutoNum type="arabicPeriod"/>
            </a:pPr>
            <a:r>
              <a:rPr lang="ar-SA" sz="2800" b="1" dirty="0"/>
              <a:t>أمر الاسناد . </a:t>
            </a:r>
            <a:r>
              <a:rPr lang="en-US" sz="2800" b="1" dirty="0"/>
              <a:t>  </a:t>
            </a:r>
          </a:p>
          <a:p>
            <a:pPr marL="342900" indent="-342900">
              <a:buFont typeface="+mj-lt"/>
              <a:buAutoNum type="arabicPeriod"/>
            </a:pPr>
            <a:r>
              <a:rPr lang="ar-SA" sz="2800" b="1" dirty="0"/>
              <a:t>الجمل الشرطية :</a:t>
            </a:r>
          </a:p>
        </p:txBody>
      </p:sp>
      <p:graphicFrame>
        <p:nvGraphicFramePr>
          <p:cNvPr id="7" name="جدول 6"/>
          <p:cNvGraphicFramePr>
            <a:graphicFrameLocks noGrp="1"/>
          </p:cNvGraphicFramePr>
          <p:nvPr>
            <p:extLst>
              <p:ext uri="{D42A27DB-BD31-4B8C-83A1-F6EECF244321}">
                <p14:modId xmlns:p14="http://schemas.microsoft.com/office/powerpoint/2010/main" val="803773757"/>
              </p:ext>
            </p:extLst>
          </p:nvPr>
        </p:nvGraphicFramePr>
        <p:xfrm>
          <a:off x="1259632" y="3286472"/>
          <a:ext cx="6611602" cy="2590800"/>
        </p:xfrm>
        <a:graphic>
          <a:graphicData uri="http://schemas.openxmlformats.org/drawingml/2006/table">
            <a:tbl>
              <a:tblPr rtl="1" firstRow="1" bandRow="1">
                <a:tableStyleId>{EB9631B5-78F2-41C9-869B-9F39066F8104}</a:tableStyleId>
              </a:tblPr>
              <a:tblGrid>
                <a:gridCol w="3305801">
                  <a:extLst>
                    <a:ext uri="{9D8B030D-6E8A-4147-A177-3AD203B41FA5}">
                      <a16:colId xmlns:a16="http://schemas.microsoft.com/office/drawing/2014/main" val="20000"/>
                    </a:ext>
                  </a:extLst>
                </a:gridCol>
                <a:gridCol w="3305801">
                  <a:extLst>
                    <a:ext uri="{9D8B030D-6E8A-4147-A177-3AD203B41FA5}">
                      <a16:colId xmlns:a16="http://schemas.microsoft.com/office/drawing/2014/main" val="20001"/>
                    </a:ext>
                  </a:extLst>
                </a:gridCol>
              </a:tblGrid>
              <a:tr h="370840">
                <a:tc>
                  <a:txBody>
                    <a:bodyPr/>
                    <a:lstStyle/>
                    <a:p>
                      <a:pPr algn="ctr" rtl="1"/>
                      <a:r>
                        <a:rPr lang="en-US" sz="2800" b="1" dirty="0"/>
                        <a:t>IF </a:t>
                      </a:r>
                      <a:endParaRPr lang="ar-SA" sz="2800" b="1" dirty="0"/>
                    </a:p>
                  </a:txBody>
                  <a:tcPr>
                    <a:lnR w="76200" cap="flat" cmpd="sng" algn="ctr">
                      <a:solidFill>
                        <a:schemeClr val="bg1"/>
                      </a:solidFill>
                      <a:prstDash val="solid"/>
                      <a:round/>
                      <a:headEnd type="none" w="med" len="med"/>
                      <a:tailEnd type="none" w="med" len="med"/>
                    </a:lnR>
                  </a:tcPr>
                </a:tc>
                <a:tc>
                  <a:txBody>
                    <a:bodyPr/>
                    <a:lstStyle/>
                    <a:p>
                      <a:pPr algn="ctr" rtl="1"/>
                      <a:r>
                        <a:rPr lang="en-US" sz="2800" b="1" dirty="0"/>
                        <a:t>SELECT CASE</a:t>
                      </a:r>
                      <a:endParaRPr lang="ar-SA" sz="2800" b="1" dirty="0"/>
                    </a:p>
                  </a:txBody>
                  <a:tcPr>
                    <a:lnL w="762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2800" b="1" dirty="0"/>
                        <a:t>IF - THEN</a:t>
                      </a:r>
                      <a:endParaRPr lang="en-US" sz="2800" b="1" dirty="0">
                        <a:solidFill>
                          <a:srgbClr val="008000"/>
                        </a:solidFill>
                      </a:endParaRPr>
                    </a:p>
                  </a:txBody>
                  <a:tcPr/>
                </a:tc>
                <a:tc>
                  <a:txBody>
                    <a:bodyPr/>
                    <a:lstStyle/>
                    <a:p>
                      <a:pPr algn="ctr" rtl="1"/>
                      <a:endParaRPr lang="ar-SA" sz="2800" b="1" dirty="0"/>
                    </a:p>
                  </a:txBody>
                  <a:tcPr>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2800" b="1" dirty="0"/>
                        <a:t>IF - THEN – END IF</a:t>
                      </a:r>
                      <a:endParaRPr lang="en-US" sz="2800" b="1" dirty="0">
                        <a:solidFill>
                          <a:schemeClr val="accent2">
                            <a:lumMod val="75000"/>
                          </a:schemeClr>
                        </a:solidFill>
                      </a:endParaRPr>
                    </a:p>
                  </a:txBody>
                  <a:tcPr>
                    <a:solidFill>
                      <a:schemeClr val="accent6">
                        <a:lumMod val="20000"/>
                        <a:lumOff val="80000"/>
                      </a:schemeClr>
                    </a:solidFill>
                  </a:tcPr>
                </a:tc>
                <a:tc>
                  <a:txBody>
                    <a:bodyPr/>
                    <a:lstStyle/>
                    <a:p>
                      <a:pPr algn="ctr" rtl="1"/>
                      <a:endParaRPr lang="ar-SA" sz="2800" b="1" dirty="0"/>
                    </a:p>
                  </a:txBody>
                  <a:tcPr>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2800" b="1" dirty="0"/>
                        <a:t>IF – THEN - ELSE</a:t>
                      </a:r>
                      <a:endParaRPr lang="en-US" sz="2800" b="1" dirty="0">
                        <a:solidFill>
                          <a:schemeClr val="accent4">
                            <a:lumMod val="75000"/>
                          </a:schemeClr>
                        </a:solidFill>
                      </a:endParaRPr>
                    </a:p>
                  </a:txBody>
                  <a:tcPr/>
                </a:tc>
                <a:tc>
                  <a:txBody>
                    <a:bodyPr/>
                    <a:lstStyle/>
                    <a:p>
                      <a:pPr algn="ctr" rtl="1"/>
                      <a:endParaRPr lang="ar-SA" sz="2800" b="1" dirty="0"/>
                    </a:p>
                  </a:txBody>
                  <a:tcPr>
                    <a:solidFill>
                      <a:schemeClr val="bg1"/>
                    </a:solidFill>
                  </a:tcPr>
                </a:tc>
                <a:extLst>
                  <a:ext uri="{0D108BD9-81ED-4DB2-BD59-A6C34878D82A}">
                    <a16:rowId xmlns:a16="http://schemas.microsoft.com/office/drawing/2014/main" val="10003"/>
                  </a:ext>
                </a:extLst>
              </a:tr>
              <a:tr h="370840">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US" sz="2800" b="1" dirty="0"/>
                        <a:t>IF – THEN – ELSEIF</a:t>
                      </a:r>
                      <a:endParaRPr lang="en-US" sz="2800" b="1" dirty="0">
                        <a:solidFill>
                          <a:schemeClr val="accent6">
                            <a:lumMod val="75000"/>
                          </a:schemeClr>
                        </a:solidFill>
                      </a:endParaRPr>
                    </a:p>
                  </a:txBody>
                  <a:tcPr>
                    <a:lnB w="12700" cap="flat" cmpd="sng" algn="ctr">
                      <a:noFill/>
                      <a:prstDash val="solid"/>
                      <a:round/>
                      <a:headEnd type="none" w="med" len="med"/>
                      <a:tailEnd type="none" w="med" len="med"/>
                    </a:lnB>
                    <a:solidFill>
                      <a:schemeClr val="accent6">
                        <a:lumMod val="20000"/>
                        <a:lumOff val="80000"/>
                      </a:schemeClr>
                    </a:solidFill>
                  </a:tcPr>
                </a:tc>
                <a:tc>
                  <a:txBody>
                    <a:bodyPr/>
                    <a:lstStyle/>
                    <a:p>
                      <a:pPr algn="ctr" rtl="1"/>
                      <a:endParaRPr lang="ar-SA" sz="2800" b="1" dirty="0"/>
                    </a:p>
                  </a:txBody>
                  <a:tcP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071115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82" y="1766888"/>
            <a:ext cx="6675437"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68300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862" y="604195"/>
            <a:ext cx="4854277" cy="5649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268081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51620" y="620688"/>
            <a:ext cx="6840760"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بعض الأوامر الأساسية في برنامج  </a:t>
            </a:r>
            <a:r>
              <a:rPr lang="en-US" sz="2800" b="1" dirty="0"/>
              <a:t>NSB – </a:t>
            </a:r>
            <a:r>
              <a:rPr lang="en-US" sz="2800" b="1" dirty="0" err="1"/>
              <a:t>AppStudio</a:t>
            </a:r>
            <a:endParaRPr lang="ar-SA" sz="2800" b="1" dirty="0"/>
          </a:p>
        </p:txBody>
      </p:sp>
      <p:sp>
        <p:nvSpPr>
          <p:cNvPr id="3" name="مربع نص 2"/>
          <p:cNvSpPr txBox="1"/>
          <p:nvPr/>
        </p:nvSpPr>
        <p:spPr>
          <a:xfrm>
            <a:off x="755576" y="1340768"/>
            <a:ext cx="7346404" cy="523220"/>
          </a:xfrm>
          <a:prstGeom prst="rect">
            <a:avLst/>
          </a:prstGeom>
          <a:noFill/>
        </p:spPr>
        <p:txBody>
          <a:bodyPr wrap="square" rtlCol="1">
            <a:spAutoFit/>
          </a:bodyPr>
          <a:lstStyle/>
          <a:p>
            <a:pPr marL="514350" indent="-514350">
              <a:buFont typeface="+mj-lt"/>
              <a:buAutoNum type="arabicPeriod" startAt="5"/>
            </a:pPr>
            <a:r>
              <a:rPr lang="ar-SA" sz="2800" b="1" dirty="0"/>
              <a:t>حلقات التكرار :</a:t>
            </a:r>
          </a:p>
        </p:txBody>
      </p:sp>
      <p:graphicFrame>
        <p:nvGraphicFramePr>
          <p:cNvPr id="4" name="جدول 3"/>
          <p:cNvGraphicFramePr>
            <a:graphicFrameLocks noGrp="1"/>
          </p:cNvGraphicFramePr>
          <p:nvPr>
            <p:extLst>
              <p:ext uri="{D42A27DB-BD31-4B8C-83A1-F6EECF244321}">
                <p14:modId xmlns:p14="http://schemas.microsoft.com/office/powerpoint/2010/main" val="3382623523"/>
              </p:ext>
            </p:extLst>
          </p:nvPr>
        </p:nvGraphicFramePr>
        <p:xfrm>
          <a:off x="1266199" y="2204864"/>
          <a:ext cx="6611602" cy="518160"/>
        </p:xfrm>
        <a:graphic>
          <a:graphicData uri="http://schemas.openxmlformats.org/drawingml/2006/table">
            <a:tbl>
              <a:tblPr rtl="1" firstRow="1" bandRow="1">
                <a:tableStyleId>{284E427A-3D55-4303-BF80-6455036E1DE7}</a:tableStyleId>
              </a:tblPr>
              <a:tblGrid>
                <a:gridCol w="3305801">
                  <a:extLst>
                    <a:ext uri="{9D8B030D-6E8A-4147-A177-3AD203B41FA5}">
                      <a16:colId xmlns:a16="http://schemas.microsoft.com/office/drawing/2014/main" val="20000"/>
                    </a:ext>
                  </a:extLst>
                </a:gridCol>
                <a:gridCol w="3305801">
                  <a:extLst>
                    <a:ext uri="{9D8B030D-6E8A-4147-A177-3AD203B41FA5}">
                      <a16:colId xmlns:a16="http://schemas.microsoft.com/office/drawing/2014/main" val="20001"/>
                    </a:ext>
                  </a:extLst>
                </a:gridCol>
              </a:tblGrid>
              <a:tr h="370840">
                <a:tc>
                  <a:txBody>
                    <a:bodyPr/>
                    <a:lstStyle/>
                    <a:p>
                      <a:pPr algn="ctr" rtl="1"/>
                      <a:r>
                        <a:rPr lang="en-US" sz="2800" dirty="0"/>
                        <a:t>FOR … NEXT</a:t>
                      </a:r>
                      <a:endParaRPr lang="ar-SA" sz="2800" b="1" dirty="0"/>
                    </a:p>
                  </a:txBody>
                  <a:tcPr>
                    <a:lnR w="76200" cap="flat" cmpd="sng" algn="ctr">
                      <a:solidFill>
                        <a:schemeClr val="bg1"/>
                      </a:solidFill>
                      <a:prstDash val="solid"/>
                      <a:round/>
                      <a:headEnd type="none" w="med" len="med"/>
                      <a:tailEnd type="none" w="med" len="med"/>
                    </a:lnR>
                  </a:tcPr>
                </a:tc>
                <a:tc>
                  <a:txBody>
                    <a:bodyPr/>
                    <a:lstStyle/>
                    <a:p>
                      <a:pPr algn="ctr" rtl="1"/>
                      <a:r>
                        <a:rPr lang="en-US" sz="2800" dirty="0"/>
                        <a:t>DOWHILE</a:t>
                      </a:r>
                      <a:endParaRPr lang="ar-SA" sz="2800" b="1" dirty="0"/>
                    </a:p>
                  </a:txBody>
                  <a:tcPr>
                    <a:lnL w="762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bl>
          </a:graphicData>
        </a:graphic>
      </p:graphicFrame>
      <p:sp>
        <p:nvSpPr>
          <p:cNvPr id="5" name="مربع نص 4"/>
          <p:cNvSpPr txBox="1"/>
          <p:nvPr/>
        </p:nvSpPr>
        <p:spPr>
          <a:xfrm>
            <a:off x="755576" y="3481844"/>
            <a:ext cx="7346404" cy="523220"/>
          </a:xfrm>
          <a:prstGeom prst="rect">
            <a:avLst/>
          </a:prstGeom>
          <a:noFill/>
        </p:spPr>
        <p:txBody>
          <a:bodyPr wrap="square" rtlCol="1">
            <a:spAutoFit/>
          </a:bodyPr>
          <a:lstStyle/>
          <a:p>
            <a:pPr marL="514350" indent="-514350">
              <a:buFont typeface="+mj-lt"/>
              <a:buAutoNum type="arabicPeriod" startAt="6"/>
            </a:pPr>
            <a:r>
              <a:rPr lang="ar-SA" sz="2800" b="1" dirty="0"/>
              <a:t>المصفوفات .</a:t>
            </a:r>
          </a:p>
        </p:txBody>
      </p:sp>
    </p:spTree>
    <p:extLst>
      <p:ext uri="{BB962C8B-B14F-4D97-AF65-F5344CB8AC3E}">
        <p14:creationId xmlns:p14="http://schemas.microsoft.com/office/powerpoint/2010/main" val="279522581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38288"/>
            <a:ext cx="7161213" cy="3781425"/>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9399236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51620" y="620688"/>
            <a:ext cx="6840760"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الدوال البرمجية</a:t>
            </a:r>
          </a:p>
        </p:txBody>
      </p:sp>
      <p:sp>
        <p:nvSpPr>
          <p:cNvPr id="4" name="مستطيل مستدير الزوايا 3"/>
          <p:cNvSpPr/>
          <p:nvPr/>
        </p:nvSpPr>
        <p:spPr>
          <a:xfrm>
            <a:off x="2501770" y="1628800"/>
            <a:ext cx="4140460" cy="720080"/>
          </a:xfrm>
          <a:prstGeom prst="round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16200000" scaled="1"/>
            <a:tileRect/>
          </a:gradFill>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3200" b="1" dirty="0"/>
              <a:t>دالة   </a:t>
            </a:r>
            <a:r>
              <a:rPr lang="en-US" sz="3200" b="1" dirty="0"/>
              <a:t>DATE</a:t>
            </a:r>
            <a:endParaRPr lang="ar-SA" sz="32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3023592"/>
            <a:ext cx="6286500" cy="213360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32889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p:cTn id="12" dur="500" fill="hold"/>
                                        <p:tgtEl>
                                          <p:spTgt spid="7170"/>
                                        </p:tgtEl>
                                        <p:attrNameLst>
                                          <p:attrName>ppt_w</p:attrName>
                                        </p:attrNameLst>
                                      </p:cBhvr>
                                      <p:tavLst>
                                        <p:tav tm="0">
                                          <p:val>
                                            <p:fltVal val="0"/>
                                          </p:val>
                                        </p:tav>
                                        <p:tav tm="100000">
                                          <p:val>
                                            <p:strVal val="#ppt_w"/>
                                          </p:val>
                                        </p:tav>
                                      </p:tavLst>
                                    </p:anim>
                                    <p:anim calcmode="lin" valueType="num">
                                      <p:cBhvr>
                                        <p:cTn id="13" dur="500" fill="hold"/>
                                        <p:tgtEl>
                                          <p:spTgt spid="7170"/>
                                        </p:tgtEl>
                                        <p:attrNameLst>
                                          <p:attrName>ppt_h</p:attrName>
                                        </p:attrNameLst>
                                      </p:cBhvr>
                                      <p:tavLst>
                                        <p:tav tm="0">
                                          <p:val>
                                            <p:fltVal val="0"/>
                                          </p:val>
                                        </p:tav>
                                        <p:tav tm="100000">
                                          <p:val>
                                            <p:strVal val="#ppt_h"/>
                                          </p:val>
                                        </p:tav>
                                      </p:tavLst>
                                    </p:anim>
                                    <p:animEffect transition="in" filter="fade">
                                      <p:cBhvr>
                                        <p:cTn id="14"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51620" y="620688"/>
            <a:ext cx="6840760"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الدوال البرمجية</a:t>
            </a:r>
          </a:p>
        </p:txBody>
      </p:sp>
      <p:sp>
        <p:nvSpPr>
          <p:cNvPr id="3" name="مستطيل مستدير الزوايا 2"/>
          <p:cNvSpPr/>
          <p:nvPr/>
        </p:nvSpPr>
        <p:spPr>
          <a:xfrm>
            <a:off x="2501770" y="1628800"/>
            <a:ext cx="4140460" cy="720080"/>
          </a:xfrm>
          <a:prstGeom prst="round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16200000" scaled="1"/>
            <a:tileRect/>
          </a:gradFill>
        </p:spPr>
        <p:style>
          <a:lnRef idx="0">
            <a:schemeClr val="accent4"/>
          </a:lnRef>
          <a:fillRef idx="3">
            <a:schemeClr val="accent4"/>
          </a:fillRef>
          <a:effectRef idx="3">
            <a:schemeClr val="accent4"/>
          </a:effectRef>
          <a:fontRef idx="minor">
            <a:schemeClr val="lt1"/>
          </a:fontRef>
        </p:style>
        <p:txBody>
          <a:bodyPr rtlCol="1" anchor="ctr"/>
          <a:lstStyle/>
          <a:p>
            <a:pPr algn="ctr"/>
            <a:r>
              <a:rPr lang="ar-SA" sz="3200" b="1" dirty="0"/>
              <a:t>دالة </a:t>
            </a:r>
            <a:r>
              <a:rPr lang="en-US" sz="3200" b="1" dirty="0"/>
              <a:t>TIME  </a:t>
            </a:r>
            <a:endParaRPr lang="ar-SA" sz="32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3067025"/>
            <a:ext cx="6296025" cy="2162175"/>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9178299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51620" y="620688"/>
            <a:ext cx="6840760"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الدوال البرمجية</a:t>
            </a:r>
          </a:p>
        </p:txBody>
      </p:sp>
      <p:sp>
        <p:nvSpPr>
          <p:cNvPr id="5" name="مربع نص 4"/>
          <p:cNvSpPr txBox="1"/>
          <p:nvPr/>
        </p:nvSpPr>
        <p:spPr>
          <a:xfrm>
            <a:off x="899592" y="1689770"/>
            <a:ext cx="7344816" cy="3539430"/>
          </a:xfrm>
          <a:prstGeom prst="rect">
            <a:avLst/>
          </a:prstGeom>
          <a:noFill/>
        </p:spPr>
        <p:txBody>
          <a:bodyPr wrap="square" rtlCol="1">
            <a:spAutoFit/>
          </a:bodyPr>
          <a:lstStyle/>
          <a:p>
            <a:pPr marL="457200" indent="-457200" algn="justLow">
              <a:buFont typeface="Arial" panose="020B0604020202020204" pitchFamily="34" charset="0"/>
              <a:buChar char="•"/>
            </a:pPr>
            <a:r>
              <a:rPr lang="ar-SA" sz="3200" b="1" dirty="0">
                <a:solidFill>
                  <a:srgbClr val="FF0000"/>
                </a:solidFill>
              </a:rPr>
              <a:t>دالة </a:t>
            </a:r>
            <a:r>
              <a:rPr lang="en-US" sz="3200" b="1" dirty="0">
                <a:solidFill>
                  <a:srgbClr val="FF0000"/>
                </a:solidFill>
              </a:rPr>
              <a:t>NOW</a:t>
            </a:r>
            <a:r>
              <a:rPr lang="ar-SA" sz="3200" b="1" dirty="0">
                <a:solidFill>
                  <a:srgbClr val="FF0000"/>
                </a:solidFill>
              </a:rPr>
              <a:t> :</a:t>
            </a:r>
          </a:p>
          <a:p>
            <a:pPr algn="justLow"/>
            <a:r>
              <a:rPr lang="ar-SA" sz="2400" b="1" dirty="0"/>
              <a:t>عرض الوقت والتاريخ معا ، وتأخذ قيمتها تاريخ ووقت نظام التشغيل .</a:t>
            </a:r>
          </a:p>
          <a:p>
            <a:pPr algn="justLow"/>
            <a:endParaRPr lang="ar-SA" sz="2400" b="1" dirty="0"/>
          </a:p>
          <a:p>
            <a:pPr marL="457200" indent="-457200" algn="justLow">
              <a:buFont typeface="Arial" panose="020B0604020202020204" pitchFamily="34" charset="0"/>
              <a:buChar char="•"/>
            </a:pPr>
            <a:r>
              <a:rPr lang="ar-SA" sz="3200" b="1" dirty="0">
                <a:solidFill>
                  <a:srgbClr val="FF0000"/>
                </a:solidFill>
              </a:rPr>
              <a:t>دالة </a:t>
            </a:r>
            <a:r>
              <a:rPr lang="en-US" sz="3200" b="1" dirty="0" err="1">
                <a:solidFill>
                  <a:srgbClr val="FF0000"/>
                </a:solidFill>
              </a:rPr>
              <a:t>Csing</a:t>
            </a:r>
            <a:r>
              <a:rPr lang="en-US" sz="3200" b="1" dirty="0">
                <a:solidFill>
                  <a:srgbClr val="FF0000"/>
                </a:solidFill>
              </a:rPr>
              <a:t>(x)</a:t>
            </a:r>
            <a:r>
              <a:rPr lang="ar-SA" sz="3200" b="1" dirty="0">
                <a:solidFill>
                  <a:srgbClr val="FF0000"/>
                </a:solidFill>
              </a:rPr>
              <a:t>:</a:t>
            </a:r>
          </a:p>
          <a:p>
            <a:pPr algn="justLow"/>
            <a:r>
              <a:rPr lang="ar-SA" sz="2400" b="1" dirty="0"/>
              <a:t>تقوم بتحويل القيمة المدخلة إلى عدد صحيح من نوع</a:t>
            </a:r>
            <a:r>
              <a:rPr lang="en-US" sz="2400" b="1" dirty="0"/>
              <a:t>  . </a:t>
            </a:r>
            <a:r>
              <a:rPr lang="en-US" sz="2800" b="1" dirty="0">
                <a:solidFill>
                  <a:srgbClr val="4A32DC"/>
                </a:solidFill>
              </a:rPr>
              <a:t>Single</a:t>
            </a:r>
            <a:r>
              <a:rPr lang="en-US" sz="2800" b="1" dirty="0"/>
              <a:t> </a:t>
            </a:r>
            <a:endParaRPr lang="ar-SA" sz="2400" b="1" dirty="0"/>
          </a:p>
          <a:p>
            <a:pPr algn="justLow"/>
            <a:endParaRPr lang="ar-SA" sz="2400" b="1" dirty="0">
              <a:solidFill>
                <a:srgbClr val="4A32DC"/>
              </a:solidFill>
            </a:endParaRPr>
          </a:p>
          <a:p>
            <a:pPr marL="457200" indent="-457200" algn="justLow">
              <a:buFont typeface="Arial" panose="020B0604020202020204" pitchFamily="34" charset="0"/>
              <a:buChar char="•"/>
            </a:pPr>
            <a:r>
              <a:rPr lang="ar-SA" sz="3200" b="1" dirty="0">
                <a:solidFill>
                  <a:srgbClr val="FF0000"/>
                </a:solidFill>
              </a:rPr>
              <a:t>دالة </a:t>
            </a:r>
            <a:r>
              <a:rPr lang="en-US" sz="3200" b="1" dirty="0" err="1">
                <a:solidFill>
                  <a:srgbClr val="FF0000"/>
                </a:solidFill>
              </a:rPr>
              <a:t>CInt</a:t>
            </a:r>
            <a:r>
              <a:rPr lang="en-US" sz="3200" b="1" dirty="0">
                <a:solidFill>
                  <a:srgbClr val="FF0000"/>
                </a:solidFill>
              </a:rPr>
              <a:t>(x)</a:t>
            </a:r>
            <a:r>
              <a:rPr lang="en-US" sz="3200" b="1" dirty="0"/>
              <a:t> </a:t>
            </a:r>
            <a:r>
              <a:rPr lang="ar-SA" sz="3200" b="1" dirty="0">
                <a:solidFill>
                  <a:srgbClr val="FF0000"/>
                </a:solidFill>
              </a:rPr>
              <a:t>:</a:t>
            </a:r>
          </a:p>
          <a:p>
            <a:pPr algn="justLow"/>
            <a:r>
              <a:rPr lang="ar-SA" sz="2400" b="1" dirty="0"/>
              <a:t>تقوم بتحويل القيمة المدخلة إلى عدد صحيح من نوع </a:t>
            </a:r>
            <a:r>
              <a:rPr lang="en-US" sz="2400" b="1" dirty="0"/>
              <a:t>  . </a:t>
            </a:r>
            <a:r>
              <a:rPr lang="en-US" sz="2800" b="1" dirty="0">
                <a:solidFill>
                  <a:srgbClr val="4A32DC"/>
                </a:solidFill>
              </a:rPr>
              <a:t>Integer</a:t>
            </a:r>
            <a:endParaRPr lang="ar-SA" sz="2800" b="1" dirty="0">
              <a:solidFill>
                <a:srgbClr val="4A32DC"/>
              </a:solidFill>
            </a:endParaRPr>
          </a:p>
        </p:txBody>
      </p:sp>
    </p:spTree>
    <p:extLst>
      <p:ext uri="{BB962C8B-B14F-4D97-AF65-F5344CB8AC3E}">
        <p14:creationId xmlns:p14="http://schemas.microsoft.com/office/powerpoint/2010/main" val="39395337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randombar(horizontal)">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51620" y="620688"/>
            <a:ext cx="6840760"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الوسائط المتعددة</a:t>
            </a:r>
          </a:p>
        </p:txBody>
      </p:sp>
      <p:sp>
        <p:nvSpPr>
          <p:cNvPr id="3" name="مربع نص 2"/>
          <p:cNvSpPr txBox="1"/>
          <p:nvPr/>
        </p:nvSpPr>
        <p:spPr>
          <a:xfrm>
            <a:off x="1111507" y="1412776"/>
            <a:ext cx="6854840" cy="4893647"/>
          </a:xfrm>
          <a:prstGeom prst="rect">
            <a:avLst/>
          </a:prstGeom>
          <a:noFill/>
        </p:spPr>
        <p:txBody>
          <a:bodyPr wrap="square" rtlCol="1">
            <a:spAutoFit/>
          </a:bodyPr>
          <a:lstStyle/>
          <a:p>
            <a:pPr marL="457200" indent="-457200">
              <a:buFont typeface="Wingdings" panose="05000000000000000000" pitchFamily="2" charset="2"/>
              <a:buChar char="q"/>
            </a:pPr>
            <a:r>
              <a:rPr lang="ar-SA" sz="2400" b="1" dirty="0">
                <a:solidFill>
                  <a:srgbClr val="FF0000"/>
                </a:solidFill>
              </a:rPr>
              <a:t>أداة التحكم بالصوت </a:t>
            </a:r>
            <a:r>
              <a:rPr lang="en-US" sz="2400" b="1" dirty="0">
                <a:solidFill>
                  <a:srgbClr val="4A32DC"/>
                </a:solidFill>
              </a:rPr>
              <a:t>Audio</a:t>
            </a:r>
            <a:r>
              <a:rPr lang="en-US" sz="2400" dirty="0">
                <a:solidFill>
                  <a:srgbClr val="4A32DC"/>
                </a:solidFill>
              </a:rPr>
              <a:t> </a:t>
            </a:r>
            <a:r>
              <a:rPr lang="en-US" sz="2400" b="1" dirty="0">
                <a:solidFill>
                  <a:srgbClr val="4A32DC"/>
                </a:solidFill>
              </a:rPr>
              <a:t>control</a:t>
            </a:r>
            <a:r>
              <a:rPr lang="ar-SA" sz="2400" dirty="0">
                <a:solidFill>
                  <a:srgbClr val="4A32DC"/>
                </a:solidFill>
              </a:rPr>
              <a:t> </a:t>
            </a:r>
            <a:r>
              <a:rPr lang="ar-SA" sz="2400" dirty="0"/>
              <a:t>.</a:t>
            </a:r>
          </a:p>
          <a:p>
            <a:pPr marL="457200" indent="-457200">
              <a:buFont typeface="Wingdings" panose="05000000000000000000" pitchFamily="2" charset="2"/>
              <a:buChar char="q"/>
            </a:pPr>
            <a:r>
              <a:rPr lang="ar-SA" sz="2400" b="1" dirty="0">
                <a:solidFill>
                  <a:srgbClr val="FF0000"/>
                </a:solidFill>
              </a:rPr>
              <a:t>أداة التحكم بالفيديو </a:t>
            </a:r>
            <a:r>
              <a:rPr lang="en-US" sz="2400" b="1" dirty="0">
                <a:solidFill>
                  <a:srgbClr val="4A32DC"/>
                </a:solidFill>
              </a:rPr>
              <a:t>Video</a:t>
            </a:r>
            <a:r>
              <a:rPr lang="en-US" sz="2400" b="1" dirty="0"/>
              <a:t> </a:t>
            </a:r>
            <a:r>
              <a:rPr lang="en-US" sz="2400" b="1" dirty="0">
                <a:solidFill>
                  <a:srgbClr val="4A32DC"/>
                </a:solidFill>
              </a:rPr>
              <a:t>control</a:t>
            </a:r>
            <a:r>
              <a:rPr lang="ar-SA" sz="2400" b="1" dirty="0">
                <a:solidFill>
                  <a:srgbClr val="4A32DC"/>
                </a:solidFill>
              </a:rPr>
              <a:t> </a:t>
            </a:r>
            <a:r>
              <a:rPr lang="ar-SA" sz="2400" b="1" dirty="0"/>
              <a:t>.</a:t>
            </a:r>
            <a:br>
              <a:rPr lang="ar-SA" sz="2400" b="1" dirty="0"/>
            </a:br>
            <a:r>
              <a:rPr lang="ar-SA" sz="2400" b="1" dirty="0"/>
              <a:t>حيث توجد دالتان للتحكم في الفيديو هما :</a:t>
            </a:r>
          </a:p>
          <a:p>
            <a:pPr marL="457200" indent="-457200" algn="l" rtl="0">
              <a:buFont typeface="Arial" panose="020B0604020202020204" pitchFamily="34" charset="0"/>
              <a:buChar char="•"/>
            </a:pPr>
            <a:r>
              <a:rPr lang="en-US" sz="2400" b="1" dirty="0">
                <a:solidFill>
                  <a:srgbClr val="008000"/>
                </a:solidFill>
              </a:rPr>
              <a:t>play ()</a:t>
            </a:r>
            <a:endParaRPr lang="ar-SA" sz="2400" b="1" dirty="0">
              <a:solidFill>
                <a:srgbClr val="008000"/>
              </a:solidFill>
            </a:endParaRPr>
          </a:p>
          <a:p>
            <a:pPr marL="457200" indent="-457200" algn="l" rtl="0">
              <a:buFont typeface="Arial" panose="020B0604020202020204" pitchFamily="34" charset="0"/>
              <a:buChar char="•"/>
            </a:pPr>
            <a:r>
              <a:rPr lang="en-US" sz="2400" b="1" dirty="0">
                <a:solidFill>
                  <a:srgbClr val="008000"/>
                </a:solidFill>
              </a:rPr>
              <a:t>pause ()</a:t>
            </a:r>
            <a:endParaRPr lang="ar-SA" sz="2400" b="1" dirty="0">
              <a:solidFill>
                <a:srgbClr val="008000"/>
              </a:solidFill>
            </a:endParaRPr>
          </a:p>
          <a:p>
            <a:pPr marL="457200" indent="-457200">
              <a:buFont typeface="Wingdings" panose="05000000000000000000" pitchFamily="2" charset="2"/>
              <a:buChar char="q"/>
            </a:pPr>
            <a:r>
              <a:rPr lang="ar-SA" sz="2400" b="1" dirty="0">
                <a:solidFill>
                  <a:srgbClr val="FF0000"/>
                </a:solidFill>
              </a:rPr>
              <a:t>التعامل مع الصور </a:t>
            </a:r>
            <a:r>
              <a:rPr lang="ar-SA" sz="2400" dirty="0"/>
              <a:t>.</a:t>
            </a:r>
          </a:p>
          <a:p>
            <a:pPr marL="441325"/>
            <a:r>
              <a:rPr lang="ar-SA" sz="2400" b="1" dirty="0"/>
              <a:t>توجد اداتان للتعامل مع الصور هما :</a:t>
            </a:r>
          </a:p>
          <a:p>
            <a:pPr marL="457200" indent="-457200">
              <a:buFont typeface="Arial" panose="020B0604020202020204" pitchFamily="34" charset="0"/>
              <a:buChar char="•"/>
            </a:pPr>
            <a:r>
              <a:rPr lang="ar-SA" sz="2400" b="1" dirty="0">
                <a:solidFill>
                  <a:srgbClr val="008000"/>
                </a:solidFill>
              </a:rPr>
              <a:t>أداة التحكم بالصور </a:t>
            </a:r>
            <a:r>
              <a:rPr lang="en-US" sz="2400" b="1" dirty="0">
                <a:solidFill>
                  <a:srgbClr val="008000"/>
                </a:solidFill>
              </a:rPr>
              <a:t>(Image)</a:t>
            </a:r>
            <a:r>
              <a:rPr lang="ar-SA" sz="2400" b="1" dirty="0">
                <a:solidFill>
                  <a:srgbClr val="008000"/>
                </a:solidFill>
              </a:rPr>
              <a:t> </a:t>
            </a:r>
            <a:r>
              <a:rPr lang="ar-SA" sz="2400" b="1" dirty="0"/>
              <a:t>: لعرض الصور في التطبيق كالخلفية .</a:t>
            </a:r>
            <a:endParaRPr lang="ar-SA" sz="2400" b="1" dirty="0">
              <a:solidFill>
                <a:srgbClr val="008000"/>
              </a:solidFill>
            </a:endParaRPr>
          </a:p>
          <a:p>
            <a:pPr marL="457200" indent="-457200">
              <a:buFont typeface="Arial" panose="020B0604020202020204" pitchFamily="34" charset="0"/>
              <a:buChar char="•"/>
            </a:pPr>
            <a:r>
              <a:rPr lang="ar-SA" sz="2400" b="1" dirty="0">
                <a:solidFill>
                  <a:srgbClr val="008000"/>
                </a:solidFill>
              </a:rPr>
              <a:t>أداة التحكم بالصور </a:t>
            </a:r>
            <a:r>
              <a:rPr lang="en-US" sz="2400" b="1" dirty="0">
                <a:solidFill>
                  <a:srgbClr val="008000"/>
                </a:solidFill>
              </a:rPr>
              <a:t>(</a:t>
            </a:r>
            <a:r>
              <a:rPr lang="en-US" sz="2400" b="1" dirty="0" err="1">
                <a:solidFill>
                  <a:srgbClr val="008000"/>
                </a:solidFill>
              </a:rPr>
              <a:t>PictureBox</a:t>
            </a:r>
            <a:r>
              <a:rPr lang="en-US" sz="2400" b="1" dirty="0">
                <a:solidFill>
                  <a:srgbClr val="008000"/>
                </a:solidFill>
              </a:rPr>
              <a:t>)</a:t>
            </a:r>
            <a:r>
              <a:rPr lang="ar-SA" sz="2400" b="1" dirty="0">
                <a:solidFill>
                  <a:srgbClr val="008000"/>
                </a:solidFill>
              </a:rPr>
              <a:t> : </a:t>
            </a:r>
            <a:r>
              <a:rPr lang="ar-SA" sz="2400" b="1" dirty="0"/>
              <a:t>لتحير الصور .</a:t>
            </a:r>
            <a:br>
              <a:rPr lang="ar-SA" sz="2400" b="1" dirty="0"/>
            </a:br>
            <a:endParaRPr lang="ar-SA" sz="2400" b="1" dirty="0"/>
          </a:p>
          <a:p>
            <a:pPr marL="457200" indent="-457200">
              <a:buFont typeface="Wingdings" panose="05000000000000000000" pitchFamily="2" charset="2"/>
              <a:buChar char="q"/>
            </a:pPr>
            <a:r>
              <a:rPr lang="ar-SA" sz="2400" b="1" dirty="0">
                <a:solidFill>
                  <a:srgbClr val="FF0000"/>
                </a:solidFill>
              </a:rPr>
              <a:t>أداة </a:t>
            </a:r>
            <a:r>
              <a:rPr lang="en-US" sz="2400" b="1" dirty="0">
                <a:solidFill>
                  <a:srgbClr val="FF0000"/>
                </a:solidFill>
              </a:rPr>
              <a:t>HTML VIEW</a:t>
            </a:r>
            <a:r>
              <a:rPr lang="ar-SA" sz="2400" b="1" dirty="0">
                <a:solidFill>
                  <a:srgbClr val="FF0000"/>
                </a:solidFill>
              </a:rPr>
              <a:t> : </a:t>
            </a:r>
            <a:r>
              <a:rPr lang="ar-SA" sz="2400" b="1" dirty="0"/>
              <a:t>عرض بيانات كصفحة انترنت أو </a:t>
            </a:r>
            <a:r>
              <a:rPr lang="ar-SA" sz="2400" b="1" dirty="0" err="1"/>
              <a:t>يتوتيوب</a:t>
            </a:r>
            <a:r>
              <a:rPr lang="ar-SA" sz="2400" b="1" dirty="0"/>
              <a:t> أو ملف فديو داخل التطبيق .</a:t>
            </a:r>
            <a:endParaRPr lang="ar-SA" sz="2400" dirty="0"/>
          </a:p>
        </p:txBody>
      </p:sp>
    </p:spTree>
    <p:extLst>
      <p:ext uri="{BB962C8B-B14F-4D97-AF65-F5344CB8AC3E}">
        <p14:creationId xmlns:p14="http://schemas.microsoft.com/office/powerpoint/2010/main" val="24215532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91580" y="980728"/>
            <a:ext cx="7560840" cy="4154984"/>
          </a:xfrm>
          <a:prstGeom prst="rect">
            <a:avLst/>
          </a:prstGeom>
        </p:spPr>
        <p:txBody>
          <a:bodyPr wrap="square">
            <a:spAutoFit/>
          </a:bodyPr>
          <a:lstStyle/>
          <a:p>
            <a:pPr algn="justLow"/>
            <a:r>
              <a:rPr lang="ar-SA" sz="2400" b="1" dirty="0"/>
              <a:t>في هذا العصر سيطرت الأجهزة الذكية الحديثة على سوق الهواتف المحمولة.</a:t>
            </a:r>
          </a:p>
          <a:p>
            <a:pPr algn="justLow"/>
            <a:r>
              <a:rPr lang="ar-SA" sz="2400" b="1" dirty="0">
                <a:solidFill>
                  <a:srgbClr val="FF0000"/>
                </a:solidFill>
              </a:rPr>
              <a:t>حيث ظهر نظام </a:t>
            </a:r>
            <a:r>
              <a:rPr lang="en-US" sz="2400" b="1" dirty="0">
                <a:solidFill>
                  <a:srgbClr val="FF0000"/>
                </a:solidFill>
              </a:rPr>
              <a:t>IOS </a:t>
            </a:r>
            <a:r>
              <a:rPr lang="ar-SA" sz="2400" b="1" dirty="0">
                <a:solidFill>
                  <a:srgbClr val="FF0000"/>
                </a:solidFill>
              </a:rPr>
              <a:t> الشهير في عام 2007 من خلال </a:t>
            </a:r>
            <a:r>
              <a:rPr lang="ar-SA" sz="2400" b="1" dirty="0" err="1">
                <a:solidFill>
                  <a:srgbClr val="FF0000"/>
                </a:solidFill>
              </a:rPr>
              <a:t>الآيفون</a:t>
            </a:r>
            <a:r>
              <a:rPr lang="ar-SA" sz="2400" b="1" dirty="0">
                <a:solidFill>
                  <a:srgbClr val="FF0000"/>
                </a:solidFill>
              </a:rPr>
              <a:t> حيث غير مفهوم الهواتف بشكل كامل .</a:t>
            </a:r>
          </a:p>
          <a:p>
            <a:pPr algn="justLow"/>
            <a:r>
              <a:rPr lang="ar-SA" sz="2400" b="1" dirty="0">
                <a:solidFill>
                  <a:srgbClr val="4A32DC"/>
                </a:solidFill>
              </a:rPr>
              <a:t>بعدها ظهر نظام </a:t>
            </a:r>
            <a:r>
              <a:rPr lang="ar-SA" sz="2400" b="1" dirty="0" err="1">
                <a:solidFill>
                  <a:srgbClr val="4A32DC"/>
                </a:solidFill>
              </a:rPr>
              <a:t>الأندرويد</a:t>
            </a:r>
            <a:r>
              <a:rPr lang="ar-SA" sz="2400" b="1" dirty="0">
                <a:solidFill>
                  <a:srgbClr val="4A32DC"/>
                </a:solidFill>
              </a:rPr>
              <a:t> بأول ظهور له عام 2008 ولكن الظهور الحقيقي كان من عام 2010، و منذ تلك الفترة اندثرت أنظمة ذكية كانت تتربع على عرش الأجهزة كـ </a:t>
            </a:r>
            <a:r>
              <a:rPr lang="en-US" sz="2400" b="1" dirty="0">
                <a:solidFill>
                  <a:srgbClr val="4A32DC"/>
                </a:solidFill>
              </a:rPr>
              <a:t>Windows Mobile</a:t>
            </a:r>
            <a:r>
              <a:rPr lang="ar-SA" sz="2400" b="1" dirty="0">
                <a:solidFill>
                  <a:srgbClr val="4A32DC"/>
                </a:solidFill>
              </a:rPr>
              <a:t> و أنظمة أجهزة </a:t>
            </a:r>
            <a:r>
              <a:rPr lang="en-US" sz="2400" b="1" dirty="0">
                <a:solidFill>
                  <a:srgbClr val="4A32DC"/>
                </a:solidFill>
              </a:rPr>
              <a:t>Palm</a:t>
            </a:r>
            <a:r>
              <a:rPr lang="ar-SA" sz="2400" b="1" dirty="0">
                <a:solidFill>
                  <a:srgbClr val="4A32DC"/>
                </a:solidFill>
              </a:rPr>
              <a:t>.</a:t>
            </a:r>
          </a:p>
          <a:p>
            <a:pPr algn="justLow"/>
            <a:r>
              <a:rPr lang="ar-SA" sz="2400" b="1" dirty="0">
                <a:solidFill>
                  <a:srgbClr val="00B050"/>
                </a:solidFill>
              </a:rPr>
              <a:t>ثم ظهر منذ أكثر من عام نظام </a:t>
            </a:r>
            <a:r>
              <a:rPr lang="en-US" sz="2400" b="1" dirty="0">
                <a:solidFill>
                  <a:srgbClr val="00B050"/>
                </a:solidFill>
              </a:rPr>
              <a:t>Windows Phone7 </a:t>
            </a:r>
            <a:r>
              <a:rPr lang="ar-SA" sz="2400" b="1" dirty="0">
                <a:solidFill>
                  <a:srgbClr val="00B050"/>
                </a:solidFill>
              </a:rPr>
              <a:t> الذي انتشر بصورة كبيرة و حقق نجاحاً باهراً .</a:t>
            </a:r>
          </a:p>
          <a:p>
            <a:pPr algn="justLow"/>
            <a:r>
              <a:rPr lang="ar-SA" sz="2400" b="1" dirty="0">
                <a:solidFill>
                  <a:srgbClr val="A71D3B"/>
                </a:solidFill>
              </a:rPr>
              <a:t>راهن الخبراء على نجاحه وفعلا صدقت نبوءاتهم بنجاحه و أصبحت أنظمة الهواتف الذكية عبارة عن مثلث رؤوسه الثلاثة هي </a:t>
            </a:r>
            <a:r>
              <a:rPr lang="en-US" sz="2400" b="1" dirty="0">
                <a:solidFill>
                  <a:srgbClr val="A71D3B"/>
                </a:solidFill>
              </a:rPr>
              <a:t>:</a:t>
            </a:r>
          </a:p>
        </p:txBody>
      </p:sp>
      <p:sp>
        <p:nvSpPr>
          <p:cNvPr id="4" name="مستطيل مستدير الزوايا 3"/>
          <p:cNvSpPr/>
          <p:nvPr/>
        </p:nvSpPr>
        <p:spPr>
          <a:xfrm>
            <a:off x="5868144" y="5307190"/>
            <a:ext cx="2376264" cy="44423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2400" b="1" dirty="0"/>
              <a:t>IOS</a:t>
            </a:r>
            <a:endParaRPr lang="ar-SA" sz="2400" dirty="0"/>
          </a:p>
        </p:txBody>
      </p:sp>
      <p:sp>
        <p:nvSpPr>
          <p:cNvPr id="5" name="مستطيل مستدير الزوايا 4"/>
          <p:cNvSpPr/>
          <p:nvPr/>
        </p:nvSpPr>
        <p:spPr>
          <a:xfrm>
            <a:off x="3383868" y="5301208"/>
            <a:ext cx="2376264" cy="44423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2400" b="1" dirty="0"/>
              <a:t>windows phone</a:t>
            </a:r>
            <a:endParaRPr lang="ar-SA" sz="2400" dirty="0"/>
          </a:p>
        </p:txBody>
      </p:sp>
      <p:sp>
        <p:nvSpPr>
          <p:cNvPr id="6" name="مستطيل مستدير الزوايا 5"/>
          <p:cNvSpPr/>
          <p:nvPr/>
        </p:nvSpPr>
        <p:spPr>
          <a:xfrm>
            <a:off x="899592" y="5307190"/>
            <a:ext cx="2376264" cy="44423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sz="2400" b="1" dirty="0"/>
              <a:t>android</a:t>
            </a:r>
            <a:endParaRPr lang="ar-SA" sz="2400" dirty="0"/>
          </a:p>
        </p:txBody>
      </p:sp>
    </p:spTree>
    <p:extLst>
      <p:ext uri="{BB962C8B-B14F-4D97-AF65-F5344CB8AC3E}">
        <p14:creationId xmlns:p14="http://schemas.microsoft.com/office/powerpoint/2010/main" val="6942768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out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out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out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out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5"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51620" y="620688"/>
            <a:ext cx="6840760"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التعامل مع قواعد البيانات</a:t>
            </a:r>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39552" y="1484784"/>
            <a:ext cx="8064896"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مستطيل 3"/>
          <p:cNvSpPr/>
          <p:nvPr/>
        </p:nvSpPr>
        <p:spPr>
          <a:xfrm>
            <a:off x="1151620" y="3501008"/>
            <a:ext cx="6840760" cy="576064"/>
          </a:xfrm>
          <a:prstGeom prst="rect">
            <a:avLst/>
          </a:prstGeom>
          <a:solidFill>
            <a:srgbClr val="7F2D5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t>التعامل مع مواقع التواصل الاجتماعي</a:t>
            </a: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82" y="4307185"/>
            <a:ext cx="8064896" cy="1426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02378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barn(inVertical)">
                                      <p:cBhvr>
                                        <p:cTn id="19"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14348" y="692696"/>
            <a:ext cx="7715304" cy="5632311"/>
          </a:xfrm>
          <a:prstGeom prst="rect">
            <a:avLst/>
          </a:prstGeom>
        </p:spPr>
        <p:txBody>
          <a:bodyPr wrap="square">
            <a:spAutoFit/>
          </a:bodyPr>
          <a:lstStyle/>
          <a:p>
            <a:pPr algn="ctr"/>
            <a:r>
              <a:rPr lang="ar-SA" sz="6000" b="1" dirty="0">
                <a:cs typeface="Akhbar MT" pitchFamily="2" charset="-78"/>
              </a:rPr>
              <a:t>دروس وتطبيقات مشروحة بالفيديو</a:t>
            </a:r>
          </a:p>
          <a:p>
            <a:pPr algn="ctr"/>
            <a:endParaRPr lang="ar-SA" sz="6000" b="1" dirty="0">
              <a:cs typeface="Akhbar MT" pitchFamily="2" charset="-78"/>
            </a:endParaRPr>
          </a:p>
          <a:p>
            <a:pPr algn="ctr"/>
            <a:endParaRPr lang="ar-SA" sz="6000" b="1" dirty="0">
              <a:cs typeface="Akhbar MT" pitchFamily="2" charset="-78"/>
            </a:endParaRPr>
          </a:p>
          <a:p>
            <a:pPr algn="ctr"/>
            <a:endParaRPr lang="ar-SA" sz="6000" b="1" dirty="0">
              <a:cs typeface="Akhbar MT" pitchFamily="2" charset="-78"/>
            </a:endParaRPr>
          </a:p>
          <a:p>
            <a:pPr algn="ctr"/>
            <a:r>
              <a:rPr lang="ar-SA" sz="6000" b="1" dirty="0">
                <a:cs typeface="Akhbar MT" pitchFamily="2" charset="-78"/>
              </a:rPr>
              <a:t>الرابط بموقع حاسوب</a:t>
            </a:r>
          </a:p>
          <a:p>
            <a:pPr algn="ctr"/>
            <a:r>
              <a:rPr lang="en-US" sz="6000" b="1" dirty="0">
                <a:solidFill>
                  <a:srgbClr val="FF0000"/>
                </a:solidFill>
                <a:cs typeface="Akhbar MT" pitchFamily="2" charset="-78"/>
              </a:rPr>
              <a:t>C13.20.COM</a:t>
            </a:r>
            <a:endParaRPr lang="ar-SA" sz="4800" dirty="0">
              <a:solidFill>
                <a:srgbClr val="FF0000"/>
              </a:solidFill>
              <a:cs typeface="Akhbar MT" pitchFamily="2" charset="-78"/>
            </a:endParaRPr>
          </a:p>
        </p:txBody>
      </p:sp>
      <p:pic>
        <p:nvPicPr>
          <p:cNvPr id="10242" name="Picture 2" descr="http://smartcompanygrowth.com/wp-content/uploads/2011/01/youtube_icon_0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050" y="1772816"/>
            <a:ext cx="2247900" cy="224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7217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1331640" y="2705725"/>
            <a:ext cx="6408712" cy="1446550"/>
          </a:xfrm>
          <a:prstGeom prst="rect">
            <a:avLst/>
          </a:prstGeom>
        </p:spPr>
        <p:txBody>
          <a:bodyPr wrap="square">
            <a:spAutoFit/>
          </a:bodyPr>
          <a:lstStyle/>
          <a:p>
            <a:pPr algn="ctr"/>
            <a:r>
              <a:rPr lang="ar-SA" sz="4400" b="1" dirty="0">
                <a:solidFill>
                  <a:srgbClr val="FF0000"/>
                </a:solidFill>
                <a:effectLst/>
              </a:rPr>
              <a:t>اللَّهُمَّ انْفَعْنَا بِمَا عَلَّمْتَنَا , وَعَلِّمْنَا مَا </a:t>
            </a:r>
            <a:r>
              <a:rPr lang="ar-SA" sz="4400" b="1" dirty="0">
                <a:solidFill>
                  <a:srgbClr val="000099"/>
                </a:solidFill>
                <a:effectLst/>
              </a:rPr>
              <a:t>يَنْفَعُنَا , وَزِدْنَا عِلْمًا إِلَى عِلْمِنَا</a:t>
            </a:r>
            <a:r>
              <a:rPr lang="ar-SA" sz="4400" b="1" dirty="0">
                <a:solidFill>
                  <a:srgbClr val="FF0000"/>
                </a:solidFill>
                <a:effectLst/>
              </a:rPr>
              <a:t> </a:t>
            </a:r>
            <a:endParaRPr lang="ar-SA" sz="4400" dirty="0">
              <a:solidFill>
                <a:srgbClr val="FF0000"/>
              </a:solidFill>
              <a:effectLst/>
            </a:endParaRPr>
          </a:p>
        </p:txBody>
      </p:sp>
    </p:spTree>
    <p:extLst>
      <p:ext uri="{BB962C8B-B14F-4D97-AF65-F5344CB8AC3E}">
        <p14:creationId xmlns:p14="http://schemas.microsoft.com/office/powerpoint/2010/main" val="225075915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29222"/>
            <a:ext cx="8064896"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مستطيل مستدير الزوايا 2"/>
          <p:cNvSpPr/>
          <p:nvPr/>
        </p:nvSpPr>
        <p:spPr>
          <a:xfrm>
            <a:off x="1871700" y="692696"/>
            <a:ext cx="5400600" cy="648072"/>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ar-SA" sz="4000" b="1" dirty="0">
                <a:solidFill>
                  <a:schemeClr val="bg1"/>
                </a:solidFill>
              </a:rPr>
              <a:t>الأجهزة الذكية</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215358"/>
            <a:ext cx="8064896"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49997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out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out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12260</TotalTime>
  <Words>1174</Words>
  <Application>Microsoft Office PowerPoint</Application>
  <PresentationFormat>عرض على الشاشة (4:3)</PresentationFormat>
  <Paragraphs>217</Paragraphs>
  <Slides>82</Slides>
  <Notes>1</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82</vt:i4>
      </vt:variant>
    </vt:vector>
  </HeadingPairs>
  <TitlesOfParts>
    <vt:vector size="90" baseType="lpstr">
      <vt:lpstr>Akhbar MT</vt:lpstr>
      <vt:lpstr>Arial</vt:lpstr>
      <vt:lpstr>Calibri</vt:lpstr>
      <vt:lpstr>Nexa</vt:lpstr>
      <vt:lpstr>PT Bold Heading</vt:lpstr>
      <vt:lpstr>Times New Roman</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توسع قـاع المحيط</dc:title>
  <dc:creator>محمد بلال</dc:creator>
  <cp:lastModifiedBy>أبو أحمد</cp:lastModifiedBy>
  <cp:revision>1104</cp:revision>
  <dcterms:created xsi:type="dcterms:W3CDTF">2012-09-13T23:26:33Z</dcterms:created>
  <dcterms:modified xsi:type="dcterms:W3CDTF">2018-01-26T16:21:25Z</dcterms:modified>
</cp:coreProperties>
</file>