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6" r:id="rId1"/>
  </p:sldMasterIdLst>
  <p:notesMasterIdLst>
    <p:notesMasterId r:id="rId15"/>
  </p:notesMasterIdLst>
  <p:sldIdLst>
    <p:sldId id="324" r:id="rId2"/>
    <p:sldId id="363" r:id="rId3"/>
    <p:sldId id="364" r:id="rId4"/>
    <p:sldId id="365" r:id="rId5"/>
    <p:sldId id="366" r:id="rId6"/>
    <p:sldId id="367" r:id="rId7"/>
    <p:sldId id="368" r:id="rId8"/>
    <p:sldId id="369" r:id="rId9"/>
    <p:sldId id="370" r:id="rId10"/>
    <p:sldId id="371" r:id="rId11"/>
    <p:sldId id="372" r:id="rId12"/>
    <p:sldId id="373" r:id="rId13"/>
    <p:sldId id="374" r:id="rId14"/>
  </p:sldIdLst>
  <p:sldSz cx="9144000" cy="6858000" type="screen4x3"/>
  <p:notesSz cx="6858000" cy="9144000"/>
  <p:custDataLst>
    <p:tags r:id="rId16"/>
  </p:custData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87" autoAdjust="0"/>
    <p:restoredTop sz="91103" autoAdjust="0"/>
  </p:normalViewPr>
  <p:slideViewPr>
    <p:cSldViewPr>
      <p:cViewPr varScale="1">
        <p:scale>
          <a:sx n="51" d="100"/>
          <a:sy n="51" d="100"/>
        </p:scale>
        <p:origin x="-96" y="-10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DBE250-EBC8-4FF7-81AB-0EA693E88063}" type="datetimeFigureOut">
              <a:rPr lang="ar-EG" smtClean="0"/>
              <a:pPr/>
              <a:t>13/07/1440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26BDBA-3E88-4B35-AA02-961CF36B3C3A}" type="slidenum">
              <a:rPr lang="ar-EG" smtClean="0"/>
              <a:pPr/>
              <a:t>‹#›</a:t>
            </a:fld>
            <a:endParaRPr lang="ar-EG"/>
          </a:p>
        </p:txBody>
      </p:sp>
    </p:spTree>
    <p:extLst>
      <p:ext uri="{BB962C8B-B14F-4D97-AF65-F5344CB8AC3E}">
        <p14:creationId xmlns:p14="http://schemas.microsoft.com/office/powerpoint/2010/main" val="3820230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40966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09659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98125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34898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80641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3607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8" name="عنصر نائب للتذييل 7"/>
          <p:cNvSpPr>
            <a:spLocks noGrp="1"/>
          </p:cNvSpPr>
          <p:nvPr>
            <p:ph type="ftr" sz="quarter" idx="11"/>
          </p:nvPr>
        </p:nvSpPr>
        <p:spPr/>
        <p:txBody>
          <a:bodyPr/>
          <a:lstStyle/>
          <a:p>
            <a:endParaRPr lang="ar-SA">
              <a:solidFill>
                <a:srgbClr val="EEECE1">
                  <a:shade val="50000"/>
                </a:srgbClr>
              </a:solidFill>
            </a:endParaRPr>
          </a:p>
        </p:txBody>
      </p:sp>
      <p:sp>
        <p:nvSpPr>
          <p:cNvPr id="9" name="عنصر نائب لرقم الشريحة 8"/>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9782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4" name="عنصر نائب للتذييل 3"/>
          <p:cNvSpPr>
            <a:spLocks noGrp="1"/>
          </p:cNvSpPr>
          <p:nvPr>
            <p:ph type="ftr" sz="quarter" idx="11"/>
          </p:nvPr>
        </p:nvSpPr>
        <p:spPr/>
        <p:txBody>
          <a:bodyPr/>
          <a:lstStyle/>
          <a:p>
            <a:endParaRPr lang="ar-SA">
              <a:solidFill>
                <a:srgbClr val="EEECE1">
                  <a:shade val="50000"/>
                </a:srgbClr>
              </a:solidFill>
            </a:endParaRPr>
          </a:p>
        </p:txBody>
      </p:sp>
      <p:sp>
        <p:nvSpPr>
          <p:cNvPr id="5" name="عنصر نائب لرقم الشريحة 4"/>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86701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3" name="عنصر نائب للتذييل 2"/>
          <p:cNvSpPr>
            <a:spLocks noGrp="1"/>
          </p:cNvSpPr>
          <p:nvPr>
            <p:ph type="ftr" sz="quarter" idx="11"/>
          </p:nvPr>
        </p:nvSpPr>
        <p:spPr/>
        <p:txBody>
          <a:bodyPr/>
          <a:lstStyle/>
          <a:p>
            <a:endParaRPr lang="ar-SA">
              <a:solidFill>
                <a:srgbClr val="EEECE1">
                  <a:shade val="50000"/>
                </a:srgbClr>
              </a:solidFill>
            </a:endParaRPr>
          </a:p>
        </p:txBody>
      </p:sp>
      <p:sp>
        <p:nvSpPr>
          <p:cNvPr id="4" name="عنصر نائب لرقم الشريحة 3"/>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5546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94228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20250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srgbClr val="EEECE1">
                    <a:shade val="50000"/>
                  </a:srgbClr>
                </a:solidFill>
              </a:rPr>
              <a:pPr/>
              <a:t>3/19/2019</a:t>
            </a:fld>
            <a:endParaRPr lang="en-US">
              <a:solidFill>
                <a:srgbClr val="EEECE1">
                  <a:shade val="50000"/>
                </a:srgb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EECE1">
                  <a:shade val="50000"/>
                </a:srgb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srgbClr val="EEECE1">
                    <a:shade val="50000"/>
                  </a:srgbClr>
                </a:solidFill>
              </a:rPr>
              <a:pPr/>
              <a:t>‹#›</a:t>
            </a:fld>
            <a:endParaRPr lang="en-US">
              <a:solidFill>
                <a:srgbClr val="EEECE1">
                  <a:shade val="50000"/>
                </a:srgbClr>
              </a:solidFill>
            </a:endParaRPr>
          </a:p>
        </p:txBody>
      </p:sp>
    </p:spTree>
    <p:extLst>
      <p:ext uri="{BB962C8B-B14F-4D97-AF65-F5344CB8AC3E}">
        <p14:creationId xmlns:p14="http://schemas.microsoft.com/office/powerpoint/2010/main" val="194962045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مستطيل 18"/>
          <p:cNvSpPr/>
          <p:nvPr/>
        </p:nvSpPr>
        <p:spPr>
          <a:xfrm>
            <a:off x="3316423" y="-225"/>
            <a:ext cx="2523728" cy="908864"/>
          </a:xfrm>
          <a:prstGeom prst="flowChartTerminator">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ar-SA" sz="3600" b="1" kern="0" dirty="0" smtClean="0">
                <a:solidFill>
                  <a:prstClr val="white"/>
                </a:solidFill>
                <a:effectLst>
                  <a:glow rad="101600">
                    <a:srgbClr val="00B050">
                      <a:alpha val="60000"/>
                    </a:srgbClr>
                  </a:glow>
                </a:effectLst>
                <a:latin typeface="Times New Roman" pitchFamily="18" charset="0"/>
              </a:rPr>
              <a:t>التمهيد</a:t>
            </a:r>
            <a:endParaRPr lang="ar-SA" sz="700" kern="0" dirty="0" smtClean="0">
              <a:solidFill>
                <a:sysClr val="windowText" lastClr="000000"/>
              </a:solidFill>
            </a:endParaRPr>
          </a:p>
        </p:txBody>
      </p:sp>
      <p:grpSp>
        <p:nvGrpSpPr>
          <p:cNvPr id="40" name="مجموعة 4"/>
          <p:cNvGrpSpPr/>
          <p:nvPr/>
        </p:nvGrpSpPr>
        <p:grpSpPr>
          <a:xfrm>
            <a:off x="533400" y="6172200"/>
            <a:ext cx="5751790" cy="657885"/>
            <a:chOff x="395536" y="5964387"/>
            <a:chExt cx="5751790" cy="848989"/>
          </a:xfrm>
        </p:grpSpPr>
        <p:pic>
          <p:nvPicPr>
            <p:cNvPr id="42" name="Picture 41" descr="http://www.dr-mohammadian.ir/gallery/home.png">
              <a:hlinkClick r:id="" action="ppaction://hlinkshowjump?jump=firstslide"/>
            </p:cNvPr>
            <p:cNvPicPr>
              <a:picLocks noChangeAspect="1" noChangeArrowheads="1"/>
            </p:cNvPicPr>
            <p:nvPr/>
          </p:nvPicPr>
          <p:blipFill rotWithShape="1">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16296" t="15127" r="15390" b="20163"/>
            <a:stretch/>
          </p:blipFill>
          <p:spPr bwMode="auto">
            <a:xfrm>
              <a:off x="4076488" y="5964387"/>
              <a:ext cx="896293" cy="848989"/>
            </a:xfrm>
            <a:prstGeom prst="round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43" name="سهم إلى اليمين 3">
              <a:hlinkClick r:id="" action="ppaction://hlinkshowjump?jump=nextslide"/>
            </p:cNvPr>
            <p:cNvSpPr/>
            <p:nvPr/>
          </p:nvSpPr>
          <p:spPr>
            <a:xfrm rot="801633">
              <a:off x="5370740" y="6201641"/>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4" name="سهم إلى اليمين 19">
              <a:hlinkClick r:id="" action="ppaction://hlinkshowjump?jump=previousslide"/>
            </p:cNvPr>
            <p:cNvSpPr/>
            <p:nvPr/>
          </p:nvSpPr>
          <p:spPr>
            <a:xfrm rot="10071875">
              <a:off x="2844698" y="6197190"/>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45" name="Picture 4" descr="http://www.clker.com/cliparts/3/8/b/a/11971212312045077795webmichl_powerbutton_2_states_(_on_off_).svg.med.png">
              <a:hlinkClick r:id="" action="ppaction://hlinkshowjump?jump=endshow"/>
            </p:cNvPr>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869" b="-869"/>
            <a:stretch/>
          </p:blipFill>
          <p:spPr bwMode="auto">
            <a:xfrm>
              <a:off x="395536" y="6120038"/>
              <a:ext cx="684062" cy="684062"/>
            </a:xfrm>
            <a:prstGeom prst="ellipse">
              <a:avLst/>
            </a:prstGeom>
            <a:noFill/>
            <a:ln>
              <a:solidFill>
                <a:srgbClr val="FF0000"/>
              </a:solidFill>
            </a:ln>
            <a:extLst>
              <a:ext uri="{909E8E84-426E-40DD-AFC4-6F175D3DCCD1}">
                <a14:hiddenFill xmlns:a14="http://schemas.microsoft.com/office/drawing/2010/main">
                  <a:solidFill>
                    <a:srgbClr val="FFFFFF"/>
                  </a:solidFill>
                </a14:hiddenFill>
              </a:ext>
            </a:extLst>
          </p:spPr>
        </p:pic>
      </p:grpSp>
      <p:sp>
        <p:nvSpPr>
          <p:cNvPr id="2" name="مستطيل 1"/>
          <p:cNvSpPr/>
          <p:nvPr/>
        </p:nvSpPr>
        <p:spPr>
          <a:xfrm>
            <a:off x="623216" y="2253347"/>
            <a:ext cx="7918555" cy="181588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800" b="1" dirty="0">
                <a:solidFill>
                  <a:prstClr val="black"/>
                </a:solidFill>
              </a:rPr>
              <a:t>تستطيع الطيور الجري. النعامة تقطع 64كيلو متر خلال ساعة .يرسل دماغ الدولفين إشارة بالقفز خلال الاعصاب لتصل </a:t>
            </a:r>
            <a:r>
              <a:rPr lang="ar-SA" sz="2800" b="1" dirty="0" smtClean="0">
                <a:solidFill>
                  <a:prstClr val="black"/>
                </a:solidFill>
              </a:rPr>
              <a:t>إلى </a:t>
            </a:r>
            <a:r>
              <a:rPr lang="ar-SA" sz="2800" b="1" dirty="0">
                <a:solidFill>
                  <a:prstClr val="black"/>
                </a:solidFill>
              </a:rPr>
              <a:t>العضلات فيؤدي القفزة الرائعة التي نراها .ماهي </a:t>
            </a:r>
            <a:r>
              <a:rPr lang="ar-EG" sz="2800" b="1" dirty="0" smtClean="0">
                <a:solidFill>
                  <a:prstClr val="black"/>
                </a:solidFill>
              </a:rPr>
              <a:t>أ</a:t>
            </a:r>
            <a:r>
              <a:rPr lang="ar-SA" sz="2800" b="1" dirty="0" smtClean="0">
                <a:solidFill>
                  <a:prstClr val="black"/>
                </a:solidFill>
              </a:rPr>
              <a:t>جهزة </a:t>
            </a:r>
            <a:r>
              <a:rPr lang="ar-SA" sz="2800" b="1" dirty="0">
                <a:solidFill>
                  <a:prstClr val="black"/>
                </a:solidFill>
              </a:rPr>
              <a:t>الجسم الاخرى التي تساعد الحيوانات على البقاء؟</a:t>
            </a:r>
          </a:p>
        </p:txBody>
      </p:sp>
      <p:sp>
        <p:nvSpPr>
          <p:cNvPr id="9" name="دبوس زينة 8"/>
          <p:cNvSpPr/>
          <p:nvPr/>
        </p:nvSpPr>
        <p:spPr>
          <a:xfrm>
            <a:off x="0" y="65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5112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7"/>
          <p:cNvSpPr/>
          <p:nvPr/>
        </p:nvSpPr>
        <p:spPr>
          <a:xfrm>
            <a:off x="5997379" y="1234460"/>
            <a:ext cx="2880320" cy="58894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white"/>
                </a:solidFill>
              </a:rPr>
              <a:t>3- التفكير الناقد :</a:t>
            </a:r>
            <a:endParaRPr lang="ar-SA" sz="3200" b="1" dirty="0">
              <a:solidFill>
                <a:prstClr val="white"/>
              </a:solidFill>
            </a:endParaRPr>
          </a:p>
        </p:txBody>
      </p:sp>
      <p:sp>
        <p:nvSpPr>
          <p:cNvPr id="9" name="TextBox 8"/>
          <p:cNvSpPr txBox="1"/>
          <p:nvPr/>
        </p:nvSpPr>
        <p:spPr>
          <a:xfrm>
            <a:off x="452763" y="1854932"/>
            <a:ext cx="8424936" cy="954107"/>
          </a:xfrm>
          <a:prstGeom prst="rect">
            <a:avLst/>
          </a:prstGeom>
          <a:noFill/>
        </p:spPr>
        <p:txBody>
          <a:bodyPr wrap="square" rtlCol="1">
            <a:spAutoFit/>
          </a:bodyPr>
          <a:lstStyle/>
          <a:p>
            <a:r>
              <a:rPr lang="ar-SA" sz="2800" b="1" dirty="0" smtClean="0">
                <a:solidFill>
                  <a:srgbClr val="FF0000"/>
                </a:solidFill>
              </a:rPr>
              <a:t>عثرت على شيء فظننت أنه حيوان ما ، إلا أنه لا يوجد منفذ لدخول المواد إلى جسم هذا الشيء . هل من الممكن أن يكون حيوانا فعلا</a:t>
            </a:r>
            <a:r>
              <a:rPr lang="ar-EG" sz="2800" b="1" dirty="0" smtClean="0">
                <a:solidFill>
                  <a:srgbClr val="FF0000"/>
                </a:solidFill>
              </a:rPr>
              <a:t>ً</a:t>
            </a:r>
            <a:r>
              <a:rPr lang="ar-SA" sz="2800" b="1" dirty="0" smtClean="0">
                <a:solidFill>
                  <a:srgbClr val="FF0000"/>
                </a:solidFill>
              </a:rPr>
              <a:t> ؟ أوضح ذلك .</a:t>
            </a:r>
          </a:p>
        </p:txBody>
      </p:sp>
      <p:sp>
        <p:nvSpPr>
          <p:cNvPr id="10" name="Horizontal Scroll 9"/>
          <p:cNvSpPr/>
          <p:nvPr/>
        </p:nvSpPr>
        <p:spPr>
          <a:xfrm>
            <a:off x="1244848" y="3111824"/>
            <a:ext cx="7372497" cy="3322837"/>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FF0000"/>
                </a:solidFill>
              </a:rPr>
              <a:t>الإجابة : </a:t>
            </a:r>
          </a:p>
          <a:p>
            <a:r>
              <a:rPr lang="ar-SA" sz="3200" b="1" dirty="0" smtClean="0">
                <a:solidFill>
                  <a:schemeClr val="tx1"/>
                </a:solidFill>
              </a:rPr>
              <a:t>لا ، ليس حيوانا</a:t>
            </a:r>
            <a:r>
              <a:rPr lang="ar-EG" sz="3200" b="1" dirty="0" smtClean="0">
                <a:solidFill>
                  <a:schemeClr val="tx1"/>
                </a:solidFill>
              </a:rPr>
              <a:t>ً</a:t>
            </a:r>
            <a:r>
              <a:rPr lang="ar-SA" sz="3200" b="1" dirty="0" smtClean="0">
                <a:solidFill>
                  <a:schemeClr val="tx1"/>
                </a:solidFill>
              </a:rPr>
              <a:t> ، لا يمكنه إدخال الغذاء إلى جسمه والحصول على الطاقة لأداء وظائف الحياة .</a:t>
            </a:r>
            <a:endParaRPr lang="ar-SA" sz="3200" b="1" dirty="0">
              <a:solidFill>
                <a:schemeClr val="tx1"/>
              </a:solidFill>
            </a:endParaRPr>
          </a:p>
        </p:txBody>
      </p:sp>
      <p:sp>
        <p:nvSpPr>
          <p:cNvPr id="11" name="مربع نص 7"/>
          <p:cNvSpPr txBox="1"/>
          <p:nvPr/>
        </p:nvSpPr>
        <p:spPr>
          <a:xfrm>
            <a:off x="1259632" y="9171"/>
            <a:ext cx="1672831"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defRPr/>
            </a:pPr>
            <a:r>
              <a:rPr lang="ar-EG" sz="2400" b="1" dirty="0">
                <a:solidFill>
                  <a:srgbClr val="FFFF00"/>
                </a:solidFill>
              </a:rPr>
              <a:t>الفصل </a:t>
            </a:r>
            <a:r>
              <a:rPr lang="ar-SA" sz="2400" b="1" dirty="0" smtClean="0">
                <a:solidFill>
                  <a:srgbClr val="FFFF00"/>
                </a:solidFill>
              </a:rPr>
              <a:t>الثاني</a:t>
            </a:r>
            <a:endParaRPr lang="ar-SA" sz="2400" b="1" dirty="0">
              <a:solidFill>
                <a:srgbClr val="FFFF00"/>
              </a:solidFill>
            </a:endParaRPr>
          </a:p>
        </p:txBody>
      </p:sp>
      <p:sp>
        <p:nvSpPr>
          <p:cNvPr id="12" name="مربع نص 21"/>
          <p:cNvSpPr txBox="1"/>
          <p:nvPr/>
        </p:nvSpPr>
        <p:spPr>
          <a:xfrm>
            <a:off x="6757055" y="9171"/>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3" name="مربع نص 16"/>
          <p:cNvSpPr txBox="1"/>
          <p:nvPr/>
        </p:nvSpPr>
        <p:spPr>
          <a:xfrm>
            <a:off x="3194517" y="9171"/>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الثالث </a:t>
            </a:r>
            <a:endParaRPr lang="ar-EG" sz="2400" b="1" dirty="0">
              <a:solidFill>
                <a:prstClr val="white"/>
              </a:solidFill>
            </a:endParaRPr>
          </a:p>
        </p:txBody>
      </p:sp>
      <p:sp>
        <p:nvSpPr>
          <p:cNvPr id="14" name="مربع نص 21"/>
          <p:cNvSpPr txBox="1"/>
          <p:nvPr/>
        </p:nvSpPr>
        <p:spPr>
          <a:xfrm>
            <a:off x="2349083" y="545494"/>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5" name="دبوس زينة 14"/>
          <p:cNvSpPr/>
          <p:nvPr/>
        </p:nvSpPr>
        <p:spPr>
          <a:xfrm>
            <a:off x="-14180" y="-719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صـ81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07627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7"/>
          <p:cNvSpPr txBox="1"/>
          <p:nvPr/>
        </p:nvSpPr>
        <p:spPr>
          <a:xfrm>
            <a:off x="1242985" y="9171"/>
            <a:ext cx="1665609"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defRPr/>
            </a:pPr>
            <a:r>
              <a:rPr lang="ar-EG" sz="2400" b="1" dirty="0">
                <a:solidFill>
                  <a:srgbClr val="FFFF00"/>
                </a:solidFill>
              </a:rPr>
              <a:t>الفصل </a:t>
            </a:r>
            <a:r>
              <a:rPr lang="ar-SA" sz="2400" b="1" dirty="0" smtClean="0">
                <a:solidFill>
                  <a:srgbClr val="FFFF00"/>
                </a:solidFill>
              </a:rPr>
              <a:t>الثاني</a:t>
            </a:r>
            <a:endParaRPr lang="ar-SA" sz="2400" b="1" dirty="0">
              <a:solidFill>
                <a:srgbClr val="FFFF00"/>
              </a:solidFill>
            </a:endParaRPr>
          </a:p>
        </p:txBody>
      </p:sp>
      <p:sp>
        <p:nvSpPr>
          <p:cNvPr id="9" name="مربع نص 21"/>
          <p:cNvSpPr txBox="1"/>
          <p:nvPr/>
        </p:nvSpPr>
        <p:spPr>
          <a:xfrm>
            <a:off x="6757055" y="19240"/>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0" name="مربع نص 16"/>
          <p:cNvSpPr txBox="1"/>
          <p:nvPr/>
        </p:nvSpPr>
        <p:spPr>
          <a:xfrm>
            <a:off x="3203848" y="11355"/>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الثالث </a:t>
            </a:r>
            <a:endParaRPr lang="ar-EG" sz="2400" b="1" dirty="0">
              <a:solidFill>
                <a:prstClr val="white"/>
              </a:solidFill>
            </a:endParaRPr>
          </a:p>
        </p:txBody>
      </p:sp>
      <p:sp>
        <p:nvSpPr>
          <p:cNvPr id="11" name="مربع نص 21"/>
          <p:cNvSpPr txBox="1"/>
          <p:nvPr/>
        </p:nvSpPr>
        <p:spPr>
          <a:xfrm>
            <a:off x="2349083" y="536885"/>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2" name="Round Diagonal Corner Rectangle 11"/>
          <p:cNvSpPr/>
          <p:nvPr/>
        </p:nvSpPr>
        <p:spPr>
          <a:xfrm>
            <a:off x="5103737" y="1304475"/>
            <a:ext cx="3744416" cy="52350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prstClr val="white"/>
                </a:solidFill>
              </a:rPr>
              <a:t>أختار الإجابة الصحيحة :</a:t>
            </a:r>
            <a:endParaRPr lang="ar-SA" sz="3200" b="1" dirty="0">
              <a:solidFill>
                <a:prstClr val="white"/>
              </a:solidFill>
            </a:endParaRPr>
          </a:p>
        </p:txBody>
      </p:sp>
      <p:sp>
        <p:nvSpPr>
          <p:cNvPr id="13" name="TextBox 12"/>
          <p:cNvSpPr txBox="1"/>
          <p:nvPr/>
        </p:nvSpPr>
        <p:spPr>
          <a:xfrm>
            <a:off x="2339752" y="1844824"/>
            <a:ext cx="6508401" cy="523220"/>
          </a:xfrm>
          <a:prstGeom prst="rect">
            <a:avLst/>
          </a:prstGeom>
          <a:noFill/>
        </p:spPr>
        <p:txBody>
          <a:bodyPr wrap="square" rtlCol="1">
            <a:spAutoFit/>
          </a:bodyPr>
          <a:lstStyle/>
          <a:p>
            <a:r>
              <a:rPr lang="ar-SA" sz="2800" b="1" dirty="0" smtClean="0">
                <a:solidFill>
                  <a:srgbClr val="FF0000"/>
                </a:solidFill>
              </a:rPr>
              <a:t>4- المعدة من أعضاء الجهاز : </a:t>
            </a:r>
          </a:p>
        </p:txBody>
      </p:sp>
      <p:sp>
        <p:nvSpPr>
          <p:cNvPr id="15" name="TextBox 14"/>
          <p:cNvSpPr txBox="1"/>
          <p:nvPr/>
        </p:nvSpPr>
        <p:spPr>
          <a:xfrm>
            <a:off x="1132088" y="3840183"/>
            <a:ext cx="7716066" cy="523220"/>
          </a:xfrm>
          <a:prstGeom prst="rect">
            <a:avLst/>
          </a:prstGeom>
          <a:noFill/>
        </p:spPr>
        <p:txBody>
          <a:bodyPr wrap="square" rtlCol="1">
            <a:spAutoFit/>
          </a:bodyPr>
          <a:lstStyle/>
          <a:p>
            <a:r>
              <a:rPr lang="ar-SA" sz="2800" b="1" dirty="0" smtClean="0">
                <a:solidFill>
                  <a:srgbClr val="FF0000"/>
                </a:solidFill>
              </a:rPr>
              <a:t>5- وظيفة الجهاز </a:t>
            </a:r>
            <a:r>
              <a:rPr lang="ar-EG" sz="2800" b="1" dirty="0" smtClean="0">
                <a:solidFill>
                  <a:srgbClr val="FF0000"/>
                </a:solidFill>
              </a:rPr>
              <a:t> </a:t>
            </a:r>
            <a:r>
              <a:rPr lang="ar-SA" sz="2800" b="1" dirty="0" smtClean="0">
                <a:solidFill>
                  <a:srgbClr val="FF0000"/>
                </a:solidFill>
              </a:rPr>
              <a:t>الإخراجي هي : </a:t>
            </a:r>
          </a:p>
        </p:txBody>
      </p:sp>
      <p:sp>
        <p:nvSpPr>
          <p:cNvPr id="17" name="دبوس زينة 16"/>
          <p:cNvSpPr/>
          <p:nvPr/>
        </p:nvSpPr>
        <p:spPr>
          <a:xfrm>
            <a:off x="-14180" y="-719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صـ81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مستطيل 12"/>
          <p:cNvSpPr/>
          <p:nvPr/>
        </p:nvSpPr>
        <p:spPr>
          <a:xfrm>
            <a:off x="5508104" y="2492896"/>
            <a:ext cx="2808312" cy="504056"/>
          </a:xfrm>
          <a:prstGeom prst="rect">
            <a:avLst/>
          </a:prstGeom>
          <a:solidFill>
            <a:srgbClr val="F14124">
              <a:lumMod val="75000"/>
            </a:srgbClr>
          </a:solidFill>
          <a:ln w="19050" cap="flat" cmpd="sng" algn="ctr">
            <a:solidFill>
              <a:srgbClr val="4E67C8">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2800" b="1" i="0" u="none" strike="noStrike" kern="0" cap="none" spc="0" normalizeH="0" baseline="0" noProof="0" dirty="0" smtClean="0">
                <a:ln>
                  <a:noFill/>
                </a:ln>
                <a:solidFill>
                  <a:srgbClr val="FFFF00"/>
                </a:solidFill>
                <a:effectLst/>
                <a:uLnTx/>
                <a:uFillTx/>
                <a:latin typeface="Sakkal Majalla"/>
                <a:cs typeface="Sakkal Majalla"/>
              </a:rPr>
              <a:t>أ) العصبي</a:t>
            </a:r>
          </a:p>
        </p:txBody>
      </p:sp>
      <p:sp>
        <p:nvSpPr>
          <p:cNvPr id="19" name="مستطيل 32"/>
          <p:cNvSpPr/>
          <p:nvPr/>
        </p:nvSpPr>
        <p:spPr>
          <a:xfrm>
            <a:off x="1376486" y="2492896"/>
            <a:ext cx="2835473" cy="504056"/>
          </a:xfrm>
          <a:prstGeom prst="rect">
            <a:avLst/>
          </a:prstGeom>
          <a:solidFill>
            <a:srgbClr val="F14124">
              <a:lumMod val="75000"/>
            </a:srgbClr>
          </a:solidFill>
          <a:ln w="19050" cap="flat" cmpd="sng" algn="ctr">
            <a:solidFill>
              <a:srgbClr val="4E67C8">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2800" b="1" i="0" u="none" strike="noStrike" kern="0" cap="none" spc="0" normalizeH="0" baseline="0" noProof="0" dirty="0" smtClean="0">
                <a:ln>
                  <a:noFill/>
                </a:ln>
                <a:solidFill>
                  <a:srgbClr val="FFFF00"/>
                </a:solidFill>
                <a:effectLst/>
                <a:uLnTx/>
                <a:uFillTx/>
                <a:latin typeface="Sakkal Majalla"/>
                <a:cs typeface="Sakkal Majalla"/>
              </a:rPr>
              <a:t>ب) الهضمي</a:t>
            </a:r>
          </a:p>
        </p:txBody>
      </p:sp>
      <p:sp>
        <p:nvSpPr>
          <p:cNvPr id="20" name="مستطيل 33"/>
          <p:cNvSpPr/>
          <p:nvPr/>
        </p:nvSpPr>
        <p:spPr>
          <a:xfrm>
            <a:off x="5508104" y="3188196"/>
            <a:ext cx="2808312" cy="504056"/>
          </a:xfrm>
          <a:prstGeom prst="rect">
            <a:avLst/>
          </a:prstGeom>
          <a:solidFill>
            <a:srgbClr val="F14124">
              <a:lumMod val="75000"/>
            </a:srgbClr>
          </a:solidFill>
          <a:ln w="19050" cap="flat" cmpd="sng" algn="ctr">
            <a:solidFill>
              <a:srgbClr val="4E67C8">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2800" b="1" i="0" u="none" strike="noStrike" kern="0" cap="none" spc="0" normalizeH="0" baseline="0" noProof="0" dirty="0" smtClean="0">
                <a:ln>
                  <a:noFill/>
                </a:ln>
                <a:solidFill>
                  <a:srgbClr val="FFFF00"/>
                </a:solidFill>
                <a:effectLst/>
                <a:uLnTx/>
                <a:uFillTx/>
                <a:latin typeface="Sakkal Majalla"/>
                <a:cs typeface="Sakkal Majalla"/>
              </a:rPr>
              <a:t>ج) الهيكلي</a:t>
            </a:r>
          </a:p>
        </p:txBody>
      </p:sp>
      <p:sp>
        <p:nvSpPr>
          <p:cNvPr id="21" name="مستطيل 33"/>
          <p:cNvSpPr/>
          <p:nvPr/>
        </p:nvSpPr>
        <p:spPr>
          <a:xfrm>
            <a:off x="1376487" y="3188196"/>
            <a:ext cx="2835472" cy="504056"/>
          </a:xfrm>
          <a:prstGeom prst="rect">
            <a:avLst/>
          </a:prstGeom>
          <a:solidFill>
            <a:srgbClr val="F14124">
              <a:lumMod val="75000"/>
            </a:srgbClr>
          </a:solidFill>
          <a:ln w="19050" cap="flat" cmpd="sng" algn="ctr">
            <a:solidFill>
              <a:srgbClr val="4E67C8">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2800" b="1" i="0" u="none" strike="noStrike" kern="0" cap="none" spc="0" normalizeH="0" baseline="0" noProof="0" dirty="0" smtClean="0">
                <a:ln>
                  <a:noFill/>
                </a:ln>
                <a:solidFill>
                  <a:srgbClr val="FFFF00"/>
                </a:solidFill>
                <a:effectLst/>
                <a:uLnTx/>
                <a:uFillTx/>
                <a:latin typeface="Sakkal Majalla"/>
                <a:cs typeface="Sakkal Majalla"/>
              </a:rPr>
              <a:t>د) الدوراني</a:t>
            </a:r>
          </a:p>
        </p:txBody>
      </p:sp>
      <p:sp>
        <p:nvSpPr>
          <p:cNvPr id="22" name="مستطيل 12"/>
          <p:cNvSpPr/>
          <p:nvPr/>
        </p:nvSpPr>
        <p:spPr>
          <a:xfrm>
            <a:off x="4633207" y="4461892"/>
            <a:ext cx="4118858"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FFFF00"/>
                </a:solidFill>
              </a:rPr>
              <a:t>أ) أخذ الأكسجين من الماء والهواء</a:t>
            </a:r>
            <a:endParaRPr lang="ar-EG" sz="2800" b="1" dirty="0">
              <a:solidFill>
                <a:srgbClr val="FFFF00"/>
              </a:solidFill>
            </a:endParaRPr>
          </a:p>
        </p:txBody>
      </p:sp>
      <p:sp>
        <p:nvSpPr>
          <p:cNvPr id="23" name="مستطيل 32"/>
          <p:cNvSpPr/>
          <p:nvPr/>
        </p:nvSpPr>
        <p:spPr>
          <a:xfrm>
            <a:off x="755576" y="4461892"/>
            <a:ext cx="3881230"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FFFF00"/>
                </a:solidFill>
              </a:rPr>
              <a:t>ب) دعم العضلات</a:t>
            </a:r>
            <a:endParaRPr lang="ar-EG" sz="2800" b="1" dirty="0">
              <a:solidFill>
                <a:srgbClr val="FFFF00"/>
              </a:solidFill>
            </a:endParaRPr>
          </a:p>
        </p:txBody>
      </p:sp>
      <p:sp>
        <p:nvSpPr>
          <p:cNvPr id="24" name="مستطيل 33"/>
          <p:cNvSpPr/>
          <p:nvPr/>
        </p:nvSpPr>
        <p:spPr>
          <a:xfrm>
            <a:off x="4633207" y="5157192"/>
            <a:ext cx="4118858"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FFFF00"/>
                </a:solidFill>
              </a:rPr>
              <a:t>ج) تحليل الطعام</a:t>
            </a:r>
            <a:endParaRPr lang="ar-EG" sz="2800" b="1" dirty="0">
              <a:solidFill>
                <a:srgbClr val="FFFF00"/>
              </a:solidFill>
            </a:endParaRPr>
          </a:p>
        </p:txBody>
      </p:sp>
      <p:sp>
        <p:nvSpPr>
          <p:cNvPr id="25" name="مستطيل 33"/>
          <p:cNvSpPr/>
          <p:nvPr/>
        </p:nvSpPr>
        <p:spPr>
          <a:xfrm>
            <a:off x="755576" y="5157192"/>
            <a:ext cx="3881230"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FFFF00"/>
                </a:solidFill>
              </a:rPr>
              <a:t>د) تخليص الجسم من الفضلات</a:t>
            </a:r>
            <a:endParaRPr lang="ar-EG" sz="2800" b="1" dirty="0">
              <a:solidFill>
                <a:srgbClr val="FFFF00"/>
              </a:solidFill>
            </a:endParaRPr>
          </a:p>
        </p:txBody>
      </p:sp>
    </p:spTree>
    <p:extLst>
      <p:ext uri="{BB962C8B-B14F-4D97-AF65-F5344CB8AC3E}">
        <p14:creationId xmlns:p14="http://schemas.microsoft.com/office/powerpoint/2010/main" val="1674312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mph" presetSubtype="0" repeatCount="indefinite" fill="hold" grpId="1" nodeType="clickEffect">
                                  <p:stCondLst>
                                    <p:cond delay="0"/>
                                  </p:stCondLst>
                                  <p:childTnLst>
                                    <p:animClr clrSpc="hsl" dir="cw">
                                      <p:cBhvr override="childStyle">
                                        <p:cTn id="66" dur="500" fill="hold"/>
                                        <p:tgtEl>
                                          <p:spTgt spid="19"/>
                                        </p:tgtEl>
                                        <p:attrNameLst>
                                          <p:attrName>style.color</p:attrName>
                                        </p:attrNameLst>
                                      </p:cBhvr>
                                      <p:by>
                                        <p:hsl h="7200000" s="0" l="0"/>
                                      </p:by>
                                    </p:animClr>
                                    <p:animClr clrSpc="hsl" dir="cw">
                                      <p:cBhvr>
                                        <p:cTn id="67" dur="500" fill="hold"/>
                                        <p:tgtEl>
                                          <p:spTgt spid="19"/>
                                        </p:tgtEl>
                                        <p:attrNameLst>
                                          <p:attrName>fillcolor</p:attrName>
                                        </p:attrNameLst>
                                      </p:cBhvr>
                                      <p:by>
                                        <p:hsl h="7200000" s="0" l="0"/>
                                      </p:by>
                                    </p:animClr>
                                    <p:animClr clrSpc="hsl" dir="cw">
                                      <p:cBhvr>
                                        <p:cTn id="68" dur="500" fill="hold"/>
                                        <p:tgtEl>
                                          <p:spTgt spid="19"/>
                                        </p:tgtEl>
                                        <p:attrNameLst>
                                          <p:attrName>stroke.color</p:attrName>
                                        </p:attrNameLst>
                                      </p:cBhvr>
                                      <p:by>
                                        <p:hsl h="7200000" s="0" l="0"/>
                                      </p:by>
                                    </p:animClr>
                                    <p:set>
                                      <p:cBhvr>
                                        <p:cTn id="69" dur="500" fill="hold"/>
                                        <p:tgtEl>
                                          <p:spTgt spid="19"/>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iterate type="lt">
                                    <p:tmPct val="10000"/>
                                  </p:iterate>
                                  <p:childTnLst>
                                    <p:set>
                                      <p:cBhvr>
                                        <p:cTn id="73" dur="1" fill="hold">
                                          <p:stCondLst>
                                            <p:cond delay="0"/>
                                          </p:stCondLst>
                                        </p:cTn>
                                        <p:tgtEl>
                                          <p:spTgt spid="15"/>
                                        </p:tgtEl>
                                        <p:attrNameLst>
                                          <p:attrName>style.visibility</p:attrName>
                                        </p:attrNameLst>
                                      </p:cBhvr>
                                      <p:to>
                                        <p:strVal val="visible"/>
                                      </p:to>
                                    </p:set>
                                    <p:animEffect transition="in" filter="wipe(down)">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circle(in)">
                                      <p:cBhvr>
                                        <p:cTn id="79" dur="20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circle(in)">
                                      <p:cBhvr>
                                        <p:cTn id="84" dur="20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circle(in)">
                                      <p:cBhvr>
                                        <p:cTn id="89" dur="20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circle(in)">
                                      <p:cBhvr>
                                        <p:cTn id="94" dur="20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mph" presetSubtype="0" repeatCount="indefinite" fill="hold" grpId="1" nodeType="clickEffect">
                                  <p:stCondLst>
                                    <p:cond delay="0"/>
                                  </p:stCondLst>
                                  <p:childTnLst>
                                    <p:animClr clrSpc="hsl" dir="cw">
                                      <p:cBhvr override="childStyle">
                                        <p:cTn id="98" dur="500" fill="hold"/>
                                        <p:tgtEl>
                                          <p:spTgt spid="25"/>
                                        </p:tgtEl>
                                        <p:attrNameLst>
                                          <p:attrName>style.color</p:attrName>
                                        </p:attrNameLst>
                                      </p:cBhvr>
                                      <p:by>
                                        <p:hsl h="7200000" s="0" l="0"/>
                                      </p:by>
                                    </p:animClr>
                                    <p:animClr clrSpc="hsl" dir="cw">
                                      <p:cBhvr>
                                        <p:cTn id="99" dur="500" fill="hold"/>
                                        <p:tgtEl>
                                          <p:spTgt spid="25"/>
                                        </p:tgtEl>
                                        <p:attrNameLst>
                                          <p:attrName>fillcolor</p:attrName>
                                        </p:attrNameLst>
                                      </p:cBhvr>
                                      <p:by>
                                        <p:hsl h="7200000" s="0" l="0"/>
                                      </p:by>
                                    </p:animClr>
                                    <p:animClr clrSpc="hsl" dir="cw">
                                      <p:cBhvr>
                                        <p:cTn id="100" dur="500" fill="hold"/>
                                        <p:tgtEl>
                                          <p:spTgt spid="25"/>
                                        </p:tgtEl>
                                        <p:attrNameLst>
                                          <p:attrName>stroke.color</p:attrName>
                                        </p:attrNameLst>
                                      </p:cBhvr>
                                      <p:by>
                                        <p:hsl h="7200000" s="0" l="0"/>
                                      </p:by>
                                    </p:animClr>
                                    <p:set>
                                      <p:cBhvr>
                                        <p:cTn id="101"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5" grpId="0"/>
      <p:bldP spid="17" grpId="0" animBg="1"/>
      <p:bldP spid="18" grpId="0" animBg="1"/>
      <p:bldP spid="19" grpId="0" animBg="1"/>
      <p:bldP spid="19" grpId="1" animBg="1"/>
      <p:bldP spid="20" grpId="0" animBg="1"/>
      <p:bldP spid="21" grpId="0" animBg="1"/>
      <p:bldP spid="22" grpId="0" animBg="1"/>
      <p:bldP spid="23" grpId="0" animBg="1"/>
      <p:bldP spid="24" grpId="0" animBg="1"/>
      <p:bldP spid="25" grpId="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7"/>
          <p:cNvSpPr txBox="1"/>
          <p:nvPr/>
        </p:nvSpPr>
        <p:spPr>
          <a:xfrm>
            <a:off x="1242985" y="9909"/>
            <a:ext cx="1672831"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defRPr/>
            </a:pPr>
            <a:r>
              <a:rPr lang="ar-EG" sz="2400" b="1" dirty="0">
                <a:solidFill>
                  <a:srgbClr val="FFFF00"/>
                </a:solidFill>
              </a:rPr>
              <a:t>الفصل </a:t>
            </a:r>
            <a:r>
              <a:rPr lang="ar-SA" sz="2400" b="1" dirty="0" smtClean="0">
                <a:solidFill>
                  <a:srgbClr val="FFFF00"/>
                </a:solidFill>
              </a:rPr>
              <a:t>الثاني</a:t>
            </a:r>
            <a:endParaRPr lang="ar-SA" sz="2400" b="1" dirty="0">
              <a:solidFill>
                <a:srgbClr val="FFFF00"/>
              </a:solidFill>
            </a:endParaRPr>
          </a:p>
        </p:txBody>
      </p:sp>
      <p:sp>
        <p:nvSpPr>
          <p:cNvPr id="9" name="مربع نص 21"/>
          <p:cNvSpPr txBox="1"/>
          <p:nvPr/>
        </p:nvSpPr>
        <p:spPr>
          <a:xfrm>
            <a:off x="6757055" y="9909"/>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0" name="مربع نص 16"/>
          <p:cNvSpPr txBox="1"/>
          <p:nvPr/>
        </p:nvSpPr>
        <p:spPr>
          <a:xfrm>
            <a:off x="3185452" y="18843"/>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الثالث </a:t>
            </a:r>
            <a:endParaRPr lang="ar-EG" sz="2400" b="1" dirty="0">
              <a:solidFill>
                <a:prstClr val="white"/>
              </a:solidFill>
            </a:endParaRPr>
          </a:p>
        </p:txBody>
      </p:sp>
      <p:sp>
        <p:nvSpPr>
          <p:cNvPr id="11" name="مربع نص 21"/>
          <p:cNvSpPr txBox="1"/>
          <p:nvPr/>
        </p:nvSpPr>
        <p:spPr>
          <a:xfrm>
            <a:off x="2349083" y="555222"/>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2" name="Round Diagonal Corner Rectangle 11"/>
          <p:cNvSpPr/>
          <p:nvPr/>
        </p:nvSpPr>
        <p:spPr>
          <a:xfrm>
            <a:off x="5508149" y="1192192"/>
            <a:ext cx="3312368" cy="796648"/>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white"/>
                </a:solidFill>
              </a:rPr>
              <a:t>6- السؤال الأساسي :</a:t>
            </a:r>
            <a:endParaRPr lang="ar-SA" sz="3200" b="1" dirty="0">
              <a:solidFill>
                <a:prstClr val="white"/>
              </a:solidFill>
            </a:endParaRPr>
          </a:p>
        </p:txBody>
      </p:sp>
      <p:sp>
        <p:nvSpPr>
          <p:cNvPr id="13" name="TextBox 12"/>
          <p:cNvSpPr txBox="1"/>
          <p:nvPr/>
        </p:nvSpPr>
        <p:spPr>
          <a:xfrm>
            <a:off x="1040855" y="2096833"/>
            <a:ext cx="7804545" cy="646331"/>
          </a:xfrm>
          <a:prstGeom prst="rect">
            <a:avLst/>
          </a:prstGeom>
          <a:noFill/>
        </p:spPr>
        <p:txBody>
          <a:bodyPr wrap="square" rtlCol="1">
            <a:spAutoFit/>
          </a:bodyPr>
          <a:lstStyle/>
          <a:p>
            <a:r>
              <a:rPr lang="ar-SA" sz="3600" b="1" dirty="0" smtClean="0">
                <a:solidFill>
                  <a:srgbClr val="FF0000"/>
                </a:solidFill>
              </a:rPr>
              <a:t>كيف تساعد أجهزة الجسم الحيوانات على البقاء ؟</a:t>
            </a:r>
          </a:p>
        </p:txBody>
      </p:sp>
      <p:sp>
        <p:nvSpPr>
          <p:cNvPr id="14" name="Horizontal Scroll 13"/>
          <p:cNvSpPr/>
          <p:nvPr/>
        </p:nvSpPr>
        <p:spPr>
          <a:xfrm>
            <a:off x="971600" y="2779186"/>
            <a:ext cx="7833020" cy="3552583"/>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FF0000"/>
                </a:solidFill>
              </a:rPr>
              <a:t>الإجابة : </a:t>
            </a:r>
          </a:p>
          <a:p>
            <a:r>
              <a:rPr lang="ar-SA" sz="3200" b="1" dirty="0" smtClean="0">
                <a:solidFill>
                  <a:schemeClr val="tx1"/>
                </a:solidFill>
              </a:rPr>
              <a:t>تساعد أجهزة الجسم الحيوانات على البقاء لتمكينها من القيام بوظائف الحياة المختلفة . </a:t>
            </a:r>
          </a:p>
          <a:p>
            <a:r>
              <a:rPr lang="ar-SA" sz="3200" b="1" dirty="0" smtClean="0">
                <a:solidFill>
                  <a:schemeClr val="tx1"/>
                </a:solidFill>
              </a:rPr>
              <a:t>فمثلا</a:t>
            </a:r>
            <a:r>
              <a:rPr lang="ar-EG" sz="3200" b="1" smtClean="0">
                <a:solidFill>
                  <a:schemeClr val="tx1"/>
                </a:solidFill>
              </a:rPr>
              <a:t>ً</a:t>
            </a:r>
            <a:r>
              <a:rPr lang="ar-SA" sz="3200" b="1" smtClean="0">
                <a:solidFill>
                  <a:schemeClr val="tx1"/>
                </a:solidFill>
              </a:rPr>
              <a:t> </a:t>
            </a:r>
            <a:r>
              <a:rPr lang="ar-SA" sz="3200" b="1" dirty="0" smtClean="0">
                <a:solidFill>
                  <a:schemeClr val="tx1"/>
                </a:solidFill>
              </a:rPr>
              <a:t>تحصل الحيوانات على الطاقة من الغذاء بعد هضمه وتحليله في الجهاز الهضمي .</a:t>
            </a:r>
            <a:endParaRPr lang="ar-SA" sz="3200" b="1" dirty="0">
              <a:solidFill>
                <a:schemeClr val="tx1"/>
              </a:solidFill>
            </a:endParaRPr>
          </a:p>
        </p:txBody>
      </p:sp>
      <p:sp>
        <p:nvSpPr>
          <p:cNvPr id="15" name="دبوس زينة 14"/>
          <p:cNvSpPr/>
          <p:nvPr/>
        </p:nvSpPr>
        <p:spPr>
          <a:xfrm>
            <a:off x="-14180" y="-719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صـ81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3905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مربع نص 21"/>
          <p:cNvSpPr txBox="1"/>
          <p:nvPr/>
        </p:nvSpPr>
        <p:spPr>
          <a:xfrm>
            <a:off x="2354486" y="-27384"/>
            <a:ext cx="4449762" cy="895826"/>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3200" b="1" dirty="0" smtClean="0">
                <a:solidFill>
                  <a:schemeClr val="tx1"/>
                </a:solidFill>
              </a:rPr>
              <a:t>الواجب</a:t>
            </a:r>
            <a:endParaRPr lang="ar-SA" sz="3200" b="1" dirty="0">
              <a:solidFill>
                <a:schemeClr val="tx1"/>
              </a:solidFill>
            </a:endParaRPr>
          </a:p>
        </p:txBody>
      </p:sp>
      <p:sp>
        <p:nvSpPr>
          <p:cNvPr id="2" name="مستطيل 1"/>
          <p:cNvSpPr/>
          <p:nvPr/>
        </p:nvSpPr>
        <p:spPr>
          <a:xfrm>
            <a:off x="4542155" y="1175935"/>
            <a:ext cx="3924472" cy="523220"/>
          </a:xfrm>
          <a:prstGeom prst="rect">
            <a:avLst/>
          </a:prstGeom>
        </p:spPr>
        <p:txBody>
          <a:bodyPr wrap="none">
            <a:spAutoFit/>
          </a:bodyPr>
          <a:lstStyle/>
          <a:p>
            <a:r>
              <a:rPr lang="ar-SA" sz="2800" b="1" dirty="0"/>
              <a:t>س:اختر الاجابة الصحيحة فيما يأتي؟</a:t>
            </a:r>
            <a:endParaRPr lang="en-US" sz="2800" dirty="0"/>
          </a:p>
        </p:txBody>
      </p:sp>
      <p:sp>
        <p:nvSpPr>
          <p:cNvPr id="3" name="مستطيل 2"/>
          <p:cNvSpPr/>
          <p:nvPr/>
        </p:nvSpPr>
        <p:spPr>
          <a:xfrm>
            <a:off x="539552" y="1988840"/>
            <a:ext cx="8280920" cy="3970318"/>
          </a:xfrm>
          <a:prstGeom prst="rect">
            <a:avLst/>
          </a:prstGeom>
        </p:spPr>
        <p:txBody>
          <a:bodyPr wrap="square">
            <a:spAutoFit/>
          </a:bodyPr>
          <a:lstStyle/>
          <a:p>
            <a:r>
              <a:rPr lang="ar-SA" sz="2800" b="1" dirty="0">
                <a:solidFill>
                  <a:schemeClr val="bg2">
                    <a:lumMod val="25000"/>
                  </a:schemeClr>
                </a:solidFill>
              </a:rPr>
              <a:t>1ــ المعدة من أعضاء الجهاز : </a:t>
            </a:r>
            <a:endParaRPr lang="en-US" sz="2800" dirty="0">
              <a:solidFill>
                <a:schemeClr val="bg2">
                  <a:lumMod val="25000"/>
                </a:schemeClr>
              </a:solidFill>
            </a:endParaRPr>
          </a:p>
          <a:p>
            <a:r>
              <a:rPr lang="ar-SA" sz="2800" b="1" dirty="0">
                <a:solidFill>
                  <a:srgbClr val="C00000"/>
                </a:solidFill>
              </a:rPr>
              <a:t>أـ العصبي .                                ب- الهضمي .</a:t>
            </a:r>
            <a:endParaRPr lang="en-US" sz="2800" dirty="0">
              <a:solidFill>
                <a:srgbClr val="C00000"/>
              </a:solidFill>
            </a:endParaRPr>
          </a:p>
          <a:p>
            <a:r>
              <a:rPr lang="ar-SA" sz="2800" b="1" dirty="0">
                <a:solidFill>
                  <a:srgbClr val="C00000"/>
                </a:solidFill>
              </a:rPr>
              <a:t>ج- الهيكلي .                                  د- الدوري . </a:t>
            </a:r>
            <a:endParaRPr lang="ar-SA" sz="2800" b="1" dirty="0" smtClean="0">
              <a:solidFill>
                <a:srgbClr val="C00000"/>
              </a:solidFill>
            </a:endParaRPr>
          </a:p>
          <a:p>
            <a:endParaRPr lang="en-US" sz="2800" dirty="0">
              <a:solidFill>
                <a:srgbClr val="C00000"/>
              </a:solidFill>
            </a:endParaRPr>
          </a:p>
          <a:p>
            <a:r>
              <a:rPr lang="ar-SA" sz="2800" b="1" dirty="0">
                <a:solidFill>
                  <a:schemeClr val="bg2">
                    <a:lumMod val="25000"/>
                  </a:schemeClr>
                </a:solidFill>
              </a:rPr>
              <a:t>2ــ وظيفة الجهاز </a:t>
            </a:r>
            <a:r>
              <a:rPr lang="ar-SA" sz="2800" b="1" dirty="0" err="1">
                <a:solidFill>
                  <a:schemeClr val="bg2">
                    <a:lumMod val="25000"/>
                  </a:schemeClr>
                </a:solidFill>
              </a:rPr>
              <a:t>الإخراجي</a:t>
            </a:r>
            <a:r>
              <a:rPr lang="ar-SA" sz="2800" b="1" dirty="0">
                <a:solidFill>
                  <a:schemeClr val="bg2">
                    <a:lumMod val="25000"/>
                  </a:schemeClr>
                </a:solidFill>
              </a:rPr>
              <a:t> هي : </a:t>
            </a:r>
            <a:endParaRPr lang="ar-SA" sz="2800" b="1" dirty="0" smtClean="0">
              <a:solidFill>
                <a:schemeClr val="bg2">
                  <a:lumMod val="25000"/>
                </a:schemeClr>
              </a:solidFill>
            </a:endParaRPr>
          </a:p>
          <a:p>
            <a:endParaRPr lang="en-US" sz="2800" dirty="0">
              <a:solidFill>
                <a:schemeClr val="bg2">
                  <a:lumMod val="25000"/>
                </a:schemeClr>
              </a:solidFill>
            </a:endParaRPr>
          </a:p>
          <a:p>
            <a:r>
              <a:rPr lang="ar-SA" sz="2800" b="1" dirty="0">
                <a:solidFill>
                  <a:srgbClr val="C00000"/>
                </a:solidFill>
              </a:rPr>
              <a:t>أ- أخذ الأكسجين من الماء والهواء .     </a:t>
            </a:r>
            <a:r>
              <a:rPr lang="ar-SA" sz="2800" b="1" dirty="0" smtClean="0">
                <a:solidFill>
                  <a:srgbClr val="C00000"/>
                </a:solidFill>
              </a:rPr>
              <a:t>	ب- </a:t>
            </a:r>
            <a:r>
              <a:rPr lang="ar-SA" sz="2800" b="1" dirty="0">
                <a:solidFill>
                  <a:srgbClr val="C00000"/>
                </a:solidFill>
              </a:rPr>
              <a:t>دعم العضلات  .</a:t>
            </a:r>
            <a:endParaRPr lang="en-US" sz="2800" dirty="0">
              <a:solidFill>
                <a:srgbClr val="C00000"/>
              </a:solidFill>
            </a:endParaRPr>
          </a:p>
          <a:p>
            <a:r>
              <a:rPr lang="ar-SA" sz="2800" b="1" dirty="0">
                <a:solidFill>
                  <a:srgbClr val="C00000"/>
                </a:solidFill>
              </a:rPr>
              <a:t>ج- تحليل الطعام .                       </a:t>
            </a:r>
            <a:r>
              <a:rPr lang="ar-SA" sz="2800" b="1" dirty="0" smtClean="0">
                <a:solidFill>
                  <a:srgbClr val="C00000"/>
                </a:solidFill>
              </a:rPr>
              <a:t>	   	د- </a:t>
            </a:r>
            <a:r>
              <a:rPr lang="ar-SA" sz="2800" b="1" dirty="0">
                <a:solidFill>
                  <a:srgbClr val="C00000"/>
                </a:solidFill>
              </a:rPr>
              <a:t>تخليص الجسم من الفضلات </a:t>
            </a:r>
            <a:endParaRPr lang="en-US" sz="2800" dirty="0">
              <a:solidFill>
                <a:srgbClr val="C00000"/>
              </a:solidFill>
            </a:endParaRPr>
          </a:p>
          <a:p>
            <a:r>
              <a:rPr lang="en-US" sz="2800" dirty="0"/>
              <a:t> </a:t>
            </a:r>
          </a:p>
        </p:txBody>
      </p:sp>
    </p:spTree>
    <p:extLst>
      <p:ext uri="{BB962C8B-B14F-4D97-AF65-F5344CB8AC3E}">
        <p14:creationId xmlns:p14="http://schemas.microsoft.com/office/powerpoint/2010/main" val="2458406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30"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827584" y="3448470"/>
            <a:ext cx="2860959" cy="2927389"/>
          </a:xfrm>
          <a:prstGeom prst="rect">
            <a:avLst/>
          </a:prstGeom>
          <a:noFill/>
          <a:ln w="9525">
            <a:noFill/>
            <a:miter lim="800000"/>
            <a:headEnd/>
            <a:tailEnd/>
          </a:ln>
          <a:effectLst/>
        </p:spPr>
      </p:pic>
      <p:sp>
        <p:nvSpPr>
          <p:cNvPr id="1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6"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الثالث</a:t>
            </a:r>
            <a:endParaRPr lang="ar-EG" b="1" dirty="0">
              <a:solidFill>
                <a:srgbClr val="FFFF00"/>
              </a:solidFill>
            </a:endParaRPr>
          </a:p>
        </p:txBody>
      </p:sp>
      <p:sp>
        <p:nvSpPr>
          <p:cNvPr id="17" name="شريط إلى الأعلى 8"/>
          <p:cNvSpPr/>
          <p:nvPr/>
        </p:nvSpPr>
        <p:spPr>
          <a:xfrm>
            <a:off x="2468404" y="-27384"/>
            <a:ext cx="4191828" cy="936104"/>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b="1" dirty="0">
                <a:solidFill>
                  <a:prstClr val="white"/>
                </a:solidFill>
              </a:rPr>
              <a:t>أجهزة أجسام الحيوانات</a:t>
            </a:r>
            <a:endParaRPr lang="ar-EG" sz="2400" b="1" dirty="0">
              <a:solidFill>
                <a:prstClr val="white"/>
              </a:solidFill>
            </a:endParaRPr>
          </a:p>
        </p:txBody>
      </p:sp>
      <p:sp>
        <p:nvSpPr>
          <p:cNvPr id="2" name="Round Diagonal Corner Rectangle 1"/>
          <p:cNvSpPr/>
          <p:nvPr/>
        </p:nvSpPr>
        <p:spPr>
          <a:xfrm>
            <a:off x="6923482" y="1466781"/>
            <a:ext cx="1944216" cy="610774"/>
          </a:xfrm>
          <a:prstGeom prst="round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2400" b="1" dirty="0" smtClean="0">
                <a:solidFill>
                  <a:prstClr val="white"/>
                </a:solidFill>
              </a:rPr>
              <a:t>الجهاز الهيكلي </a:t>
            </a:r>
            <a:endParaRPr lang="ar-SA" sz="2400" b="1" dirty="0">
              <a:solidFill>
                <a:prstClr val="white"/>
              </a:solidFill>
            </a:endParaRPr>
          </a:p>
        </p:txBody>
      </p:sp>
      <p:sp>
        <p:nvSpPr>
          <p:cNvPr id="3" name="TextBox 2"/>
          <p:cNvSpPr txBox="1"/>
          <p:nvPr/>
        </p:nvSpPr>
        <p:spPr>
          <a:xfrm>
            <a:off x="1331640" y="1466781"/>
            <a:ext cx="5616624" cy="954107"/>
          </a:xfrm>
          <a:prstGeom prst="rect">
            <a:avLst/>
          </a:prstGeom>
          <a:noFill/>
        </p:spPr>
        <p:txBody>
          <a:bodyPr wrap="square" rtlCol="1">
            <a:spAutoFit/>
          </a:bodyPr>
          <a:lstStyle/>
          <a:p>
            <a:r>
              <a:rPr lang="ar-SA" sz="2800" b="1" dirty="0" smtClean="0">
                <a:solidFill>
                  <a:srgbClr val="FF0000"/>
                </a:solidFill>
              </a:rPr>
              <a:t>يتكون من عظام الفقاريات ويدعم الجسم ويحمي الأعضاء الداخلية .</a:t>
            </a:r>
            <a:endParaRPr lang="ar-SA" sz="2800" b="1" dirty="0">
              <a:solidFill>
                <a:srgbClr val="FF0000"/>
              </a:solidFill>
            </a:endParaRPr>
          </a:p>
        </p:txBody>
      </p:sp>
      <p:sp>
        <p:nvSpPr>
          <p:cNvPr id="18" name="Round Diagonal Corner Rectangle 17"/>
          <p:cNvSpPr/>
          <p:nvPr/>
        </p:nvSpPr>
        <p:spPr>
          <a:xfrm>
            <a:off x="6923482" y="3176278"/>
            <a:ext cx="1944216" cy="610774"/>
          </a:xfrm>
          <a:prstGeom prst="round2Diag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ar-SA" sz="2400" b="1" dirty="0" smtClean="0">
                <a:solidFill>
                  <a:prstClr val="white"/>
                </a:solidFill>
              </a:rPr>
              <a:t>الجهاز العضلي </a:t>
            </a:r>
            <a:endParaRPr lang="ar-SA" sz="2400" b="1" dirty="0">
              <a:solidFill>
                <a:prstClr val="white"/>
              </a:solidFill>
            </a:endParaRPr>
          </a:p>
        </p:txBody>
      </p:sp>
      <p:sp>
        <p:nvSpPr>
          <p:cNvPr id="20" name="TextBox 19"/>
          <p:cNvSpPr txBox="1"/>
          <p:nvPr/>
        </p:nvSpPr>
        <p:spPr>
          <a:xfrm>
            <a:off x="1303403" y="2839493"/>
            <a:ext cx="5616624" cy="1384995"/>
          </a:xfrm>
          <a:prstGeom prst="rect">
            <a:avLst/>
          </a:prstGeom>
          <a:noFill/>
        </p:spPr>
        <p:txBody>
          <a:bodyPr wrap="square" rtlCol="1">
            <a:spAutoFit/>
          </a:bodyPr>
          <a:lstStyle/>
          <a:p>
            <a:r>
              <a:rPr lang="ar-SA" sz="2800" b="1" dirty="0" smtClean="0">
                <a:solidFill>
                  <a:srgbClr val="00B0F0"/>
                </a:solidFill>
              </a:rPr>
              <a:t>يتكون من العضلات وهي نسيج عضلي قوي يحرك العظام ، ويعمل الجهاز الهيكلي مع العضلي لمساعد</a:t>
            </a:r>
            <a:r>
              <a:rPr lang="ar-EG" sz="2800" b="1" dirty="0" smtClean="0">
                <a:solidFill>
                  <a:srgbClr val="00B0F0"/>
                </a:solidFill>
              </a:rPr>
              <a:t>ة</a:t>
            </a:r>
            <a:r>
              <a:rPr lang="ar-SA" sz="2800" b="1" dirty="0" smtClean="0">
                <a:solidFill>
                  <a:srgbClr val="00B0F0"/>
                </a:solidFill>
              </a:rPr>
              <a:t> الحيوان على الحركة </a:t>
            </a:r>
            <a:endParaRPr lang="ar-SA" sz="2800" b="1" dirty="0">
              <a:solidFill>
                <a:srgbClr val="00B0F0"/>
              </a:solidFill>
            </a:endParaRPr>
          </a:p>
        </p:txBody>
      </p:sp>
      <p:sp>
        <p:nvSpPr>
          <p:cNvPr id="19" name="دبوس زينة 18"/>
          <p:cNvSpPr/>
          <p:nvPr/>
        </p:nvSpPr>
        <p:spPr>
          <a:xfrm>
            <a:off x="7993062"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صـ76</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62699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iterate type="lt">
                                    <p:tmPct val="10000"/>
                                  </p:iterate>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iterate type="lt">
                                    <p:tmPct val="10000"/>
                                  </p:iterate>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iterate type="lt">
                                    <p:tmPct val="10000"/>
                                  </p:iterate>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56330"/>
                                        </p:tgtEl>
                                        <p:attrNameLst>
                                          <p:attrName>style.visibility</p:attrName>
                                        </p:attrNameLst>
                                      </p:cBhvr>
                                      <p:to>
                                        <p:strVal val="visible"/>
                                      </p:to>
                                    </p:set>
                                    <p:anim to="" calcmode="lin" valueType="num">
                                      <p:cBhvr>
                                        <p:cTn id="59" dur="1" fill="hold"/>
                                        <p:tgtEl>
                                          <p:spTgt spid="563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3" grpId="0"/>
      <p:bldP spid="18" grpId="0" animBg="1"/>
      <p:bldP spid="20"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6232525" y="1047750"/>
            <a:ext cx="2911475" cy="796925"/>
          </a:xfrm>
          <a:prstGeom prst="round2DiagRect">
            <a:avLst/>
          </a:prstGeom>
        </p:spPr>
        <p:style>
          <a:lnRef idx="0">
            <a:schemeClr val="accent4"/>
          </a:lnRef>
          <a:fillRef idx="3">
            <a:schemeClr val="accent4"/>
          </a:fillRef>
          <a:effectRef idx="3">
            <a:schemeClr val="accent4"/>
          </a:effectRef>
          <a:fontRef idx="minor">
            <a:schemeClr val="lt1"/>
          </a:fontRef>
        </p:style>
        <p:txBody>
          <a:bodyPr>
            <a:normAutofit fontScale="90000"/>
          </a:bodyPr>
          <a:lstStyle/>
          <a:p>
            <a:r>
              <a:rPr lang="ar-EG" dirty="0" smtClean="0"/>
              <a:t>الجهاز العصبي</a:t>
            </a:r>
            <a:endParaRPr lang="ar-EG" dirty="0"/>
          </a:p>
        </p:txBody>
      </p:sp>
      <p:sp>
        <p:nvSpPr>
          <p:cNvPr id="3" name="عنصر نائب للمحتوى 2"/>
          <p:cNvSpPr>
            <a:spLocks noGrp="1"/>
          </p:cNvSpPr>
          <p:nvPr>
            <p:ph idx="4294967295"/>
          </p:nvPr>
        </p:nvSpPr>
        <p:spPr>
          <a:xfrm>
            <a:off x="3131840" y="1992313"/>
            <a:ext cx="5735637" cy="4525962"/>
          </a:xfrm>
        </p:spPr>
        <p:txBody>
          <a:bodyPr>
            <a:normAutofit/>
          </a:bodyPr>
          <a:lstStyle/>
          <a:p>
            <a:pPr algn="r" rtl="1">
              <a:buNone/>
            </a:pPr>
            <a:r>
              <a:rPr lang="ar-EG" sz="2800" b="1" dirty="0" smtClean="0">
                <a:solidFill>
                  <a:srgbClr val="7030A0"/>
                </a:solidFill>
              </a:rPr>
              <a:t>الْجَهَازُ الَّذِي يَتَحَكَّمُ فِي جَميعِ أَجْهَزِة الجِسْمِ هُوَ </a:t>
            </a:r>
            <a:r>
              <a:rPr lang="ar-EG" sz="2400" b="1" dirty="0" smtClean="0">
                <a:solidFill>
                  <a:srgbClr val="7030A0"/>
                </a:solidFill>
              </a:rPr>
              <a:t>الجَهَازُ العَصَبِيُّ. ويَتَكَوَّنُ </a:t>
            </a:r>
            <a:r>
              <a:rPr lang="ar-EG" sz="2800" b="1" dirty="0" smtClean="0">
                <a:solidFill>
                  <a:srgbClr val="7030A0"/>
                </a:solidFill>
              </a:rPr>
              <a:t>من خَلايا عَصَبيَّةٍ. الثَّدْيِيَّاتُ لها جَهازٌ عَصَبِيٌّ مُعَقَّدٌ تَتَّحِدُ فيه مَلايينُ الخَلايا العَصَبيَّةِ مُكَوِّنَةً الأَعْصابَ. ويَتَكَوَّنُ الجَهازُ العَصَبيُّ في مُعْظَمِ الحَيَواناتِ من الدِّماغِ وأَعْضاءِ الحِسِّ الَّتِي تُساعِدُها عَلَى السَّمْعِ والنَّظَرِ والتَّذَوُّقِ واللَّمْسِ والشَّمِّ والإحْساسِ بِتَغَيُّراتِ البيئَةِ المُحيطَةِ بها.</a:t>
            </a:r>
            <a:endParaRPr lang="ar-EG" sz="2800" b="1" dirty="0">
              <a:solidFill>
                <a:srgbClr val="7030A0"/>
              </a:solidFill>
            </a:endParaRPr>
          </a:p>
        </p:txBody>
      </p:sp>
      <p:sp>
        <p:nvSpPr>
          <p:cNvPr id="10"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1"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2"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الثالث</a:t>
            </a:r>
            <a:endParaRPr lang="ar-EG" b="1" dirty="0">
              <a:solidFill>
                <a:srgbClr val="FFFF00"/>
              </a:solidFill>
            </a:endParaRPr>
          </a:p>
        </p:txBody>
      </p:sp>
      <p:sp>
        <p:nvSpPr>
          <p:cNvPr id="13" name="شريط إلى الأعلى 8"/>
          <p:cNvSpPr/>
          <p:nvPr/>
        </p:nvSpPr>
        <p:spPr>
          <a:xfrm>
            <a:off x="2468404" y="-27384"/>
            <a:ext cx="4191828" cy="936104"/>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b="1" dirty="0">
                <a:solidFill>
                  <a:prstClr val="white"/>
                </a:solidFill>
              </a:rPr>
              <a:t>أجهزة أجسام الحيوانات</a:t>
            </a:r>
            <a:endParaRPr lang="ar-EG" sz="2400" b="1" dirty="0">
              <a:solidFill>
                <a:prstClr val="white"/>
              </a:solidFill>
            </a:endParaRPr>
          </a:p>
        </p:txBody>
      </p:sp>
      <p:sp>
        <p:nvSpPr>
          <p:cNvPr id="14" name="دبوس زينة 13"/>
          <p:cNvSpPr/>
          <p:nvPr/>
        </p:nvSpPr>
        <p:spPr>
          <a:xfrm>
            <a:off x="7993062"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صـ77</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91831"/>
            <a:ext cx="2817345" cy="358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776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barn(inVertical)">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iterate type="lt">
                                    <p:tmPct val="10000"/>
                                  </p:iterate>
                                  <p:childTnLst>
                                    <p:set>
                                      <p:cBhvr>
                                        <p:cTn id="47" dur="1" fill="hold">
                                          <p:stCondLst>
                                            <p:cond delay="0"/>
                                          </p:stCondLst>
                                        </p:cTn>
                                        <p:tgtEl>
                                          <p:spTgt spid="3">
                                            <p:txEl>
                                              <p:pRg st="0" end="0"/>
                                            </p:txEl>
                                          </p:spTgt>
                                        </p:tgtEl>
                                        <p:attrNameLst>
                                          <p:attrName>style.visibility</p:attrName>
                                        </p:attrNameLst>
                                      </p:cBhvr>
                                      <p:to>
                                        <p:strVal val="visible"/>
                                      </p:to>
                                    </p:set>
                                    <p:anim calcmode="lin" valueType="num">
                                      <p:cBhvr additive="base">
                                        <p:cTn id="4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3131841" y="1036638"/>
            <a:ext cx="6012160" cy="796925"/>
          </a:xfrm>
          <a:prstGeom prst="round2DiagRect">
            <a:avLst/>
          </a:prstGeom>
        </p:spPr>
        <p:style>
          <a:lnRef idx="0">
            <a:schemeClr val="accent1"/>
          </a:lnRef>
          <a:fillRef idx="3">
            <a:schemeClr val="accent1"/>
          </a:fillRef>
          <a:effectRef idx="3">
            <a:schemeClr val="accent1"/>
          </a:effectRef>
          <a:fontRef idx="minor">
            <a:schemeClr val="lt1"/>
          </a:fontRef>
        </p:style>
        <p:txBody>
          <a:bodyPr>
            <a:normAutofit fontScale="90000"/>
          </a:bodyPr>
          <a:lstStyle/>
          <a:p>
            <a:r>
              <a:rPr lang="ar-SA" sz="3200" b="1" dirty="0" smtClean="0"/>
              <a:t>كيف ينتقل الدم والغازات في جسم الحيوانات؟ </a:t>
            </a:r>
            <a:endParaRPr lang="ar-EG" sz="3200" b="1" dirty="0"/>
          </a:p>
        </p:txBody>
      </p:sp>
      <p:sp>
        <p:nvSpPr>
          <p:cNvPr id="9"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0"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1"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الثالث</a:t>
            </a:r>
            <a:endParaRPr lang="ar-EG" b="1" dirty="0">
              <a:solidFill>
                <a:srgbClr val="FFFF00"/>
              </a:solidFill>
            </a:endParaRPr>
          </a:p>
        </p:txBody>
      </p:sp>
      <p:sp>
        <p:nvSpPr>
          <p:cNvPr id="12" name="شريط إلى الأعلى 8"/>
          <p:cNvSpPr/>
          <p:nvPr/>
        </p:nvSpPr>
        <p:spPr>
          <a:xfrm>
            <a:off x="2468404" y="-27384"/>
            <a:ext cx="4191828" cy="936104"/>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b="1" dirty="0">
                <a:solidFill>
                  <a:prstClr val="white"/>
                </a:solidFill>
              </a:rPr>
              <a:t>أجهزة أجسام الحيوانات</a:t>
            </a:r>
            <a:endParaRPr lang="ar-EG" sz="2400" b="1" dirty="0">
              <a:solidFill>
                <a:prstClr val="white"/>
              </a:solidFill>
            </a:endParaRPr>
          </a:p>
        </p:txBody>
      </p:sp>
      <p:sp>
        <p:nvSpPr>
          <p:cNvPr id="3" name="Round Diagonal Corner Rectangle 2"/>
          <p:cNvSpPr/>
          <p:nvPr/>
        </p:nvSpPr>
        <p:spPr>
          <a:xfrm>
            <a:off x="6631067" y="1905124"/>
            <a:ext cx="2195736" cy="576064"/>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2800" b="1" dirty="0" smtClean="0">
                <a:solidFill>
                  <a:prstClr val="white"/>
                </a:solidFill>
              </a:rPr>
              <a:t>الجهاز التنفسي </a:t>
            </a:r>
            <a:endParaRPr lang="ar-SA" sz="2800" b="1" dirty="0">
              <a:solidFill>
                <a:prstClr val="white"/>
              </a:solidFill>
            </a:endParaRPr>
          </a:p>
        </p:txBody>
      </p:sp>
      <p:sp>
        <p:nvSpPr>
          <p:cNvPr id="13" name="TextBox 12"/>
          <p:cNvSpPr txBox="1"/>
          <p:nvPr/>
        </p:nvSpPr>
        <p:spPr>
          <a:xfrm>
            <a:off x="971600" y="1960276"/>
            <a:ext cx="5645517" cy="3539430"/>
          </a:xfrm>
          <a:prstGeom prst="rect">
            <a:avLst/>
          </a:prstGeom>
          <a:noFill/>
        </p:spPr>
        <p:txBody>
          <a:bodyPr wrap="square" rtlCol="1">
            <a:spAutoFit/>
          </a:bodyPr>
          <a:lstStyle/>
          <a:p>
            <a:r>
              <a:rPr lang="ar-SA" sz="3200" b="1" dirty="0" smtClean="0">
                <a:solidFill>
                  <a:srgbClr val="FF0000"/>
                </a:solidFill>
              </a:rPr>
              <a:t>يساعد على نقل الأكسجين إلى الدم وتخليصه من الفضلات مثل غاز ثاني أكسيد الكربون  ، يتم نقل الأكسجين إلى الجو من خلال خلايا أجسام الحيوانات  ، وتستعمل الحيوانات أعضاء مختلفة للتنفس تمكنها من </a:t>
            </a:r>
            <a:r>
              <a:rPr lang="ar-EG" sz="3200" b="1" dirty="0" smtClean="0">
                <a:solidFill>
                  <a:srgbClr val="FF0000"/>
                </a:solidFill>
              </a:rPr>
              <a:t>ت</a:t>
            </a:r>
            <a:r>
              <a:rPr lang="ar-SA" sz="3200" b="1" dirty="0" smtClean="0">
                <a:solidFill>
                  <a:srgbClr val="FF0000"/>
                </a:solidFill>
              </a:rPr>
              <a:t>بادل الغازات مع الماء والهواء ، ومن هذه الأعضاء الخياشيم والرئات .</a:t>
            </a:r>
            <a:endParaRPr lang="ar-SA" sz="3200" b="1" dirty="0">
              <a:solidFill>
                <a:srgbClr val="FF0000"/>
              </a:solidFill>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287939">
            <a:off x="5893883" y="3189172"/>
            <a:ext cx="3811293"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دبوس زينة 13"/>
          <p:cNvSpPr/>
          <p:nvPr/>
        </p:nvSpPr>
        <p:spPr>
          <a:xfrm>
            <a:off x="7993062" y="609252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صـ78</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19904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iterate type="lt">
                                    <p:tmAbs val="500"/>
                                  </p:iterate>
                                  <p:childTnLst>
                                    <p:set>
                                      <p:cBhvr>
                                        <p:cTn id="36" dur="1" fill="hold">
                                          <p:stCondLst>
                                            <p:cond delay="0"/>
                                          </p:stCondLst>
                                        </p:cTn>
                                        <p:tgtEl>
                                          <p:spTgt spid="2"/>
                                        </p:tgtEl>
                                        <p:attrNameLst>
                                          <p:attrName>style.visibility</p:attrName>
                                        </p:attrNameLst>
                                      </p:cBhvr>
                                      <p:to>
                                        <p:strVal val="visible"/>
                                      </p:to>
                                    </p:set>
                                    <p:anim to="" calcmode="lin" valueType="num">
                                      <p:cBhvr>
                                        <p:cTn id="37" dur="1" fill="hold"/>
                                        <p:tgtEl>
                                          <p:spTgt spid="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iterate type="lt">
                                    <p:tmPct val="1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27"/>
                                        </p:tgtEl>
                                        <p:attrNameLst>
                                          <p:attrName>style.visibility</p:attrName>
                                        </p:attrNameLst>
                                      </p:cBhvr>
                                      <p:to>
                                        <p:strVal val="visible"/>
                                      </p:to>
                                    </p:set>
                                    <p:animEffect transition="in" filter="wipe(down)">
                                      <p:cBhvr>
                                        <p:cTn id="48" dur="500"/>
                                        <p:tgtEl>
                                          <p:spTgt spid="10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iterate type="lt">
                                    <p:tmPct val="10000"/>
                                  </p:iterate>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3"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مربع نص 8"/>
          <p:cNvSpPr txBox="1"/>
          <p:nvPr/>
        </p:nvSpPr>
        <p:spPr>
          <a:xfrm>
            <a:off x="6971020" y="819755"/>
            <a:ext cx="1857388" cy="510778"/>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ar-EG" sz="2400" b="1" dirty="0" smtClean="0">
                <a:solidFill>
                  <a:prstClr val="white"/>
                </a:solidFill>
              </a:rPr>
              <a:t>الجهاز الدوري</a:t>
            </a:r>
            <a:endParaRPr lang="ar-EG" sz="2400" b="1" dirty="0">
              <a:solidFill>
                <a:prstClr val="white"/>
              </a:solidFill>
            </a:endParaRPr>
          </a:p>
        </p:txBody>
      </p:sp>
      <p:sp>
        <p:nvSpPr>
          <p:cNvPr id="10" name="مربع نص 9"/>
          <p:cNvSpPr txBox="1"/>
          <p:nvPr/>
        </p:nvSpPr>
        <p:spPr>
          <a:xfrm>
            <a:off x="6740176" y="3573016"/>
            <a:ext cx="2088232" cy="510778"/>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ar-EG" sz="2400" b="1" dirty="0" smtClean="0">
                <a:solidFill>
                  <a:prstClr val="white"/>
                </a:solidFill>
              </a:rPr>
              <a:t>الجهاز الإخراجي</a:t>
            </a:r>
            <a:endParaRPr lang="ar-EG" sz="2400" b="1" dirty="0">
              <a:solidFill>
                <a:prstClr val="white"/>
              </a:solidFill>
            </a:endParaRPr>
          </a:p>
        </p:txBody>
      </p:sp>
      <p:sp>
        <p:nvSpPr>
          <p:cNvPr id="12"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13"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smtClean="0">
                <a:solidFill>
                  <a:srgbClr val="FFFF00"/>
                </a:solidFill>
              </a:rPr>
              <a:t>الوحدة </a:t>
            </a:r>
            <a:r>
              <a:rPr lang="ar-EG" sz="2400" b="1" dirty="0">
                <a:solidFill>
                  <a:srgbClr val="FFFF00"/>
                </a:solidFill>
              </a:rPr>
              <a:t>الأولى </a:t>
            </a:r>
          </a:p>
        </p:txBody>
      </p:sp>
      <p:sp>
        <p:nvSpPr>
          <p:cNvPr id="14"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الثالث</a:t>
            </a:r>
            <a:endParaRPr lang="ar-EG" b="1" dirty="0">
              <a:solidFill>
                <a:srgbClr val="FFFF00"/>
              </a:solidFill>
            </a:endParaRPr>
          </a:p>
        </p:txBody>
      </p:sp>
      <p:sp>
        <p:nvSpPr>
          <p:cNvPr id="17" name="شريط إلى الأعلى 8"/>
          <p:cNvSpPr/>
          <p:nvPr/>
        </p:nvSpPr>
        <p:spPr>
          <a:xfrm>
            <a:off x="2468404" y="-27384"/>
            <a:ext cx="4191828" cy="936104"/>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b="1" dirty="0">
                <a:solidFill>
                  <a:prstClr val="white"/>
                </a:solidFill>
              </a:rPr>
              <a:t>أجهزة أجسام الحيوانات</a:t>
            </a:r>
            <a:endParaRPr lang="ar-EG" sz="2400" b="1" dirty="0">
              <a:solidFill>
                <a:prstClr val="white"/>
              </a:solidFill>
            </a:endParaRPr>
          </a:p>
        </p:txBody>
      </p:sp>
      <p:sp>
        <p:nvSpPr>
          <p:cNvPr id="2" name="TextBox 1"/>
          <p:cNvSpPr txBox="1"/>
          <p:nvPr/>
        </p:nvSpPr>
        <p:spPr>
          <a:xfrm>
            <a:off x="683568" y="1340768"/>
            <a:ext cx="8144840" cy="2246769"/>
          </a:xfrm>
          <a:prstGeom prst="rect">
            <a:avLst/>
          </a:prstGeom>
          <a:noFill/>
        </p:spPr>
        <p:txBody>
          <a:bodyPr wrap="square" rtlCol="1">
            <a:spAutoFit/>
          </a:bodyPr>
          <a:lstStyle/>
          <a:p>
            <a:r>
              <a:rPr lang="ar-SA" sz="2800" b="1" dirty="0" smtClean="0">
                <a:solidFill>
                  <a:srgbClr val="7030A0"/>
                </a:solidFill>
              </a:rPr>
              <a:t>يتكون </a:t>
            </a:r>
            <a:r>
              <a:rPr lang="ar-SA" sz="2800" b="1" dirty="0" smtClean="0">
                <a:solidFill>
                  <a:srgbClr val="FF0000"/>
                </a:solidFill>
              </a:rPr>
              <a:t>الجهاز الدوري </a:t>
            </a:r>
            <a:r>
              <a:rPr lang="ar-SA" sz="2800" b="1" dirty="0" smtClean="0">
                <a:solidFill>
                  <a:srgbClr val="7030A0"/>
                </a:solidFill>
              </a:rPr>
              <a:t>من القلب والدم والأوعية الدموية . </a:t>
            </a:r>
          </a:p>
          <a:p>
            <a:r>
              <a:rPr lang="ar-SA" sz="2800" b="1" dirty="0" smtClean="0">
                <a:solidFill>
                  <a:srgbClr val="FF0000"/>
                </a:solidFill>
              </a:rPr>
              <a:t>وظيفته : </a:t>
            </a:r>
            <a:r>
              <a:rPr lang="ar-SA" sz="2800" b="1" dirty="0" smtClean="0">
                <a:solidFill>
                  <a:srgbClr val="7030A0"/>
                </a:solidFill>
              </a:rPr>
              <a:t>نقل الدم الذي يحمل الغذاء والأكسجين إلى خلايا الجسم المختلفة ، والتخلص من فضلاتها . </a:t>
            </a:r>
            <a:br>
              <a:rPr lang="ar-SA" sz="2800" b="1" dirty="0" smtClean="0">
                <a:solidFill>
                  <a:srgbClr val="7030A0"/>
                </a:solidFill>
              </a:rPr>
            </a:br>
            <a:r>
              <a:rPr lang="ar-SA" sz="2800" b="1" dirty="0" smtClean="0">
                <a:solidFill>
                  <a:srgbClr val="7030A0"/>
                </a:solidFill>
              </a:rPr>
              <a:t>يعد </a:t>
            </a:r>
            <a:r>
              <a:rPr lang="ar-SA" sz="2800" b="1" dirty="0" smtClean="0">
                <a:solidFill>
                  <a:srgbClr val="FF0000"/>
                </a:solidFill>
              </a:rPr>
              <a:t>القلب</a:t>
            </a:r>
            <a:r>
              <a:rPr lang="ar-SA" sz="2800" b="1" dirty="0" smtClean="0">
                <a:solidFill>
                  <a:srgbClr val="7030A0"/>
                </a:solidFill>
              </a:rPr>
              <a:t> العضو الرئيس في هذا الجهاز ، وله عضلات قوية لضخ الدم إلى جميع أجزاء الجسم .</a:t>
            </a:r>
            <a:endParaRPr lang="ar-SA" sz="2800" b="1" dirty="0">
              <a:solidFill>
                <a:srgbClr val="7030A0"/>
              </a:solidFill>
            </a:endParaRPr>
          </a:p>
        </p:txBody>
      </p:sp>
      <p:sp>
        <p:nvSpPr>
          <p:cNvPr id="3" name="TextBox 2"/>
          <p:cNvSpPr txBox="1"/>
          <p:nvPr/>
        </p:nvSpPr>
        <p:spPr>
          <a:xfrm>
            <a:off x="792088" y="4149080"/>
            <a:ext cx="8100392" cy="2308324"/>
          </a:xfrm>
          <a:prstGeom prst="rect">
            <a:avLst/>
          </a:prstGeom>
          <a:noFill/>
        </p:spPr>
        <p:txBody>
          <a:bodyPr wrap="square" rtlCol="1">
            <a:spAutoFit/>
          </a:bodyPr>
          <a:lstStyle/>
          <a:p>
            <a:r>
              <a:rPr lang="ar-SA" sz="2400" b="1" dirty="0" smtClean="0">
                <a:solidFill>
                  <a:srgbClr val="002060"/>
                </a:solidFill>
              </a:rPr>
              <a:t>يقوم بالتخلص  من الفضلات الناتجة عن تحل</a:t>
            </a:r>
            <a:r>
              <a:rPr lang="ar-EG" sz="2400" b="1" dirty="0" smtClean="0">
                <a:solidFill>
                  <a:srgbClr val="002060"/>
                </a:solidFill>
              </a:rPr>
              <a:t>ي</a:t>
            </a:r>
            <a:r>
              <a:rPr lang="ar-SA" sz="2400" b="1" dirty="0" smtClean="0">
                <a:solidFill>
                  <a:srgbClr val="002060"/>
                </a:solidFill>
              </a:rPr>
              <a:t>ل الخلايا للطعام .</a:t>
            </a:r>
          </a:p>
          <a:p>
            <a:r>
              <a:rPr lang="ar-SA" sz="2400" b="1" dirty="0" smtClean="0">
                <a:solidFill>
                  <a:srgbClr val="FF0000"/>
                </a:solidFill>
              </a:rPr>
              <a:t>أعضاء إخراج الفضلات :  </a:t>
            </a:r>
            <a:r>
              <a:rPr lang="ar-SA" sz="2400" b="1" dirty="0" smtClean="0">
                <a:solidFill>
                  <a:srgbClr val="002060"/>
                </a:solidFill>
              </a:rPr>
              <a:t>الكبد والكلية والمثانة والجلد والرئتين .</a:t>
            </a:r>
          </a:p>
          <a:p>
            <a:r>
              <a:rPr lang="ar-SA" sz="2400" b="1" dirty="0" smtClean="0">
                <a:solidFill>
                  <a:srgbClr val="FF0000"/>
                </a:solidFill>
              </a:rPr>
              <a:t>ينقي كلا</a:t>
            </a:r>
            <a:r>
              <a:rPr lang="ar-EG" sz="2400" b="1" dirty="0" smtClean="0">
                <a:solidFill>
                  <a:srgbClr val="FF0000"/>
                </a:solidFill>
              </a:rPr>
              <a:t>ً</a:t>
            </a:r>
            <a:r>
              <a:rPr lang="ar-SA" sz="2400" b="1" dirty="0" smtClean="0">
                <a:solidFill>
                  <a:srgbClr val="FF0000"/>
                </a:solidFill>
              </a:rPr>
              <a:t> من الكبد والكلية الدم من الفضلات . </a:t>
            </a:r>
          </a:p>
          <a:p>
            <a:r>
              <a:rPr lang="ar-SA" sz="2400" b="1" dirty="0" smtClean="0">
                <a:solidFill>
                  <a:srgbClr val="7030A0"/>
                </a:solidFill>
              </a:rPr>
              <a:t>تخزن المثانة الفضلات السائلة . </a:t>
            </a:r>
          </a:p>
          <a:p>
            <a:r>
              <a:rPr lang="ar-SA" sz="2400" b="1" dirty="0" smtClean="0">
                <a:solidFill>
                  <a:srgbClr val="002060"/>
                </a:solidFill>
              </a:rPr>
              <a:t>يفرز الجلد العرق فيتخلص الجسم من الأملاح الزائدة . </a:t>
            </a:r>
            <a:r>
              <a:rPr lang="ar-SA" sz="2400" b="1" dirty="0" smtClean="0">
                <a:solidFill>
                  <a:srgbClr val="7030A0"/>
                </a:solidFill>
              </a:rPr>
              <a:t>والرئات والخياشيم تخلص الجسم من الفضلات الغازية .</a:t>
            </a:r>
            <a:endParaRPr lang="ar-SA" sz="2400" b="1" dirty="0">
              <a:solidFill>
                <a:srgbClr val="7030A0"/>
              </a:solidFill>
            </a:endParaRPr>
          </a:p>
        </p:txBody>
      </p:sp>
      <p:sp>
        <p:nvSpPr>
          <p:cNvPr id="15" name="دبوس زينة 14"/>
          <p:cNvSpPr/>
          <p:nvPr/>
        </p:nvSpPr>
        <p:spPr>
          <a:xfrm>
            <a:off x="-14180" y="6092522"/>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صـ79</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14011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iterate type="lt">
                                    <p:tmPct val="10000"/>
                                  </p:iterate>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iterate type="lt">
                                    <p:tmPct val="10000"/>
                                  </p:iterate>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2" grpId="0"/>
      <p:bldP spid="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3"/>
          <p:cNvSpPr txBox="1"/>
          <p:nvPr/>
        </p:nvSpPr>
        <p:spPr>
          <a:xfrm>
            <a:off x="3078494" y="657761"/>
            <a:ext cx="3000396" cy="548640"/>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ar-SA" sz="3200" b="1" dirty="0" smtClean="0">
                <a:solidFill>
                  <a:prstClr val="white"/>
                </a:solidFill>
              </a:rPr>
              <a:t>كيف يهضم الطعام</a:t>
            </a:r>
            <a:endParaRPr lang="ar-EG" sz="3200" b="1" dirty="0">
              <a:solidFill>
                <a:prstClr val="white"/>
              </a:solidFill>
            </a:endParaRPr>
          </a:p>
        </p:txBody>
      </p:sp>
      <p:sp>
        <p:nvSpPr>
          <p:cNvPr id="27"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28"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smtClean="0">
                <a:solidFill>
                  <a:srgbClr val="FFFF00"/>
                </a:solidFill>
              </a:rPr>
              <a:t>الوحدة </a:t>
            </a:r>
            <a:r>
              <a:rPr lang="ar-EG" sz="2400" b="1" dirty="0">
                <a:solidFill>
                  <a:srgbClr val="FFFF00"/>
                </a:solidFill>
              </a:rPr>
              <a:t>الأولى </a:t>
            </a:r>
          </a:p>
        </p:txBody>
      </p:sp>
      <p:sp>
        <p:nvSpPr>
          <p:cNvPr id="29"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الثالث</a:t>
            </a:r>
            <a:endParaRPr lang="ar-EG" b="1" dirty="0">
              <a:solidFill>
                <a:srgbClr val="FFFF00"/>
              </a:solidFill>
            </a:endParaRPr>
          </a:p>
        </p:txBody>
      </p:sp>
      <p:sp>
        <p:nvSpPr>
          <p:cNvPr id="30" name="شريط إلى الأعلى 8"/>
          <p:cNvSpPr/>
          <p:nvPr/>
        </p:nvSpPr>
        <p:spPr>
          <a:xfrm>
            <a:off x="2356398" y="-27384"/>
            <a:ext cx="4449213" cy="648072"/>
          </a:xfrm>
          <a:prstGeom prst="ribbon2">
            <a:avLst>
              <a:gd name="adj1" fmla="val 16667"/>
              <a:gd name="adj2" fmla="val 58776"/>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b="1" dirty="0">
                <a:solidFill>
                  <a:prstClr val="white"/>
                </a:solidFill>
              </a:rPr>
              <a:t>أجهزة أجسام الحيوانات</a:t>
            </a:r>
            <a:endParaRPr lang="ar-EG" sz="2400" b="1" dirty="0">
              <a:solidFill>
                <a:prstClr val="white"/>
              </a:solidFill>
            </a:endParaRPr>
          </a:p>
        </p:txBody>
      </p:sp>
      <p:sp>
        <p:nvSpPr>
          <p:cNvPr id="2" name="TextBox 1"/>
          <p:cNvSpPr txBox="1"/>
          <p:nvPr/>
        </p:nvSpPr>
        <p:spPr>
          <a:xfrm>
            <a:off x="4053962" y="1280949"/>
            <a:ext cx="4796441" cy="4524315"/>
          </a:xfrm>
          <a:prstGeom prst="rect">
            <a:avLst/>
          </a:prstGeom>
          <a:noFill/>
        </p:spPr>
        <p:txBody>
          <a:bodyPr wrap="square" rtlCol="1">
            <a:spAutoFit/>
          </a:bodyPr>
          <a:lstStyle/>
          <a:p>
            <a:r>
              <a:rPr lang="ar-SA" sz="2400" b="1" dirty="0" smtClean="0">
                <a:solidFill>
                  <a:srgbClr val="FF0000"/>
                </a:solidFill>
              </a:rPr>
              <a:t>الجهاز الهضمي : </a:t>
            </a:r>
            <a:r>
              <a:rPr lang="ar-SA" sz="2400" b="1" dirty="0" smtClean="0">
                <a:solidFill>
                  <a:srgbClr val="7030A0"/>
                </a:solidFill>
              </a:rPr>
              <a:t>يساعد على تفكيك الطعام وتحليله . فالحيوانات تأكل الطعام لتحصل على الطاقة . وبدون هضم الطعام لا تستطيع خلايا الجسم الحصول على الطاقة .</a:t>
            </a:r>
          </a:p>
          <a:p>
            <a:r>
              <a:rPr lang="ar-SA" sz="2400" b="1" dirty="0" smtClean="0">
                <a:solidFill>
                  <a:srgbClr val="7030A0"/>
                </a:solidFill>
              </a:rPr>
              <a:t>- بعض اللافقاريات  ليس لها أجهزة هضمية متخصصة ، وبعضها له أجهزة هضمية بسيطة .</a:t>
            </a:r>
          </a:p>
          <a:p>
            <a:r>
              <a:rPr lang="ar-SA" sz="2400" b="1" dirty="0" smtClean="0">
                <a:solidFill>
                  <a:srgbClr val="7030A0"/>
                </a:solidFill>
              </a:rPr>
              <a:t>- الزواحف والبرمائيات لها أجهزة هضمية معقدة  .</a:t>
            </a:r>
          </a:p>
          <a:p>
            <a:r>
              <a:rPr lang="ar-SA" sz="2400" b="1" dirty="0" smtClean="0">
                <a:solidFill>
                  <a:srgbClr val="7030A0"/>
                </a:solidFill>
              </a:rPr>
              <a:t>- جميع الثدييات لها أجهزة هضمية متشابهة ، </a:t>
            </a:r>
            <a:r>
              <a:rPr lang="ar-SA" sz="2400" b="1" dirty="0">
                <a:solidFill>
                  <a:srgbClr val="7030A0"/>
                </a:solidFill>
              </a:rPr>
              <a:t>حيث تحتوي على المعدة </a:t>
            </a:r>
            <a:r>
              <a:rPr lang="ar-SA" sz="2400" b="1" dirty="0" smtClean="0">
                <a:solidFill>
                  <a:srgbClr val="7030A0"/>
                </a:solidFill>
              </a:rPr>
              <a:t>التي تمزج الطعام ، وتقوم عصارتها الهاضمة بتحليل الطعام ، ثم ينقل الطعام إلى الأمعاء الدقيقة التي تحلله إلى مواد أصغر يسهل على الدم أن ينقلها إلى جميع أجزاء الجسم .</a:t>
            </a:r>
            <a:endParaRPr lang="ar-SA" sz="2400" b="1" dirty="0">
              <a:solidFill>
                <a:srgbClr val="7030A0"/>
              </a:solidFill>
            </a:endParaRPr>
          </a:p>
        </p:txBody>
      </p:sp>
      <p:pic>
        <p:nvPicPr>
          <p:cNvPr id="31" name="Picture 4"/>
          <p:cNvPicPr>
            <a:picLocks noChangeAspect="1" noChangeArrowheads="1"/>
          </p:cNvPicPr>
          <p:nvPr/>
        </p:nvPicPr>
        <p:blipFill>
          <a:blip r:embed="rId2"/>
          <a:srcRect/>
          <a:stretch>
            <a:fillRect/>
          </a:stretch>
        </p:blipFill>
        <p:spPr bwMode="auto">
          <a:xfrm>
            <a:off x="1605161" y="1638311"/>
            <a:ext cx="2390775" cy="495300"/>
          </a:xfrm>
          <a:prstGeom prst="rect">
            <a:avLst/>
          </a:prstGeom>
          <a:noFill/>
          <a:ln w="9525">
            <a:noFill/>
            <a:miter lim="800000"/>
            <a:headEnd/>
            <a:tailEnd/>
          </a:ln>
          <a:effectLst/>
        </p:spPr>
      </p:pic>
      <p:pic>
        <p:nvPicPr>
          <p:cNvPr id="32"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45676" y="2223619"/>
            <a:ext cx="2909743" cy="2927063"/>
          </a:xfrm>
          <a:prstGeom prst="rect">
            <a:avLst/>
          </a:prstGeom>
          <a:noFill/>
          <a:ln w="9525">
            <a:noFill/>
            <a:miter lim="800000"/>
            <a:headEnd/>
            <a:tailEnd/>
          </a:ln>
          <a:effectLst/>
        </p:spPr>
      </p:pic>
      <p:sp>
        <p:nvSpPr>
          <p:cNvPr id="33" name="مستطيل 13"/>
          <p:cNvSpPr/>
          <p:nvPr/>
        </p:nvSpPr>
        <p:spPr>
          <a:xfrm>
            <a:off x="3403472" y="2133611"/>
            <a:ext cx="45717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dirty="0" smtClean="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rPr>
              <a:t>فم</a:t>
            </a:r>
            <a:endParaRPr lang="ar-SA" sz="32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endParaRPr>
          </a:p>
        </p:txBody>
      </p:sp>
      <p:cxnSp>
        <p:nvCxnSpPr>
          <p:cNvPr id="34" name="رابط كسهم مستقيم 15"/>
          <p:cNvCxnSpPr/>
          <p:nvPr/>
        </p:nvCxnSpPr>
        <p:spPr>
          <a:xfrm flipH="1">
            <a:off x="2800548" y="2502202"/>
            <a:ext cx="602924" cy="6480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 name="مستطيل 18"/>
          <p:cNvSpPr/>
          <p:nvPr/>
        </p:nvSpPr>
        <p:spPr>
          <a:xfrm>
            <a:off x="761125" y="3424261"/>
            <a:ext cx="7841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dirty="0" smtClean="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rPr>
              <a:t>معدة</a:t>
            </a:r>
            <a:endParaRPr lang="ar-SA" sz="32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endParaRPr>
          </a:p>
        </p:txBody>
      </p:sp>
      <p:cxnSp>
        <p:nvCxnSpPr>
          <p:cNvPr id="36" name="رابط كسهم مستقيم 19"/>
          <p:cNvCxnSpPr>
            <a:stCxn id="35" idx="3"/>
          </p:cNvCxnSpPr>
          <p:nvPr/>
        </p:nvCxnSpPr>
        <p:spPr>
          <a:xfrm flipV="1">
            <a:off x="1545314" y="3687150"/>
            <a:ext cx="811085" cy="294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 name="مستطيل 20"/>
          <p:cNvSpPr/>
          <p:nvPr/>
        </p:nvSpPr>
        <p:spPr>
          <a:xfrm>
            <a:off x="3491692" y="4607271"/>
            <a:ext cx="58541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dirty="0" smtClean="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rPr>
              <a:t>كبد</a:t>
            </a:r>
            <a:endParaRPr lang="ar-SA" sz="32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endParaRPr>
          </a:p>
        </p:txBody>
      </p:sp>
      <p:cxnSp>
        <p:nvCxnSpPr>
          <p:cNvPr id="38" name="رابط كسهم مستقيم 21"/>
          <p:cNvCxnSpPr/>
          <p:nvPr/>
        </p:nvCxnSpPr>
        <p:spPr>
          <a:xfrm flipH="1" flipV="1">
            <a:off x="3043240" y="3852888"/>
            <a:ext cx="711609" cy="8722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9" name="مستطيل 22"/>
          <p:cNvSpPr/>
          <p:nvPr/>
        </p:nvSpPr>
        <p:spPr>
          <a:xfrm>
            <a:off x="792537" y="2819436"/>
            <a:ext cx="105189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2800" b="1" dirty="0" smtClean="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rPr>
              <a:t>المريء</a:t>
            </a:r>
            <a:endParaRPr lang="ar-SA" sz="36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endParaRPr>
          </a:p>
        </p:txBody>
      </p:sp>
      <p:cxnSp>
        <p:nvCxnSpPr>
          <p:cNvPr id="40" name="رابط كسهم مستقيم 23"/>
          <p:cNvCxnSpPr/>
          <p:nvPr/>
        </p:nvCxnSpPr>
        <p:spPr>
          <a:xfrm flipV="1">
            <a:off x="1763688" y="3067072"/>
            <a:ext cx="976087" cy="447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1" name="مستطيل 24"/>
          <p:cNvSpPr/>
          <p:nvPr/>
        </p:nvSpPr>
        <p:spPr>
          <a:xfrm>
            <a:off x="1518668" y="5596108"/>
            <a:ext cx="167545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dirty="0" smtClean="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rPr>
              <a:t>أمعاء دقيقة</a:t>
            </a:r>
            <a:endParaRPr lang="ar-SA" sz="32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endParaRPr>
          </a:p>
        </p:txBody>
      </p:sp>
      <p:cxnSp>
        <p:nvCxnSpPr>
          <p:cNvPr id="42" name="رابط كسهم مستقيم 25"/>
          <p:cNvCxnSpPr/>
          <p:nvPr/>
        </p:nvCxnSpPr>
        <p:spPr>
          <a:xfrm flipV="1">
            <a:off x="2555776" y="4210079"/>
            <a:ext cx="273148" cy="13791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دبوس زينة 23"/>
          <p:cNvSpPr/>
          <p:nvPr/>
        </p:nvSpPr>
        <p:spPr>
          <a:xfrm>
            <a:off x="-14180" y="6092522"/>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صـ80</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93522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4"/>
                                        </p:tgtEl>
                                        <p:attrNameLst>
                                          <p:attrName>style.color</p:attrName>
                                        </p:attrNameLst>
                                      </p:cBhvr>
                                      <p:by>
                                        <p:hsl h="-7200000" s="0" l="0"/>
                                      </p:by>
                                    </p:animClr>
                                    <p:animClr clrSpc="hsl" dir="cw">
                                      <p:cBhvr>
                                        <p:cTn id="7" dur="500" fill="hold"/>
                                        <p:tgtEl>
                                          <p:spTgt spid="24"/>
                                        </p:tgtEl>
                                        <p:attrNameLst>
                                          <p:attrName>fillcolor</p:attrName>
                                        </p:attrNameLst>
                                      </p:cBhvr>
                                      <p:by>
                                        <p:hsl h="-7200000" s="0" l="0"/>
                                      </p:by>
                                    </p:animClr>
                                    <p:animClr clrSpc="hsl" dir="cw">
                                      <p:cBhvr>
                                        <p:cTn id="8" dur="500" fill="hold"/>
                                        <p:tgtEl>
                                          <p:spTgt spid="24"/>
                                        </p:tgtEl>
                                        <p:attrNameLst>
                                          <p:attrName>stroke.color</p:attrName>
                                        </p:attrNameLst>
                                      </p:cBhvr>
                                      <p:by>
                                        <p:hsl h="-7200000" s="0" l="0"/>
                                      </p:by>
                                    </p:animClr>
                                    <p:set>
                                      <p:cBhvr>
                                        <p:cTn id="9" dur="500" fill="hold"/>
                                        <p:tgtEl>
                                          <p:spTgt spid="2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 to="" calcmode="lin" valueType="num">
                                      <p:cBhvr>
                                        <p:cTn id="43" dur="1" fill="hold"/>
                                        <p:tgtEl>
                                          <p:spTgt spid="31"/>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 to="" calcmode="lin" valueType="num">
                                      <p:cBhvr>
                                        <p:cTn id="48" dur="1" fill="hold"/>
                                        <p:tgtEl>
                                          <p:spTgt spid="32"/>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to="" calcmode="lin" valueType="num">
                                      <p:cBhvr>
                                        <p:cTn id="53" dur="1" fill="hold"/>
                                        <p:tgtEl>
                                          <p:spTgt spid="33"/>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 to="" calcmode="lin" valueType="num">
                                      <p:cBhvr>
                                        <p:cTn id="56" dur="1" fill="hold"/>
                                        <p:tgtEl>
                                          <p:spTgt spid="34"/>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 to="" calcmode="lin" valueType="num">
                                      <p:cBhvr>
                                        <p:cTn id="59" dur="1" fill="hold"/>
                                        <p:tgtEl>
                                          <p:spTgt spid="37"/>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 to="" calcmode="lin" valueType="num">
                                      <p:cBhvr>
                                        <p:cTn id="62" dur="1" fill="hold"/>
                                        <p:tgtEl>
                                          <p:spTgt spid="38"/>
                                        </p:tgtEl>
                                        <p:attrNameLst>
                                          <p:attrName/>
                                        </p:attrNameLst>
                                      </p:cBhvr>
                                    </p:anim>
                                  </p:childTnLst>
                                </p:cTn>
                              </p:par>
                              <p:par>
                                <p:cTn id="63" presetID="24"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 to="" calcmode="lin" valueType="num">
                                      <p:cBhvr>
                                        <p:cTn id="65" dur="1" fill="hold"/>
                                        <p:tgtEl>
                                          <p:spTgt spid="41"/>
                                        </p:tgtEl>
                                        <p:attrNameLst>
                                          <p:attrName/>
                                        </p:attrNameLst>
                                      </p:cBhvr>
                                    </p:anim>
                                  </p:childTnLst>
                                </p:cTn>
                              </p:par>
                              <p:par>
                                <p:cTn id="66" presetID="24"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 to="" calcmode="lin" valueType="num">
                                      <p:cBhvr>
                                        <p:cTn id="68" dur="1" fill="hold"/>
                                        <p:tgtEl>
                                          <p:spTgt spid="42"/>
                                        </p:tgtEl>
                                        <p:attrNameLst>
                                          <p:attrName/>
                                        </p:attrNameLst>
                                      </p:cBhvr>
                                    </p:anim>
                                  </p:childTnLst>
                                </p:cTn>
                              </p:par>
                              <p:par>
                                <p:cTn id="69" presetID="24"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 to="" calcmode="lin" valueType="num">
                                      <p:cBhvr>
                                        <p:cTn id="71" dur="1" fill="hold"/>
                                        <p:tgtEl>
                                          <p:spTgt spid="39"/>
                                        </p:tgtEl>
                                        <p:attrNameLst>
                                          <p:attrName/>
                                        </p:attrNameLst>
                                      </p:cBhvr>
                                    </p:anim>
                                  </p:childTnLst>
                                </p:cTn>
                              </p:par>
                              <p:par>
                                <p:cTn id="72" presetID="24"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 to="" calcmode="lin" valueType="num">
                                      <p:cBhvr>
                                        <p:cTn id="74" dur="1" fill="hold"/>
                                        <p:tgtEl>
                                          <p:spTgt spid="40"/>
                                        </p:tgtEl>
                                        <p:attrNameLst>
                                          <p:attrName/>
                                        </p:attrNameLst>
                                      </p:cBhvr>
                                    </p:anim>
                                  </p:childTnLst>
                                </p:cTn>
                              </p:par>
                              <p:par>
                                <p:cTn id="75" presetID="24"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 to="" calcmode="lin" valueType="num">
                                      <p:cBhvr>
                                        <p:cTn id="77" dur="1" fill="hold"/>
                                        <p:tgtEl>
                                          <p:spTgt spid="35"/>
                                        </p:tgtEl>
                                        <p:attrNameLst>
                                          <p:attrName/>
                                        </p:attrNameLst>
                                      </p:cBhvr>
                                    </p:anim>
                                  </p:childTnLst>
                                </p:cTn>
                              </p:par>
                              <p:par>
                                <p:cTn id="78" presetID="24"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 to="" calcmode="lin" valueType="num">
                                      <p:cBhvr>
                                        <p:cTn id="80" dur="1" fill="hold"/>
                                        <p:tgtEl>
                                          <p:spTgt spid="36"/>
                                        </p:tgtEl>
                                        <p:attrNameLst>
                                          <p:attrName/>
                                        </p:attrNameLst>
                                      </p:cBhvr>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iterate type="lt">
                                    <p:tmPct val="10000"/>
                                  </p:iterate>
                                  <p:childTnLst>
                                    <p:set>
                                      <p:cBhvr>
                                        <p:cTn id="84" dur="1" fill="hold">
                                          <p:stCondLst>
                                            <p:cond delay="0"/>
                                          </p:stCondLst>
                                        </p:cTn>
                                        <p:tgtEl>
                                          <p:spTgt spid="2"/>
                                        </p:tgtEl>
                                        <p:attrNameLst>
                                          <p:attrName>style.visibility</p:attrName>
                                        </p:attrNameLst>
                                      </p:cBhvr>
                                      <p:to>
                                        <p:strVal val="visible"/>
                                      </p:to>
                                    </p:set>
                                    <p:animEffect transition="in" filter="wipe(down)">
                                      <p:cBhvr>
                                        <p:cTn id="8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2" grpId="0"/>
      <p:bldP spid="3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7"/>
          <p:cNvSpPr txBox="1"/>
          <p:nvPr/>
        </p:nvSpPr>
        <p:spPr>
          <a:xfrm>
            <a:off x="1170977" y="-27384"/>
            <a:ext cx="1888855"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defRPr/>
            </a:pPr>
            <a:r>
              <a:rPr lang="ar-EG" sz="2400" b="1" dirty="0">
                <a:solidFill>
                  <a:srgbClr val="FFFF00"/>
                </a:solidFill>
              </a:rPr>
              <a:t>الفصل </a:t>
            </a:r>
            <a:r>
              <a:rPr lang="ar-SA" sz="2400" b="1" dirty="0" smtClean="0">
                <a:solidFill>
                  <a:srgbClr val="FFFF00"/>
                </a:solidFill>
              </a:rPr>
              <a:t>الثاني </a:t>
            </a:r>
            <a:endParaRPr lang="ar-SA" sz="2400" b="1" dirty="0">
              <a:solidFill>
                <a:srgbClr val="FFFF00"/>
              </a:solidFill>
            </a:endParaRPr>
          </a:p>
        </p:txBody>
      </p:sp>
      <p:sp>
        <p:nvSpPr>
          <p:cNvPr id="9"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0" name="مربع نص 17"/>
          <p:cNvSpPr txBox="1"/>
          <p:nvPr/>
        </p:nvSpPr>
        <p:spPr>
          <a:xfrm>
            <a:off x="3645227" y="545307"/>
            <a:ext cx="1890712" cy="579437"/>
          </a:xfrm>
          <a:prstGeom prst="roundRect">
            <a:avLst/>
          </a:prstGeom>
          <a:solidFill>
            <a:schemeClr val="accent4">
              <a:lumMod val="40000"/>
              <a:lumOff val="6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ar-EG" sz="2800" b="1" dirty="0">
                <a:solidFill>
                  <a:prstClr val="black"/>
                </a:solidFill>
              </a:rPr>
              <a:t>ملخص مصور </a:t>
            </a:r>
            <a:endParaRPr lang="en-US" sz="2800" b="1" dirty="0">
              <a:solidFill>
                <a:prstClr val="black"/>
              </a:solidFill>
            </a:endParaRPr>
          </a:p>
        </p:txBody>
      </p:sp>
      <p:sp>
        <p:nvSpPr>
          <p:cNvPr id="11" name="مربع نص 16"/>
          <p:cNvSpPr txBox="1"/>
          <p:nvPr/>
        </p:nvSpPr>
        <p:spPr>
          <a:xfrm>
            <a:off x="3194517"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الثالث </a:t>
            </a:r>
            <a:endParaRPr lang="ar-EG" sz="2400" b="1" dirty="0">
              <a:solidFill>
                <a:prstClr val="white"/>
              </a:solidFill>
            </a:endParaRPr>
          </a:p>
        </p:txBody>
      </p:sp>
      <p:sp>
        <p:nvSpPr>
          <p:cNvPr id="12" name="TextBox 11"/>
          <p:cNvSpPr txBox="1"/>
          <p:nvPr/>
        </p:nvSpPr>
        <p:spPr>
          <a:xfrm>
            <a:off x="3059832" y="1367132"/>
            <a:ext cx="5804325" cy="954107"/>
          </a:xfrm>
          <a:prstGeom prst="rect">
            <a:avLst/>
          </a:prstGeom>
          <a:noFill/>
        </p:spPr>
        <p:txBody>
          <a:bodyPr wrap="square" rtlCol="1">
            <a:spAutoFit/>
          </a:bodyPr>
          <a:lstStyle/>
          <a:p>
            <a:r>
              <a:rPr lang="ar-SA" sz="2800" b="1" dirty="0" smtClean="0">
                <a:solidFill>
                  <a:srgbClr val="7030A0"/>
                </a:solidFill>
              </a:rPr>
              <a:t>ي</a:t>
            </a:r>
            <a:r>
              <a:rPr lang="ar-EG" sz="2800" b="1" dirty="0">
                <a:solidFill>
                  <a:srgbClr val="7030A0"/>
                </a:solidFill>
              </a:rPr>
              <a:t>ُ</a:t>
            </a:r>
            <a:r>
              <a:rPr lang="ar-SA" sz="2800" b="1" dirty="0" smtClean="0">
                <a:solidFill>
                  <a:srgbClr val="7030A0"/>
                </a:solidFill>
              </a:rPr>
              <a:t>م</a:t>
            </a:r>
            <a:r>
              <a:rPr lang="ar-EG" sz="2800" b="1" dirty="0">
                <a:solidFill>
                  <a:srgbClr val="7030A0"/>
                </a:solidFill>
              </a:rPr>
              <a:t>َ</a:t>
            </a:r>
            <a:r>
              <a:rPr lang="ar-SA" sz="2800" b="1" dirty="0" smtClean="0">
                <a:solidFill>
                  <a:srgbClr val="7030A0"/>
                </a:solidFill>
              </a:rPr>
              <a:t>كن الجهازان الهيكلي والعضلي الحيوانات من الحركة أما الجهاز العصبي  فيحس ويتأثر بالمتغيرات .</a:t>
            </a:r>
            <a:endParaRPr lang="ar-SA" sz="2800" b="1" dirty="0">
              <a:solidFill>
                <a:srgbClr val="7030A0"/>
              </a:solidFill>
            </a:endParaRPr>
          </a:p>
        </p:txBody>
      </p:sp>
      <p:sp>
        <p:nvSpPr>
          <p:cNvPr id="13" name="TextBox 12"/>
          <p:cNvSpPr txBox="1"/>
          <p:nvPr/>
        </p:nvSpPr>
        <p:spPr>
          <a:xfrm>
            <a:off x="2915816" y="3344845"/>
            <a:ext cx="5983291" cy="523220"/>
          </a:xfrm>
          <a:prstGeom prst="rect">
            <a:avLst/>
          </a:prstGeom>
          <a:noFill/>
        </p:spPr>
        <p:txBody>
          <a:bodyPr wrap="square" rtlCol="1">
            <a:spAutoFit/>
          </a:bodyPr>
          <a:lstStyle/>
          <a:p>
            <a:r>
              <a:rPr lang="ar-SA" sz="2800" b="1" dirty="0" smtClean="0">
                <a:solidFill>
                  <a:srgbClr val="002060"/>
                </a:solidFill>
              </a:rPr>
              <a:t>الجهازان التنفسي والدوري ينقلان الغازات والدم .</a:t>
            </a:r>
            <a:endParaRPr lang="ar-SA" sz="2800" b="1" dirty="0">
              <a:solidFill>
                <a:srgbClr val="002060"/>
              </a:solidFill>
            </a:endParaRPr>
          </a:p>
        </p:txBody>
      </p:sp>
      <p:sp>
        <p:nvSpPr>
          <p:cNvPr id="14" name="TextBox 13"/>
          <p:cNvSpPr txBox="1"/>
          <p:nvPr/>
        </p:nvSpPr>
        <p:spPr>
          <a:xfrm>
            <a:off x="3059832" y="4924325"/>
            <a:ext cx="5796136" cy="1384995"/>
          </a:xfrm>
          <a:prstGeom prst="rect">
            <a:avLst/>
          </a:prstGeom>
          <a:noFill/>
        </p:spPr>
        <p:txBody>
          <a:bodyPr wrap="square" rtlCol="1">
            <a:spAutoFit/>
          </a:bodyPr>
          <a:lstStyle/>
          <a:p>
            <a:r>
              <a:rPr lang="ar-SA" sz="2800" b="1" dirty="0" smtClean="0">
                <a:solidFill>
                  <a:srgbClr val="7030A0"/>
                </a:solidFill>
              </a:rPr>
              <a:t>الجهاز الهضمي يفكك الطعام لكي يستخلص منه المخلوق الحي الطاقة التي يحتاج إل</a:t>
            </a:r>
            <a:r>
              <a:rPr lang="ar-EG" sz="2800" b="1" dirty="0" smtClean="0">
                <a:solidFill>
                  <a:srgbClr val="7030A0"/>
                </a:solidFill>
              </a:rPr>
              <a:t>ي</a:t>
            </a:r>
            <a:r>
              <a:rPr lang="ar-SA" sz="2800" b="1" dirty="0" smtClean="0">
                <a:solidFill>
                  <a:srgbClr val="7030A0"/>
                </a:solidFill>
              </a:rPr>
              <a:t>ها ، </a:t>
            </a:r>
            <a:r>
              <a:rPr lang="ar-EG" sz="2800" b="1" dirty="0" smtClean="0">
                <a:solidFill>
                  <a:srgbClr val="7030A0"/>
                </a:solidFill>
              </a:rPr>
              <a:t>أ</a:t>
            </a:r>
            <a:r>
              <a:rPr lang="ar-SA" sz="2800" b="1" dirty="0" smtClean="0">
                <a:solidFill>
                  <a:srgbClr val="7030A0"/>
                </a:solidFill>
              </a:rPr>
              <a:t>ما الجهاز الإخراجي فيخلص الجسم من الفضلات .</a:t>
            </a:r>
            <a:endParaRPr lang="ar-SA" sz="2800" b="1" dirty="0">
              <a:solidFill>
                <a:srgbClr val="7030A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544" y="1140853"/>
            <a:ext cx="2533328" cy="18375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44" y="2967038"/>
            <a:ext cx="2533328" cy="18338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36" y="4789963"/>
            <a:ext cx="2318062" cy="16874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دبوس زينة 16"/>
          <p:cNvSpPr/>
          <p:nvPr/>
        </p:nvSpPr>
        <p:spPr>
          <a:xfrm>
            <a:off x="-14180" y="-719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صـ81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7213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wipe(down)">
                                      <p:cBhvr>
                                        <p:cTn id="37" dur="500"/>
                                        <p:tgtEl>
                                          <p:spTgt spid="10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wipe(down)">
                                      <p:cBhvr>
                                        <p:cTn id="47" dur="5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iterate type="lt">
                                    <p:tmPct val="10000"/>
                                  </p:iterate>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wipe(down)">
                                      <p:cBhvr>
                                        <p:cTn id="57" dur="500"/>
                                        <p:tgtEl>
                                          <p:spTgt spid="10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iterate type="lt">
                                    <p:tmPct val="10000"/>
                                  </p:iterate>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18"/>
          <p:cNvSpPr txBox="1">
            <a:spLocks noChangeArrowheads="1"/>
          </p:cNvSpPr>
          <p:nvPr/>
        </p:nvSpPr>
        <p:spPr bwMode="auto">
          <a:xfrm>
            <a:off x="2843808" y="2298700"/>
            <a:ext cx="60015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ar-EG" altLang="en-US" sz="3200" b="1" dirty="0">
                <a:solidFill>
                  <a:srgbClr val="6600CC"/>
                </a:solidFill>
              </a:rPr>
              <a:t>أعمل مطوية كالمبينة في الشكل ، ألخص فيها ما تعلمته </a:t>
            </a:r>
            <a:r>
              <a:rPr lang="ar-EG" altLang="en-US" sz="3200" b="1" dirty="0" smtClean="0">
                <a:solidFill>
                  <a:srgbClr val="6600CC"/>
                </a:solidFill>
              </a:rPr>
              <a:t>عن</a:t>
            </a:r>
            <a:r>
              <a:rPr lang="ar-SA" altLang="en-US" sz="3200" b="1" dirty="0" smtClean="0">
                <a:solidFill>
                  <a:srgbClr val="6600CC"/>
                </a:solidFill>
              </a:rPr>
              <a:t> أجهزة أجسام الحيوانات .</a:t>
            </a:r>
            <a:endParaRPr lang="en-US" altLang="en-US" sz="3200" b="1" dirty="0">
              <a:solidFill>
                <a:srgbClr val="6600CC"/>
              </a:solidFill>
            </a:endParaRPr>
          </a:p>
        </p:txBody>
      </p:sp>
      <p:sp>
        <p:nvSpPr>
          <p:cNvPr id="9" name="موجة مزدوجة 16"/>
          <p:cNvSpPr/>
          <p:nvPr/>
        </p:nvSpPr>
        <p:spPr>
          <a:xfrm>
            <a:off x="6391912" y="825798"/>
            <a:ext cx="2448272" cy="1367358"/>
          </a:xfrm>
          <a:prstGeom prst="doubleWave">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EG" sz="4400" b="1" dirty="0">
                <a:solidFill>
                  <a:srgbClr val="FF0000"/>
                </a:solidFill>
                <a:effectLst>
                  <a:glow rad="63500">
                    <a:srgbClr val="EA157A">
                      <a:satMod val="175000"/>
                      <a:alpha val="40000"/>
                    </a:srgbClr>
                  </a:glow>
                </a:effectLst>
              </a:rPr>
              <a:t>المطويات</a:t>
            </a:r>
            <a:endParaRPr lang="en-US" sz="4400" b="1" dirty="0">
              <a:solidFill>
                <a:srgbClr val="FF0000"/>
              </a:solidFill>
              <a:effectLst>
                <a:glow rad="63500">
                  <a:srgbClr val="EA157A">
                    <a:satMod val="175000"/>
                    <a:alpha val="40000"/>
                  </a:srgbClr>
                </a:glow>
              </a:effectLst>
            </a:endParaRPr>
          </a:p>
        </p:txBody>
      </p:sp>
      <p:sp>
        <p:nvSpPr>
          <p:cNvPr id="10" name="مربع نص 17"/>
          <p:cNvSpPr txBox="1">
            <a:spLocks noChangeArrowheads="1"/>
          </p:cNvSpPr>
          <p:nvPr/>
        </p:nvSpPr>
        <p:spPr bwMode="auto">
          <a:xfrm>
            <a:off x="3185186" y="1124769"/>
            <a:ext cx="2807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1" eaLnBrk="0" hangingPunct="0">
              <a:defRPr>
                <a:solidFill>
                  <a:schemeClr val="tx1"/>
                </a:solidFill>
                <a:latin typeface="Calibri" pitchFamily="34" charset="0"/>
                <a:cs typeface="Arial" pitchFamily="34" charset="0"/>
              </a:defRPr>
            </a:lvl1pPr>
            <a:lvl2pPr marL="742950" indent="-285750" algn="r" rtl="1" eaLnBrk="0" hangingPunct="0">
              <a:defRPr>
                <a:solidFill>
                  <a:schemeClr val="tx1"/>
                </a:solidFill>
                <a:latin typeface="Calibri" pitchFamily="34" charset="0"/>
                <a:cs typeface="Arial" pitchFamily="34" charset="0"/>
              </a:defRPr>
            </a:lvl2pPr>
            <a:lvl3pPr marL="1143000" indent="-228600" algn="r" rtl="1" eaLnBrk="0" hangingPunct="0">
              <a:defRPr>
                <a:solidFill>
                  <a:schemeClr val="tx1"/>
                </a:solidFill>
                <a:latin typeface="Calibri" pitchFamily="34" charset="0"/>
                <a:cs typeface="Arial" pitchFamily="34" charset="0"/>
              </a:defRPr>
            </a:lvl3pPr>
            <a:lvl4pPr marL="1600200" indent="-228600" algn="r" rtl="1" eaLnBrk="0" hangingPunct="0">
              <a:defRPr>
                <a:solidFill>
                  <a:schemeClr val="tx1"/>
                </a:solidFill>
                <a:latin typeface="Calibri" pitchFamily="34" charset="0"/>
                <a:cs typeface="Arial" pitchFamily="34" charset="0"/>
              </a:defRPr>
            </a:lvl4pPr>
            <a:lvl5pPr marL="2057400" indent="-228600" algn="r" rtl="1"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ar-EG"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rPr>
              <a:t>أنظم أفكاري </a:t>
            </a:r>
            <a:endParaRPr lang="en-US"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endParaRPr>
          </a:p>
        </p:txBody>
      </p:sp>
      <p:sp>
        <p:nvSpPr>
          <p:cNvPr id="11" name="مربع نص 7"/>
          <p:cNvSpPr txBox="1"/>
          <p:nvPr/>
        </p:nvSpPr>
        <p:spPr>
          <a:xfrm>
            <a:off x="1242985" y="9909"/>
            <a:ext cx="1600823"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defRPr/>
            </a:pPr>
            <a:r>
              <a:rPr lang="ar-EG" sz="2400" b="1" dirty="0">
                <a:solidFill>
                  <a:srgbClr val="FFFF00"/>
                </a:solidFill>
              </a:rPr>
              <a:t>الفصل </a:t>
            </a:r>
            <a:r>
              <a:rPr lang="ar-SA" sz="2400" b="1" dirty="0" smtClean="0">
                <a:solidFill>
                  <a:srgbClr val="FFFF00"/>
                </a:solidFill>
              </a:rPr>
              <a:t>الثاني</a:t>
            </a:r>
            <a:endParaRPr lang="ar-SA" sz="2400" b="1" dirty="0">
              <a:solidFill>
                <a:srgbClr val="FFFF00"/>
              </a:solidFill>
            </a:endParaRPr>
          </a:p>
        </p:txBody>
      </p:sp>
      <p:sp>
        <p:nvSpPr>
          <p:cNvPr id="12" name="مربع نص 21"/>
          <p:cNvSpPr txBox="1"/>
          <p:nvPr/>
        </p:nvSpPr>
        <p:spPr>
          <a:xfrm>
            <a:off x="6757055" y="18502"/>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3" name="مربع نص 16"/>
          <p:cNvSpPr txBox="1"/>
          <p:nvPr/>
        </p:nvSpPr>
        <p:spPr>
          <a:xfrm>
            <a:off x="3185319" y="18502"/>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الثالث </a:t>
            </a:r>
            <a:endParaRPr lang="ar-EG" sz="2400" b="1" dirty="0">
              <a:solidFill>
                <a:prstClr val="white"/>
              </a:solidFill>
            </a:endParaRPr>
          </a:p>
        </p:txBody>
      </p:sp>
      <p:sp>
        <p:nvSpPr>
          <p:cNvPr id="14" name="دبوس زينة 13"/>
          <p:cNvSpPr/>
          <p:nvPr/>
        </p:nvSpPr>
        <p:spPr>
          <a:xfrm>
            <a:off x="-14180" y="-719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صـ81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340768"/>
            <a:ext cx="1982932" cy="474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69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barn(inVertical)">
                                      <p:cBhvr>
                                        <p:cTn id="4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7"/>
          <p:cNvSpPr txBox="1"/>
          <p:nvPr/>
        </p:nvSpPr>
        <p:spPr>
          <a:xfrm>
            <a:off x="1178293" y="9171"/>
            <a:ext cx="1816847" cy="51077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defRPr/>
            </a:pPr>
            <a:r>
              <a:rPr lang="ar-EG" sz="2400" b="1" dirty="0">
                <a:solidFill>
                  <a:srgbClr val="FFFF00"/>
                </a:solidFill>
              </a:rPr>
              <a:t>الفصل </a:t>
            </a:r>
            <a:r>
              <a:rPr lang="ar-SA" sz="2400" b="1" dirty="0" smtClean="0">
                <a:solidFill>
                  <a:srgbClr val="FFFF00"/>
                </a:solidFill>
              </a:rPr>
              <a:t>الثاني</a:t>
            </a:r>
            <a:endParaRPr lang="ar-SA" sz="2400" b="1" dirty="0">
              <a:solidFill>
                <a:srgbClr val="FFFF00"/>
              </a:solidFill>
            </a:endParaRPr>
          </a:p>
        </p:txBody>
      </p:sp>
      <p:sp>
        <p:nvSpPr>
          <p:cNvPr id="9" name="مربع نص 21"/>
          <p:cNvSpPr txBox="1"/>
          <p:nvPr/>
        </p:nvSpPr>
        <p:spPr>
          <a:xfrm>
            <a:off x="6757055" y="18502"/>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الأولى </a:t>
            </a:r>
          </a:p>
        </p:txBody>
      </p:sp>
      <p:sp>
        <p:nvSpPr>
          <p:cNvPr id="10" name="مربع نص 16"/>
          <p:cNvSpPr txBox="1"/>
          <p:nvPr/>
        </p:nvSpPr>
        <p:spPr>
          <a:xfrm>
            <a:off x="3201474" y="-28153"/>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الثالث </a:t>
            </a:r>
            <a:endParaRPr lang="ar-EG" sz="2400" b="1" dirty="0">
              <a:solidFill>
                <a:prstClr val="white"/>
              </a:solidFill>
            </a:endParaRPr>
          </a:p>
        </p:txBody>
      </p:sp>
      <p:sp>
        <p:nvSpPr>
          <p:cNvPr id="11" name="مربع نص 21"/>
          <p:cNvSpPr txBox="1"/>
          <p:nvPr/>
        </p:nvSpPr>
        <p:spPr>
          <a:xfrm>
            <a:off x="2349083" y="527229"/>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2" name="Round Diagonal Corner Rectangle 11"/>
          <p:cNvSpPr/>
          <p:nvPr/>
        </p:nvSpPr>
        <p:spPr>
          <a:xfrm>
            <a:off x="6588224" y="949743"/>
            <a:ext cx="2276213" cy="64008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white"/>
                </a:solidFill>
              </a:rPr>
              <a:t>1- المفردات :</a:t>
            </a:r>
            <a:endParaRPr lang="ar-SA" sz="3200" b="1" dirty="0">
              <a:solidFill>
                <a:prstClr val="white"/>
              </a:solidFill>
            </a:endParaRPr>
          </a:p>
        </p:txBody>
      </p:sp>
      <p:sp>
        <p:nvSpPr>
          <p:cNvPr id="13" name="TextBox 12"/>
          <p:cNvSpPr txBox="1"/>
          <p:nvPr/>
        </p:nvSpPr>
        <p:spPr>
          <a:xfrm>
            <a:off x="610742" y="1645304"/>
            <a:ext cx="8288856" cy="523220"/>
          </a:xfrm>
          <a:prstGeom prst="rect">
            <a:avLst/>
          </a:prstGeom>
          <a:noFill/>
        </p:spPr>
        <p:txBody>
          <a:bodyPr wrap="square" rtlCol="1">
            <a:spAutoFit/>
          </a:bodyPr>
          <a:lstStyle/>
          <a:p>
            <a:r>
              <a:rPr lang="ar-SA" sz="2800" b="1" dirty="0" smtClean="0">
                <a:solidFill>
                  <a:srgbClr val="7030A0"/>
                </a:solidFill>
              </a:rPr>
              <a:t>الجهاز الذي يأخذ الأكسجين من الهواء أو من الماء للجسم يسمي </a:t>
            </a:r>
            <a:r>
              <a:rPr lang="ar-SA" sz="1400" b="1" dirty="0" smtClean="0">
                <a:solidFill>
                  <a:srgbClr val="7030A0"/>
                </a:solidFill>
              </a:rPr>
              <a:t>........................................</a:t>
            </a:r>
            <a:r>
              <a:rPr lang="ar-SA" sz="2800" b="1" dirty="0" smtClean="0">
                <a:solidFill>
                  <a:srgbClr val="7030A0"/>
                </a:solidFill>
              </a:rPr>
              <a:t>  </a:t>
            </a:r>
          </a:p>
        </p:txBody>
      </p:sp>
      <p:sp>
        <p:nvSpPr>
          <p:cNvPr id="14" name="TextBox 13"/>
          <p:cNvSpPr txBox="1"/>
          <p:nvPr/>
        </p:nvSpPr>
        <p:spPr>
          <a:xfrm>
            <a:off x="6804248" y="2059120"/>
            <a:ext cx="2088232" cy="523220"/>
          </a:xfrm>
          <a:prstGeom prst="rect">
            <a:avLst/>
          </a:prstGeom>
          <a:noFill/>
        </p:spPr>
        <p:txBody>
          <a:bodyPr wrap="square" rtlCol="1">
            <a:spAutoFit/>
          </a:bodyPr>
          <a:lstStyle/>
          <a:p>
            <a:r>
              <a:rPr lang="ar-SA" sz="2800" b="1" dirty="0" smtClean="0">
                <a:solidFill>
                  <a:srgbClr val="FF0000"/>
                </a:solidFill>
              </a:rPr>
              <a:t>الجهاز التنفسي </a:t>
            </a:r>
            <a:endParaRPr lang="ar-SA" sz="2800" b="1" dirty="0">
              <a:solidFill>
                <a:srgbClr val="FF0000"/>
              </a:solidFill>
            </a:endParaRPr>
          </a:p>
        </p:txBody>
      </p:sp>
      <p:sp>
        <p:nvSpPr>
          <p:cNvPr id="15" name="Round Diagonal Corner Rectangle 14"/>
          <p:cNvSpPr/>
          <p:nvPr/>
        </p:nvSpPr>
        <p:spPr>
          <a:xfrm>
            <a:off x="5696312" y="2719545"/>
            <a:ext cx="3116858" cy="64008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white"/>
                </a:solidFill>
              </a:rPr>
              <a:t>2- السبب والنتيجة :</a:t>
            </a:r>
            <a:endParaRPr lang="ar-SA" sz="3200" b="1" dirty="0">
              <a:solidFill>
                <a:prstClr val="white"/>
              </a:solidFill>
            </a:endParaRPr>
          </a:p>
        </p:txBody>
      </p:sp>
      <p:sp>
        <p:nvSpPr>
          <p:cNvPr id="16" name="TextBox 15"/>
          <p:cNvSpPr txBox="1"/>
          <p:nvPr/>
        </p:nvSpPr>
        <p:spPr>
          <a:xfrm>
            <a:off x="466831" y="2582340"/>
            <a:ext cx="5143954" cy="954107"/>
          </a:xfrm>
          <a:prstGeom prst="rect">
            <a:avLst/>
          </a:prstGeom>
          <a:noFill/>
        </p:spPr>
        <p:txBody>
          <a:bodyPr wrap="square" rtlCol="1">
            <a:spAutoFit/>
          </a:bodyPr>
          <a:lstStyle/>
          <a:p>
            <a:r>
              <a:rPr lang="ar-SA" sz="2800" b="1" dirty="0" smtClean="0">
                <a:solidFill>
                  <a:srgbClr val="FF0000"/>
                </a:solidFill>
              </a:rPr>
              <a:t>كيف يؤثر الجهاز العصبي في كل من العضلات والجهاز الهيكلي لتحريك الأرجل ؟</a:t>
            </a:r>
            <a:endParaRPr lang="ar-SA" sz="2800" b="1" dirty="0">
              <a:solidFill>
                <a:srgbClr val="FF0000"/>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835402756"/>
              </p:ext>
            </p:extLst>
          </p:nvPr>
        </p:nvGraphicFramePr>
        <p:xfrm>
          <a:off x="2195736" y="3789040"/>
          <a:ext cx="6096000" cy="1981200"/>
        </p:xfrm>
        <a:graphic>
          <a:graphicData uri="http://schemas.openxmlformats.org/drawingml/2006/table">
            <a:tbl>
              <a:tblPr rtl="1" firstRow="1" bandRow="1">
                <a:tableStyleId>{775DCB02-9BB8-47FD-8907-85C794F793BA}</a:tableStyleId>
              </a:tblPr>
              <a:tblGrid>
                <a:gridCol w="6096000"/>
              </a:tblGrid>
              <a:tr h="370840">
                <a:tc>
                  <a:txBody>
                    <a:bodyPr/>
                    <a:lstStyle/>
                    <a:p>
                      <a:pPr rtl="1"/>
                      <a:r>
                        <a:rPr lang="ar-SA" sz="4000" dirty="0" smtClean="0"/>
                        <a:t>   السبب                     النتيجة </a:t>
                      </a:r>
                      <a:endParaRPr lang="ar-SA" sz="4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dirty="0" smtClean="0"/>
                        <a:t>يرسل الجهاز</a:t>
                      </a:r>
                      <a:r>
                        <a:rPr lang="ar-SA" sz="2400" baseline="0" dirty="0" smtClean="0"/>
                        <a:t> العصبي                        تنقبض العضلات                                                                    معلومات إلى العضلات                       وتدفع العظام </a:t>
                      </a:r>
                      <a:endParaRPr lang="ar-SA" sz="2400"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r>
                        <a:rPr lang="ar-SA" sz="2400" dirty="0" smtClean="0"/>
                        <a:t>العضلات تدفع العظام                         تتحرك الذراع</a:t>
                      </a:r>
                      <a:endParaRPr lang="ar-SA"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21" name="Straight Arrow Connector 20"/>
          <p:cNvCxnSpPr/>
          <p:nvPr/>
        </p:nvCxnSpPr>
        <p:spPr>
          <a:xfrm flipH="1">
            <a:off x="4355976" y="4149080"/>
            <a:ext cx="1512168" cy="0"/>
          </a:xfrm>
          <a:prstGeom prst="straightConnector1">
            <a:avLst/>
          </a:prstGeom>
          <a:ln>
            <a:solidFill>
              <a:schemeClr val="bg1"/>
            </a:solidFill>
            <a:tailEnd type="arrow"/>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a:xfrm flipH="1">
            <a:off x="3923928" y="5517232"/>
            <a:ext cx="151216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flipH="1">
            <a:off x="4283968" y="4869160"/>
            <a:ext cx="151216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دبوس زينة 18"/>
          <p:cNvSpPr/>
          <p:nvPr/>
        </p:nvSpPr>
        <p:spPr>
          <a:xfrm>
            <a:off x="-14180" y="-7193"/>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صـ81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97714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iterate type="lt">
                                    <p:tmPct val="10000"/>
                                  </p:iterate>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iterate type="lt">
                                    <p:tmPct val="10000"/>
                                  </p:iterate>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1+#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1+#ppt_w/2"/>
                                          </p:val>
                                        </p:tav>
                                        <p:tav tm="100000">
                                          <p:val>
                                            <p:strVal val="#ppt_x"/>
                                          </p:val>
                                        </p:tav>
                                      </p:tavLst>
                                    </p:anim>
                                    <p:anim calcmode="lin" valueType="num">
                                      <p:cBhvr additive="base">
                                        <p:cTn id="7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p:bldP spid="15" grpId="0" animBg="1"/>
      <p:bldP spid="16"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4191</TotalTime>
  <Words>813</Words>
  <Application>Microsoft Office PowerPoint</Application>
  <PresentationFormat>عرض على الشاشة (3:4)‏</PresentationFormat>
  <Paragraphs>130</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عرض تقديمي في PowerPoint</vt:lpstr>
      <vt:lpstr>عرض تقديمي في PowerPoint</vt:lpstr>
      <vt:lpstr>الجهاز العصبي</vt:lpstr>
      <vt:lpstr>كيف ينتقل الدم والغازات في جسم الحيوانات؟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عمرو و محمد نور عيني</dc:creator>
  <cp:lastModifiedBy>hp</cp:lastModifiedBy>
  <cp:revision>348</cp:revision>
  <dcterms:created xsi:type="dcterms:W3CDTF">2011-03-17T07:07:04Z</dcterms:created>
  <dcterms:modified xsi:type="dcterms:W3CDTF">2019-03-19T17:11:38Z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C89ED302-8AE5-4756-8AAD-B36EBC6E1DAB</vt:lpwstr>
  </property>
  <property fmtid="{D5CDD505-2E9C-101B-9397-08002B2CF9AE}" pid="3" name="ArticulatePath">
    <vt:lpwstr>1</vt:lpwstr>
  </property>
</Properties>
</file>