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32" r:id="rId2"/>
    <p:sldId id="970" r:id="rId3"/>
    <p:sldId id="973" r:id="rId4"/>
    <p:sldId id="1005" r:id="rId5"/>
    <p:sldId id="1013" r:id="rId6"/>
    <p:sldId id="1007" r:id="rId7"/>
    <p:sldId id="994" r:id="rId8"/>
    <p:sldId id="1008" r:id="rId9"/>
    <p:sldId id="1014" r:id="rId10"/>
    <p:sldId id="998" r:id="rId11"/>
    <p:sldId id="1011" r:id="rId12"/>
    <p:sldId id="1015" r:id="rId13"/>
    <p:sldId id="995" r:id="rId14"/>
    <p:sldId id="1009" r:id="rId15"/>
    <p:sldId id="1010" r:id="rId16"/>
    <p:sldId id="1012" r:id="rId17"/>
    <p:sldId id="1016" r:id="rId18"/>
    <p:sldId id="937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5" autoAdjust="0"/>
    <p:restoredTop sz="94660"/>
  </p:normalViewPr>
  <p:slideViewPr>
    <p:cSldViewPr snapToGrid="0">
      <p:cViewPr>
        <p:scale>
          <a:sx n="75" d="100"/>
          <a:sy n="75" d="100"/>
        </p:scale>
        <p:origin x="240" y="-24"/>
      </p:cViewPr>
      <p:guideLst>
        <p:guide orient="horz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xmlns="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xmlns="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xmlns="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xmlns="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9E382AEB-E7BF-44DF-8D7C-F84006A33278}"/>
              </a:ext>
            </a:extLst>
          </p:cNvPr>
          <p:cNvSpPr/>
          <p:nvPr/>
        </p:nvSpPr>
        <p:spPr>
          <a:xfrm>
            <a:off x="3721939" y="2956271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3200" b="1" dirty="0" smtClean="0">
                <a:solidFill>
                  <a:srgbClr val="FF0000"/>
                </a:solidFill>
                <a:latin typeface="Economica" panose="02000506040000020004" pitchFamily="2" charset="0"/>
              </a:rPr>
              <a:t>الحروف النَّاسخة </a:t>
            </a:r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( </a:t>
            </a:r>
            <a:r>
              <a:rPr lang="ar-SY" sz="3200" b="1" dirty="0" smtClean="0">
                <a:solidFill>
                  <a:srgbClr val="FF0000"/>
                </a:solidFill>
                <a:latin typeface="Economica" panose="02000506040000020004" pitchFamily="2" charset="0"/>
              </a:rPr>
              <a:t>إِنَّ و </a:t>
            </a:r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أخواتها )</a:t>
            </a:r>
          </a:p>
        </p:txBody>
      </p:sp>
    </p:spTree>
    <p:extLst>
      <p:ext uri="{BB962C8B-B14F-4D97-AF65-F5344CB8AC3E}">
        <p14:creationId xmlns:p14="http://schemas.microsoft.com/office/powerpoint/2010/main" val="29947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15971" y="1958553"/>
            <a:ext cx="1931194" cy="3573194"/>
            <a:chOff x="3896135" y="1958553"/>
            <a:chExt cx="1931194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896135" y="4239755"/>
              <a:ext cx="1514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0232" y="-295335"/>
            <a:ext cx="826734" cy="376813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30558" y="-226723"/>
            <a:ext cx="939079" cy="3138571"/>
            <a:chOff x="1232840" y="-320319"/>
            <a:chExt cx="939079" cy="31385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0254" y="-320319"/>
              <a:ext cx="461665" cy="313857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526201" y="1255566"/>
            <a:ext cx="4941898" cy="457200"/>
            <a:chOff x="6870363" y="2432392"/>
            <a:chExt cx="4941897" cy="457200"/>
          </a:xfrm>
        </p:grpSpPr>
        <p:sp>
          <p:nvSpPr>
            <p:cNvPr id="4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207017" y="514547"/>
              <a:ext cx="457200" cy="42928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8795" y="2476463"/>
              <a:ext cx="4523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3- </a:t>
              </a:r>
              <a:r>
                <a:rPr lang="ar-SY" b="1" dirty="0" smtClean="0">
                  <a:solidFill>
                    <a:schemeClr val="bg1"/>
                  </a:solidFill>
                </a:rPr>
                <a:t>أقرأُ الجمل الآتية ثم أملأ الجدولُ وفق المطلوب: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1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/>
          <a:stretch/>
        </p:blipFill>
        <p:spPr>
          <a:xfrm>
            <a:off x="5129089" y="1877669"/>
            <a:ext cx="6021511" cy="4749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5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723041" y="4548617"/>
            <a:ext cx="4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إنَّ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643382" y="4546788"/>
            <a:ext cx="71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الرحلةَ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58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672706" y="4588021"/>
            <a:ext cx="72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الفتحة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59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605907" y="4566455"/>
            <a:ext cx="638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ممتعةٌ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0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640707" y="4595689"/>
            <a:ext cx="66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الضمة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1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632234" y="489237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كأنَّ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2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693039" y="4878543"/>
            <a:ext cx="664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القراءةَ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4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687080" y="4842804"/>
            <a:ext cx="62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الفتحة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5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607658" y="4874742"/>
            <a:ext cx="64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سفرٌ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6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554728" y="4887442"/>
            <a:ext cx="77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الضمة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763754" y="5230927"/>
            <a:ext cx="4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لعل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8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598800" y="5208638"/>
            <a:ext cx="92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المكتبتين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9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672706" y="5170538"/>
            <a:ext cx="635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الياء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0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491915" y="5187896"/>
            <a:ext cx="78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قريبتان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1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600700" y="5162866"/>
            <a:ext cx="789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الألف</a:t>
            </a:r>
          </a:p>
        </p:txBody>
      </p:sp>
      <p:sp>
        <p:nvSpPr>
          <p:cNvPr id="72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763754" y="5557215"/>
            <a:ext cx="4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ليتَ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3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693039" y="552682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الزائرين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676134" y="5517370"/>
            <a:ext cx="64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الياء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6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478907" y="5535279"/>
            <a:ext cx="887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مدركون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9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678807" y="5522463"/>
            <a:ext cx="592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الواو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56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786541" y="5859793"/>
            <a:ext cx="4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كأنَّ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63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688764" y="585795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المكتباتِ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5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650812" y="5851948"/>
            <a:ext cx="64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الكسرة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7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624802" y="5875057"/>
            <a:ext cx="67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موائدُ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78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526405" y="5904591"/>
            <a:ext cx="78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الضمة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80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9789562" y="6194917"/>
            <a:ext cx="498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إنَّ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81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8658933" y="621973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أبا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82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7714233" y="6195432"/>
            <a:ext cx="64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الألف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83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5548745" y="6230445"/>
            <a:ext cx="781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Oswald" panose="02000503000000000000" pitchFamily="2" charset="0"/>
              </a:rPr>
              <a:t>الضمة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  <p:sp>
        <p:nvSpPr>
          <p:cNvPr id="84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625754" y="6200045"/>
            <a:ext cx="67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rPr>
              <a:t>كنيةُ </a:t>
            </a:r>
            <a:endParaRPr lang="en-US" sz="1600" b="1" dirty="0">
              <a:solidFill>
                <a:srgbClr val="0070C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500"/>
                            </p:stCondLst>
                            <p:childTnLst>
                              <p:par>
                                <p:cTn id="1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95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9" grpId="0"/>
      <p:bldP spid="56" grpId="0"/>
      <p:bldP spid="63" grpId="0"/>
      <p:bldP spid="75" grpId="0"/>
      <p:bldP spid="77" grpId="0"/>
      <p:bldP spid="78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60599" y="4265155"/>
              <a:ext cx="1478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0232" y="-295335"/>
            <a:ext cx="826734" cy="376813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30558" y="-226723"/>
            <a:ext cx="939079" cy="3138571"/>
            <a:chOff x="1232840" y="-320319"/>
            <a:chExt cx="939079" cy="31385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0254" y="-320319"/>
              <a:ext cx="461665" cy="313857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775200" y="1255566"/>
            <a:ext cx="6692898" cy="457200"/>
            <a:chOff x="6870363" y="2432392"/>
            <a:chExt cx="6692896" cy="457200"/>
          </a:xfrm>
        </p:grpSpPr>
        <p:sp>
          <p:nvSpPr>
            <p:cNvPr id="4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197615" y="-476052"/>
              <a:ext cx="457200" cy="627408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8795" y="2476463"/>
              <a:ext cx="6274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4- </a:t>
              </a:r>
              <a:r>
                <a:rPr lang="ar-SY" b="1" dirty="0" smtClean="0">
                  <a:solidFill>
                    <a:schemeClr val="bg1"/>
                  </a:solidFill>
                </a:rPr>
                <a:t>أكتبُ الجمل الآتية بعد إدخال الحرف الناسخ عليها مع ضبط آخر الاسم و الخبر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734606" y="2263553"/>
            <a:ext cx="3580974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الكتبُ </a:t>
            </a:r>
            <a:r>
              <a:rPr lang="ar-SY" b="1" dirty="0">
                <a:solidFill>
                  <a:srgbClr val="FFFF00"/>
                </a:solidFill>
              </a:rPr>
              <a:t>خزائنُ </a:t>
            </a:r>
            <a:r>
              <a:rPr lang="ar-SY" b="1" dirty="0" smtClean="0">
                <a:solidFill>
                  <a:srgbClr val="FFFF00"/>
                </a:solidFill>
              </a:rPr>
              <a:t>العلمِ </a:t>
            </a:r>
            <a:endParaRPr lang="ar-SY" b="1" dirty="0"/>
          </a:p>
        </p:txBody>
      </p:sp>
      <p:sp>
        <p:nvSpPr>
          <p:cNvPr id="63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734606" y="2980982"/>
            <a:ext cx="3593417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قراءةُ التمشيطِ مفيدةٌ عندَ البحثِ </a:t>
            </a:r>
            <a:r>
              <a:rPr lang="ar-SY" b="1" dirty="0">
                <a:solidFill>
                  <a:srgbClr val="FFFF00"/>
                </a:solidFill>
              </a:rPr>
              <a:t>في المعجم</a:t>
            </a:r>
            <a:endParaRPr lang="ar-SY" b="1" dirty="0"/>
          </a:p>
        </p:txBody>
      </p:sp>
      <p:grpSp>
        <p:nvGrpSpPr>
          <p:cNvPr id="7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43302" y="2317421"/>
            <a:ext cx="3688509" cy="386206"/>
            <a:chOff x="81284" y="1425160"/>
            <a:chExt cx="2577078" cy="499948"/>
          </a:xfrm>
        </p:grpSpPr>
        <p:sp>
          <p:nvSpPr>
            <p:cNvPr id="7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662390" y="1447004"/>
              <a:ext cx="1944564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الكتبَ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خزائنُ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العلمِ 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81284" y="1425160"/>
              <a:ext cx="2577078" cy="463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43300" y="3092915"/>
            <a:ext cx="3643829" cy="369332"/>
            <a:chOff x="72580" y="1496324"/>
            <a:chExt cx="2525672" cy="478104"/>
          </a:xfrm>
        </p:grpSpPr>
        <p:sp>
          <p:nvSpPr>
            <p:cNvPr id="81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72580" y="1496324"/>
              <a:ext cx="2525672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قراءةَ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التمشيط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مفيدةٌ عندَ البحثِ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في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المعجمِ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72580" y="1506907"/>
              <a:ext cx="2525672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734606" y="3719555"/>
            <a:ext cx="3580973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الصفحاتُ </a:t>
            </a:r>
            <a:r>
              <a:rPr lang="ar-SY" b="1" dirty="0">
                <a:solidFill>
                  <a:srgbClr val="FFFF00"/>
                </a:solidFill>
              </a:rPr>
              <a:t>باقية ٌ حتى </a:t>
            </a:r>
            <a:r>
              <a:rPr lang="ar-SY" b="1" dirty="0" smtClean="0">
                <a:solidFill>
                  <a:srgbClr val="FFFF00"/>
                </a:solidFill>
              </a:rPr>
              <a:t>بعدَ رحيلِ </a:t>
            </a:r>
            <a:r>
              <a:rPr lang="ar-SY" b="1" dirty="0">
                <a:solidFill>
                  <a:srgbClr val="FFFF00"/>
                </a:solidFill>
              </a:rPr>
              <a:t>أصحابها </a:t>
            </a:r>
          </a:p>
        </p:txBody>
      </p:sp>
      <p:grpSp>
        <p:nvGrpSpPr>
          <p:cNvPr id="84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43300" y="3809920"/>
            <a:ext cx="3772206" cy="379035"/>
            <a:chOff x="95544" y="1479884"/>
            <a:chExt cx="2614654" cy="490665"/>
          </a:xfrm>
        </p:grpSpPr>
        <p:sp>
          <p:nvSpPr>
            <p:cNvPr id="85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95544" y="1479884"/>
              <a:ext cx="2614654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لعلَّ الصفحاتِ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باقية ٌ حتى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بعدَ رحيلِ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أصحابها </a:t>
              </a:r>
            </a:p>
          </p:txBody>
        </p:sp>
        <p:sp>
          <p:nvSpPr>
            <p:cNvPr id="86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95544" y="1506907"/>
              <a:ext cx="2548015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734606" y="4464672"/>
            <a:ext cx="3593417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المثقفون </a:t>
            </a:r>
            <a:r>
              <a:rPr lang="ar-SY" b="1" dirty="0">
                <a:solidFill>
                  <a:srgbClr val="FFFF00"/>
                </a:solidFill>
              </a:rPr>
              <a:t>مشاعل ٌ </a:t>
            </a:r>
            <a:r>
              <a:rPr lang="ar-SY" b="1" dirty="0" smtClean="0">
                <a:solidFill>
                  <a:srgbClr val="FFFF00"/>
                </a:solidFill>
              </a:rPr>
              <a:t>تضيءُ للمجتمعِ </a:t>
            </a:r>
            <a:endParaRPr lang="ar-SY" b="1" dirty="0">
              <a:solidFill>
                <a:srgbClr val="FFFF00"/>
              </a:solidFill>
            </a:endParaRPr>
          </a:p>
        </p:txBody>
      </p:sp>
      <p:grpSp>
        <p:nvGrpSpPr>
          <p:cNvPr id="8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43302" y="4516937"/>
            <a:ext cx="3764709" cy="379035"/>
            <a:chOff x="86919" y="1479884"/>
            <a:chExt cx="2609459" cy="490665"/>
          </a:xfrm>
        </p:grpSpPr>
        <p:sp>
          <p:nvSpPr>
            <p:cNvPr id="89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403820" y="1479884"/>
              <a:ext cx="2292558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كأنَّ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المثقفين مشاعل ٌ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تضيءُ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للمجتمع 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86919" y="1506907"/>
              <a:ext cx="2556641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85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6" grpId="0" animBg="1"/>
      <p:bldP spid="63" grpId="0" animBg="1"/>
      <p:bldP spid="83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15971" y="1958553"/>
            <a:ext cx="1931194" cy="3573194"/>
            <a:chOff x="3896135" y="1958553"/>
            <a:chExt cx="1931194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896135" y="4239755"/>
              <a:ext cx="1514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0232" y="-295335"/>
            <a:ext cx="826734" cy="376813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30558" y="-226723"/>
            <a:ext cx="939079" cy="3138571"/>
            <a:chOff x="1232840" y="-320319"/>
            <a:chExt cx="939079" cy="31385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32840" y="4739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0254" y="-320319"/>
              <a:ext cx="461665" cy="313857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517133" y="408392"/>
            <a:ext cx="5551054" cy="457200"/>
            <a:chOff x="6870363" y="2432393"/>
            <a:chExt cx="5551053" cy="457200"/>
          </a:xfrm>
        </p:grpSpPr>
        <p:sp>
          <p:nvSpPr>
            <p:cNvPr id="4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626694" y="94871"/>
              <a:ext cx="457200" cy="513224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88795" y="2476463"/>
              <a:ext cx="5110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أُقارنُ بين كان و أخواتها و إنَّ و أخواتها باستخدامِ مخططِ (فِن )</a:t>
              </a:r>
              <a:r>
                <a:rPr lang="ar-SY" b="1" dirty="0" smtClean="0">
                  <a:solidFill>
                    <a:schemeClr val="bg1"/>
                  </a:solidFill>
                </a:rPr>
                <a:t>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509481" y="1535976"/>
            <a:ext cx="7391341" cy="4220662"/>
            <a:chOff x="3269383" y="1001157"/>
            <a:chExt cx="7391341" cy="4220662"/>
          </a:xfrm>
        </p:grpSpPr>
        <p:pic>
          <p:nvPicPr>
            <p:cNvPr id="91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907" l="2135" r="93034">
                          <a14:foregroundMark x1="78652" y1="16636" x2="63708" y2="59439"/>
                          <a14:foregroundMark x1="49326" y1="26916" x2="49775" y2="62430"/>
                          <a14:foregroundMark x1="33483" y1="17383" x2="22584" y2="665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0" t="5698" r="7973" b="11366"/>
            <a:stretch/>
          </p:blipFill>
          <p:spPr>
            <a:xfrm>
              <a:off x="3269383" y="1001157"/>
              <a:ext cx="7391341" cy="42206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5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6370399" y="2910039"/>
              <a:ext cx="1189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حروف ناسخة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7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7205152" y="2125208"/>
              <a:ext cx="3189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تدخل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كان واخواتها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على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الجملة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الأسمية</a:t>
              </a:r>
            </a:p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</a:t>
              </a:r>
            </a:p>
            <a:p>
              <a:pPr algn="ctr"/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فترفع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المبتدأ ويسمى </a:t>
              </a:r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اسمها </a:t>
              </a:r>
              <a:endParaRPr lang="ar-SY" sz="1600" b="1" dirty="0" smtClean="0">
                <a:solidFill>
                  <a:srgbClr val="C00000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16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1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7861300" y="1366699"/>
              <a:ext cx="1390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كان وأخواتها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3534780" y="2177291"/>
              <a:ext cx="27587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تدخل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إن واخواتها 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على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الجملة الأسمية </a:t>
              </a:r>
              <a:endPara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endParaRPr>
            </a:p>
            <a:p>
              <a:pPr algn="ctr"/>
              <a:endParaRPr lang="ar-SY" sz="16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  <a:p>
              <a:pPr algn="ctr"/>
              <a:endParaRPr lang="ar-SY" sz="1600" b="1" dirty="0" smtClean="0">
                <a:solidFill>
                  <a:srgbClr val="0070C0"/>
                </a:solidFill>
                <a:latin typeface="Oswald" panose="02000503000000000000" pitchFamily="2" charset="0"/>
              </a:endParaRPr>
            </a:p>
            <a:p>
              <a:pPr algn="ctr"/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فتنصب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المبتدأ ويسمى </a:t>
              </a:r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اسمها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7687080" y="3745150"/>
              <a:ext cx="2532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و </a:t>
              </a:r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تنصب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الخبر ويسمى </a:t>
              </a:r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خبرها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6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3647667" y="3901201"/>
              <a:ext cx="2532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و </a:t>
              </a:r>
              <a:r>
                <a:rPr lang="ar-SY" sz="1600" b="1" dirty="0" smtClean="0">
                  <a:solidFill>
                    <a:srgbClr val="C00000"/>
                  </a:solidFill>
                  <a:latin typeface="Oswald" panose="02000503000000000000" pitchFamily="2" charset="0"/>
                </a:rPr>
                <a:t>ترفع</a:t>
              </a:r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  </a:t>
              </a:r>
              <a:r>
                <a:rPr lang="ar-SY" sz="1600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الخبر ويسمى </a:t>
              </a:r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خبرها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37">
              <a:extLst>
                <a:ext uri="{FF2B5EF4-FFF2-40B4-BE49-F238E27FC236}">
                  <a16:creationId xmlns:a16="http://schemas.microsoft.com/office/drawing/2014/main" xmlns="" id="{EDF13DF3-0C46-43FB-B6D0-AA7FC09C53CD}"/>
                </a:ext>
              </a:extLst>
            </p:cNvPr>
            <p:cNvSpPr txBox="1"/>
            <p:nvPr/>
          </p:nvSpPr>
          <p:spPr>
            <a:xfrm>
              <a:off x="4789665" y="1419455"/>
              <a:ext cx="1390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C00000"/>
                  </a:solidFill>
                  <a:latin typeface="Oswald" panose="02000503000000000000" pitchFamily="2" charset="0"/>
                </a:rPr>
                <a:t>إن وأخواتها </a:t>
              </a:r>
              <a:endParaRPr lang="en-US" sz="1600" b="1" dirty="0">
                <a:solidFill>
                  <a:srgbClr val="C0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3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22498" y="4206020"/>
              <a:ext cx="1584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52373" y="-458167"/>
            <a:ext cx="785521" cy="40059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03551" y="-387796"/>
            <a:ext cx="1048386" cy="3377114"/>
            <a:chOff x="1174488" y="-695835"/>
            <a:chExt cx="1048386" cy="337711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488" y="160361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30431" y="-695835"/>
              <a:ext cx="492443" cy="33771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953500" y="78583"/>
            <a:ext cx="1946737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أُعرِبُ: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8" name="مجموعة 57"/>
          <p:cNvGrpSpPr/>
          <p:nvPr/>
        </p:nvGrpSpPr>
        <p:grpSpPr>
          <a:xfrm>
            <a:off x="5265844" y="3193626"/>
            <a:ext cx="5296888" cy="6628664"/>
            <a:chOff x="8823322" y="5865176"/>
            <a:chExt cx="2060204" cy="2597949"/>
          </a:xfrm>
        </p:grpSpPr>
        <p:grpSp>
          <p:nvGrpSpPr>
            <p:cNvPr id="59" name="Group 144">
              <a:extLst>
                <a:ext uri="{FF2B5EF4-FFF2-40B4-BE49-F238E27FC236}">
                  <a16:creationId xmlns:a16="http://schemas.microsoft.com/office/drawing/2014/main" xmlns="" id="{782767F8-49ED-4E5B-806B-727A2D8B0EAD}"/>
                </a:ext>
              </a:extLst>
            </p:cNvPr>
            <p:cNvGrpSpPr/>
            <p:nvPr/>
          </p:nvGrpSpPr>
          <p:grpSpPr>
            <a:xfrm rot="10800000">
              <a:off x="8823322" y="5865176"/>
              <a:ext cx="2060204" cy="2597949"/>
              <a:chOff x="4818902" y="81636"/>
              <a:chExt cx="2185493" cy="2684745"/>
            </a:xfrm>
          </p:grpSpPr>
          <p:sp>
            <p:nvSpPr>
              <p:cNvPr id="61" name="Rectangle 148">
                <a:extLst>
                  <a:ext uri="{FF2B5EF4-FFF2-40B4-BE49-F238E27FC236}">
                    <a16:creationId xmlns:a16="http://schemas.microsoft.com/office/drawing/2014/main" xmlns="" id="{51EB1709-396D-492E-9868-2CB95FF43DC1}"/>
                  </a:ext>
                </a:extLst>
              </p:cNvPr>
              <p:cNvSpPr/>
              <p:nvPr/>
            </p:nvSpPr>
            <p:spPr>
              <a:xfrm>
                <a:off x="4818902" y="2067095"/>
                <a:ext cx="2185493" cy="69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150">
                <a:extLst>
                  <a:ext uri="{FF2B5EF4-FFF2-40B4-BE49-F238E27FC236}">
                    <a16:creationId xmlns:a16="http://schemas.microsoft.com/office/drawing/2014/main" xmlns="" id="{6C108C7D-1FFD-458F-80E2-9453E3970934}"/>
                  </a:ext>
                </a:extLst>
              </p:cNvPr>
              <p:cNvGrpSpPr/>
              <p:nvPr/>
            </p:nvGrpSpPr>
            <p:grpSpPr>
              <a:xfrm>
                <a:off x="5728291" y="1899338"/>
                <a:ext cx="370983" cy="210088"/>
                <a:chOff x="1607982" y="1899338"/>
                <a:chExt cx="370983" cy="210088"/>
              </a:xfrm>
            </p:grpSpPr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xmlns="" id="{8B66293F-EDF1-42BF-BAD5-03D5D19BB4B4}"/>
                    </a:ext>
                  </a:extLst>
                </p:cNvPr>
                <p:cNvSpPr/>
                <p:nvPr/>
              </p:nvSpPr>
              <p:spPr>
                <a:xfrm flipV="1">
                  <a:off x="1678114" y="1915871"/>
                  <a:ext cx="274421" cy="15927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1667993" y="1899338"/>
                  <a:ext cx="274423" cy="15927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154">
                  <a:extLst>
                    <a:ext uri="{FF2B5EF4-FFF2-40B4-BE49-F238E27FC236}">
                      <a16:creationId xmlns:a16="http://schemas.microsoft.com/office/drawing/2014/main" xmlns="" id="{E432E309-DE27-4B03-B1A1-6E370DF1C39F}"/>
                    </a:ext>
                  </a:extLst>
                </p:cNvPr>
                <p:cNvSpPr/>
                <p:nvPr/>
              </p:nvSpPr>
              <p:spPr>
                <a:xfrm flipV="1">
                  <a:off x="1607982" y="2031206"/>
                  <a:ext cx="370983" cy="78220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152">
                <a:extLst>
                  <a:ext uri="{FF2B5EF4-FFF2-40B4-BE49-F238E27FC236}">
                    <a16:creationId xmlns:a16="http://schemas.microsoft.com/office/drawing/2014/main" xmlns="" id="{FD1E477F-AD0F-413C-B147-B8C7A860919E}"/>
                  </a:ext>
                </a:extLst>
              </p:cNvPr>
              <p:cNvCxnSpPr/>
              <p:nvPr/>
            </p:nvCxnSpPr>
            <p:spPr>
              <a:xfrm flipV="1">
                <a:off x="5925514" y="81636"/>
                <a:ext cx="0" cy="181770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2603" y="5914977"/>
              <a:ext cx="1953017" cy="589216"/>
            </a:xfrm>
            <a:prstGeom prst="rect">
              <a:avLst/>
            </a:prstGeom>
          </p:spPr>
        </p:pic>
      </p:grpSp>
      <p:grpSp>
        <p:nvGrpSpPr>
          <p:cNvPr id="4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265845" y="1370612"/>
            <a:ext cx="5986500" cy="457200"/>
            <a:chOff x="6844962" y="2432391"/>
            <a:chExt cx="5986498" cy="457200"/>
          </a:xfrm>
        </p:grpSpPr>
        <p:sp>
          <p:nvSpPr>
            <p:cNvPr id="4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31715" y="-110154"/>
              <a:ext cx="457200" cy="55422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 flipH="1">
              <a:off x="7301496" y="2486046"/>
              <a:ext cx="5529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</a:t>
              </a:r>
              <a:r>
                <a:rPr lang="ar-SY" b="1" dirty="0" smtClean="0">
                  <a:solidFill>
                    <a:schemeClr val="bg1"/>
                  </a:solidFill>
                </a:rPr>
                <a:t>أَستفيدُ من النموذج المُعربِ :</a:t>
              </a:r>
              <a:r>
                <a:rPr lang="ar-SY" b="1" dirty="0" smtClean="0">
                  <a:solidFill>
                    <a:srgbClr val="FFFF00"/>
                  </a:solidFill>
                </a:rPr>
                <a:t> &lt; إنَّ القراءةَ مفيدةٌ &gt;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0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42232" y="4243232"/>
              <a:ext cx="1514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38073" y="-496267"/>
            <a:ext cx="785521" cy="40059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167304" y="-554750"/>
            <a:ext cx="1061087" cy="3545923"/>
            <a:chOff x="1174487" y="-750344"/>
            <a:chExt cx="1061087" cy="35459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487" y="223861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43131" y="-750344"/>
              <a:ext cx="492443" cy="35459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953500" y="78583"/>
            <a:ext cx="1946737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أُعرِبُ: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8" name="مجموعة 57"/>
          <p:cNvGrpSpPr/>
          <p:nvPr/>
        </p:nvGrpSpPr>
        <p:grpSpPr>
          <a:xfrm>
            <a:off x="4584700" y="2287592"/>
            <a:ext cx="5971049" cy="7458498"/>
            <a:chOff x="8816787" y="5865176"/>
            <a:chExt cx="2064024" cy="2597949"/>
          </a:xfrm>
        </p:grpSpPr>
        <p:grpSp>
          <p:nvGrpSpPr>
            <p:cNvPr id="59" name="Group 144">
              <a:extLst>
                <a:ext uri="{FF2B5EF4-FFF2-40B4-BE49-F238E27FC236}">
                  <a16:creationId xmlns:a16="http://schemas.microsoft.com/office/drawing/2014/main" xmlns="" id="{782767F8-49ED-4E5B-806B-727A2D8B0EAD}"/>
                </a:ext>
              </a:extLst>
            </p:cNvPr>
            <p:cNvGrpSpPr/>
            <p:nvPr/>
          </p:nvGrpSpPr>
          <p:grpSpPr>
            <a:xfrm rot="10800000">
              <a:off x="8816787" y="5865176"/>
              <a:ext cx="2064024" cy="2597949"/>
              <a:chOff x="4821778" y="81636"/>
              <a:chExt cx="2189544" cy="2684745"/>
            </a:xfrm>
          </p:grpSpPr>
          <p:sp>
            <p:nvSpPr>
              <p:cNvPr id="61" name="Rectangle 148">
                <a:extLst>
                  <a:ext uri="{FF2B5EF4-FFF2-40B4-BE49-F238E27FC236}">
                    <a16:creationId xmlns:a16="http://schemas.microsoft.com/office/drawing/2014/main" xmlns="" id="{51EB1709-396D-492E-9868-2CB95FF43DC1}"/>
                  </a:ext>
                </a:extLst>
              </p:cNvPr>
              <p:cNvSpPr/>
              <p:nvPr/>
            </p:nvSpPr>
            <p:spPr>
              <a:xfrm>
                <a:off x="4821778" y="2067095"/>
                <a:ext cx="2189544" cy="6992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150">
                <a:extLst>
                  <a:ext uri="{FF2B5EF4-FFF2-40B4-BE49-F238E27FC236}">
                    <a16:creationId xmlns:a16="http://schemas.microsoft.com/office/drawing/2014/main" xmlns="" id="{6C108C7D-1FFD-458F-80E2-9453E3970934}"/>
                  </a:ext>
                </a:extLst>
              </p:cNvPr>
              <p:cNvGrpSpPr/>
              <p:nvPr/>
            </p:nvGrpSpPr>
            <p:grpSpPr>
              <a:xfrm>
                <a:off x="5728291" y="1899338"/>
                <a:ext cx="370983" cy="210088"/>
                <a:chOff x="1607982" y="1899338"/>
                <a:chExt cx="370983" cy="210088"/>
              </a:xfrm>
            </p:grpSpPr>
            <p:sp>
              <p:nvSpPr>
                <p:cNvPr id="64" name="Trapezoid 7">
                  <a:extLst>
                    <a:ext uri="{FF2B5EF4-FFF2-40B4-BE49-F238E27FC236}">
                      <a16:creationId xmlns:a16="http://schemas.microsoft.com/office/drawing/2014/main" xmlns="" id="{8B66293F-EDF1-42BF-BAD5-03D5D19BB4B4}"/>
                    </a:ext>
                  </a:extLst>
                </p:cNvPr>
                <p:cNvSpPr/>
                <p:nvPr/>
              </p:nvSpPr>
              <p:spPr>
                <a:xfrm flipV="1">
                  <a:off x="1678114" y="1915871"/>
                  <a:ext cx="274421" cy="15927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1667993" y="1899338"/>
                  <a:ext cx="274423" cy="159272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154">
                  <a:extLst>
                    <a:ext uri="{FF2B5EF4-FFF2-40B4-BE49-F238E27FC236}">
                      <a16:creationId xmlns:a16="http://schemas.microsoft.com/office/drawing/2014/main" xmlns="" id="{E432E309-DE27-4B03-B1A1-6E370DF1C39F}"/>
                    </a:ext>
                  </a:extLst>
                </p:cNvPr>
                <p:cNvSpPr/>
                <p:nvPr/>
              </p:nvSpPr>
              <p:spPr>
                <a:xfrm flipV="1">
                  <a:off x="1607982" y="2031206"/>
                  <a:ext cx="370983" cy="78220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152">
                <a:extLst>
                  <a:ext uri="{FF2B5EF4-FFF2-40B4-BE49-F238E27FC236}">
                    <a16:creationId xmlns:a16="http://schemas.microsoft.com/office/drawing/2014/main" xmlns="" id="{FD1E477F-AD0F-413C-B147-B8C7A860919E}"/>
                  </a:ext>
                </a:extLst>
              </p:cNvPr>
              <p:cNvCxnSpPr/>
              <p:nvPr/>
            </p:nvCxnSpPr>
            <p:spPr>
              <a:xfrm flipV="1">
                <a:off x="5925514" y="81636"/>
                <a:ext cx="0" cy="181770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276" y="5925192"/>
              <a:ext cx="1965959" cy="549136"/>
            </a:xfrm>
            <a:prstGeom prst="rect">
              <a:avLst/>
            </a:prstGeom>
          </p:spPr>
        </p:pic>
      </p:grpSp>
      <p:grpSp>
        <p:nvGrpSpPr>
          <p:cNvPr id="4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287150" y="1659081"/>
            <a:ext cx="5986500" cy="457200"/>
            <a:chOff x="6844962" y="2432391"/>
            <a:chExt cx="5986498" cy="457200"/>
          </a:xfrm>
        </p:grpSpPr>
        <p:sp>
          <p:nvSpPr>
            <p:cNvPr id="4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31715" y="-110154"/>
              <a:ext cx="457200" cy="55422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 flipH="1">
              <a:off x="7301496" y="2486046"/>
              <a:ext cx="5529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</a:t>
              </a:r>
              <a:r>
                <a:rPr lang="ar-SY" b="1" dirty="0" smtClean="0">
                  <a:solidFill>
                    <a:schemeClr val="bg1"/>
                  </a:solidFill>
                </a:rPr>
                <a:t>أُشاركُ في الإعرابِ </a:t>
              </a:r>
              <a:r>
                <a:rPr lang="ar-SY" b="1" dirty="0" smtClean="0">
                  <a:solidFill>
                    <a:srgbClr val="FFFF00"/>
                  </a:solidFill>
                </a:rPr>
                <a:t>&lt; كأَنَّ الورقتين جناحانِ &gt;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446252" y="2767560"/>
            <a:ext cx="63351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حرف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486862" y="3187691"/>
            <a:ext cx="60177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اسم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7557223" y="3228183"/>
            <a:ext cx="86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منصوب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147803" y="3578299"/>
            <a:ext cx="6731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كأن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142072" y="3595932"/>
            <a:ext cx="122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رفعه الألف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641155" y="3222863"/>
            <a:ext cx="6731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نصبه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202903" y="3189840"/>
            <a:ext cx="56734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مثنى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142928" y="3578298"/>
            <a:ext cx="66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مثنى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/>
      <p:bldP spid="49" grpId="0"/>
      <p:bldP spid="54" grpId="0"/>
      <p:bldP spid="55" grpId="0"/>
      <p:bldP spid="56" grpId="0"/>
      <p:bldP spid="57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28671" y="1958553"/>
            <a:ext cx="1918494" cy="3573194"/>
            <a:chOff x="3908835" y="1958553"/>
            <a:chExt cx="1918494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08835" y="4252455"/>
              <a:ext cx="1514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3434" y="-534367"/>
            <a:ext cx="785521" cy="40059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84463" y="-496561"/>
            <a:ext cx="923467" cy="3545923"/>
            <a:chOff x="1174487" y="-798692"/>
            <a:chExt cx="923467" cy="35459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4487" y="223861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05511" y="-798692"/>
              <a:ext cx="492443" cy="35459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953500" y="78583"/>
            <a:ext cx="1946737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أُعرِبُ: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60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/>
          <a:stretch/>
        </p:blipFill>
        <p:spPr>
          <a:xfrm>
            <a:off x="4648201" y="3195432"/>
            <a:ext cx="6252036" cy="1808657"/>
          </a:xfrm>
          <a:prstGeom prst="rect">
            <a:avLst/>
          </a:prstGeom>
        </p:spPr>
      </p:pic>
      <p:grpSp>
        <p:nvGrpSpPr>
          <p:cNvPr id="4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287150" y="1659081"/>
            <a:ext cx="5986500" cy="457200"/>
            <a:chOff x="6844962" y="2432391"/>
            <a:chExt cx="5986498" cy="457200"/>
          </a:xfrm>
        </p:grpSpPr>
        <p:sp>
          <p:nvSpPr>
            <p:cNvPr id="4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31715" y="-110154"/>
              <a:ext cx="457200" cy="554229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856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 flipH="1">
              <a:off x="7301496" y="2486046"/>
              <a:ext cx="5529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3- </a:t>
              </a:r>
              <a:r>
                <a:rPr lang="ar-SY" b="1" dirty="0" smtClean="0">
                  <a:solidFill>
                    <a:schemeClr val="bg1"/>
                  </a:solidFill>
                </a:rPr>
                <a:t>أعربُ ما يأتي : </a:t>
              </a:r>
              <a:r>
                <a:rPr lang="ar-SY" b="1" dirty="0" smtClean="0">
                  <a:solidFill>
                    <a:srgbClr val="FFFF00"/>
                  </a:solidFill>
                </a:rPr>
                <a:t>&lt; لعَلَّ المكتباتِ مزدحمةٌ &gt;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7137401" y="3726221"/>
            <a:ext cx="241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حرف ناسخ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4699003" y="4124226"/>
            <a:ext cx="5013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اسم لعل منصوب وعلامة نصبه الكسرة لأنه جمع مؤنث سالم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469746" y="4593430"/>
            <a:ext cx="418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خبر لعل مرفوع وعلامة رفعه الضمة الظاهرة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909426" y="3704095"/>
            <a:ext cx="63351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FF0000"/>
                </a:solidFill>
                <a:latin typeface="Century Gothic" panose="020B0502020202020204" pitchFamily="34" charset="0"/>
              </a:rPr>
              <a:t>لعَلَّ 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661979" y="4139136"/>
            <a:ext cx="107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المكتباتِ 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734801" y="4629423"/>
            <a:ext cx="93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مزدحمةٌ </a:t>
            </a:r>
            <a:endParaRPr 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48" grpId="0"/>
      <p:bldP spid="49" grpId="0"/>
      <p:bldP spid="54" grpId="0"/>
      <p:bldP spid="57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22499" y="4231420"/>
              <a:ext cx="1584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1880" y="-530041"/>
            <a:ext cx="789223" cy="410258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10358" y="-524945"/>
            <a:ext cx="909643" cy="3571292"/>
            <a:chOff x="1254599" y="-700503"/>
            <a:chExt cx="909643" cy="35712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02577" y="-700503"/>
              <a:ext cx="461665" cy="35712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7573459" y="-10993"/>
            <a:ext cx="3399341" cy="1096781"/>
            <a:chOff x="7765664" y="78583"/>
            <a:chExt cx="3035821" cy="1096781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79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8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الواجبُ المنزلي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85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93135" y="194958"/>
              <a:ext cx="408350" cy="980406"/>
              <a:chOff x="10393135" y="194958"/>
              <a:chExt cx="408350" cy="98040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408350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411119" y="468958"/>
                <a:ext cx="231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7" name="Oval 69">
            <a:extLst>
              <a:ext uri="{FF2B5EF4-FFF2-40B4-BE49-F238E27FC236}">
                <a16:creationId xmlns="" xmlns:a16="http://schemas.microsoft.com/office/drawing/2014/main" id="{F63BB1C3-C3D3-4EE1-81AA-223F315E88F2}"/>
              </a:ext>
            </a:extLst>
          </p:cNvPr>
          <p:cNvSpPr/>
          <p:nvPr/>
        </p:nvSpPr>
        <p:spPr>
          <a:xfrm>
            <a:off x="4432466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70">
            <a:extLst>
              <a:ext uri="{FF2B5EF4-FFF2-40B4-BE49-F238E27FC236}">
                <a16:creationId xmlns="" xmlns:a16="http://schemas.microsoft.com/office/drawing/2014/main" id="{6754B3DA-5722-4FC1-A3E4-C18D3C3F32AA}"/>
              </a:ext>
            </a:extLst>
          </p:cNvPr>
          <p:cNvSpPr/>
          <p:nvPr/>
        </p:nvSpPr>
        <p:spPr>
          <a:xfrm>
            <a:off x="7573460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214310" y="1751393"/>
            <a:ext cx="6739658" cy="457200"/>
            <a:chOff x="6870363" y="2432389"/>
            <a:chExt cx="5598855" cy="457200"/>
          </a:xfrm>
        </p:grpSpPr>
        <p:sp>
          <p:nvSpPr>
            <p:cNvPr id="5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629493" y="92065"/>
              <a:ext cx="457200" cy="513784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57" y="2485590"/>
              <a:ext cx="517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أُحوّلُ الجمل الآتية من المفرد إلى المثنى ثم الجمع المناسب و أغيّرُ ما يلزم : 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584288" y="2841458"/>
            <a:ext cx="3159888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1- </a:t>
            </a:r>
            <a:r>
              <a:rPr lang="ar-SY" b="1" dirty="0">
                <a:solidFill>
                  <a:schemeClr val="bg1"/>
                </a:solidFill>
              </a:rPr>
              <a:t>إنَّ </a:t>
            </a:r>
            <a:r>
              <a:rPr lang="ar-SY" b="1" dirty="0" smtClean="0">
                <a:solidFill>
                  <a:schemeClr val="bg1"/>
                </a:solidFill>
              </a:rPr>
              <a:t>الكاتبَ حريصٌ </a:t>
            </a:r>
            <a:r>
              <a:rPr lang="ar-SY" b="1" dirty="0">
                <a:solidFill>
                  <a:schemeClr val="bg1"/>
                </a:solidFill>
              </a:rPr>
              <a:t>على النفع </a:t>
            </a:r>
            <a:endParaRPr lang="ar-SY" b="1" dirty="0"/>
          </a:p>
        </p:txBody>
      </p:sp>
      <p:sp>
        <p:nvSpPr>
          <p:cNvPr id="62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576532" y="4856590"/>
            <a:ext cx="3161475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2 –</a:t>
            </a:r>
            <a:r>
              <a:rPr lang="ar-SY" b="1" dirty="0" smtClean="0"/>
              <a:t> </a:t>
            </a:r>
            <a:r>
              <a:rPr lang="ar-SY" b="1" dirty="0"/>
              <a:t>ليتَ </a:t>
            </a:r>
            <a:r>
              <a:rPr lang="ar-SY" b="1" dirty="0" smtClean="0"/>
              <a:t>المجلَّةَ متوفرةٌ </a:t>
            </a:r>
            <a:r>
              <a:rPr lang="ar-SY" b="1" dirty="0"/>
              <a:t>في المكتبةِ </a:t>
            </a:r>
            <a:endParaRPr lang="ar-SY" b="1" dirty="0"/>
          </a:p>
        </p:txBody>
      </p:sp>
      <p:grpSp>
        <p:nvGrpSpPr>
          <p:cNvPr id="10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525073" y="2413379"/>
            <a:ext cx="3972880" cy="386207"/>
            <a:chOff x="16980" y="1425159"/>
            <a:chExt cx="2753751" cy="499949"/>
          </a:xfrm>
        </p:grpSpPr>
        <p:sp>
          <p:nvSpPr>
            <p:cNvPr id="106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2515" y="1447004"/>
              <a:ext cx="2668216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المثنّى :إنَّ الكاتبين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حريصان على النفع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6980" y="1425159"/>
              <a:ext cx="2726655" cy="463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383699" y="4446140"/>
            <a:ext cx="4156972" cy="379035"/>
            <a:chOff x="-171149" y="1479884"/>
            <a:chExt cx="2881350" cy="490665"/>
          </a:xfrm>
        </p:grpSpPr>
        <p:sp>
          <p:nvSpPr>
            <p:cNvPr id="109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71149" y="1479884"/>
              <a:ext cx="2881350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المثنى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: 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ليتَ المجلَّتين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متوفرتان في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المكتبةِ   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515" y="1506907"/>
              <a:ext cx="2709073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495291" y="3399595"/>
            <a:ext cx="3972880" cy="386207"/>
            <a:chOff x="16980" y="1425159"/>
            <a:chExt cx="2753751" cy="499949"/>
          </a:xfrm>
        </p:grpSpPr>
        <p:sp>
          <p:nvSpPr>
            <p:cNvPr id="65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2515" y="1447004"/>
              <a:ext cx="2668216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الجمع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: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 الكتَّابَ 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حريصون على النفع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6980" y="1425159"/>
              <a:ext cx="2726655" cy="463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364094" y="5270546"/>
            <a:ext cx="4156972" cy="379035"/>
            <a:chOff x="-171149" y="1479884"/>
            <a:chExt cx="2881350" cy="490665"/>
          </a:xfrm>
        </p:grpSpPr>
        <p:sp>
          <p:nvSpPr>
            <p:cNvPr id="68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71149" y="1479884"/>
              <a:ext cx="2881350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الجمع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: 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ليتَ المجلَّاتِ متوفراتٌ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في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المكتبةِ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515" y="1506907"/>
              <a:ext cx="2709073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43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22499" y="4231420"/>
              <a:ext cx="1584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1880" y="-530041"/>
            <a:ext cx="789223" cy="410258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10358" y="-524945"/>
            <a:ext cx="909643" cy="3571292"/>
            <a:chOff x="1254599" y="-700503"/>
            <a:chExt cx="909643" cy="35712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02577" y="-700503"/>
              <a:ext cx="461665" cy="35712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sp>
        <p:nvSpPr>
          <p:cNvPr id="117" name="Oval 69">
            <a:extLst>
              <a:ext uri="{FF2B5EF4-FFF2-40B4-BE49-F238E27FC236}">
                <a16:creationId xmlns="" xmlns:a16="http://schemas.microsoft.com/office/drawing/2014/main" id="{F63BB1C3-C3D3-4EE1-81AA-223F315E88F2}"/>
              </a:ext>
            </a:extLst>
          </p:cNvPr>
          <p:cNvSpPr/>
          <p:nvPr/>
        </p:nvSpPr>
        <p:spPr>
          <a:xfrm>
            <a:off x="4432466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70">
            <a:extLst>
              <a:ext uri="{FF2B5EF4-FFF2-40B4-BE49-F238E27FC236}">
                <a16:creationId xmlns="" xmlns:a16="http://schemas.microsoft.com/office/drawing/2014/main" id="{6754B3DA-5722-4FC1-A3E4-C18D3C3F32AA}"/>
              </a:ext>
            </a:extLst>
          </p:cNvPr>
          <p:cNvSpPr/>
          <p:nvPr/>
        </p:nvSpPr>
        <p:spPr>
          <a:xfrm>
            <a:off x="7573460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725446" y="796657"/>
            <a:ext cx="5603968" cy="457200"/>
            <a:chOff x="6870363" y="2432389"/>
            <a:chExt cx="4655400" cy="457200"/>
          </a:xfrm>
        </p:grpSpPr>
        <p:sp>
          <p:nvSpPr>
            <p:cNvPr id="5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04786" y="716772"/>
              <a:ext cx="457200" cy="388843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57" y="2485590"/>
              <a:ext cx="423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أحذف الحرف النّاسخ من الجمل الآتية و أكتبُها سليمةً: 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927854" y="1607413"/>
            <a:ext cx="3159888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1- </a:t>
            </a:r>
            <a:r>
              <a:rPr lang="ar-SY" b="1" dirty="0">
                <a:solidFill>
                  <a:schemeClr val="bg1"/>
                </a:solidFill>
              </a:rPr>
              <a:t>إنَّ </a:t>
            </a:r>
            <a:r>
              <a:rPr lang="ar-SY" b="1" dirty="0" smtClean="0">
                <a:solidFill>
                  <a:schemeClr val="bg1"/>
                </a:solidFill>
              </a:rPr>
              <a:t>الصديقين </a:t>
            </a:r>
            <a:r>
              <a:rPr lang="ar-SY" b="1" dirty="0">
                <a:solidFill>
                  <a:schemeClr val="bg1"/>
                </a:solidFill>
              </a:rPr>
              <a:t>قارئان </a:t>
            </a:r>
            <a:endParaRPr lang="ar-SY" b="1" dirty="0"/>
          </a:p>
        </p:txBody>
      </p:sp>
      <p:sp>
        <p:nvSpPr>
          <p:cNvPr id="62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926267" y="2313449"/>
            <a:ext cx="3161475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rgbClr val="FFFF00"/>
                </a:solidFill>
              </a:rPr>
              <a:t>2 –</a:t>
            </a:r>
            <a:r>
              <a:rPr lang="ar-SY" b="1" dirty="0" smtClean="0"/>
              <a:t> </a:t>
            </a:r>
            <a:r>
              <a:rPr lang="ar-SY" b="1" dirty="0" smtClean="0"/>
              <a:t>لعلَّ التلميذاتِ مهتماتٌ بالمكتبةِ </a:t>
            </a:r>
            <a:endParaRPr lang="ar-SY" b="1" dirty="0"/>
          </a:p>
        </p:txBody>
      </p:sp>
      <p:grpSp>
        <p:nvGrpSpPr>
          <p:cNvPr id="10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106016" y="1582806"/>
            <a:ext cx="3972880" cy="386207"/>
            <a:chOff x="16980" y="1425159"/>
            <a:chExt cx="2753751" cy="499949"/>
          </a:xfrm>
        </p:grpSpPr>
        <p:sp>
          <p:nvSpPr>
            <p:cNvPr id="106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2515" y="1447004"/>
              <a:ext cx="2668216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الصديقان قارئان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6980" y="1425159"/>
              <a:ext cx="2726655" cy="463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018071" y="2327965"/>
            <a:ext cx="4156972" cy="379035"/>
            <a:chOff x="-171149" y="1479884"/>
            <a:chExt cx="2881350" cy="490665"/>
          </a:xfrm>
        </p:grpSpPr>
        <p:sp>
          <p:nvSpPr>
            <p:cNvPr id="109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71149" y="1479884"/>
              <a:ext cx="2881350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التلميذاتُ مهتماتٌ بالمكتبةِ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515" y="1506907"/>
              <a:ext cx="2709073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7640262" y="3064557"/>
            <a:ext cx="3447480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>
                <a:solidFill>
                  <a:srgbClr val="FFFF00"/>
                </a:solidFill>
              </a:rPr>
              <a:t> </a:t>
            </a:r>
            <a:r>
              <a:rPr lang="ar-SY" b="1" dirty="0" smtClean="0">
                <a:solidFill>
                  <a:srgbClr val="FFFF00"/>
                </a:solidFill>
              </a:rPr>
              <a:t>3- </a:t>
            </a:r>
            <a:r>
              <a:rPr lang="ar-SY" b="1" dirty="0" smtClean="0">
                <a:solidFill>
                  <a:schemeClr val="bg1"/>
                </a:solidFill>
              </a:rPr>
              <a:t>ليتَ المواطنين </a:t>
            </a:r>
            <a:r>
              <a:rPr lang="ar-SY" b="1" dirty="0">
                <a:solidFill>
                  <a:schemeClr val="bg1"/>
                </a:solidFill>
              </a:rPr>
              <a:t>مدركون </a:t>
            </a:r>
            <a:r>
              <a:rPr lang="ar-SY" b="1" dirty="0" smtClean="0">
                <a:solidFill>
                  <a:schemeClr val="bg1"/>
                </a:solidFill>
              </a:rPr>
              <a:t>أهميةَ القراءةِ</a:t>
            </a:r>
            <a:endParaRPr lang="ar-SY" b="1" dirty="0">
              <a:solidFill>
                <a:schemeClr val="bg1"/>
              </a:solidFill>
            </a:endParaRPr>
          </a:p>
        </p:txBody>
      </p:sp>
      <p:grpSp>
        <p:nvGrpSpPr>
          <p:cNvPr id="5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018071" y="3127093"/>
            <a:ext cx="4156972" cy="379035"/>
            <a:chOff x="-171149" y="1479884"/>
            <a:chExt cx="2881350" cy="490665"/>
          </a:xfrm>
        </p:grpSpPr>
        <p:sp>
          <p:nvSpPr>
            <p:cNvPr id="56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171149" y="1479884"/>
              <a:ext cx="2881350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 المواطنون مدركون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أهميةَ القراءةِ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5515" y="1506907"/>
              <a:ext cx="2709073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056741" y="3973065"/>
            <a:ext cx="5603968" cy="457200"/>
            <a:chOff x="6870363" y="2432389"/>
            <a:chExt cx="4655400" cy="457200"/>
          </a:xfrm>
        </p:grpSpPr>
        <p:sp>
          <p:nvSpPr>
            <p:cNvPr id="7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04786" y="716772"/>
              <a:ext cx="457200" cy="388843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57" y="2485590"/>
              <a:ext cx="423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أحذف الحرف النّاسخ من الجمل الآتية و أكتبُها سليمةً: 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10033000" y="4621696"/>
            <a:ext cx="1143642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rgbClr val="FFFF00"/>
                </a:solidFill>
              </a:rPr>
              <a:t> </a:t>
            </a:r>
            <a:r>
              <a:rPr lang="ar-SY" b="1" dirty="0" smtClean="0">
                <a:solidFill>
                  <a:schemeClr val="bg1"/>
                </a:solidFill>
              </a:rPr>
              <a:t>ليتَ</a:t>
            </a:r>
            <a:endParaRPr lang="ar-SY" b="1" dirty="0"/>
          </a:p>
        </p:txBody>
      </p:sp>
      <p:sp>
        <p:nvSpPr>
          <p:cNvPr id="88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10033000" y="5327732"/>
            <a:ext cx="1143642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/>
              <a:t>لعلَّ</a:t>
            </a:r>
            <a:endParaRPr lang="ar-SY" b="1" dirty="0"/>
          </a:p>
        </p:txBody>
      </p:sp>
      <p:grpSp>
        <p:nvGrpSpPr>
          <p:cNvPr id="8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6976628" y="4606851"/>
            <a:ext cx="2324529" cy="432110"/>
            <a:chOff x="1165150" y="1425159"/>
            <a:chExt cx="1611218" cy="559371"/>
          </a:xfrm>
        </p:grpSpPr>
        <p:sp>
          <p:nvSpPr>
            <p:cNvPr id="9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165150" y="1469743"/>
              <a:ext cx="1611218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ليتَ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الطالبين مجتهدان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165150" y="1425159"/>
              <a:ext cx="1578484" cy="5593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6976628" y="5352010"/>
            <a:ext cx="2412543" cy="379035"/>
            <a:chOff x="1037978" y="1479884"/>
            <a:chExt cx="1672222" cy="490665"/>
          </a:xfrm>
        </p:grpSpPr>
        <p:sp>
          <p:nvSpPr>
            <p:cNvPr id="93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126006" y="1479884"/>
              <a:ext cx="1584194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لعلَّ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المطرَ نازلٌ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4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037978" y="1506907"/>
              <a:ext cx="1605580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10033000" y="6078840"/>
            <a:ext cx="1143642" cy="4609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chemeClr val="bg1"/>
                </a:solidFill>
              </a:rPr>
              <a:t>إنَّ</a:t>
            </a:r>
            <a:endParaRPr lang="ar-SY" b="1" dirty="0">
              <a:solidFill>
                <a:schemeClr val="bg1"/>
              </a:solidFill>
            </a:endParaRPr>
          </a:p>
        </p:txBody>
      </p:sp>
      <p:grpSp>
        <p:nvGrpSpPr>
          <p:cNvPr id="9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6976628" y="6151138"/>
            <a:ext cx="2412544" cy="379035"/>
            <a:chOff x="1037978" y="1479884"/>
            <a:chExt cx="1672223" cy="490665"/>
          </a:xfrm>
        </p:grpSpPr>
        <p:sp>
          <p:nvSpPr>
            <p:cNvPr id="9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1037978" y="1479884"/>
              <a:ext cx="1672223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العلمَ نورٌ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1037978" y="1506907"/>
              <a:ext cx="1605580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3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61" grpId="0" animBg="1"/>
      <p:bldP spid="62" grpId="0" animBg="1"/>
      <p:bldP spid="54" grpId="0" animBg="1"/>
      <p:bldP spid="87" grpId="0" animBg="1"/>
      <p:bldP spid="88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xmlns="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xmlns="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xmlns="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xmlns="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xmlns="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xmlns="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9E382AEB-E7BF-44DF-8D7C-F84006A33278}"/>
              </a:ext>
            </a:extLst>
          </p:cNvPr>
          <p:cNvSpPr/>
          <p:nvPr/>
        </p:nvSpPr>
        <p:spPr>
          <a:xfrm>
            <a:off x="4560163" y="2967335"/>
            <a:ext cx="189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solidFill>
                  <a:srgbClr val="FF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11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2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ECBC755-4F14-4E32-B05C-8A36E40C4613}"/>
              </a:ext>
            </a:extLst>
          </p:cNvPr>
          <p:cNvGrpSpPr/>
          <p:nvPr/>
        </p:nvGrpSpPr>
        <p:grpSpPr>
          <a:xfrm>
            <a:off x="565171" y="1958553"/>
            <a:ext cx="1981994" cy="3573194"/>
            <a:chOff x="3845335" y="1958553"/>
            <a:chExt cx="1981994" cy="3573194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4584F60-A4B0-4661-AD7D-08EC48E7F9DC}"/>
                </a:ext>
              </a:extLst>
            </p:cNvPr>
            <p:cNvSpPr txBox="1"/>
            <p:nvPr/>
          </p:nvSpPr>
          <p:spPr>
            <a:xfrm>
              <a:off x="3845335" y="4330474"/>
              <a:ext cx="1661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="" xmlns:a16="http://schemas.microsoft.com/office/drawing/2014/main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923" y="3580450"/>
              <a:ext cx="1276358" cy="30245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8463C34-566F-4699-B114-1BD832C4C75C}"/>
                </a:ext>
              </a:extLst>
            </p:cNvPr>
            <p:cNvSpPr txBox="1"/>
            <p:nvPr/>
          </p:nvSpPr>
          <p:spPr>
            <a:xfrm>
              <a:off x="3922498" y="2812918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369707" y="-622232"/>
            <a:ext cx="761157" cy="4247237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221824" y="-509616"/>
            <a:ext cx="927467" cy="3512285"/>
            <a:chOff x="1211488" y="-889398"/>
            <a:chExt cx="927467" cy="3512285"/>
          </a:xfrm>
        </p:grpSpPr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211488" y="101058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7290" y="-889398"/>
              <a:ext cx="461665" cy="35122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5953836" y="1183469"/>
            <a:ext cx="2072851" cy="5356965"/>
            <a:chOff x="7655636" y="938047"/>
            <a:chExt cx="2072851" cy="5356965"/>
          </a:xfrm>
        </p:grpSpPr>
        <p:grpSp>
          <p:nvGrpSpPr>
            <p:cNvPr id="43" name="Group 61">
              <a:extLst>
                <a:ext uri="{FF2B5EF4-FFF2-40B4-BE49-F238E27FC236}">
                  <a16:creationId xmlns="" xmlns:a16="http://schemas.microsoft.com/office/drawing/2014/main" id="{DD462407-30DC-4BF2-BDF3-B1C1BCA68043}"/>
                </a:ext>
              </a:extLst>
            </p:cNvPr>
            <p:cNvGrpSpPr/>
            <p:nvPr/>
          </p:nvGrpSpPr>
          <p:grpSpPr>
            <a:xfrm>
              <a:off x="7655636" y="938047"/>
              <a:ext cx="2072851" cy="5356965"/>
              <a:chOff x="3718903" y="749708"/>
              <a:chExt cx="1618058" cy="5029389"/>
            </a:xfrm>
          </p:grpSpPr>
          <p:grpSp>
            <p:nvGrpSpPr>
              <p:cNvPr id="44" name="Group 15">
                <a:extLst>
                  <a:ext uri="{FF2B5EF4-FFF2-40B4-BE49-F238E27FC236}">
                    <a16:creationId xmlns="" xmlns:a16="http://schemas.microsoft.com/office/drawing/2014/main" id="{839FD4B1-9CA0-4BB8-A797-0FBFE231C2F4}"/>
                  </a:ext>
                </a:extLst>
              </p:cNvPr>
              <p:cNvGrpSpPr/>
              <p:nvPr/>
            </p:nvGrpSpPr>
            <p:grpSpPr>
              <a:xfrm>
                <a:off x="3718903" y="749708"/>
                <a:ext cx="1618058" cy="5029389"/>
                <a:chOff x="5371514" y="882559"/>
                <a:chExt cx="1618058" cy="5029389"/>
              </a:xfrm>
            </p:grpSpPr>
            <p:sp>
              <p:nvSpPr>
                <p:cNvPr id="49" name="Rectangle: Rounded Corners 27">
                  <a:extLst>
                    <a:ext uri="{FF2B5EF4-FFF2-40B4-BE49-F238E27FC236}">
                      <a16:creationId xmlns="" xmlns:a16="http://schemas.microsoft.com/office/drawing/2014/main" id="{A80AA72C-7A56-4F76-B1D7-1935979909AD}"/>
                    </a:ext>
                  </a:extLst>
                </p:cNvPr>
                <p:cNvSpPr/>
                <p:nvPr/>
              </p:nvSpPr>
              <p:spPr>
                <a:xfrm rot="236669">
                  <a:off x="5540600" y="882559"/>
                  <a:ext cx="1448972" cy="4965896"/>
                </a:xfrm>
                <a:prstGeom prst="roundRect">
                  <a:avLst/>
                </a:prstGeom>
                <a:solidFill>
                  <a:srgbClr val="C1C6CA">
                    <a:alpha val="70000"/>
                  </a:srgbClr>
                </a:solidFill>
                <a:ln w="31750">
                  <a:noFill/>
                </a:ln>
                <a:effectLst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8">
                  <a:extLst>
                    <a:ext uri="{FF2B5EF4-FFF2-40B4-BE49-F238E27FC236}">
                      <a16:creationId xmlns="" xmlns:a16="http://schemas.microsoft.com/office/drawing/2014/main" id="{6369E4ED-BCE4-45DD-98B7-BF13C78D2E1D}"/>
                    </a:ext>
                  </a:extLst>
                </p:cNvPr>
                <p:cNvGrpSpPr/>
                <p:nvPr/>
              </p:nvGrpSpPr>
              <p:grpSpPr>
                <a:xfrm>
                  <a:off x="5371514" y="946052"/>
                  <a:ext cx="1456885" cy="4965896"/>
                  <a:chOff x="5371514" y="946052"/>
                  <a:chExt cx="1456885" cy="4965896"/>
                </a:xfrm>
              </p:grpSpPr>
              <p:sp>
                <p:nvSpPr>
                  <p:cNvPr id="55" name="Rectangle: Rounded Corners 29">
                    <a:extLst>
                      <a:ext uri="{FF2B5EF4-FFF2-40B4-BE49-F238E27FC236}">
                        <a16:creationId xmlns="" xmlns:a16="http://schemas.microsoft.com/office/drawing/2014/main" id="{E816269F-10E2-4E9F-9613-873C2BFB1971}"/>
                      </a:ext>
                    </a:extLst>
                  </p:cNvPr>
                  <p:cNvSpPr/>
                  <p:nvPr/>
                </p:nvSpPr>
                <p:spPr>
                  <a:xfrm>
                    <a:off x="5371514" y="946052"/>
                    <a:ext cx="1448972" cy="4965896"/>
                  </a:xfrm>
                  <a:prstGeom prst="roundRect">
                    <a:avLst/>
                  </a:prstGeom>
                  <a:gradFill>
                    <a:gsLst>
                      <a:gs pos="0">
                        <a:srgbClr val="FF33CC"/>
                      </a:gs>
                      <a:gs pos="100000">
                        <a:srgbClr val="CC0066"/>
                      </a:gs>
                    </a:gsLst>
                    <a:lin ang="5400000" scaled="1"/>
                  </a:gradFill>
                  <a:ln w="31750">
                    <a:gradFill>
                      <a:gsLst>
                        <a:gs pos="100000">
                          <a:srgbClr val="FF33CC"/>
                        </a:gs>
                        <a:gs pos="0">
                          <a:srgbClr val="CC0066"/>
                        </a:gs>
                      </a:gsLst>
                      <a:lin ang="5400000" scaled="1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: Shape 30">
                    <a:extLst>
                      <a:ext uri="{FF2B5EF4-FFF2-40B4-BE49-F238E27FC236}">
                        <a16:creationId xmlns="" xmlns:a16="http://schemas.microsoft.com/office/drawing/2014/main" id="{5488E0BF-B2A9-4AB8-B196-CB61923069D0}"/>
                      </a:ext>
                    </a:extLst>
                  </p:cNvPr>
                  <p:cNvSpPr/>
                  <p:nvPr/>
                </p:nvSpPr>
                <p:spPr>
                  <a:xfrm>
                    <a:off x="5387340" y="4368800"/>
                    <a:ext cx="1417320" cy="1543148"/>
                  </a:xfrm>
                  <a:custGeom>
                    <a:avLst/>
                    <a:gdLst>
                      <a:gd name="connsiteX0" fmla="*/ 0 w 1417320"/>
                      <a:gd name="connsiteY0" fmla="*/ 0 h 1543148"/>
                      <a:gd name="connsiteX1" fmla="*/ 1417320 w 1417320"/>
                      <a:gd name="connsiteY1" fmla="*/ 0 h 1543148"/>
                      <a:gd name="connsiteX2" fmla="*/ 1417320 w 1417320"/>
                      <a:gd name="connsiteY2" fmla="*/ 1306923 h 1543148"/>
                      <a:gd name="connsiteX3" fmla="*/ 1181095 w 1417320"/>
                      <a:gd name="connsiteY3" fmla="*/ 1543148 h 1543148"/>
                      <a:gd name="connsiteX4" fmla="*/ 236225 w 1417320"/>
                      <a:gd name="connsiteY4" fmla="*/ 1543148 h 1543148"/>
                      <a:gd name="connsiteX5" fmla="*/ 0 w 1417320"/>
                      <a:gd name="connsiteY5" fmla="*/ 1306923 h 1543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7320" h="1543148">
                        <a:moveTo>
                          <a:pt x="0" y="0"/>
                        </a:moveTo>
                        <a:lnTo>
                          <a:pt x="1417320" y="0"/>
                        </a:lnTo>
                        <a:lnTo>
                          <a:pt x="1417320" y="1306923"/>
                        </a:lnTo>
                        <a:cubicBezTo>
                          <a:pt x="1417320" y="1437386"/>
                          <a:pt x="1311558" y="1543148"/>
                          <a:pt x="1181095" y="1543148"/>
                        </a:cubicBezTo>
                        <a:lnTo>
                          <a:pt x="236225" y="1543148"/>
                        </a:lnTo>
                        <a:cubicBezTo>
                          <a:pt x="105762" y="1543148"/>
                          <a:pt x="0" y="1437386"/>
                          <a:pt x="0" y="1306923"/>
                        </a:cubicBezTo>
                        <a:close/>
                      </a:path>
                    </a:pathLst>
                  </a:custGeom>
                  <a:solidFill>
                    <a:srgbClr val="C1C6CA"/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: Shape 31">
                    <a:extLst>
                      <a:ext uri="{FF2B5EF4-FFF2-40B4-BE49-F238E27FC236}">
                        <a16:creationId xmlns="" xmlns:a16="http://schemas.microsoft.com/office/drawing/2014/main" id="{AAA5B702-5060-43F4-AD53-FE56996C7401}"/>
                      </a:ext>
                    </a:extLst>
                  </p:cNvPr>
                  <p:cNvSpPr/>
                  <p:nvPr/>
                </p:nvSpPr>
                <p:spPr>
                  <a:xfrm>
                    <a:off x="5479999" y="946052"/>
                    <a:ext cx="1348400" cy="4838912"/>
                  </a:xfrm>
                  <a:custGeom>
                    <a:avLst/>
                    <a:gdLst>
                      <a:gd name="connsiteX0" fmla="*/ 140928 w 1348400"/>
                      <a:gd name="connsiteY0" fmla="*/ 0 h 4838912"/>
                      <a:gd name="connsiteX1" fmla="*/ 1106900 w 1348400"/>
                      <a:gd name="connsiteY1" fmla="*/ 0 h 4838912"/>
                      <a:gd name="connsiteX2" fmla="*/ 1348400 w 1348400"/>
                      <a:gd name="connsiteY2" fmla="*/ 241500 h 4838912"/>
                      <a:gd name="connsiteX3" fmla="*/ 1348400 w 1348400"/>
                      <a:gd name="connsiteY3" fmla="*/ 4724396 h 4838912"/>
                      <a:gd name="connsiteX4" fmla="*/ 1329422 w 1348400"/>
                      <a:gd name="connsiteY4" fmla="*/ 4818399 h 4838912"/>
                      <a:gd name="connsiteX5" fmla="*/ 1318288 w 1348400"/>
                      <a:gd name="connsiteY5" fmla="*/ 4838912 h 4838912"/>
                      <a:gd name="connsiteX6" fmla="*/ 0 w 1348400"/>
                      <a:gd name="connsiteY6" fmla="*/ 50616 h 4838912"/>
                      <a:gd name="connsiteX7" fmla="*/ 46925 w 1348400"/>
                      <a:gd name="connsiteY7" fmla="*/ 18978 h 4838912"/>
                      <a:gd name="connsiteX8" fmla="*/ 140928 w 1348400"/>
                      <a:gd name="connsiteY8" fmla="*/ 0 h 4838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8400" h="4838912">
                        <a:moveTo>
                          <a:pt x="140928" y="0"/>
                        </a:moveTo>
                        <a:lnTo>
                          <a:pt x="1106900" y="0"/>
                        </a:lnTo>
                        <a:cubicBezTo>
                          <a:pt x="1240277" y="0"/>
                          <a:pt x="1348400" y="108123"/>
                          <a:pt x="1348400" y="241500"/>
                        </a:cubicBezTo>
                        <a:lnTo>
                          <a:pt x="1348400" y="4724396"/>
                        </a:lnTo>
                        <a:cubicBezTo>
                          <a:pt x="1348400" y="4757740"/>
                          <a:pt x="1341642" y="4789506"/>
                          <a:pt x="1329422" y="4818399"/>
                        </a:cubicBezTo>
                        <a:lnTo>
                          <a:pt x="1318288" y="4838912"/>
                        </a:lnTo>
                        <a:lnTo>
                          <a:pt x="0" y="50616"/>
                        </a:lnTo>
                        <a:lnTo>
                          <a:pt x="46925" y="18978"/>
                        </a:lnTo>
                        <a:cubicBezTo>
                          <a:pt x="75818" y="6758"/>
                          <a:pt x="107584" y="0"/>
                          <a:pt x="140928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8000"/>
                    </a:schemeClr>
                  </a:solidFill>
                  <a:ln w="317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5" name="TextBox 18">
                <a:extLst>
                  <a:ext uri="{FF2B5EF4-FFF2-40B4-BE49-F238E27FC236}">
                    <a16:creationId xmlns="" xmlns:a16="http://schemas.microsoft.com/office/drawing/2014/main" id="{C36682CC-2E3A-4971-BA18-48FD831CF812}"/>
                  </a:ext>
                </a:extLst>
              </p:cNvPr>
              <p:cNvSpPr txBox="1"/>
              <p:nvPr/>
            </p:nvSpPr>
            <p:spPr>
              <a:xfrm>
                <a:off x="4359597" y="4335407"/>
                <a:ext cx="276787" cy="664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Oswald" panose="02000503000000000000" pitchFamily="2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  <p:sp>
            <p:nvSpPr>
              <p:cNvPr id="46" name="TextBox 25">
                <a:extLst>
                  <a:ext uri="{FF2B5EF4-FFF2-40B4-BE49-F238E27FC236}">
                    <a16:creationId xmlns="" xmlns:a16="http://schemas.microsoft.com/office/drawing/2014/main" id="{4F3CFA07-04DC-4F4C-8240-9544D6BB0253}"/>
                  </a:ext>
                </a:extLst>
              </p:cNvPr>
              <p:cNvSpPr txBox="1"/>
              <p:nvPr/>
            </p:nvSpPr>
            <p:spPr>
              <a:xfrm>
                <a:off x="3893677" y="940185"/>
                <a:ext cx="144200" cy="37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chemeClr val="bg1"/>
                  </a:solidFill>
                  <a:latin typeface="Oswald" panose="02000503000000000000" pitchFamily="2" charset="0"/>
                </a:endParaRPr>
              </a:p>
            </p:txBody>
          </p:sp>
        </p:grpSp>
        <p:pic>
          <p:nvPicPr>
            <p:cNvPr id="75" name="Picture 161">
              <a:extLst>
                <a:ext uri="{FF2B5EF4-FFF2-40B4-BE49-F238E27FC236}">
                  <a16:creationId xmlns="" xmlns:a16="http://schemas.microsoft.com/office/drawing/2014/main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620" y="1888515"/>
              <a:ext cx="1723713" cy="22914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8" name="Group 6">
            <a:extLst>
              <a:ext uri="{FF2B5EF4-FFF2-40B4-BE49-F238E27FC236}">
                <a16:creationId xmlns="" xmlns:a16="http://schemas.microsoft.com/office/drawing/2014/main" id="{AB53CC82-BC41-484E-9A4B-A2F5FE268D75}"/>
              </a:ext>
            </a:extLst>
          </p:cNvPr>
          <p:cNvGrpSpPr/>
          <p:nvPr/>
        </p:nvGrpSpPr>
        <p:grpSpPr>
          <a:xfrm>
            <a:off x="5000609" y="4730584"/>
            <a:ext cx="3280228" cy="1872343"/>
            <a:chOff x="2719818" y="4235949"/>
            <a:chExt cx="3280228" cy="1872343"/>
          </a:xfrm>
        </p:grpSpPr>
        <p:sp>
          <p:nvSpPr>
            <p:cNvPr id="60" name="Right Triangle 24">
              <a:extLst>
                <a:ext uri="{FF2B5EF4-FFF2-40B4-BE49-F238E27FC236}">
                  <a16:creationId xmlns="" xmlns:a16="http://schemas.microsoft.com/office/drawing/2014/main" id="{A3B09127-9E66-4DFC-8188-3975872A9764}"/>
                </a:ext>
              </a:extLst>
            </p:cNvPr>
            <p:cNvSpPr/>
            <p:nvPr/>
          </p:nvSpPr>
          <p:spPr>
            <a:xfrm>
              <a:off x="2719818" y="4235949"/>
              <a:ext cx="3280228" cy="1872343"/>
            </a:xfrm>
            <a:prstGeom prst="rtTriangle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3">
              <a:extLst>
                <a:ext uri="{FF2B5EF4-FFF2-40B4-BE49-F238E27FC236}">
                  <a16:creationId xmlns="" xmlns:a16="http://schemas.microsoft.com/office/drawing/2014/main" id="{79BD915D-CD38-425B-ABA4-306B6328EA70}"/>
                </a:ext>
              </a:extLst>
            </p:cNvPr>
            <p:cNvSpPr/>
            <p:nvPr/>
          </p:nvSpPr>
          <p:spPr>
            <a:xfrm rot="1727599">
              <a:off x="2923161" y="5127617"/>
              <a:ext cx="2989943" cy="203200"/>
            </a:xfrm>
            <a:prstGeom prst="rect">
              <a:avLst/>
            </a:prstGeom>
            <a:gradFill flip="none" rotWithShape="1">
              <a:gsLst>
                <a:gs pos="17000">
                  <a:schemeClr val="tx1">
                    <a:lumMod val="50000"/>
                    <a:lumOff val="50000"/>
                  </a:schemeClr>
                </a:gs>
                <a:gs pos="100000">
                  <a:srgbClr val="F1F2F4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9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39017" y="1958553"/>
            <a:ext cx="1908148" cy="3573194"/>
            <a:chOff x="3919181" y="1958553"/>
            <a:chExt cx="1908148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19181" y="4232786"/>
              <a:ext cx="1514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267340" y="-389396"/>
            <a:ext cx="780017" cy="379730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12676" y="-619054"/>
            <a:ext cx="889355" cy="3797304"/>
            <a:chOff x="1194740" y="-606940"/>
            <a:chExt cx="889355" cy="37973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94740" y="4231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22430" y="-606940"/>
              <a:ext cx="461665" cy="37973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142" name="مجموعة 141"/>
          <p:cNvGrpSpPr/>
          <p:nvPr/>
        </p:nvGrpSpPr>
        <p:grpSpPr>
          <a:xfrm>
            <a:off x="5012997" y="1365467"/>
            <a:ext cx="6436935" cy="3054134"/>
            <a:chOff x="5321640" y="1845410"/>
            <a:chExt cx="4858634" cy="2305277"/>
          </a:xfrm>
        </p:grpSpPr>
        <p:grpSp>
          <p:nvGrpSpPr>
            <p:cNvPr id="143" name="مجموعة 142"/>
            <p:cNvGrpSpPr/>
            <p:nvPr/>
          </p:nvGrpSpPr>
          <p:grpSpPr>
            <a:xfrm>
              <a:off x="5321640" y="1980658"/>
              <a:ext cx="4858634" cy="2170029"/>
              <a:chOff x="6337555" y="2329964"/>
              <a:chExt cx="1696420" cy="757678"/>
            </a:xfrm>
          </p:grpSpPr>
          <p:sp>
            <p:nvSpPr>
              <p:cNvPr id="148" name="Rectangle: Rounded Corners 29">
                <a:extLst>
                  <a:ext uri="{FF2B5EF4-FFF2-40B4-BE49-F238E27FC236}">
                    <a16:creationId xmlns:a16="http://schemas.microsoft.com/office/drawing/2014/main" xmlns="" id="{E816269F-10E2-4E9F-9613-873C2BFB1971}"/>
                  </a:ext>
                </a:extLst>
              </p:cNvPr>
              <p:cNvSpPr/>
              <p:nvPr/>
            </p:nvSpPr>
            <p:spPr>
              <a:xfrm>
                <a:off x="6337555" y="2329964"/>
                <a:ext cx="1696420" cy="757678"/>
              </a:xfrm>
              <a:prstGeom prst="roundRect">
                <a:avLst/>
              </a:prstGeom>
              <a:gradFill>
                <a:gsLst>
                  <a:gs pos="0">
                    <a:srgbClr val="FF33CC"/>
                  </a:gs>
                  <a:gs pos="100000">
                    <a:srgbClr val="CC0066"/>
                  </a:gs>
                </a:gsLst>
                <a:lin ang="5400000" scaled="1"/>
              </a:gradFill>
              <a:ln w="31750">
                <a:gradFill>
                  <a:gsLst>
                    <a:gs pos="100000">
                      <a:srgbClr val="FF33CC"/>
                    </a:gs>
                    <a:gs pos="0">
                      <a:srgbClr val="CC006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9" name="Picture 161">
                <a:extLst>
                  <a:ext uri="{FF2B5EF4-FFF2-40B4-BE49-F238E27FC236}">
                    <a16:creationId xmlns:a16="http://schemas.microsoft.com/office/drawing/2014/main" xmlns="" id="{6D79FB35-9FF1-44F6-BB5F-AA70EE5E9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9612" y="2420777"/>
                <a:ext cx="1571765" cy="5759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46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9169812" y="1489199"/>
              <a:ext cx="579208" cy="1291629"/>
            </a:xfrm>
            <a:prstGeom prst="ellipse">
              <a:avLst/>
            </a:prstGeom>
            <a:solidFill>
              <a:srgbClr val="33CCFF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9287572" y="1850289"/>
              <a:ext cx="348467" cy="6062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Oswald" panose="02000503000000000000" pitchFamily="2" charset="0"/>
                </a:rPr>
                <a:t>مثال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150" name="مجموعة 149"/>
          <p:cNvGrpSpPr/>
          <p:nvPr/>
        </p:nvGrpSpPr>
        <p:grpSpPr>
          <a:xfrm>
            <a:off x="7666879" y="111587"/>
            <a:ext cx="3134573" cy="1096781"/>
            <a:chOff x="7765664" y="78583"/>
            <a:chExt cx="3134573" cy="1096781"/>
          </a:xfrm>
        </p:grpSpPr>
        <p:grpSp>
          <p:nvGrpSpPr>
            <p:cNvPr id="151" name="Group 81">
              <a:extLst>
                <a:ext uri="{FF2B5EF4-FFF2-40B4-BE49-F238E27FC236}">
                  <a16:creationId xmlns:a16="http://schemas.microsoft.com/office/drawing/2014/main" xmlns="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55" name="Rectangle 82">
                <a:extLst>
                  <a:ext uri="{FF2B5EF4-FFF2-40B4-BE49-F238E27FC236}">
                    <a16:creationId xmlns:a16="http://schemas.microsoft.com/office/drawing/2014/main" xmlns="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: Shape 83">
                <a:extLst>
                  <a:ext uri="{FF2B5EF4-FFF2-40B4-BE49-F238E27FC236}">
                    <a16:creationId xmlns:a16="http://schemas.microsoft.com/office/drawing/2014/main" xmlns="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84">
                <a:extLst>
                  <a:ext uri="{FF2B5EF4-FFF2-40B4-BE49-F238E27FC236}">
                    <a16:creationId xmlns:a16="http://schemas.microsoft.com/office/drawing/2014/main" xmlns="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أقرأُ و أُلاحظُ 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8" name="Group 88">
                <a:extLst>
                  <a:ext uri="{FF2B5EF4-FFF2-40B4-BE49-F238E27FC236}">
                    <a16:creationId xmlns:a16="http://schemas.microsoft.com/office/drawing/2014/main" xmlns="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61" name="Oval 91">
                  <a:extLst>
                    <a:ext uri="{FF2B5EF4-FFF2-40B4-BE49-F238E27FC236}">
                      <a16:creationId xmlns:a16="http://schemas.microsoft.com/office/drawing/2014/main" xmlns="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: Shape 92">
                  <a:extLst>
                    <a:ext uri="{FF2B5EF4-FFF2-40B4-BE49-F238E27FC236}">
                      <a16:creationId xmlns:a16="http://schemas.microsoft.com/office/drawing/2014/main" xmlns="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" name="Freeform: Shape 89">
                <a:extLst>
                  <a:ext uri="{FF2B5EF4-FFF2-40B4-BE49-F238E27FC236}">
                    <a16:creationId xmlns:a16="http://schemas.microsoft.com/office/drawing/2014/main" xmlns="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Freeform: Shape 90">
                <a:extLst>
                  <a:ext uri="{FF2B5EF4-FFF2-40B4-BE49-F238E27FC236}">
                    <a16:creationId xmlns:a16="http://schemas.microsoft.com/office/drawing/2014/main" xmlns="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2" name="مجموعة 15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153" name="Rectangle 48">
                <a:extLst>
                  <a:ext uri="{FF2B5EF4-FFF2-40B4-BE49-F238E27FC236}">
                    <a16:creationId xmlns:a16="http://schemas.microsoft.com/office/drawing/2014/main" xmlns="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extBox 40">
                <a:extLst>
                  <a:ext uri="{FF2B5EF4-FFF2-40B4-BE49-F238E27FC236}">
                    <a16:creationId xmlns:a16="http://schemas.microsoft.com/office/drawing/2014/main" xmlns="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5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22499" y="4231420"/>
              <a:ext cx="1584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1880" y="-530041"/>
            <a:ext cx="789223" cy="410258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10358" y="-524945"/>
            <a:ext cx="909643" cy="3571292"/>
            <a:chOff x="1254599" y="-700503"/>
            <a:chExt cx="909643" cy="35712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02577" y="-700503"/>
              <a:ext cx="461665" cy="35712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7573459" y="-10993"/>
            <a:ext cx="3399341" cy="1096781"/>
            <a:chOff x="7765664" y="78583"/>
            <a:chExt cx="3035821" cy="1096781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79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8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أُثبتُ تعلِّمي السَّابق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85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93135" y="194958"/>
              <a:ext cx="408350" cy="980406"/>
              <a:chOff x="10393135" y="194958"/>
              <a:chExt cx="408350" cy="98040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408350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411119" y="468958"/>
                <a:ext cx="231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7" name="Oval 69">
            <a:extLst>
              <a:ext uri="{FF2B5EF4-FFF2-40B4-BE49-F238E27FC236}">
                <a16:creationId xmlns="" xmlns:a16="http://schemas.microsoft.com/office/drawing/2014/main" id="{F63BB1C3-C3D3-4EE1-81AA-223F315E88F2}"/>
              </a:ext>
            </a:extLst>
          </p:cNvPr>
          <p:cNvSpPr/>
          <p:nvPr/>
        </p:nvSpPr>
        <p:spPr>
          <a:xfrm>
            <a:off x="4432466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603999" y="1203502"/>
            <a:ext cx="5326194" cy="457200"/>
            <a:chOff x="6870363" y="2432390"/>
            <a:chExt cx="4424644" cy="457200"/>
          </a:xfrm>
        </p:grpSpPr>
        <p:sp>
          <p:nvSpPr>
            <p:cNvPr id="5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63488" y="658070"/>
              <a:ext cx="457200" cy="4005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58" y="2485590"/>
              <a:ext cx="4003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</a:t>
              </a:r>
              <a:r>
                <a:rPr lang="ar-SY" b="1" dirty="0" smtClean="0">
                  <a:solidFill>
                    <a:schemeClr val="bg1"/>
                  </a:solidFill>
                </a:rPr>
                <a:t>أملأُ الفراغات الآتية لأسترجع قاعدة الأفعال الناسخة :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1330928" y="2509580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1304628" y="1909178"/>
            <a:ext cx="193609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7406831" y="1773498"/>
            <a:ext cx="3698989" cy="457200"/>
            <a:chOff x="1409977" y="2646425"/>
            <a:chExt cx="3698989" cy="457200"/>
          </a:xfrm>
        </p:grpSpPr>
        <p:sp>
          <p:nvSpPr>
            <p:cNvPr id="119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6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982857" y="1073545"/>
              <a:ext cx="457200" cy="360295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20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2294281" y="2713070"/>
              <a:ext cx="2711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الجملة الاسمية تتكون من مبتدأ و</a:t>
              </a:r>
              <a:endParaRPr lang="en-US" b="1" dirty="0"/>
            </a:p>
          </p:txBody>
        </p:sp>
      </p:grpSp>
      <p:grpSp>
        <p:nvGrpSpPr>
          <p:cNvPr id="121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4977335" y="2395201"/>
            <a:ext cx="6165378" cy="457200"/>
            <a:chOff x="-3356676" y="3373095"/>
            <a:chExt cx="8465641" cy="457200"/>
          </a:xfrm>
        </p:grpSpPr>
        <p:sp>
          <p:nvSpPr>
            <p:cNvPr id="123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2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599532" y="-583113"/>
              <a:ext cx="457200" cy="836961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4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938822" y="3428237"/>
              <a:ext cx="7786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تدخلُ كانَ و أخواتها على الجملة             فترفع          و يكون اسماً لها </a:t>
              </a:r>
              <a:endParaRPr lang="en-US" b="1" dirty="0"/>
            </a:p>
          </p:txBody>
        </p:sp>
      </p:grpSp>
      <p:sp>
        <p:nvSpPr>
          <p:cNvPr id="12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 flipV="1">
            <a:off x="11353316" y="3121989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443722" y="3028745"/>
            <a:ext cx="3681965" cy="457200"/>
            <a:chOff x="53279" y="3373093"/>
            <a:chExt cx="5055686" cy="457200"/>
          </a:xfrm>
        </p:grpSpPr>
        <p:sp>
          <p:nvSpPr>
            <p:cNvPr id="128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7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304509" y="1121863"/>
              <a:ext cx="457200" cy="495966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9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393232" y="3428237"/>
              <a:ext cx="4454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و تنصبُ             و يكون             لها </a:t>
              </a:r>
              <a:endParaRPr lang="en-US" b="1" dirty="0"/>
            </a:p>
          </p:txBody>
        </p:sp>
      </p:grpSp>
      <p:sp>
        <p:nvSpPr>
          <p:cNvPr id="130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898662" y="1794553"/>
            <a:ext cx="62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خبر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7691303" y="2437875"/>
            <a:ext cx="826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الاسمية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9418318" y="3068500"/>
            <a:ext cx="701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الخبر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6564351" y="2449145"/>
            <a:ext cx="73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المبتدأ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81">
            <a:extLst>
              <a:ext uri="{FF2B5EF4-FFF2-40B4-BE49-F238E27FC236}">
                <a16:creationId xmlns="" xmlns:a16="http://schemas.microsoft.com/office/drawing/2014/main" id="{BD126DD9-336E-4BE1-9D9D-62D5FE7CB40C}"/>
              </a:ext>
            </a:extLst>
          </p:cNvPr>
          <p:cNvSpPr txBox="1"/>
          <p:nvPr/>
        </p:nvSpPr>
        <p:spPr>
          <a:xfrm flipH="1">
            <a:off x="8080044" y="3068500"/>
            <a:ext cx="731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خبراً</a:t>
            </a:r>
            <a:endParaRPr lang="en-US" sz="20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5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789605" y="3674045"/>
            <a:ext cx="5326194" cy="457200"/>
            <a:chOff x="6870363" y="2432390"/>
            <a:chExt cx="4424644" cy="457200"/>
          </a:xfrm>
        </p:grpSpPr>
        <p:sp>
          <p:nvSpPr>
            <p:cNvPr id="136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063488" y="658070"/>
              <a:ext cx="457200" cy="4005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58" y="2485590"/>
              <a:ext cx="4003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 </a:t>
              </a:r>
              <a:r>
                <a:rPr lang="ar-SY" b="1" dirty="0" smtClean="0">
                  <a:solidFill>
                    <a:schemeClr val="bg1"/>
                  </a:solidFill>
                </a:rPr>
                <a:t>أكملُ الفراغات الآتية مع ضبط اسم الفعل الناسخ و خبره: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6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8518232" y="4328089"/>
            <a:ext cx="2662761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rgbClr val="FFFF00"/>
                </a:solidFill>
              </a:rPr>
              <a:t>الشجرةُ </a:t>
            </a:r>
            <a:r>
              <a:rPr lang="ar-SY" b="1" dirty="0" smtClean="0">
                <a:solidFill>
                  <a:srgbClr val="FFFF00"/>
                </a:solidFill>
              </a:rPr>
              <a:t>مورقةٌ </a:t>
            </a:r>
            <a:endParaRPr lang="ar-SY" b="1" dirty="0"/>
          </a:p>
        </p:txBody>
      </p:sp>
      <p:sp>
        <p:nvSpPr>
          <p:cNvPr id="167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8554096" y="4926965"/>
            <a:ext cx="2639342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rgbClr val="FFFF00"/>
                </a:solidFill>
              </a:rPr>
              <a:t>الطائران </a:t>
            </a:r>
            <a:r>
              <a:rPr lang="ar-SY" b="1" dirty="0" smtClean="0">
                <a:solidFill>
                  <a:srgbClr val="FFFF00"/>
                </a:solidFill>
              </a:rPr>
              <a:t>كبيران </a:t>
            </a:r>
            <a:endParaRPr lang="ar-SY" b="1" dirty="0"/>
          </a:p>
        </p:txBody>
      </p:sp>
      <p:grpSp>
        <p:nvGrpSpPr>
          <p:cNvPr id="168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945414" y="4402855"/>
            <a:ext cx="2926044" cy="386206"/>
            <a:chOff x="644664" y="1425160"/>
            <a:chExt cx="2028149" cy="499948"/>
          </a:xfrm>
        </p:grpSpPr>
        <p:sp>
          <p:nvSpPr>
            <p:cNvPr id="169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662390" y="1447004"/>
              <a:ext cx="1944564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كانَتْ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الشجرةُ مورقة ً</a:t>
              </a:r>
            </a:p>
          </p:txBody>
        </p:sp>
        <p:sp>
          <p:nvSpPr>
            <p:cNvPr id="170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644664" y="1425160"/>
              <a:ext cx="2028149" cy="4636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970988" y="5036015"/>
            <a:ext cx="2870820" cy="369332"/>
            <a:chOff x="653688" y="1496324"/>
            <a:chExt cx="1989871" cy="478104"/>
          </a:xfrm>
        </p:grpSpPr>
        <p:sp>
          <p:nvSpPr>
            <p:cNvPr id="172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822119" y="1496324"/>
              <a:ext cx="1776133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صارَ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الطائران كبيرين </a:t>
              </a:r>
            </a:p>
          </p:txBody>
        </p:sp>
        <p:sp>
          <p:nvSpPr>
            <p:cNvPr id="173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653688" y="1506907"/>
              <a:ext cx="1989871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8554095" y="5526783"/>
            <a:ext cx="2626898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>
                <a:solidFill>
                  <a:srgbClr val="FFFF00"/>
                </a:solidFill>
              </a:rPr>
              <a:t>الصيادون </a:t>
            </a:r>
            <a:r>
              <a:rPr lang="ar-SY" b="1" dirty="0" smtClean="0">
                <a:solidFill>
                  <a:srgbClr val="FFFF00"/>
                </a:solidFill>
              </a:rPr>
              <a:t>ماهرون </a:t>
            </a:r>
            <a:endParaRPr lang="ar-SY" b="1" dirty="0"/>
          </a:p>
        </p:txBody>
      </p:sp>
      <p:grpSp>
        <p:nvGrpSpPr>
          <p:cNvPr id="175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970988" y="5550999"/>
            <a:ext cx="3000635" cy="379035"/>
            <a:chOff x="630348" y="1479884"/>
            <a:chExt cx="2079850" cy="490665"/>
          </a:xfrm>
        </p:grpSpPr>
        <p:sp>
          <p:nvSpPr>
            <p:cNvPr id="176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630348" y="1479884"/>
              <a:ext cx="2079850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كانَ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الصيادون ماهرين </a:t>
              </a:r>
              <a:endParaRPr lang="ar-SY" b="1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630348" y="1506907"/>
              <a:ext cx="2013211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8518853" y="6141376"/>
            <a:ext cx="2685999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 smtClean="0">
                <a:solidFill>
                  <a:srgbClr val="FFFF00"/>
                </a:solidFill>
              </a:rPr>
              <a:t>مشرفُ </a:t>
            </a:r>
            <a:r>
              <a:rPr lang="ar-SY" b="1" dirty="0">
                <a:solidFill>
                  <a:srgbClr val="FFFF00"/>
                </a:solidFill>
              </a:rPr>
              <a:t>المكتبة </a:t>
            </a:r>
            <a:r>
              <a:rPr lang="ar-SY" b="1" dirty="0" smtClean="0">
                <a:solidFill>
                  <a:srgbClr val="FFFF00"/>
                </a:solidFill>
              </a:rPr>
              <a:t>أخو </a:t>
            </a:r>
            <a:r>
              <a:rPr lang="ar-SY" b="1" dirty="0">
                <a:solidFill>
                  <a:srgbClr val="FFFF00"/>
                </a:solidFill>
              </a:rPr>
              <a:t>صديقيٍ </a:t>
            </a:r>
            <a:endParaRPr lang="ar-SY" b="1" dirty="0"/>
          </a:p>
        </p:txBody>
      </p:sp>
      <p:grpSp>
        <p:nvGrpSpPr>
          <p:cNvPr id="17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945414" y="6182344"/>
            <a:ext cx="2958261" cy="379035"/>
            <a:chOff x="645898" y="1479884"/>
            <a:chExt cx="2050480" cy="490665"/>
          </a:xfrm>
        </p:grpSpPr>
        <p:sp>
          <p:nvSpPr>
            <p:cNvPr id="18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668024" y="1479884"/>
              <a:ext cx="2028354" cy="47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ليسَ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مشرف المكتبة أخا صديقيٍ </a:t>
              </a:r>
            </a:p>
          </p:txBody>
        </p:sp>
        <p:sp>
          <p:nvSpPr>
            <p:cNvPr id="18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645898" y="1506907"/>
              <a:ext cx="1997661" cy="463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50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04" grpId="0" animBg="1"/>
      <p:bldP spid="114" grpId="0" animBg="1"/>
      <p:bldP spid="125" grpId="0" animBg="1"/>
      <p:bldP spid="130" grpId="0"/>
      <p:bldP spid="131" grpId="0"/>
      <p:bldP spid="132" grpId="0"/>
      <p:bldP spid="133" grpId="0"/>
      <p:bldP spid="134" grpId="0"/>
      <p:bldP spid="166" grpId="0" animBg="1"/>
      <p:bldP spid="167" grpId="0" animBg="1"/>
      <p:bldP spid="174" grpId="0" animBg="1"/>
      <p:bldP spid="1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42334" y="1958553"/>
            <a:ext cx="1904831" cy="3573194"/>
            <a:chOff x="3922498" y="1958553"/>
            <a:chExt cx="1904831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22499" y="4231420"/>
              <a:ext cx="1584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51880" y="-530041"/>
            <a:ext cx="789223" cy="410258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10358" y="-524945"/>
            <a:ext cx="909643" cy="3571292"/>
            <a:chOff x="1254599" y="-700503"/>
            <a:chExt cx="909643" cy="35712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54599" y="2598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02577" y="-700503"/>
              <a:ext cx="461665" cy="35712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74" name="مجموعة 73"/>
          <p:cNvGrpSpPr/>
          <p:nvPr/>
        </p:nvGrpSpPr>
        <p:grpSpPr>
          <a:xfrm>
            <a:off x="7573459" y="-10993"/>
            <a:ext cx="3399341" cy="1096781"/>
            <a:chOff x="7765664" y="78583"/>
            <a:chExt cx="3035821" cy="1096781"/>
          </a:xfrm>
        </p:grpSpPr>
        <p:grpSp>
          <p:nvGrpSpPr>
            <p:cNvPr id="75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79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8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أُثبتُ تعلِّمي السَّابق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2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85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مجموعة 75"/>
            <p:cNvGrpSpPr/>
            <p:nvPr/>
          </p:nvGrpSpPr>
          <p:grpSpPr>
            <a:xfrm>
              <a:off x="10393135" y="194958"/>
              <a:ext cx="408350" cy="980406"/>
              <a:chOff x="10393135" y="194958"/>
              <a:chExt cx="408350" cy="980406"/>
            </a:xfrm>
          </p:grpSpPr>
          <p:sp>
            <p:nvSpPr>
              <p:cNvPr id="77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408350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411119" y="468958"/>
                <a:ext cx="2312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117" name="Oval 69">
            <a:extLst>
              <a:ext uri="{FF2B5EF4-FFF2-40B4-BE49-F238E27FC236}">
                <a16:creationId xmlns="" xmlns:a16="http://schemas.microsoft.com/office/drawing/2014/main" id="{F63BB1C3-C3D3-4EE1-81AA-223F315E88F2}"/>
              </a:ext>
            </a:extLst>
          </p:cNvPr>
          <p:cNvSpPr/>
          <p:nvPr/>
        </p:nvSpPr>
        <p:spPr>
          <a:xfrm>
            <a:off x="4432466" y="6793624"/>
            <a:ext cx="3093217" cy="390378"/>
          </a:xfrm>
          <a:prstGeom prst="ellipse">
            <a:avLst/>
          </a:prstGeom>
          <a:gradFill flip="none" rotWithShape="1">
            <a:gsLst>
              <a:gs pos="100000">
                <a:srgbClr val="979C9F">
                  <a:alpha val="0"/>
                </a:srgbClr>
              </a:gs>
              <a:gs pos="0">
                <a:schemeClr val="tx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330699" y="1729954"/>
            <a:ext cx="6875594" cy="457200"/>
            <a:chOff x="6870363" y="2432391"/>
            <a:chExt cx="5711781" cy="457200"/>
          </a:xfrm>
        </p:grpSpPr>
        <p:sp>
          <p:nvSpPr>
            <p:cNvPr id="58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664785" y="56773"/>
              <a:ext cx="457200" cy="520843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291760" y="2485590"/>
              <a:ext cx="529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ar-SY" b="1" dirty="0" smtClean="0">
                  <a:solidFill>
                    <a:srgbClr val="FFFF00"/>
                  </a:solidFill>
                </a:rPr>
                <a:t>ج- </a:t>
              </a:r>
              <a:r>
                <a:rPr lang="ar-SY" b="1" dirty="0" smtClean="0">
                  <a:solidFill>
                    <a:schemeClr val="bg1"/>
                  </a:solidFill>
                </a:rPr>
                <a:t>أعودُ إلى صفحاتِ التهيئةِ ( ص 17) ثم أكمل الخريطة لعلامات نصب الأسماء :</a:t>
              </a:r>
              <a:endParaRPr lang="ar-SY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6484" r="8528" b="15932"/>
          <a:stretch/>
        </p:blipFill>
        <p:spPr bwMode="auto">
          <a:xfrm>
            <a:off x="4720463" y="2651623"/>
            <a:ext cx="6252337" cy="30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889243" y="4392138"/>
            <a:ext cx="90533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الفتحة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670043" y="4392138"/>
            <a:ext cx="90533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الألف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7352146" y="4392138"/>
            <a:ext cx="90533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الياء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6104643" y="4392138"/>
            <a:ext cx="90533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الياء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4860043" y="4392138"/>
            <a:ext cx="90533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0070C0"/>
                </a:solidFill>
                <a:latin typeface="Century Gothic" panose="020B0502020202020204" pitchFamily="34" charset="0"/>
              </a:rPr>
              <a:t>الكسرة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9610215" y="5092505"/>
            <a:ext cx="90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رأيْتُ القمرَ 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8391632" y="5092505"/>
            <a:ext cx="90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رأيْتُ </a:t>
            </a:r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أخاك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7086600" y="5041705"/>
            <a:ext cx="113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شاهدت </a:t>
            </a:r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الطالبَيْنِ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5936917" y="5041704"/>
            <a:ext cx="9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شاهدت </a:t>
            </a:r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المٌجدِّينَ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142">
            <a:extLst>
              <a:ext uri="{FF2B5EF4-FFF2-40B4-BE49-F238E27FC236}">
                <a16:creationId xmlns:a16="http://schemas.microsoft.com/office/drawing/2014/main" xmlns="" id="{75C277E7-4722-4F14-BFF6-34F31B86C566}"/>
              </a:ext>
            </a:extLst>
          </p:cNvPr>
          <p:cNvSpPr txBox="1"/>
          <p:nvPr/>
        </p:nvSpPr>
        <p:spPr>
          <a:xfrm>
            <a:off x="4739096" y="5041705"/>
            <a:ext cx="9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رأيْتُ الفتياتِ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536402" y="1958553"/>
            <a:ext cx="2010763" cy="3573194"/>
            <a:chOff x="3816566" y="1958553"/>
            <a:chExt cx="2010763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816566" y="4306192"/>
              <a:ext cx="1689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48739" y="-410996"/>
            <a:ext cx="785521" cy="386080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90128" y="-443621"/>
            <a:ext cx="922331" cy="3431623"/>
            <a:chOff x="1221645" y="-518039"/>
            <a:chExt cx="922331" cy="343162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21645" y="40806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82311" y="-518039"/>
              <a:ext cx="461665" cy="34316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808068" y="-114674"/>
            <a:ext cx="3092169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400" b="1" dirty="0" smtClean="0">
                    <a:solidFill>
                      <a:srgbClr val="FF0000"/>
                    </a:solidFill>
                  </a:rPr>
                  <a:t>أبني تعلِّمي الجديد</a:t>
                </a:r>
                <a:endParaRPr lang="ar-SA" sz="20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pic>
        <p:nvPicPr>
          <p:cNvPr id="60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14" y="1103453"/>
            <a:ext cx="4395935" cy="926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8456073" y="2179064"/>
            <a:ext cx="3294908" cy="457200"/>
            <a:chOff x="6870363" y="2432392"/>
            <a:chExt cx="4065041" cy="457200"/>
          </a:xfrm>
        </p:grpSpPr>
        <p:sp>
          <p:nvSpPr>
            <p:cNvPr id="5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7" y="837874"/>
              <a:ext cx="457200" cy="364623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67138" y="2489163"/>
              <a:ext cx="3427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ما أثر دخول إّنَّ على الجملة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4237731" y="2144195"/>
            <a:ext cx="4021500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أصبح المبتدأ </a:t>
            </a:r>
            <a:r>
              <a:rPr lang="ar-SY" b="1" dirty="0" smtClean="0">
                <a:solidFill>
                  <a:srgbClr val="FFFF00"/>
                </a:solidFill>
              </a:rPr>
              <a:t>منصوباً</a:t>
            </a:r>
            <a:r>
              <a:rPr lang="ar-SY" b="1" dirty="0" smtClean="0">
                <a:solidFill>
                  <a:schemeClr val="bg1"/>
                </a:solidFill>
              </a:rPr>
              <a:t> في حين بقي الخبر مرفوعاً</a:t>
            </a:r>
            <a:endParaRPr lang="ar-SY" b="1" dirty="0">
              <a:solidFill>
                <a:schemeClr val="bg1"/>
              </a:solidFill>
            </a:endParaRPr>
          </a:p>
        </p:txBody>
      </p: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435869" y="2806833"/>
            <a:ext cx="8727121" cy="522550"/>
            <a:chOff x="6870363" y="2432392"/>
            <a:chExt cx="10766948" cy="522550"/>
          </a:xfrm>
        </p:grpSpPr>
        <p:sp>
          <p:nvSpPr>
            <p:cNvPr id="61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2201964" y="-2480405"/>
              <a:ext cx="522550" cy="1034814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67143" y="2527263"/>
              <a:ext cx="1018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أعودُ للحروف المظلَّلة بالأصفر في الصفحة (ص153) فأجد أنّ لها أثراً لفظيّاً على الجمل الاسمية أُوضّح ذلك: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715698" y="3464818"/>
            <a:ext cx="8225786" cy="383785"/>
            <a:chOff x="-2476132" y="1425160"/>
            <a:chExt cx="5701596" cy="496815"/>
          </a:xfrm>
        </p:grpSpPr>
        <p:sp>
          <p:nvSpPr>
            <p:cNvPr id="6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476132" y="1443870"/>
              <a:ext cx="5701596" cy="47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إنَّ: </a:t>
              </a:r>
              <a:r>
                <a:rPr lang="ar-SY" b="1" dirty="0" smtClean="0">
                  <a:solidFill>
                    <a:schemeClr val="bg1"/>
                  </a:solidFill>
                </a:rPr>
                <a:t>نصبت المبتدأ ( </a:t>
              </a:r>
              <a:r>
                <a:rPr lang="ar-SY" b="1" dirty="0" smtClean="0">
                  <a:solidFill>
                    <a:srgbClr val="FFFF00"/>
                  </a:solidFill>
                </a:rPr>
                <a:t>التقنيةَ</a:t>
              </a:r>
              <a:r>
                <a:rPr lang="ar-SY" b="1" dirty="0" smtClean="0">
                  <a:solidFill>
                    <a:schemeClr val="bg1"/>
                  </a:solidFill>
                </a:rPr>
                <a:t> ) </a:t>
              </a:r>
              <a:r>
                <a:rPr lang="ar-SY" b="1" dirty="0">
                  <a:solidFill>
                    <a:schemeClr val="bg1"/>
                  </a:solidFill>
                </a:rPr>
                <a:t>ويسمى </a:t>
              </a:r>
              <a:r>
                <a:rPr lang="ar-SY" b="1" dirty="0" smtClean="0">
                  <a:solidFill>
                    <a:schemeClr val="bg1"/>
                  </a:solidFill>
                </a:rPr>
                <a:t>اسمها و رفعت الخبر ( </a:t>
              </a:r>
              <a:r>
                <a:rPr lang="ar-SY" b="1" dirty="0" smtClean="0">
                  <a:solidFill>
                    <a:srgbClr val="FFFF00"/>
                  </a:solidFill>
                </a:rPr>
                <a:t>سلاحُ</a:t>
              </a:r>
              <a:r>
                <a:rPr lang="ar-SY" b="1" dirty="0" smtClean="0">
                  <a:solidFill>
                    <a:schemeClr val="bg1"/>
                  </a:solidFill>
                </a:rPr>
                <a:t> ) و يسمى خبرها          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114292" y="1425160"/>
              <a:ext cx="5280773" cy="46364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102100" y="4010496"/>
            <a:ext cx="7893991" cy="369332"/>
            <a:chOff x="-2218059" y="1410989"/>
            <a:chExt cx="5471616" cy="478106"/>
          </a:xfrm>
        </p:grpSpPr>
        <p:sp>
          <p:nvSpPr>
            <p:cNvPr id="6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218059" y="1410989"/>
              <a:ext cx="5471616" cy="47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لَيْتَ : </a:t>
              </a:r>
              <a:r>
                <a:rPr lang="ar-SY" b="1" dirty="0">
                  <a:solidFill>
                    <a:schemeClr val="bg1"/>
                  </a:solidFill>
                </a:rPr>
                <a:t>نصبت المبتدأ (</a:t>
              </a:r>
              <a:r>
                <a:rPr lang="ar-SY" b="1" dirty="0">
                  <a:solidFill>
                    <a:srgbClr val="FFFF00"/>
                  </a:solidFill>
                </a:rPr>
                <a:t>المربين</a:t>
              </a:r>
              <a:r>
                <a:rPr lang="ar-SY" b="1" dirty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) ويسمى اسمها و  </a:t>
              </a:r>
              <a:r>
                <a:rPr lang="ar-SY" b="1" dirty="0">
                  <a:solidFill>
                    <a:schemeClr val="bg1"/>
                  </a:solidFill>
                </a:rPr>
                <a:t>رفعت الخبر (</a:t>
              </a:r>
              <a:r>
                <a:rPr lang="ar-SY" b="1" dirty="0">
                  <a:solidFill>
                    <a:srgbClr val="FFFF00"/>
                  </a:solidFill>
                </a:rPr>
                <a:t>مدركون</a:t>
              </a:r>
              <a:r>
                <a:rPr lang="ar-SY" b="1" dirty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rgbClr val="FFFF00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) و يسمى خبرها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124049" y="1425160"/>
              <a:ext cx="5290530" cy="4636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237730" y="4561610"/>
            <a:ext cx="7703754" cy="369332"/>
            <a:chOff x="-2127348" y="1410989"/>
            <a:chExt cx="5339755" cy="478106"/>
          </a:xfrm>
        </p:grpSpPr>
        <p:sp>
          <p:nvSpPr>
            <p:cNvPr id="7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030304" y="1410989"/>
              <a:ext cx="5242711" cy="47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لَعَلَّ 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: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نصبت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solidFill>
                    <a:schemeClr val="bg1"/>
                  </a:solidFill>
                </a:rPr>
                <a:t>المبتدأ </a:t>
              </a:r>
              <a:r>
                <a:rPr lang="ar-SY" b="1" dirty="0" smtClean="0">
                  <a:solidFill>
                    <a:schemeClr val="bg1"/>
                  </a:solidFill>
                </a:rPr>
                <a:t>( </a:t>
              </a:r>
              <a:r>
                <a:rPr lang="ar-SY" b="1" dirty="0" smtClean="0">
                  <a:solidFill>
                    <a:srgbClr val="FFFF00"/>
                  </a:solidFill>
                </a:rPr>
                <a:t>الآباءَ</a:t>
              </a:r>
              <a:r>
                <a:rPr lang="ar-SY" b="1" dirty="0" smtClean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) ويسمى اسمها </a:t>
              </a:r>
              <a:r>
                <a:rPr lang="ar-SY" b="1" dirty="0">
                  <a:solidFill>
                    <a:schemeClr val="bg1"/>
                  </a:solidFill>
                </a:rPr>
                <a:t>و رفعت الخبر (</a:t>
              </a:r>
              <a:r>
                <a:rPr lang="ar-SY" b="1" dirty="0">
                  <a:solidFill>
                    <a:srgbClr val="FFFF00"/>
                  </a:solidFill>
                </a:rPr>
                <a:t>حريصون</a:t>
              </a:r>
              <a:r>
                <a:rPr lang="ar-SY" b="1" dirty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) و يسمى خ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127348" y="1425160"/>
              <a:ext cx="5293829" cy="4636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981728" y="5701434"/>
            <a:ext cx="6244657" cy="457200"/>
            <a:chOff x="6870363" y="2432393"/>
            <a:chExt cx="7704248" cy="457200"/>
          </a:xfrm>
        </p:grpSpPr>
        <p:sp>
          <p:nvSpPr>
            <p:cNvPr id="76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703290" y="-981729"/>
              <a:ext cx="457200" cy="728544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00334" y="2434057"/>
              <a:ext cx="193927" cy="45386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67138" y="2489163"/>
              <a:ext cx="6925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أُعيدُ قراءة الجمل و أستنتج المعاني التي أَضافتها الحروف إليها: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7035799" y="6352718"/>
            <a:ext cx="4819503" cy="371529"/>
            <a:chOff x="-174093" y="1425160"/>
            <a:chExt cx="3340573" cy="480950"/>
          </a:xfrm>
        </p:grpSpPr>
        <p:sp>
          <p:nvSpPr>
            <p:cNvPr id="8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72387" y="1428004"/>
              <a:ext cx="3064676" cy="47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إنَّ : </a:t>
              </a:r>
              <a:r>
                <a:rPr lang="ar-SY" b="1" dirty="0">
                  <a:solidFill>
                    <a:schemeClr val="bg1"/>
                  </a:solidFill>
                </a:rPr>
                <a:t>التأكيد , </a:t>
              </a:r>
              <a:r>
                <a:rPr lang="ar-SY" b="1" dirty="0">
                  <a:solidFill>
                    <a:srgbClr val="FFFF00"/>
                  </a:solidFill>
                </a:rPr>
                <a:t>لَيْتَ</a:t>
              </a:r>
              <a:r>
                <a:rPr lang="ar-SY" b="1" dirty="0">
                  <a:solidFill>
                    <a:schemeClr val="bg1"/>
                  </a:solidFill>
                </a:rPr>
                <a:t> : التمني , </a:t>
              </a:r>
              <a:r>
                <a:rPr lang="ar-SY" b="1" dirty="0">
                  <a:solidFill>
                    <a:srgbClr val="FFFF00"/>
                  </a:solidFill>
                </a:rPr>
                <a:t>لَعَلَّ</a:t>
              </a:r>
              <a:r>
                <a:rPr lang="ar-SY" b="1" dirty="0">
                  <a:solidFill>
                    <a:schemeClr val="bg1"/>
                  </a:solidFill>
                </a:rPr>
                <a:t> : الترجي , </a:t>
              </a:r>
              <a:r>
                <a:rPr lang="ar-SY" b="1" dirty="0">
                  <a:solidFill>
                    <a:srgbClr val="FFFF00"/>
                  </a:solidFill>
                </a:rPr>
                <a:t>كأّنَّ</a:t>
              </a:r>
              <a:r>
                <a:rPr lang="ar-SY" b="1" dirty="0">
                  <a:solidFill>
                    <a:schemeClr val="bg1"/>
                  </a:solidFill>
                </a:rPr>
                <a:t> التشبيه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74093" y="1425160"/>
              <a:ext cx="3340573" cy="4636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: Rounded Corners 42">
            <a:extLst>
              <a:ext uri="{FF2B5EF4-FFF2-40B4-BE49-F238E27FC236}">
                <a16:creationId xmlns="" xmlns:a16="http://schemas.microsoft.com/office/drawing/2014/main" id="{EE816F77-2882-4F60-B0D8-65AAC0CA55DE}"/>
              </a:ext>
            </a:extLst>
          </p:cNvPr>
          <p:cNvSpPr/>
          <p:nvPr/>
        </p:nvSpPr>
        <p:spPr>
          <a:xfrm>
            <a:off x="3952274" y="6257244"/>
            <a:ext cx="2891703" cy="46097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لذلك تُسمّى هذه </a:t>
            </a:r>
            <a:r>
              <a:rPr lang="ar-SY" b="1" dirty="0" smtClean="0">
                <a:solidFill>
                  <a:srgbClr val="FFFF00"/>
                </a:solidFill>
              </a:rPr>
              <a:t>بالحروف النَّاسخةِ</a:t>
            </a:r>
            <a:endParaRPr lang="ar-SY" b="1" dirty="0">
              <a:solidFill>
                <a:srgbClr val="FFFF00"/>
              </a:solidFill>
            </a:endParaRPr>
          </a:p>
        </p:txBody>
      </p:sp>
      <p:pic>
        <p:nvPicPr>
          <p:cNvPr id="72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38" y="269800"/>
            <a:ext cx="1735976" cy="11918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3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4237730" y="5092505"/>
            <a:ext cx="7703753" cy="369332"/>
            <a:chOff x="-2127348" y="1410989"/>
            <a:chExt cx="5339755" cy="478106"/>
          </a:xfrm>
        </p:grpSpPr>
        <p:sp>
          <p:nvSpPr>
            <p:cNvPr id="74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2030304" y="1410989"/>
              <a:ext cx="5242711" cy="478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كأَنَّ :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نصبت</a:t>
              </a:r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solidFill>
                    <a:schemeClr val="bg1"/>
                  </a:solidFill>
                </a:rPr>
                <a:t>المبتدأ </a:t>
              </a:r>
              <a:r>
                <a:rPr lang="ar-SY" b="1" dirty="0" smtClean="0">
                  <a:solidFill>
                    <a:schemeClr val="bg1"/>
                  </a:solidFill>
                </a:rPr>
                <a:t>( </a:t>
              </a:r>
              <a:r>
                <a:rPr lang="ar-SY" b="1" dirty="0" smtClean="0">
                  <a:solidFill>
                    <a:srgbClr val="FFFF00"/>
                  </a:solidFill>
                </a:rPr>
                <a:t>الآباءَ</a:t>
              </a:r>
              <a:r>
                <a:rPr lang="ar-SY" b="1" dirty="0" smtClean="0">
                  <a:solidFill>
                    <a:schemeClr val="bg1"/>
                  </a:solidFill>
                </a:rPr>
                <a:t> </a:t>
              </a:r>
              <a:r>
                <a:rPr lang="ar-SY" b="1" dirty="0" smtClean="0">
                  <a:solidFill>
                    <a:schemeClr val="bg1"/>
                  </a:solidFill>
                </a:rPr>
                <a:t>) ويسمى اسمها </a:t>
              </a:r>
              <a:r>
                <a:rPr lang="ar-SY" b="1" dirty="0">
                  <a:solidFill>
                    <a:schemeClr val="bg1"/>
                  </a:solidFill>
                </a:rPr>
                <a:t>و رفعت الخبر </a:t>
              </a:r>
              <a:r>
                <a:rPr lang="ar-SY" b="1" dirty="0" smtClean="0">
                  <a:solidFill>
                    <a:schemeClr val="bg1"/>
                  </a:solidFill>
                </a:rPr>
                <a:t>( </a:t>
              </a:r>
              <a:r>
                <a:rPr lang="ar-SY" b="1" dirty="0" smtClean="0">
                  <a:solidFill>
                    <a:srgbClr val="FFFF00"/>
                  </a:solidFill>
                </a:rPr>
                <a:t>شموعٌ</a:t>
              </a:r>
              <a:r>
                <a:rPr lang="ar-SY" b="1" dirty="0" smtClean="0">
                  <a:solidFill>
                    <a:schemeClr val="bg1"/>
                  </a:solidFill>
                </a:rPr>
                <a:t> </a:t>
              </a:r>
              <a:r>
                <a:rPr lang="ar-SY" b="1" dirty="0">
                  <a:solidFill>
                    <a:schemeClr val="bg1"/>
                  </a:solidFill>
                </a:rPr>
                <a:t>) </a:t>
              </a:r>
              <a:r>
                <a:rPr lang="ar-SY" b="1" dirty="0" smtClean="0">
                  <a:solidFill>
                    <a:schemeClr val="bg1"/>
                  </a:solidFill>
                </a:rPr>
                <a:t>و يسمى خبر  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2127348" y="1425160"/>
              <a:ext cx="5293829" cy="4636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58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553630" y="1958553"/>
            <a:ext cx="1993535" cy="3573194"/>
            <a:chOff x="3833794" y="1958553"/>
            <a:chExt cx="1993535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833794" y="4206020"/>
              <a:ext cx="157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303485" y="-499779"/>
            <a:ext cx="785521" cy="398756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153288" y="-653212"/>
            <a:ext cx="1021685" cy="3770933"/>
            <a:chOff x="1179955" y="-1092593"/>
            <a:chExt cx="1021685" cy="377093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79955" y="69333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09197" y="-1092593"/>
              <a:ext cx="492443" cy="37709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7765664" y="17158"/>
            <a:ext cx="3134573" cy="1096781"/>
            <a:chOff x="7765664" y="78583"/>
            <a:chExt cx="3134573" cy="1096781"/>
          </a:xfrm>
        </p:grpSpPr>
        <p:grpSp>
          <p:nvGrpSpPr>
            <p:cNvPr id="30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31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أَستنتجُ :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38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مجموعة 1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42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44" name="مجموعة 43"/>
          <p:cNvGrpSpPr/>
          <p:nvPr/>
        </p:nvGrpSpPr>
        <p:grpSpPr>
          <a:xfrm>
            <a:off x="4809360" y="2651624"/>
            <a:ext cx="6764622" cy="5434876"/>
            <a:chOff x="7168688" y="5736463"/>
            <a:chExt cx="5100370" cy="2805658"/>
          </a:xfrm>
        </p:grpSpPr>
        <p:grpSp>
          <p:nvGrpSpPr>
            <p:cNvPr id="45" name="Group 144">
              <a:extLst>
                <a:ext uri="{FF2B5EF4-FFF2-40B4-BE49-F238E27FC236}">
                  <a16:creationId xmlns:a16="http://schemas.microsoft.com/office/drawing/2014/main" xmlns="" id="{782767F8-49ED-4E5B-806B-727A2D8B0EAD}"/>
                </a:ext>
              </a:extLst>
            </p:cNvPr>
            <p:cNvGrpSpPr/>
            <p:nvPr/>
          </p:nvGrpSpPr>
          <p:grpSpPr>
            <a:xfrm rot="10800000">
              <a:off x="7168688" y="5736463"/>
              <a:ext cx="5100370" cy="2805658"/>
              <a:chOff x="3349098" y="0"/>
              <a:chExt cx="5410542" cy="2899398"/>
            </a:xfrm>
          </p:grpSpPr>
          <p:sp>
            <p:nvSpPr>
              <p:cNvPr id="48" name="Rectangle 148">
                <a:extLst>
                  <a:ext uri="{FF2B5EF4-FFF2-40B4-BE49-F238E27FC236}">
                    <a16:creationId xmlns:a16="http://schemas.microsoft.com/office/drawing/2014/main" xmlns="" id="{51EB1709-396D-492E-9868-2CB95FF43DC1}"/>
                  </a:ext>
                </a:extLst>
              </p:cNvPr>
              <p:cNvSpPr/>
              <p:nvPr/>
            </p:nvSpPr>
            <p:spPr>
              <a:xfrm>
                <a:off x="3349098" y="2070818"/>
                <a:ext cx="5410542" cy="828580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150">
                <a:extLst>
                  <a:ext uri="{FF2B5EF4-FFF2-40B4-BE49-F238E27FC236}">
                    <a16:creationId xmlns:a16="http://schemas.microsoft.com/office/drawing/2014/main" xmlns="" id="{6C108C7D-1FFD-458F-80E2-9453E3970934}"/>
                  </a:ext>
                </a:extLst>
              </p:cNvPr>
              <p:cNvGrpSpPr/>
              <p:nvPr/>
            </p:nvGrpSpPr>
            <p:grpSpPr>
              <a:xfrm>
                <a:off x="5710339" y="1817702"/>
                <a:ext cx="624113" cy="318761"/>
                <a:chOff x="1590030" y="1817702"/>
                <a:chExt cx="624113" cy="318761"/>
              </a:xfrm>
            </p:grpSpPr>
            <p:sp>
              <p:nvSpPr>
                <p:cNvPr id="55" name="Trapezoid 7">
                  <a:extLst>
                    <a:ext uri="{FF2B5EF4-FFF2-40B4-BE49-F238E27FC236}">
                      <a16:creationId xmlns:a16="http://schemas.microsoft.com/office/drawing/2014/main" xmlns="" id="{8B66293F-EDF1-42BF-BAD5-03D5D19BB4B4}"/>
                    </a:ext>
                  </a:extLst>
                </p:cNvPr>
                <p:cNvSpPr/>
                <p:nvPr/>
              </p:nvSpPr>
              <p:spPr>
                <a:xfrm flipV="1">
                  <a:off x="1627477" y="1844859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rapezoid 7">
                  <a:extLst>
                    <a:ext uri="{FF2B5EF4-FFF2-40B4-BE49-F238E27FC236}">
                      <a16:creationId xmlns:a16="http://schemas.microsoft.com/office/drawing/2014/main" xmlns="" id="{81C25F81-25E9-4AEF-99FD-3491F6D750BC}"/>
                    </a:ext>
                  </a:extLst>
                </p:cNvPr>
                <p:cNvSpPr/>
                <p:nvPr/>
              </p:nvSpPr>
              <p:spPr>
                <a:xfrm flipV="1">
                  <a:off x="1689976" y="1817702"/>
                  <a:ext cx="461667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rapezoid 154">
                  <a:extLst>
                    <a:ext uri="{FF2B5EF4-FFF2-40B4-BE49-F238E27FC236}">
                      <a16:creationId xmlns:a16="http://schemas.microsoft.com/office/drawing/2014/main" xmlns="" id="{E432E309-DE27-4B03-B1A1-6E370DF1C39F}"/>
                    </a:ext>
                  </a:extLst>
                </p:cNvPr>
                <p:cNvSpPr/>
                <p:nvPr/>
              </p:nvSpPr>
              <p:spPr>
                <a:xfrm flipV="1">
                  <a:off x="1590030" y="2004871"/>
                  <a:ext cx="624113" cy="131592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4" name="Straight Connector 152">
                <a:extLst>
                  <a:ext uri="{FF2B5EF4-FFF2-40B4-BE49-F238E27FC236}">
                    <a16:creationId xmlns:a16="http://schemas.microsoft.com/office/drawing/2014/main" xmlns="" id="{FD1E477F-AD0F-413C-B147-B8C7A860919E}"/>
                  </a:ext>
                </a:extLst>
              </p:cNvPr>
              <p:cNvCxnSpPr/>
              <p:nvPr/>
            </p:nvCxnSpPr>
            <p:spPr>
              <a:xfrm flipV="1">
                <a:off x="6022394" y="0"/>
                <a:ext cx="0" cy="1817702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6" name="Picture 161">
              <a:extLst>
                <a:ext uri="{FF2B5EF4-FFF2-40B4-BE49-F238E27FC236}">
                  <a16:creationId xmlns:a16="http://schemas.microsoft.com/office/drawing/2014/main" xmlns="" id="{6D79FB35-9FF1-44F6-BB5F-AA70EE5E9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209" y="5838376"/>
              <a:ext cx="4799396" cy="582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99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22301" y="1958553"/>
            <a:ext cx="1924864" cy="3573194"/>
            <a:chOff x="3902465" y="1958553"/>
            <a:chExt cx="1924864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02465" y="4239755"/>
              <a:ext cx="1546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61439" y="-352933"/>
            <a:ext cx="785521" cy="377006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89840" y="-459051"/>
            <a:ext cx="932805" cy="3523319"/>
            <a:chOff x="1208726" y="-568835"/>
            <a:chExt cx="932805" cy="352331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9088" y="-568835"/>
              <a:ext cx="492443" cy="35233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1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305298" y="1139341"/>
            <a:ext cx="6947047" cy="715925"/>
            <a:chOff x="6844962" y="2328033"/>
            <a:chExt cx="6947045" cy="715925"/>
          </a:xfrm>
        </p:grpSpPr>
        <p:sp>
          <p:nvSpPr>
            <p:cNvPr id="12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182627" y="-565422"/>
              <a:ext cx="715925" cy="650283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4364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65403" y="2346827"/>
              <a:ext cx="64266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1- أجعلُ كل كلمة مما يأتي اسماً لحرفٍ ناسخٍ و أكمل بجملة مفيدة حذفُ الفعل             الناسخ من الجمل الآتية و اُعيد كتابتها بشكل صحيح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2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784867" y="4342735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795458" y="3740753"/>
            <a:ext cx="193609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8435195" y="3592373"/>
            <a:ext cx="2199555" cy="457200"/>
            <a:chOff x="2909411" y="2646425"/>
            <a:chExt cx="2199555" cy="457200"/>
          </a:xfrm>
        </p:grpSpPr>
        <p:sp>
          <p:nvSpPr>
            <p:cNvPr id="137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732574" y="1823262"/>
              <a:ext cx="457200" cy="21035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930633" y="2700370"/>
              <a:ext cx="2050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إنَّ </a:t>
              </a:r>
              <a:r>
                <a:rPr lang="ar-SY" b="1" dirty="0">
                  <a:solidFill>
                    <a:srgbClr val="FF0000"/>
                  </a:solidFill>
                </a:rPr>
                <a:t>القراءةَ</a:t>
              </a:r>
              <a:r>
                <a:rPr lang="ar-SY" b="1" dirty="0"/>
                <a:t> مفيدة ٌ للعقل</a:t>
              </a:r>
            </a:p>
          </p:txBody>
        </p:sp>
      </p:grpSp>
      <p:grpSp>
        <p:nvGrpSpPr>
          <p:cNvPr id="14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435195" y="4228355"/>
            <a:ext cx="2199557" cy="457200"/>
            <a:chOff x="2088768" y="3373094"/>
            <a:chExt cx="3020197" cy="457200"/>
          </a:xfrm>
        </p:grpSpPr>
        <p:sp>
          <p:nvSpPr>
            <p:cNvPr id="14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22253" y="2139609"/>
              <a:ext cx="457200" cy="292417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088768" y="3428237"/>
              <a:ext cx="2759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كأَنَّ </a:t>
              </a:r>
              <a:r>
                <a:rPr lang="ar-SY" b="1" dirty="0">
                  <a:solidFill>
                    <a:srgbClr val="FF0000"/>
                  </a:solidFill>
                </a:rPr>
                <a:t>المثقفين</a:t>
              </a:r>
              <a:r>
                <a:rPr lang="ar-SY" b="1" dirty="0"/>
                <a:t> مجتمعون </a:t>
              </a:r>
              <a:endParaRPr lang="en-US" b="1" dirty="0"/>
            </a:p>
          </p:txBody>
        </p:sp>
      </p:grpSp>
      <p:sp>
        <p:nvSpPr>
          <p:cNvPr id="14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807255" y="4946345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251156" y="4853102"/>
            <a:ext cx="2366571" cy="457200"/>
            <a:chOff x="1859440" y="3373094"/>
            <a:chExt cx="3249525" cy="457200"/>
          </a:xfrm>
        </p:grpSpPr>
        <p:sp>
          <p:nvSpPr>
            <p:cNvPr id="146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48511" y="2165866"/>
              <a:ext cx="457200" cy="28716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7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8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859440" y="3428237"/>
              <a:ext cx="2988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إنَّ </a:t>
              </a:r>
              <a:r>
                <a:rPr lang="ar-SY" b="1" dirty="0">
                  <a:solidFill>
                    <a:srgbClr val="FF0000"/>
                  </a:solidFill>
                </a:rPr>
                <a:t>الصديقين</a:t>
              </a:r>
              <a:r>
                <a:rPr lang="ar-SY" b="1" dirty="0"/>
                <a:t> مجتهدان </a:t>
              </a:r>
              <a:endParaRPr lang="ar-SY" b="1" dirty="0"/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8544281" y="-7875"/>
            <a:ext cx="2315037" cy="1096781"/>
            <a:chOff x="7765664" y="78583"/>
            <a:chExt cx="3134573" cy="1096781"/>
          </a:xfrm>
        </p:grpSpPr>
        <p:grpSp>
          <p:nvGrpSpPr>
            <p:cNvPr id="153" name="Group 81">
              <a:extLst>
                <a:ext uri="{FF2B5EF4-FFF2-40B4-BE49-F238E27FC236}">
                  <a16:creationId xmlns="" xmlns:a16="http://schemas.microsoft.com/office/drawing/2014/main" id="{E2381D15-1B85-43BE-924C-B5B9BBF5F6E6}"/>
                </a:ext>
              </a:extLst>
            </p:cNvPr>
            <p:cNvGrpSpPr/>
            <p:nvPr/>
          </p:nvGrpSpPr>
          <p:grpSpPr>
            <a:xfrm flipH="1">
              <a:off x="7765664" y="78583"/>
              <a:ext cx="2641250" cy="1036307"/>
              <a:chOff x="2140318" y="795384"/>
              <a:chExt cx="4486150" cy="1036307"/>
            </a:xfrm>
          </p:grpSpPr>
          <p:sp>
            <p:nvSpPr>
              <p:cNvPr id="157" name="Rectangle 82">
                <a:extLst>
                  <a:ext uri="{FF2B5EF4-FFF2-40B4-BE49-F238E27FC236}">
                    <a16:creationId xmlns="" xmlns:a16="http://schemas.microsoft.com/office/drawing/2014/main" id="{E93BDB68-C2E8-482C-BA1E-2D8A816F335B}"/>
                  </a:ext>
                </a:extLst>
              </p:cNvPr>
              <p:cNvSpPr/>
              <p:nvPr/>
            </p:nvSpPr>
            <p:spPr>
              <a:xfrm flipH="1">
                <a:off x="5779968" y="1044735"/>
                <a:ext cx="846500" cy="786956"/>
              </a:xfrm>
              <a:prstGeom prst="rect">
                <a:avLst/>
              </a:prstGeom>
              <a:gradFill>
                <a:gsLst>
                  <a:gs pos="100000">
                    <a:schemeClr val="tx1"/>
                  </a:gs>
                  <a:gs pos="0">
                    <a:srgbClr val="E9EBEA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: Shape 83">
                <a:extLst>
                  <a:ext uri="{FF2B5EF4-FFF2-40B4-BE49-F238E27FC236}">
                    <a16:creationId xmlns="" xmlns:a16="http://schemas.microsoft.com/office/drawing/2014/main" id="{E04B370A-A178-4F87-A008-49F96E719BCC}"/>
                  </a:ext>
                </a:extLst>
              </p:cNvPr>
              <p:cNvSpPr/>
              <p:nvPr/>
            </p:nvSpPr>
            <p:spPr>
              <a:xfrm rot="5400000">
                <a:off x="5848454" y="1528250"/>
                <a:ext cx="283053" cy="212035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0048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84">
                <a:extLst>
                  <a:ext uri="{FF2B5EF4-FFF2-40B4-BE49-F238E27FC236}">
                    <a16:creationId xmlns="" xmlns:a16="http://schemas.microsoft.com/office/drawing/2014/main" id="{D1484586-6233-41A9-B5B3-5D7D5BC06717}"/>
                  </a:ext>
                </a:extLst>
              </p:cNvPr>
              <p:cNvSpPr/>
              <p:nvPr/>
            </p:nvSpPr>
            <p:spPr>
              <a:xfrm>
                <a:off x="2140318" y="1113182"/>
                <a:ext cx="3743647" cy="662609"/>
              </a:xfrm>
              <a:prstGeom prst="rect">
                <a:avLst/>
              </a:prstGeom>
              <a:gradFill flip="none" rotWithShape="1">
                <a:gsLst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2000" b="1" dirty="0" smtClean="0">
                    <a:solidFill>
                      <a:schemeClr val="tx1"/>
                    </a:solidFill>
                  </a:rPr>
                  <a:t>أُطبِّقُ</a:t>
                </a:r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0" name="Group 88">
                <a:extLst>
                  <a:ext uri="{FF2B5EF4-FFF2-40B4-BE49-F238E27FC236}">
                    <a16:creationId xmlns="" xmlns:a16="http://schemas.microsoft.com/office/drawing/2014/main" id="{50103D4B-E78D-4D71-9216-E2A208083868}"/>
                  </a:ext>
                </a:extLst>
              </p:cNvPr>
              <p:cNvGrpSpPr/>
              <p:nvPr/>
            </p:nvGrpSpPr>
            <p:grpSpPr>
              <a:xfrm>
                <a:off x="5588896" y="1531471"/>
                <a:ext cx="390125" cy="205592"/>
                <a:chOff x="5588896" y="1531471"/>
                <a:chExt cx="390125" cy="205592"/>
              </a:xfrm>
            </p:grpSpPr>
            <p:sp>
              <p:nvSpPr>
                <p:cNvPr id="163" name="Oval 91">
                  <a:extLst>
                    <a:ext uri="{FF2B5EF4-FFF2-40B4-BE49-F238E27FC236}">
                      <a16:creationId xmlns="" xmlns:a16="http://schemas.microsoft.com/office/drawing/2014/main" id="{9C89827E-4ABE-4805-A701-51665A7DF613}"/>
                    </a:ext>
                  </a:extLst>
                </p:cNvPr>
                <p:cNvSpPr/>
                <p:nvPr/>
              </p:nvSpPr>
              <p:spPr>
                <a:xfrm>
                  <a:off x="5588896" y="1531471"/>
                  <a:ext cx="390125" cy="205592"/>
                </a:xfrm>
                <a:prstGeom prst="ellipse">
                  <a:avLst/>
                </a:prstGeom>
                <a:gradFill flip="none" rotWithShape="1">
                  <a:gsLst>
                    <a:gs pos="52000">
                      <a:srgbClr val="1DFFC4"/>
                    </a:gs>
                    <a:gs pos="14000">
                      <a:srgbClr val="004846"/>
                    </a:gs>
                    <a:gs pos="100000">
                      <a:srgbClr val="00CC99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: Shape 92">
                  <a:extLst>
                    <a:ext uri="{FF2B5EF4-FFF2-40B4-BE49-F238E27FC236}">
                      <a16:creationId xmlns="" xmlns:a16="http://schemas.microsoft.com/office/drawing/2014/main" id="{3B1B6EB6-2C1B-47E7-A9DD-6A8BF277FDCC}"/>
                    </a:ext>
                  </a:extLst>
                </p:cNvPr>
                <p:cNvSpPr/>
                <p:nvPr/>
              </p:nvSpPr>
              <p:spPr>
                <a:xfrm rot="16200000" flipH="1">
                  <a:off x="5750509" y="1595010"/>
                  <a:ext cx="113947" cy="109463"/>
                </a:xfrm>
                <a:custGeom>
                  <a:avLst/>
                  <a:gdLst>
                    <a:gd name="connsiteX0" fmla="*/ 238370 w 476740"/>
                    <a:gd name="connsiteY0" fmla="*/ 0 h 238369"/>
                    <a:gd name="connsiteX1" fmla="*/ 458008 w 476740"/>
                    <a:gd name="connsiteY1" fmla="*/ 145586 h 238369"/>
                    <a:gd name="connsiteX2" fmla="*/ 476740 w 476740"/>
                    <a:gd name="connsiteY2" fmla="*/ 238369 h 238369"/>
                    <a:gd name="connsiteX3" fmla="*/ 0 w 476740"/>
                    <a:gd name="connsiteY3" fmla="*/ 238369 h 238369"/>
                    <a:gd name="connsiteX4" fmla="*/ 18733 w 476740"/>
                    <a:gd name="connsiteY4" fmla="*/ 145586 h 238369"/>
                    <a:gd name="connsiteX5" fmla="*/ 238370 w 476740"/>
                    <a:gd name="connsiteY5" fmla="*/ 0 h 238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6740" h="238369">
                      <a:moveTo>
                        <a:pt x="238370" y="0"/>
                      </a:moveTo>
                      <a:cubicBezTo>
                        <a:pt x="337106" y="0"/>
                        <a:pt x="421821" y="60031"/>
                        <a:pt x="458008" y="145586"/>
                      </a:cubicBezTo>
                      <a:lnTo>
                        <a:pt x="476740" y="238369"/>
                      </a:lnTo>
                      <a:lnTo>
                        <a:pt x="0" y="238369"/>
                      </a:lnTo>
                      <a:lnTo>
                        <a:pt x="18733" y="145586"/>
                      </a:lnTo>
                      <a:cubicBezTo>
                        <a:pt x="54919" y="60031"/>
                        <a:pt x="139634" y="0"/>
                        <a:pt x="238370" y="0"/>
                      </a:cubicBezTo>
                      <a:close/>
                    </a:path>
                  </a:pathLst>
                </a:custGeom>
                <a:solidFill>
                  <a:srgbClr val="0048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1" name="Freeform: Shape 89">
                <a:extLst>
                  <a:ext uri="{FF2B5EF4-FFF2-40B4-BE49-F238E27FC236}">
                    <a16:creationId xmlns="" xmlns:a16="http://schemas.microsoft.com/office/drawing/2014/main" id="{49081EDD-69E6-42EC-A1CC-F5299AFC1079}"/>
                  </a:ext>
                </a:extLst>
              </p:cNvPr>
              <p:cNvSpPr/>
              <p:nvPr/>
            </p:nvSpPr>
            <p:spPr>
              <a:xfrm>
                <a:off x="5754500" y="1221349"/>
                <a:ext cx="225789" cy="441729"/>
              </a:xfrm>
              <a:custGeom>
                <a:avLst/>
                <a:gdLst>
                  <a:gd name="connsiteX0" fmla="*/ 264315 w 507102"/>
                  <a:gd name="connsiteY0" fmla="*/ 61 h 819465"/>
                  <a:gd name="connsiteX1" fmla="*/ 507102 w 507102"/>
                  <a:gd name="connsiteY1" fmla="*/ 69499 h 819465"/>
                  <a:gd name="connsiteX2" fmla="*/ 507102 w 507102"/>
                  <a:gd name="connsiteY2" fmla="*/ 809074 h 819465"/>
                  <a:gd name="connsiteX3" fmla="*/ 506404 w 507102"/>
                  <a:gd name="connsiteY3" fmla="*/ 808339 h 819465"/>
                  <a:gd name="connsiteX4" fmla="*/ 258479 w 507102"/>
                  <a:gd name="connsiteY4" fmla="*/ 719015 h 819465"/>
                  <a:gd name="connsiteX5" fmla="*/ 10554 w 507102"/>
                  <a:gd name="connsiteY5" fmla="*/ 808339 h 819465"/>
                  <a:gd name="connsiteX6" fmla="*/ 0 w 507102"/>
                  <a:gd name="connsiteY6" fmla="*/ 819465 h 819465"/>
                  <a:gd name="connsiteX7" fmla="*/ 0 w 507102"/>
                  <a:gd name="connsiteY7" fmla="*/ 69499 h 819465"/>
                  <a:gd name="connsiteX8" fmla="*/ 264315 w 507102"/>
                  <a:gd name="connsiteY8" fmla="*/ 61 h 819465"/>
                  <a:gd name="connsiteX0" fmla="*/ 260838 w 507102"/>
                  <a:gd name="connsiteY0" fmla="*/ 15 h 888955"/>
                  <a:gd name="connsiteX1" fmla="*/ 507102 w 507102"/>
                  <a:gd name="connsiteY1" fmla="*/ 138989 h 888955"/>
                  <a:gd name="connsiteX2" fmla="*/ 507102 w 507102"/>
                  <a:gd name="connsiteY2" fmla="*/ 878564 h 888955"/>
                  <a:gd name="connsiteX3" fmla="*/ 506404 w 507102"/>
                  <a:gd name="connsiteY3" fmla="*/ 877829 h 888955"/>
                  <a:gd name="connsiteX4" fmla="*/ 258479 w 507102"/>
                  <a:gd name="connsiteY4" fmla="*/ 788505 h 888955"/>
                  <a:gd name="connsiteX5" fmla="*/ 10554 w 507102"/>
                  <a:gd name="connsiteY5" fmla="*/ 877829 h 888955"/>
                  <a:gd name="connsiteX6" fmla="*/ 0 w 507102"/>
                  <a:gd name="connsiteY6" fmla="*/ 888955 h 888955"/>
                  <a:gd name="connsiteX7" fmla="*/ 0 w 507102"/>
                  <a:gd name="connsiteY7" fmla="*/ 138989 h 888955"/>
                  <a:gd name="connsiteX8" fmla="*/ 260838 w 507102"/>
                  <a:gd name="connsiteY8" fmla="*/ 15 h 888955"/>
                  <a:gd name="connsiteX0" fmla="*/ 0 w 507102"/>
                  <a:gd name="connsiteY0" fmla="*/ 93098 h 843064"/>
                  <a:gd name="connsiteX1" fmla="*/ 507102 w 507102"/>
                  <a:gd name="connsiteY1" fmla="*/ 93098 h 843064"/>
                  <a:gd name="connsiteX2" fmla="*/ 507102 w 507102"/>
                  <a:gd name="connsiteY2" fmla="*/ 832673 h 843064"/>
                  <a:gd name="connsiteX3" fmla="*/ 506404 w 507102"/>
                  <a:gd name="connsiteY3" fmla="*/ 831938 h 843064"/>
                  <a:gd name="connsiteX4" fmla="*/ 258479 w 507102"/>
                  <a:gd name="connsiteY4" fmla="*/ 742614 h 843064"/>
                  <a:gd name="connsiteX5" fmla="*/ 10554 w 507102"/>
                  <a:gd name="connsiteY5" fmla="*/ 831938 h 843064"/>
                  <a:gd name="connsiteX6" fmla="*/ 0 w 507102"/>
                  <a:gd name="connsiteY6" fmla="*/ 843064 h 843064"/>
                  <a:gd name="connsiteX7" fmla="*/ 0 w 507102"/>
                  <a:gd name="connsiteY7" fmla="*/ 93098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02" h="843064">
                    <a:moveTo>
                      <a:pt x="0" y="93098"/>
                    </a:moveTo>
                    <a:cubicBezTo>
                      <a:pt x="84517" y="-31896"/>
                      <a:pt x="422585" y="-30164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42955" y="776749"/>
                      <a:pt x="355300" y="742614"/>
                      <a:pt x="258479" y="742614"/>
                    </a:cubicBezTo>
                    <a:cubicBezTo>
                      <a:pt x="161658" y="742614"/>
                      <a:pt x="74004" y="776749"/>
                      <a:pt x="10554" y="831938"/>
                    </a:cubicBezTo>
                    <a:lnTo>
                      <a:pt x="0" y="843064"/>
                    </a:lnTo>
                    <a:lnTo>
                      <a:pt x="0" y="93098"/>
                    </a:lnTo>
                    <a:close/>
                  </a:path>
                </a:pathLst>
              </a:custGeom>
              <a:solidFill>
                <a:srgbClr val="008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Freeform: Shape 90">
                <a:extLst>
                  <a:ext uri="{FF2B5EF4-FFF2-40B4-BE49-F238E27FC236}">
                    <a16:creationId xmlns="" xmlns:a16="http://schemas.microsoft.com/office/drawing/2014/main" id="{0DC961E1-0A23-416D-A93B-DC5E92DDDAAB}"/>
                  </a:ext>
                </a:extLst>
              </p:cNvPr>
              <p:cNvSpPr/>
              <p:nvPr/>
            </p:nvSpPr>
            <p:spPr>
              <a:xfrm>
                <a:off x="5588897" y="795384"/>
                <a:ext cx="507102" cy="843064"/>
              </a:xfrm>
              <a:custGeom>
                <a:avLst/>
                <a:gdLst>
                  <a:gd name="connsiteX0" fmla="*/ 0 w 507102"/>
                  <a:gd name="connsiteY0" fmla="*/ 838892 h 843064"/>
                  <a:gd name="connsiteX1" fmla="*/ 734 w 507102"/>
                  <a:gd name="connsiteY1" fmla="*/ 842290 h 843064"/>
                  <a:gd name="connsiteX2" fmla="*/ 0 w 507102"/>
                  <a:gd name="connsiteY2" fmla="*/ 843064 h 843064"/>
                  <a:gd name="connsiteX3" fmla="*/ 253551 w 507102"/>
                  <a:gd name="connsiteY3" fmla="*/ 2 h 843064"/>
                  <a:gd name="connsiteX4" fmla="*/ 507102 w 507102"/>
                  <a:gd name="connsiteY4" fmla="*/ 93098 h 843064"/>
                  <a:gd name="connsiteX5" fmla="*/ 507102 w 507102"/>
                  <a:gd name="connsiteY5" fmla="*/ 832673 h 843064"/>
                  <a:gd name="connsiteX6" fmla="*/ 506404 w 507102"/>
                  <a:gd name="connsiteY6" fmla="*/ 831938 h 843064"/>
                  <a:gd name="connsiteX7" fmla="*/ 394956 w 507102"/>
                  <a:gd name="connsiteY7" fmla="*/ 766580 h 843064"/>
                  <a:gd name="connsiteX8" fmla="*/ 354875 w 507102"/>
                  <a:gd name="connsiteY8" fmla="*/ 759542 h 843064"/>
                  <a:gd name="connsiteX9" fmla="*/ 306006 w 507102"/>
                  <a:gd name="connsiteY9" fmla="*/ 744165 h 843064"/>
                  <a:gd name="connsiteX10" fmla="*/ 220267 w 507102"/>
                  <a:gd name="connsiteY10" fmla="*/ 736087 h 843064"/>
                  <a:gd name="connsiteX11" fmla="*/ 4473 w 507102"/>
                  <a:gd name="connsiteY11" fmla="*/ 818166 h 843064"/>
                  <a:gd name="connsiteX12" fmla="*/ 0 w 507102"/>
                  <a:gd name="connsiteY12" fmla="*/ 838874 h 843064"/>
                  <a:gd name="connsiteX13" fmla="*/ 0 w 507102"/>
                  <a:gd name="connsiteY13" fmla="*/ 93098 h 843064"/>
                  <a:gd name="connsiteX14" fmla="*/ 253551 w 507102"/>
                  <a:gd name="connsiteY14" fmla="*/ 2 h 84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7102" h="843064">
                    <a:moveTo>
                      <a:pt x="0" y="838892"/>
                    </a:moveTo>
                    <a:lnTo>
                      <a:pt x="734" y="842290"/>
                    </a:lnTo>
                    <a:lnTo>
                      <a:pt x="0" y="843064"/>
                    </a:lnTo>
                    <a:close/>
                    <a:moveTo>
                      <a:pt x="253551" y="2"/>
                    </a:moveTo>
                    <a:cubicBezTo>
                      <a:pt x="359198" y="219"/>
                      <a:pt x="464844" y="31467"/>
                      <a:pt x="507102" y="93098"/>
                    </a:cubicBezTo>
                    <a:lnTo>
                      <a:pt x="507102" y="832673"/>
                    </a:lnTo>
                    <a:lnTo>
                      <a:pt x="506404" y="831938"/>
                    </a:lnTo>
                    <a:cubicBezTo>
                      <a:pt x="474680" y="804344"/>
                      <a:pt x="436904" y="782013"/>
                      <a:pt x="394956" y="766580"/>
                    </a:cubicBezTo>
                    <a:lnTo>
                      <a:pt x="354875" y="759542"/>
                    </a:lnTo>
                    <a:lnTo>
                      <a:pt x="306006" y="744165"/>
                    </a:lnTo>
                    <a:cubicBezTo>
                      <a:pt x="279653" y="738963"/>
                      <a:pt x="250680" y="736087"/>
                      <a:pt x="220267" y="736087"/>
                    </a:cubicBezTo>
                    <a:cubicBezTo>
                      <a:pt x="113823" y="736087"/>
                      <a:pt x="25013" y="771323"/>
                      <a:pt x="4473" y="818166"/>
                    </a:cubicBezTo>
                    <a:lnTo>
                      <a:pt x="0" y="838874"/>
                    </a:lnTo>
                    <a:lnTo>
                      <a:pt x="0" y="93098"/>
                    </a:lnTo>
                    <a:cubicBezTo>
                      <a:pt x="42259" y="30601"/>
                      <a:pt x="147905" y="-215"/>
                      <a:pt x="253551" y="2"/>
                    </a:cubicBezTo>
                    <a:close/>
                  </a:path>
                </a:pathLst>
              </a:custGeom>
              <a:gradFill>
                <a:gsLst>
                  <a:gs pos="30000">
                    <a:srgbClr val="1DFFC4"/>
                  </a:gs>
                  <a:gs pos="100000">
                    <a:srgbClr val="006666"/>
                  </a:gs>
                  <a:gs pos="0">
                    <a:srgbClr val="00CC99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10356796" y="194958"/>
              <a:ext cx="543441" cy="980406"/>
              <a:chOff x="10356796" y="194958"/>
              <a:chExt cx="543441" cy="980406"/>
            </a:xfrm>
          </p:grpSpPr>
          <p:sp>
            <p:nvSpPr>
              <p:cNvPr id="155" name="Rectangle 48">
                <a:extLst>
                  <a:ext uri="{FF2B5EF4-FFF2-40B4-BE49-F238E27FC236}">
                    <a16:creationId xmlns="" xmlns:a16="http://schemas.microsoft.com/office/drawing/2014/main" id="{6BA194CA-7FF7-4DD0-A5B9-3C8192DC2A0D}"/>
                  </a:ext>
                </a:extLst>
              </p:cNvPr>
              <p:cNvSpPr/>
              <p:nvPr/>
            </p:nvSpPr>
            <p:spPr>
              <a:xfrm>
                <a:off x="10393135" y="194958"/>
                <a:ext cx="507102" cy="98040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ffectLst>
                <a:outerShdw blurRad="139700" dist="889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40">
                <a:extLst>
                  <a:ext uri="{FF2B5EF4-FFF2-40B4-BE49-F238E27FC236}">
                    <a16:creationId xmlns="" xmlns:a16="http://schemas.microsoft.com/office/drawing/2014/main" id="{D24CED45-9E90-4038-8295-0D284AF98C76}"/>
                  </a:ext>
                </a:extLst>
              </p:cNvPr>
              <p:cNvSpPr txBox="1"/>
              <p:nvPr/>
            </p:nvSpPr>
            <p:spPr>
              <a:xfrm>
                <a:off x="10356796" y="468958"/>
                <a:ext cx="507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ar-SY" sz="2000" b="1" dirty="0">
                  <a:solidFill>
                    <a:srgbClr val="FF0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59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807660" y="5590482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251415" y="5497239"/>
            <a:ext cx="2366571" cy="457200"/>
            <a:chOff x="1859440" y="3373094"/>
            <a:chExt cx="3249525" cy="457200"/>
          </a:xfrm>
        </p:grpSpPr>
        <p:sp>
          <p:nvSpPr>
            <p:cNvPr id="6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48511" y="2165866"/>
              <a:ext cx="457200" cy="28716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859440" y="3428237"/>
              <a:ext cx="2988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لَعَلَّ </a:t>
              </a:r>
              <a:r>
                <a:rPr lang="ar-SY" b="1" dirty="0">
                  <a:solidFill>
                    <a:srgbClr val="FF0000"/>
                  </a:solidFill>
                </a:rPr>
                <a:t>أخاك</a:t>
              </a:r>
              <a:r>
                <a:rPr lang="ar-SY" b="1" dirty="0"/>
                <a:t> في المدرسة </a:t>
              </a:r>
              <a:endParaRPr lang="ar-SY" b="1" dirty="0"/>
            </a:p>
          </p:txBody>
        </p:sp>
      </p:grpSp>
      <p:sp>
        <p:nvSpPr>
          <p:cNvPr id="64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 flipV="1">
            <a:off x="10791569" y="6234619"/>
            <a:ext cx="193610" cy="16955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8264374" y="6141376"/>
            <a:ext cx="2366571" cy="457200"/>
            <a:chOff x="1859440" y="3373094"/>
            <a:chExt cx="3249525" cy="457200"/>
          </a:xfrm>
        </p:grpSpPr>
        <p:sp>
          <p:nvSpPr>
            <p:cNvPr id="68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48511" y="2165866"/>
              <a:ext cx="457200" cy="287165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9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0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1859440" y="3428237"/>
              <a:ext cx="2988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لَيْتَ </a:t>
              </a:r>
              <a:r>
                <a:rPr lang="ar-SY" b="1" dirty="0">
                  <a:solidFill>
                    <a:srgbClr val="FF0000"/>
                  </a:solidFill>
                </a:rPr>
                <a:t>الصفحاتِ</a:t>
              </a:r>
              <a:r>
                <a:rPr lang="ar-SY" b="1" dirty="0"/>
                <a:t>  تتكلمُ </a:t>
              </a:r>
            </a:p>
          </p:txBody>
        </p:sp>
      </p:grpSp>
      <p:grpSp>
        <p:nvGrpSpPr>
          <p:cNvPr id="71" name="مجموعة 70"/>
          <p:cNvGrpSpPr/>
          <p:nvPr/>
        </p:nvGrpSpPr>
        <p:grpSpPr>
          <a:xfrm>
            <a:off x="8385160" y="1883549"/>
            <a:ext cx="1974612" cy="847023"/>
            <a:chOff x="9736762" y="4792411"/>
            <a:chExt cx="2364527" cy="653324"/>
          </a:xfrm>
        </p:grpSpPr>
        <p:sp>
          <p:nvSpPr>
            <p:cNvPr id="72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10592364" y="3936809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10721093" y="4334742"/>
              <a:ext cx="379830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swald" panose="02000503000000000000" pitchFamily="2" charset="0"/>
                </a:rPr>
                <a:t>القراءة</a:t>
              </a:r>
              <a:endParaRPr lang="ar-SY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5" name="مجموعة 74"/>
          <p:cNvGrpSpPr/>
          <p:nvPr/>
        </p:nvGrpSpPr>
        <p:grpSpPr>
          <a:xfrm>
            <a:off x="5863793" y="2005895"/>
            <a:ext cx="2117837" cy="845108"/>
            <a:chOff x="8218227" y="4802547"/>
            <a:chExt cx="2364527" cy="653324"/>
          </a:xfrm>
        </p:grpSpPr>
        <p:sp>
          <p:nvSpPr>
            <p:cNvPr id="76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9073829" y="3946945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9193697" y="4371938"/>
              <a:ext cx="380691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swald" panose="02000503000000000000" pitchFamily="2" charset="0"/>
                </a:rPr>
                <a:t>المثقفون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>
            <a:off x="3517902" y="2065587"/>
            <a:ext cx="2155815" cy="861362"/>
            <a:chOff x="5979956" y="4795097"/>
            <a:chExt cx="2364527" cy="653324"/>
          </a:xfrm>
        </p:grpSpPr>
        <p:sp>
          <p:nvSpPr>
            <p:cNvPr id="79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6835558" y="3939495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6906314" y="4361870"/>
              <a:ext cx="373507" cy="15686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swald" panose="02000503000000000000" pitchFamily="2" charset="0"/>
                </a:rPr>
                <a:t>الصديقان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87" name="مجموعة 86"/>
          <p:cNvGrpSpPr/>
          <p:nvPr/>
        </p:nvGrpSpPr>
        <p:grpSpPr>
          <a:xfrm>
            <a:off x="7429500" y="2730573"/>
            <a:ext cx="2222398" cy="818012"/>
            <a:chOff x="3977391" y="4766283"/>
            <a:chExt cx="2364527" cy="653324"/>
          </a:xfrm>
        </p:grpSpPr>
        <p:sp>
          <p:nvSpPr>
            <p:cNvPr id="88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4832993" y="3910681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4991072" y="4438322"/>
              <a:ext cx="393301" cy="134073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swald" panose="02000503000000000000" pitchFamily="2" charset="0"/>
                </a:rPr>
                <a:t>أخوك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  <p:grpSp>
        <p:nvGrpSpPr>
          <p:cNvPr id="90" name="مجموعة 89"/>
          <p:cNvGrpSpPr/>
          <p:nvPr/>
        </p:nvGrpSpPr>
        <p:grpSpPr>
          <a:xfrm>
            <a:off x="4723666" y="2810866"/>
            <a:ext cx="2199045" cy="835451"/>
            <a:chOff x="2397232" y="5044792"/>
            <a:chExt cx="2364527" cy="653324"/>
          </a:xfrm>
        </p:grpSpPr>
        <p:sp>
          <p:nvSpPr>
            <p:cNvPr id="91" name="Oval 23">
              <a:extLst>
                <a:ext uri="{FF2B5EF4-FFF2-40B4-BE49-F238E27FC236}">
                  <a16:creationId xmlns="" xmlns:a16="http://schemas.microsoft.com/office/drawing/2014/main" id="{44A9A76D-E564-446B-B4C7-E497182CD7F6}"/>
                </a:ext>
              </a:extLst>
            </p:cNvPr>
            <p:cNvSpPr/>
            <p:nvPr/>
          </p:nvSpPr>
          <p:spPr>
            <a:xfrm rot="16200000" flipH="1">
              <a:off x="3252834" y="4189190"/>
              <a:ext cx="653324" cy="2364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58">
              <a:extLst>
                <a:ext uri="{FF2B5EF4-FFF2-40B4-BE49-F238E27FC236}">
                  <a16:creationId xmlns="" xmlns:a16="http://schemas.microsoft.com/office/drawing/2014/main" id="{376BD576-9AA3-477F-BC86-FC21AE9211AB}"/>
                </a:ext>
              </a:extLst>
            </p:cNvPr>
            <p:cNvSpPr txBox="1"/>
            <p:nvPr/>
          </p:nvSpPr>
          <p:spPr>
            <a:xfrm rot="5400000">
              <a:off x="3339153" y="4597460"/>
              <a:ext cx="385091" cy="156866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Oswald" panose="02000503000000000000" pitchFamily="2" charset="0"/>
                </a:rPr>
                <a:t>الصفحات</a:t>
              </a:r>
              <a:endParaRPr lang="ar-SY" sz="1600" b="1" dirty="0"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7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  <p:bldP spid="132" grpId="0" animBg="1"/>
      <p:bldP spid="133" grpId="0" animBg="1"/>
      <p:bldP spid="144" grpId="0" animBg="1"/>
      <p:bldP spid="59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A9D57-B041-4715-A1C9-4342C5D69CF2}"/>
              </a:ext>
            </a:extLst>
          </p:cNvPr>
          <p:cNvSpPr/>
          <p:nvPr/>
        </p:nvSpPr>
        <p:spPr>
          <a:xfrm>
            <a:off x="1144159" y="1958553"/>
            <a:ext cx="1204073" cy="3133952"/>
          </a:xfrm>
          <a:prstGeom prst="rect">
            <a:avLst/>
          </a:prstGeom>
          <a:solidFill>
            <a:srgbClr val="9E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2364974-DB04-4C11-988B-A00AE538D4DD}"/>
              </a:ext>
            </a:extLst>
          </p:cNvPr>
          <p:cNvSpPr/>
          <p:nvPr/>
        </p:nvSpPr>
        <p:spPr>
          <a:xfrm>
            <a:off x="39186" y="1645920"/>
            <a:ext cx="525985" cy="10057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114300" dist="304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FFA47F5-FE0B-4FBD-8E1C-373D81E61F05}"/>
              </a:ext>
            </a:extLst>
          </p:cNvPr>
          <p:cNvGrpSpPr/>
          <p:nvPr/>
        </p:nvGrpSpPr>
        <p:grpSpPr>
          <a:xfrm>
            <a:off x="-120468" y="2002098"/>
            <a:ext cx="3110413" cy="298449"/>
            <a:chOff x="0" y="1945688"/>
            <a:chExt cx="10452643" cy="3071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BF8B384-139F-49CE-BFD7-A602E7CD8881}"/>
                </a:ext>
              </a:extLst>
            </p:cNvPr>
            <p:cNvSpPr/>
            <p:nvPr/>
          </p:nvSpPr>
          <p:spPr>
            <a:xfrm>
              <a:off x="0" y="1974574"/>
              <a:ext cx="10424160" cy="278296"/>
            </a:xfrm>
            <a:prstGeom prst="roundRect">
              <a:avLst/>
            </a:prstGeom>
            <a:gradFill>
              <a:gsLst>
                <a:gs pos="39812">
                  <a:schemeClr val="bg1"/>
                </a:gs>
                <a:gs pos="0">
                  <a:schemeClr val="tx1">
                    <a:lumMod val="75000"/>
                    <a:lumOff val="25000"/>
                  </a:schemeClr>
                </a:gs>
                <a:gs pos="74000">
                  <a:schemeClr val="bg1">
                    <a:lumMod val="65000"/>
                  </a:schemeClr>
                </a:gs>
                <a:gs pos="90000">
                  <a:schemeClr val="tx1">
                    <a:lumMod val="85000"/>
                    <a:lumOff val="15000"/>
                  </a:schemeClr>
                </a:gs>
              </a:gsLst>
              <a:lin ang="5400000" scaled="1"/>
            </a:gradFill>
            <a:ln>
              <a:noFill/>
            </a:ln>
            <a:scene3d>
              <a:camera prst="perspective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C689BBB-DAF0-4CEB-8368-6DA40EBFA149}"/>
                </a:ext>
              </a:extLst>
            </p:cNvPr>
            <p:cNvSpPr/>
            <p:nvPr/>
          </p:nvSpPr>
          <p:spPr>
            <a:xfrm flipH="1">
              <a:off x="10257541" y="1945688"/>
              <a:ext cx="195102" cy="26910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ECBC755-4F14-4E32-B05C-8A36E40C4613}"/>
              </a:ext>
            </a:extLst>
          </p:cNvPr>
          <p:cNvGrpSpPr/>
          <p:nvPr/>
        </p:nvGrpSpPr>
        <p:grpSpPr>
          <a:xfrm>
            <a:off x="622301" y="1958553"/>
            <a:ext cx="1924864" cy="3573194"/>
            <a:chOff x="3902465" y="1958553"/>
            <a:chExt cx="1924864" cy="357319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AE62494-50C9-4EA9-8B68-94FBC8DC43F4}"/>
                </a:ext>
              </a:extLst>
            </p:cNvPr>
            <p:cNvSpPr/>
            <p:nvPr/>
          </p:nvSpPr>
          <p:spPr>
            <a:xfrm rot="941097">
              <a:off x="5187336" y="2030468"/>
              <a:ext cx="639993" cy="408103"/>
            </a:xfrm>
            <a:prstGeom prst="ellipse">
              <a:avLst/>
            </a:prstGeom>
            <a:gradFill flip="none" rotWithShape="1">
              <a:gsLst>
                <a:gs pos="90000">
                  <a:srgbClr val="E4E4E4">
                    <a:alpha val="0"/>
                  </a:srgbClr>
                </a:gs>
                <a:gs pos="30000">
                  <a:schemeClr val="tx1"/>
                </a:gs>
              </a:gsLst>
              <a:lin ang="2700000" scaled="1"/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F493352-DD8C-40D4-A5B6-A7F2ED7A4A27}"/>
                </a:ext>
              </a:extLst>
            </p:cNvPr>
            <p:cNvSpPr/>
            <p:nvPr/>
          </p:nvSpPr>
          <p:spPr>
            <a:xfrm>
              <a:off x="3922498" y="1958553"/>
              <a:ext cx="1705898" cy="3573194"/>
            </a:xfrm>
            <a:custGeom>
              <a:avLst/>
              <a:gdLst>
                <a:gd name="connsiteX0" fmla="*/ 281354 w 2224051"/>
                <a:gd name="connsiteY0" fmla="*/ 0 h 3573194"/>
                <a:gd name="connsiteX1" fmla="*/ 2224051 w 2224051"/>
                <a:gd name="connsiteY1" fmla="*/ 0 h 3573194"/>
                <a:gd name="connsiteX2" fmla="*/ 2202966 w 2224051"/>
                <a:gd name="connsiteY2" fmla="*/ 2126 h 3573194"/>
                <a:gd name="connsiteX3" fmla="*/ 1981201 w 2224051"/>
                <a:gd name="connsiteY3" fmla="*/ 274221 h 3573194"/>
                <a:gd name="connsiteX4" fmla="*/ 1981201 w 2224051"/>
                <a:gd name="connsiteY4" fmla="*/ 3573194 h 3573194"/>
                <a:gd name="connsiteX5" fmla="*/ 1953202 w 2224051"/>
                <a:gd name="connsiteY5" fmla="*/ 3573194 h 3573194"/>
                <a:gd name="connsiteX6" fmla="*/ 976601 w 2224051"/>
                <a:gd name="connsiteY6" fmla="*/ 3133952 h 3573194"/>
                <a:gd name="connsiteX7" fmla="*/ 0 w 2224051"/>
                <a:gd name="connsiteY7" fmla="*/ 3573194 h 3573194"/>
                <a:gd name="connsiteX8" fmla="*/ 0 w 2224051"/>
                <a:gd name="connsiteY8" fmla="*/ 281354 h 3573194"/>
                <a:gd name="connsiteX9" fmla="*/ 281354 w 2224051"/>
                <a:gd name="connsiteY9" fmla="*/ 0 h 357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4051" h="3573194">
                  <a:moveTo>
                    <a:pt x="281354" y="0"/>
                  </a:moveTo>
                  <a:lnTo>
                    <a:pt x="2224051" y="0"/>
                  </a:lnTo>
                  <a:lnTo>
                    <a:pt x="2202966" y="2126"/>
                  </a:lnTo>
                  <a:cubicBezTo>
                    <a:pt x="2076405" y="28024"/>
                    <a:pt x="1981201" y="140005"/>
                    <a:pt x="1981201" y="274221"/>
                  </a:cubicBezTo>
                  <a:lnTo>
                    <a:pt x="1981201" y="3573194"/>
                  </a:lnTo>
                  <a:lnTo>
                    <a:pt x="1953202" y="3573194"/>
                  </a:lnTo>
                  <a:lnTo>
                    <a:pt x="976601" y="3133952"/>
                  </a:lnTo>
                  <a:lnTo>
                    <a:pt x="0" y="3573194"/>
                  </a:lnTo>
                  <a:lnTo>
                    <a:pt x="0" y="281354"/>
                  </a:lnTo>
                  <a:cubicBezTo>
                    <a:pt x="0" y="125966"/>
                    <a:pt x="125966" y="0"/>
                    <a:pt x="281354" y="0"/>
                  </a:cubicBezTo>
                  <a:close/>
                </a:path>
              </a:pathLst>
            </a:custGeom>
            <a:gradFill>
              <a:gsLst>
                <a:gs pos="3000">
                  <a:srgbClr val="FF9900"/>
                </a:gs>
                <a:gs pos="0">
                  <a:srgbClr val="9E5E00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4584F60-A4B0-4661-AD7D-08EC48E7F9DC}"/>
                </a:ext>
              </a:extLst>
            </p:cNvPr>
            <p:cNvSpPr txBox="1"/>
            <p:nvPr/>
          </p:nvSpPr>
          <p:spPr>
            <a:xfrm>
              <a:off x="3902465" y="4239755"/>
              <a:ext cx="1546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الوظيفة النحوية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xmlns="" id="{27A5772D-95CA-4C47-8DAF-94BD9FFBB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48" y="3459249"/>
              <a:ext cx="1230090" cy="2914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8463C34-566F-4699-B114-1BD832C4C75C}"/>
                </a:ext>
              </a:extLst>
            </p:cNvPr>
            <p:cNvSpPr txBox="1"/>
            <p:nvPr/>
          </p:nvSpPr>
          <p:spPr>
            <a:xfrm>
              <a:off x="3963465" y="2549101"/>
              <a:ext cx="1437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الثانية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2B45074-219E-4923-8057-08CC80860AE8}"/>
              </a:ext>
            </a:extLst>
          </p:cNvPr>
          <p:cNvSpPr/>
          <p:nvPr/>
        </p:nvSpPr>
        <p:spPr>
          <a:xfrm>
            <a:off x="390532" y="5930034"/>
            <a:ext cx="2122417" cy="422684"/>
          </a:xfrm>
          <a:prstGeom prst="ellipse">
            <a:avLst/>
          </a:prstGeom>
          <a:gradFill flip="none" rotWithShape="1">
            <a:gsLst>
              <a:gs pos="100000">
                <a:srgbClr val="E4E4E4">
                  <a:alpha val="0"/>
                </a:srgbClr>
              </a:gs>
              <a:gs pos="8000">
                <a:schemeClr val="tx1"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1461439" y="-352933"/>
            <a:ext cx="785521" cy="377006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1289840" y="-459051"/>
            <a:ext cx="932805" cy="3523319"/>
            <a:chOff x="1208726" y="-568835"/>
            <a:chExt cx="932805" cy="352331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208726" y="459719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الوعي القرائي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9088" y="-568835"/>
              <a:ext cx="492443" cy="35233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الحروف النَّاسخة ( إِنَّ و أخواتها )</a:t>
              </a:r>
            </a:p>
          </p:txBody>
        </p:sp>
      </p:grpSp>
      <p:grpSp>
        <p:nvGrpSpPr>
          <p:cNvPr id="128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5384800" y="1139341"/>
            <a:ext cx="5867545" cy="481911"/>
            <a:chOff x="6844962" y="2328033"/>
            <a:chExt cx="5867543" cy="481911"/>
          </a:xfrm>
        </p:grpSpPr>
        <p:sp>
          <p:nvSpPr>
            <p:cNvPr id="129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658285" y="-41077"/>
              <a:ext cx="481911" cy="522013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7023345" y="2334844"/>
              <a:ext cx="122501" cy="47926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65403" y="2402512"/>
              <a:ext cx="5347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2- أجعلُ كل حرفٍ بالاسم و الخبر المناسبين له ثم أكتبُ </a:t>
              </a:r>
              <a:r>
                <a:rPr lang="ar-SY" b="1" dirty="0" smtClean="0">
                  <a:solidFill>
                    <a:srgbClr val="FFFF00"/>
                  </a:solidFill>
                </a:rPr>
                <a:t>الجملة: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3739235" y="2707625"/>
            <a:ext cx="2372426" cy="457200"/>
            <a:chOff x="2909411" y="2646425"/>
            <a:chExt cx="2199555" cy="457200"/>
          </a:xfrm>
          <a:solidFill>
            <a:srgbClr val="33CCFF"/>
          </a:solidFill>
        </p:grpSpPr>
        <p:sp>
          <p:nvSpPr>
            <p:cNvPr id="137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3732574" y="1823262"/>
              <a:ext cx="457200" cy="2103526"/>
            </a:xfrm>
            <a:prstGeom prst="round2SameRect">
              <a:avLst>
                <a:gd name="adj1" fmla="val 0"/>
                <a:gd name="adj2" fmla="val 225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38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9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2930633" y="2700370"/>
              <a:ext cx="205016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إنَّ الأصدقاءَ </a:t>
              </a:r>
              <a:r>
                <a:rPr lang="ar-SY" b="1" dirty="0"/>
                <a:t>مجتمعون </a:t>
              </a:r>
              <a:endParaRPr lang="en-US" b="1" dirty="0"/>
            </a:p>
          </p:txBody>
        </p:sp>
      </p:grpSp>
      <p:grpSp>
        <p:nvGrpSpPr>
          <p:cNvPr id="140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739235" y="3823862"/>
            <a:ext cx="2372425" cy="457200"/>
            <a:chOff x="2088768" y="3373094"/>
            <a:chExt cx="3020197" cy="457200"/>
          </a:xfrm>
          <a:solidFill>
            <a:srgbClr val="33CCFF"/>
          </a:solidFill>
        </p:grpSpPr>
        <p:sp>
          <p:nvSpPr>
            <p:cNvPr id="141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22253" y="2139609"/>
              <a:ext cx="457200" cy="2924170"/>
            </a:xfrm>
            <a:prstGeom prst="round2SameRect">
              <a:avLst>
                <a:gd name="adj1" fmla="val 0"/>
                <a:gd name="adj2" fmla="val 225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2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3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088768" y="3428237"/>
              <a:ext cx="275908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كأنَّ الشمعةَ </a:t>
              </a:r>
              <a:r>
                <a:rPr lang="ar-SY" b="1" dirty="0"/>
                <a:t>مضيئةٌ ٌ</a:t>
              </a:r>
              <a:endParaRPr lang="en-US" b="1" dirty="0"/>
            </a:p>
          </p:txBody>
        </p:sp>
      </p:grpSp>
      <p:grpSp>
        <p:nvGrpSpPr>
          <p:cNvPr id="145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739234" y="4825805"/>
            <a:ext cx="2372425" cy="457200"/>
            <a:chOff x="2141283" y="3373094"/>
            <a:chExt cx="2967682" cy="457200"/>
          </a:xfrm>
          <a:solidFill>
            <a:srgbClr val="33CCFF"/>
          </a:solidFill>
        </p:grpSpPr>
        <p:sp>
          <p:nvSpPr>
            <p:cNvPr id="146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3348511" y="2165866"/>
              <a:ext cx="457200" cy="2871655"/>
            </a:xfrm>
            <a:prstGeom prst="round2SameRect">
              <a:avLst>
                <a:gd name="adj1" fmla="val 0"/>
                <a:gd name="adj2" fmla="val 225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7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48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2169916" y="3428237"/>
              <a:ext cx="28695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/>
                <a:t>لعلَّ رمضانَ </a:t>
              </a:r>
              <a:r>
                <a:rPr lang="ar-SY" b="1" dirty="0"/>
                <a:t>قريب ٌ</a:t>
              </a:r>
              <a:endParaRPr lang="en-US" b="1" dirty="0"/>
            </a:p>
          </p:txBody>
        </p:sp>
      </p:grpSp>
      <p:pic>
        <p:nvPicPr>
          <p:cNvPr id="81" name="Picture 161">
            <a:extLst>
              <a:ext uri="{FF2B5EF4-FFF2-40B4-BE49-F238E27FC236}">
                <a16:creationId xmlns:a16="http://schemas.microsoft.com/office/drawing/2014/main" xmlns="" id="{6D79FB35-9FF1-44F6-BB5F-AA70EE5E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4" b="97361" l="2524" r="96117">
                        <a14:foregroundMark x1="82718" y1="12401" x2="82718" y2="12401"/>
                        <a14:foregroundMark x1="53981" y1="17150" x2="53981" y2="17150"/>
                        <a14:foregroundMark x1="12427" y1="17414" x2="12427" y2="17414"/>
                        <a14:foregroundMark x1="15728" y1="53562" x2="15728" y2="53562"/>
                        <a14:foregroundMark x1="17670" y1="88391" x2="17670" y2="88391"/>
                        <a14:foregroundMark x1="49515" y1="84433" x2="49515" y2="84433"/>
                        <a14:foregroundMark x1="83301" y1="81266" x2="83301" y2="81266"/>
                        <a14:foregroundMark x1="86408" y1="48021" x2="86408" y2="48021"/>
                        <a14:foregroundMark x1="52816" y1="50923" x2="52816" y2="5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" t="6290" r="6417" b="7648"/>
          <a:stretch/>
        </p:blipFill>
        <p:spPr>
          <a:xfrm>
            <a:off x="6832601" y="2517483"/>
            <a:ext cx="4419746" cy="313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0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10496</TotalTime>
  <Words>911</Words>
  <Application>Microsoft Office PowerPoint</Application>
  <PresentationFormat>مخصص</PresentationFormat>
  <Paragraphs>239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7801</cp:revision>
  <dcterms:created xsi:type="dcterms:W3CDTF">2020-10-10T04:32:51Z</dcterms:created>
  <dcterms:modified xsi:type="dcterms:W3CDTF">2021-07-13T15:31:43Z</dcterms:modified>
</cp:coreProperties>
</file>