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14" r:id="rId3"/>
    <p:sldId id="258" r:id="rId4"/>
    <p:sldId id="278" r:id="rId5"/>
    <p:sldId id="340" r:id="rId6"/>
    <p:sldId id="420" r:id="rId7"/>
    <p:sldId id="422" r:id="rId8"/>
    <p:sldId id="423" r:id="rId9"/>
    <p:sldId id="424" r:id="rId10"/>
    <p:sldId id="421" r:id="rId11"/>
    <p:sldId id="425" r:id="rId12"/>
    <p:sldId id="426" r:id="rId13"/>
    <p:sldId id="427" r:id="rId14"/>
    <p:sldId id="428" r:id="rId15"/>
    <p:sldId id="341"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382" r:id="rId32"/>
    <p:sldId id="444" r:id="rId33"/>
    <p:sldId id="445" r:id="rId34"/>
    <p:sldId id="384" r:id="rId35"/>
    <p:sldId id="385" r:id="rId36"/>
    <p:sldId id="446" r:id="rId37"/>
    <p:sldId id="447" r:id="rId38"/>
    <p:sldId id="448" r:id="rId39"/>
    <p:sldId id="386" r:id="rId40"/>
    <p:sldId id="449" r:id="rId41"/>
    <p:sldId id="387" r:id="rId42"/>
    <p:sldId id="388" r:id="rId43"/>
    <p:sldId id="450" r:id="rId44"/>
    <p:sldId id="451" r:id="rId45"/>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E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039" autoAdjust="0"/>
    <p:restoredTop sz="94660"/>
  </p:normalViewPr>
  <p:slideViewPr>
    <p:cSldViewPr snapToGrid="0">
      <p:cViewPr varScale="1">
        <p:scale>
          <a:sx n="35" d="100"/>
          <a:sy n="35" d="100"/>
        </p:scale>
        <p:origin x="53" y="9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7F5E70-6511-4415-A7B3-7B3E0589B20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8C55C5CD-63A0-45CC-AD2D-3967136DE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73152635-6082-43E2-BC2F-099A39A82D6D}"/>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C60FB961-AB4D-4853-9502-E0F81F57B7E3}"/>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58695A5-0EE0-4BE1-B359-9F5CCA7B7230}"/>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398446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78549B-8277-47E0-B860-4974F76DF8BC}"/>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A9C5BA49-677D-4F21-914A-F752CE05E8D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71E94DCA-7F7D-4F54-BD55-E4F67F4D263B}"/>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121A7E77-DB57-49E5-9A63-B838A8432639}"/>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A93EAFB-5528-4F40-B302-CDE85F61BA9E}"/>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10076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4CFEE99-CB86-4D7C-A8C7-0A3E110FC8D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353DA947-6703-48CC-A087-8C2B3D48248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FFCEA8EE-21B8-4A21-BDF6-076E8497882D}"/>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7759D127-6F3A-4130-B402-5FF3A4490160}"/>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C6A596C-C185-454C-B8D3-A9761281F46F}"/>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93214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95E9D7-6796-4ADA-88A0-E6EE52CAEC8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B7DA021E-38C7-4B1B-9FA4-BB815D35A6F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52703BD3-6F62-42A5-AF59-7778ED13DC11}"/>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448A1228-8596-44F7-AABA-EBDC8BAF4A8B}"/>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9203E3A6-E128-4A12-B65D-EEC8A7135659}"/>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95272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087B915-6DEC-40B1-ACEF-0D9041A4B16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C1FBDB28-DB62-4F54-B4A2-27ECC0ACC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459E6E7D-C2D6-421C-A7B2-F0F682406C03}"/>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442A32F9-0348-40B5-9980-8819F814A398}"/>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FF4AB09C-1112-44D7-A62A-C8A03D9D1472}"/>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17970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61D01C-991D-4182-8DE8-B09822449A55}"/>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AB917F5B-5895-44DC-BD39-DF5F1327B7B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17087A42-86A7-4DAF-A2ED-485C96AC716A}"/>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87D36058-FC55-45AB-94FE-4FCA317C3A0B}"/>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6" name="عنصر نائب للتذييل 5">
            <a:extLst>
              <a:ext uri="{FF2B5EF4-FFF2-40B4-BE49-F238E27FC236}">
                <a16:creationId xmlns:a16="http://schemas.microsoft.com/office/drawing/2014/main" id="{D5C33287-7FA1-4F05-AC82-2AD969B996A2}"/>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46A726F2-2C58-4CDB-9CDE-FB7C2F421AA3}"/>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36370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CFE042-8B04-4B51-AABA-5CB768E2C346}"/>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0E01E0E2-0181-44B0-B1C4-2DFED2CB5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0D94CF1-59E5-487C-9555-507F4784684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32A8A872-8207-422F-9AAE-8647B6ADA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AC43A6A-09AE-43FF-B2AF-FAC48D291E5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FF431883-A02B-491F-8AE1-3B6C4827B25B}"/>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8" name="عنصر نائب للتذييل 7">
            <a:extLst>
              <a:ext uri="{FF2B5EF4-FFF2-40B4-BE49-F238E27FC236}">
                <a16:creationId xmlns:a16="http://schemas.microsoft.com/office/drawing/2014/main" id="{869A95A9-5792-48F0-9231-D522F1B72BD3}"/>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99ADFC3B-4821-413B-B7F4-64D7C2DB3D13}"/>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13191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F48FD4-3C98-4E1E-9F6A-441ED615DBE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59D07A1F-B0DF-42FC-B6FB-2D84D44D2C39}"/>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4" name="عنصر نائب للتذييل 3">
            <a:extLst>
              <a:ext uri="{FF2B5EF4-FFF2-40B4-BE49-F238E27FC236}">
                <a16:creationId xmlns:a16="http://schemas.microsoft.com/office/drawing/2014/main" id="{7271051F-591E-453D-937E-88704579E887}"/>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B1F14186-5588-4B97-9C12-F1C2AD4D24AE}"/>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88317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B9CFCE3-DEA9-4E7F-8B0A-71C50A1B7E2A}"/>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3" name="عنصر نائب للتذييل 2">
            <a:extLst>
              <a:ext uri="{FF2B5EF4-FFF2-40B4-BE49-F238E27FC236}">
                <a16:creationId xmlns:a16="http://schemas.microsoft.com/office/drawing/2014/main" id="{AE8FB9EA-9FE8-4672-94A5-A68D194CAB23}"/>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FAD28469-1369-4554-B669-87620BD49CB2}"/>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1650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264E29-EBD4-4DF2-8DFA-C5DAA137CA8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A917BE6F-FCCB-49D4-9DE2-76B8D53472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68309FF1-0EFB-4A4C-A35E-818E2A3CE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50A4AF0-0FA3-43C1-805E-2008AA5F7E77}"/>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6" name="عنصر نائب للتذييل 5">
            <a:extLst>
              <a:ext uri="{FF2B5EF4-FFF2-40B4-BE49-F238E27FC236}">
                <a16:creationId xmlns:a16="http://schemas.microsoft.com/office/drawing/2014/main" id="{56697AD4-A185-46BF-8711-1EEB52B05AD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3044FC3D-3190-41FF-965B-7F25DCDA5F6C}"/>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41977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A81BEE-506F-4765-9218-E2FFFA58071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792D7143-A5C6-43BB-AA61-02F0F7590A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250206EB-5E80-4AC9-954B-CCB0BFD96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0ABAA7B-AE17-4EE6-8C9E-7699202163E7}"/>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6" name="عنصر نائب للتذييل 5">
            <a:extLst>
              <a:ext uri="{FF2B5EF4-FFF2-40B4-BE49-F238E27FC236}">
                <a16:creationId xmlns:a16="http://schemas.microsoft.com/office/drawing/2014/main" id="{37D27F18-0E42-4776-989A-4B447BC34C45}"/>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204610F5-F84C-47FD-8692-15C40D376BDA}"/>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6577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876AACF-B9D1-4814-A931-90D38FC84E8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AEC279A-4152-46F1-83BE-DB692016B11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E6D169BB-98A0-48CD-8713-9FFE76700F7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B068789A-40C6-40C9-BEDF-C251C3E18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539D05EC-5326-4E67-94A1-3274470B96A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2A5113F-F87C-4C7B-974A-DAF8C8CB0609}" type="slidenum">
              <a:rPr lang="ar-EG" smtClean="0"/>
              <a:t>‹#›</a:t>
            </a:fld>
            <a:endParaRPr lang="ar-EG"/>
          </a:p>
        </p:txBody>
      </p:sp>
    </p:spTree>
    <p:extLst>
      <p:ext uri="{BB962C8B-B14F-4D97-AF65-F5344CB8AC3E}">
        <p14:creationId xmlns:p14="http://schemas.microsoft.com/office/powerpoint/2010/main" val="4545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07CB3C5-C807-4691-8124-62F14E94CA37}"/>
              </a:ext>
            </a:extLst>
          </p:cNvPr>
          <p:cNvPicPr>
            <a:picLocks noChangeAspect="1"/>
          </p:cNvPicPr>
          <p:nvPr/>
        </p:nvPicPr>
        <p:blipFill>
          <a:blip r:embed="rId3"/>
          <a:stretch>
            <a:fillRect/>
          </a:stretch>
        </p:blipFill>
        <p:spPr>
          <a:xfrm>
            <a:off x="8582353" y="539179"/>
            <a:ext cx="3115661" cy="34071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مربع نص 5">
            <a:extLst>
              <a:ext uri="{FF2B5EF4-FFF2-40B4-BE49-F238E27FC236}">
                <a16:creationId xmlns:a16="http://schemas.microsoft.com/office/drawing/2014/main" id="{943229B8-DAC9-4E79-A8A1-092ED0DA16E0}"/>
              </a:ext>
            </a:extLst>
          </p:cNvPr>
          <p:cNvSpPr txBox="1"/>
          <p:nvPr/>
        </p:nvSpPr>
        <p:spPr>
          <a:xfrm>
            <a:off x="2475186" y="2242742"/>
            <a:ext cx="3783724" cy="1446550"/>
          </a:xfrm>
          <a:prstGeom prst="rect">
            <a:avLst/>
          </a:prstGeom>
          <a:noFill/>
        </p:spPr>
        <p:txBody>
          <a:bodyPr wrap="square" rtlCol="1">
            <a:spAutoFit/>
          </a:bodyPr>
          <a:lstStyle/>
          <a:p>
            <a:pPr algn="ctr"/>
            <a:r>
              <a:rPr lang="ar-EG" sz="4400" b="1" dirty="0"/>
              <a:t>الوحدة الثانية:</a:t>
            </a:r>
          </a:p>
          <a:p>
            <a:pPr algn="ctr"/>
            <a:r>
              <a:rPr lang="ar-EG" sz="4400" b="1" dirty="0"/>
              <a:t>العمل على نص</a:t>
            </a:r>
          </a:p>
        </p:txBody>
      </p:sp>
    </p:spTree>
    <p:extLst>
      <p:ext uri="{BB962C8B-B14F-4D97-AF65-F5344CB8AC3E}">
        <p14:creationId xmlns:p14="http://schemas.microsoft.com/office/powerpoint/2010/main" val="6664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سحابة 3">
            <a:extLst>
              <a:ext uri="{FF2B5EF4-FFF2-40B4-BE49-F238E27FC236}">
                <a16:creationId xmlns:a16="http://schemas.microsoft.com/office/drawing/2014/main" id="{5A5011B3-5F5E-4A8E-AC2E-98E3D05DE19D}"/>
              </a:ext>
            </a:extLst>
          </p:cNvPr>
          <p:cNvSpPr/>
          <p:nvPr/>
        </p:nvSpPr>
        <p:spPr>
          <a:xfrm>
            <a:off x="1970315" y="914400"/>
            <a:ext cx="5377542" cy="4288971"/>
          </a:xfrm>
          <a:prstGeom prst="cloud">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ابحث عن مرادفات لهذه الكلمات:</a:t>
            </a:r>
          </a:p>
          <a:p>
            <a:pPr algn="ctr"/>
            <a:r>
              <a:rPr lang="ar-EG" sz="3600" b="1" dirty="0"/>
              <a:t>المعرض، ومدينة.  </a:t>
            </a:r>
          </a:p>
        </p:txBody>
      </p:sp>
      <p:sp>
        <p:nvSpPr>
          <p:cNvPr id="5" name="مربع نص 4">
            <a:extLst>
              <a:ext uri="{FF2B5EF4-FFF2-40B4-BE49-F238E27FC236}">
                <a16:creationId xmlns:a16="http://schemas.microsoft.com/office/drawing/2014/main" id="{E57498FD-5E2E-4A05-961A-9725C67D6004}"/>
              </a:ext>
            </a:extLst>
          </p:cNvPr>
          <p:cNvSpPr txBox="1"/>
          <p:nvPr/>
        </p:nvSpPr>
        <p:spPr>
          <a:xfrm>
            <a:off x="7184571" y="2852060"/>
            <a:ext cx="2569029" cy="1446550"/>
          </a:xfrm>
          <a:prstGeom prst="rect">
            <a:avLst/>
          </a:prstGeom>
          <a:noFill/>
        </p:spPr>
        <p:txBody>
          <a:bodyPr wrap="square" rtlCol="1">
            <a:spAutoFit/>
          </a:bodyPr>
          <a:lstStyle/>
          <a:p>
            <a:r>
              <a:rPr lang="ar-EG" sz="4400" b="1" dirty="0" err="1">
                <a:solidFill>
                  <a:srgbClr val="C00000"/>
                </a:solidFill>
              </a:rPr>
              <a:t>الاستوديو</a:t>
            </a:r>
            <a:r>
              <a:rPr lang="ar-EG" sz="4400" b="1" dirty="0">
                <a:solidFill>
                  <a:srgbClr val="C00000"/>
                </a:solidFill>
              </a:rPr>
              <a:t>،</a:t>
            </a:r>
          </a:p>
          <a:p>
            <a:r>
              <a:rPr lang="ar-EG" sz="4400" b="1" dirty="0">
                <a:solidFill>
                  <a:srgbClr val="C00000"/>
                </a:solidFill>
              </a:rPr>
              <a:t>بلده</a:t>
            </a:r>
          </a:p>
        </p:txBody>
      </p:sp>
    </p:spTree>
    <p:extLst>
      <p:ext uri="{BB962C8B-B14F-4D97-AF65-F5344CB8AC3E}">
        <p14:creationId xmlns:p14="http://schemas.microsoft.com/office/powerpoint/2010/main" val="370291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9C71B007-FB02-44D3-AA22-757EAA409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70937"/>
            <a:ext cx="6858000" cy="5264963"/>
          </a:xfrm>
          <a:prstGeom prst="rect">
            <a:avLst/>
          </a:prstGeom>
        </p:spPr>
      </p:pic>
      <p:sp>
        <p:nvSpPr>
          <p:cNvPr id="5" name="مربع نص 4">
            <a:extLst>
              <a:ext uri="{FF2B5EF4-FFF2-40B4-BE49-F238E27FC236}">
                <a16:creationId xmlns:a16="http://schemas.microsoft.com/office/drawing/2014/main" id="{1E05A849-AC4C-4673-B75A-D13D690FB2A2}"/>
              </a:ext>
            </a:extLst>
          </p:cNvPr>
          <p:cNvSpPr txBox="1"/>
          <p:nvPr/>
        </p:nvSpPr>
        <p:spPr>
          <a:xfrm>
            <a:off x="4354285" y="2460174"/>
            <a:ext cx="2569029" cy="769441"/>
          </a:xfrm>
          <a:prstGeom prst="rect">
            <a:avLst/>
          </a:prstGeom>
          <a:noFill/>
        </p:spPr>
        <p:txBody>
          <a:bodyPr wrap="square" rtlCol="1">
            <a:spAutoFit/>
          </a:bodyPr>
          <a:lstStyle/>
          <a:p>
            <a:r>
              <a:rPr lang="ar-EG" sz="4400" b="1" dirty="0">
                <a:solidFill>
                  <a:srgbClr val="C00000"/>
                </a:solidFill>
              </a:rPr>
              <a:t>تدريب 2</a:t>
            </a:r>
          </a:p>
        </p:txBody>
      </p:sp>
      <p:sp>
        <p:nvSpPr>
          <p:cNvPr id="6" name="مربع نص 5">
            <a:extLst>
              <a:ext uri="{FF2B5EF4-FFF2-40B4-BE49-F238E27FC236}">
                <a16:creationId xmlns:a16="http://schemas.microsoft.com/office/drawing/2014/main" id="{A1597A8B-919C-4ABE-8631-197E899BE417}"/>
              </a:ext>
            </a:extLst>
          </p:cNvPr>
          <p:cNvSpPr txBox="1"/>
          <p:nvPr/>
        </p:nvSpPr>
        <p:spPr>
          <a:xfrm>
            <a:off x="2536372" y="4981175"/>
            <a:ext cx="7685314" cy="940653"/>
          </a:xfrm>
          <a:prstGeom prst="bevel">
            <a:avLst/>
          </a:prstGeom>
          <a:solidFill>
            <a:schemeClr val="accent6">
              <a:lumMod val="75000"/>
            </a:schemeClr>
          </a:solidFill>
        </p:spPr>
        <p:txBody>
          <a:bodyPr wrap="square" rtlCol="1">
            <a:spAutoFit/>
          </a:bodyPr>
          <a:lstStyle/>
          <a:p>
            <a:pPr algn="ctr"/>
            <a:r>
              <a:rPr lang="ar-EG" sz="4000" b="1" dirty="0">
                <a:solidFill>
                  <a:schemeClr val="bg1"/>
                </a:solidFill>
              </a:rPr>
              <a:t>طباعة مستند </a:t>
            </a:r>
          </a:p>
        </p:txBody>
      </p:sp>
      <p:sp>
        <p:nvSpPr>
          <p:cNvPr id="7" name="مربع نص 6">
            <a:extLst>
              <a:ext uri="{FF2B5EF4-FFF2-40B4-BE49-F238E27FC236}">
                <a16:creationId xmlns:a16="http://schemas.microsoft.com/office/drawing/2014/main" id="{AF226B47-924E-45E0-AED1-60E4B2DFD3B8}"/>
              </a:ext>
            </a:extLst>
          </p:cNvPr>
          <p:cNvSpPr txBox="1"/>
          <p:nvPr/>
        </p:nvSpPr>
        <p:spPr>
          <a:xfrm>
            <a:off x="4354285" y="1492104"/>
            <a:ext cx="2569029" cy="769441"/>
          </a:xfrm>
          <a:prstGeom prst="rect">
            <a:avLst/>
          </a:prstGeom>
          <a:noFill/>
        </p:spPr>
        <p:txBody>
          <a:bodyPr wrap="square" rtlCol="1">
            <a:spAutoFit/>
          </a:bodyPr>
          <a:lstStyle/>
          <a:p>
            <a:r>
              <a:rPr lang="ar-EG" sz="4400" b="1" dirty="0">
                <a:solidFill>
                  <a:srgbClr val="C00000"/>
                </a:solidFill>
              </a:rPr>
              <a:t>لنطبق معًا</a:t>
            </a:r>
          </a:p>
        </p:txBody>
      </p:sp>
    </p:spTree>
    <p:extLst>
      <p:ext uri="{BB962C8B-B14F-4D97-AF65-F5344CB8AC3E}">
        <p14:creationId xmlns:p14="http://schemas.microsoft.com/office/powerpoint/2010/main" val="14393555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سحابة 5">
            <a:extLst>
              <a:ext uri="{FF2B5EF4-FFF2-40B4-BE49-F238E27FC236}">
                <a16:creationId xmlns:a16="http://schemas.microsoft.com/office/drawing/2014/main" id="{3C8961FC-F1F1-4463-A6FA-79C58B793615}"/>
              </a:ext>
            </a:extLst>
          </p:cNvPr>
          <p:cNvSpPr/>
          <p:nvPr/>
        </p:nvSpPr>
        <p:spPr>
          <a:xfrm>
            <a:off x="1741714" y="852929"/>
            <a:ext cx="5377542" cy="4288971"/>
          </a:xfrm>
          <a:prstGeom prst="cloud">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اطبع المستندات التي قمت في هذه الوحدة بالتدرج الرمادي ثم بالألوان ولاحظ الفرق</a:t>
            </a:r>
          </a:p>
        </p:txBody>
      </p:sp>
      <p:pic>
        <p:nvPicPr>
          <p:cNvPr id="3" name="صورة 2">
            <a:extLst>
              <a:ext uri="{FF2B5EF4-FFF2-40B4-BE49-F238E27FC236}">
                <a16:creationId xmlns:a16="http://schemas.microsoft.com/office/drawing/2014/main" id="{108AA5BB-BF51-4991-98CE-C4482B8A60D4}"/>
              </a:ext>
            </a:extLst>
          </p:cNvPr>
          <p:cNvPicPr>
            <a:picLocks noChangeAspect="1"/>
          </p:cNvPicPr>
          <p:nvPr/>
        </p:nvPicPr>
        <p:blipFill>
          <a:blip r:embed="rId2">
            <a:clrChange>
              <a:clrFrom>
                <a:srgbClr val="EBEBE2"/>
              </a:clrFrom>
              <a:clrTo>
                <a:srgbClr val="EBEBE2">
                  <a:alpha val="0"/>
                </a:srgbClr>
              </a:clrTo>
            </a:clrChange>
          </a:blip>
          <a:stretch>
            <a:fillRect/>
          </a:stretch>
        </p:blipFill>
        <p:spPr>
          <a:xfrm>
            <a:off x="7402284" y="228824"/>
            <a:ext cx="4105275" cy="6400350"/>
          </a:xfrm>
          <a:prstGeom prst="rect">
            <a:avLst/>
          </a:prstGeom>
        </p:spPr>
      </p:pic>
      <p:pic>
        <p:nvPicPr>
          <p:cNvPr id="7" name="صورة 6">
            <a:extLst>
              <a:ext uri="{FF2B5EF4-FFF2-40B4-BE49-F238E27FC236}">
                <a16:creationId xmlns:a16="http://schemas.microsoft.com/office/drawing/2014/main" id="{26817AB5-A54D-499B-A521-46D5A016FE31}"/>
              </a:ext>
            </a:extLst>
          </p:cNvPr>
          <p:cNvPicPr>
            <a:picLocks noChangeAspect="1"/>
          </p:cNvPicPr>
          <p:nvPr/>
        </p:nvPicPr>
        <p:blipFill>
          <a:blip r:embed="rId3"/>
          <a:stretch>
            <a:fillRect/>
          </a:stretch>
        </p:blipFill>
        <p:spPr>
          <a:xfrm>
            <a:off x="1030741" y="635215"/>
            <a:ext cx="1421946" cy="16310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1222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B56B9597-2E96-4818-8719-A2504A7510BB}"/>
              </a:ext>
            </a:extLst>
          </p:cNvPr>
          <p:cNvSpPr txBox="1"/>
          <p:nvPr/>
        </p:nvSpPr>
        <p:spPr>
          <a:xfrm>
            <a:off x="1611084" y="312389"/>
            <a:ext cx="9492344" cy="1687890"/>
          </a:xfrm>
          <a:prstGeom prst="flowChartTerminator">
            <a:avLst/>
          </a:prstGeom>
          <a:solidFill>
            <a:schemeClr val="accent6">
              <a:lumMod val="20000"/>
              <a:lumOff val="80000"/>
            </a:schemeClr>
          </a:solidFill>
        </p:spPr>
        <p:txBody>
          <a:bodyPr wrap="square">
            <a:spAutoFit/>
          </a:bodyPr>
          <a:lstStyle/>
          <a:p>
            <a:r>
              <a:rPr lang="ar-EG" sz="3600" b="1" dirty="0"/>
              <a:t>لديك مستند مكون من 10 صفحات. اكتب عدد الأوراق التي سوف تحتاجها إذا اخترت طباعة الصفحات كالتالي: </a:t>
            </a:r>
          </a:p>
        </p:txBody>
      </p:sp>
      <p:sp>
        <p:nvSpPr>
          <p:cNvPr id="6" name="مربع نص 5">
            <a:extLst>
              <a:ext uri="{FF2B5EF4-FFF2-40B4-BE49-F238E27FC236}">
                <a16:creationId xmlns:a16="http://schemas.microsoft.com/office/drawing/2014/main" id="{5883834E-0F2A-4A44-8F36-6CBFB694169C}"/>
              </a:ext>
            </a:extLst>
          </p:cNvPr>
          <p:cNvSpPr txBox="1"/>
          <p:nvPr/>
        </p:nvSpPr>
        <p:spPr>
          <a:xfrm>
            <a:off x="6640284" y="2287357"/>
            <a:ext cx="3800371"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EG" sz="3200" b="1" dirty="0"/>
              <a:t>كل الصفحات</a:t>
            </a:r>
          </a:p>
        </p:txBody>
      </p:sp>
      <p:sp>
        <p:nvSpPr>
          <p:cNvPr id="9" name="مربع نص 8">
            <a:extLst>
              <a:ext uri="{FF2B5EF4-FFF2-40B4-BE49-F238E27FC236}">
                <a16:creationId xmlns:a16="http://schemas.microsoft.com/office/drawing/2014/main" id="{264C81C5-4B25-4258-84AA-BC7AD6D77050}"/>
              </a:ext>
            </a:extLst>
          </p:cNvPr>
          <p:cNvSpPr txBox="1"/>
          <p:nvPr/>
        </p:nvSpPr>
        <p:spPr>
          <a:xfrm>
            <a:off x="2307771" y="2287358"/>
            <a:ext cx="3800371"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endParaRPr lang="ar-EG" sz="3200" b="1" dirty="0"/>
          </a:p>
        </p:txBody>
      </p:sp>
      <p:sp>
        <p:nvSpPr>
          <p:cNvPr id="10" name="مربع نص 9">
            <a:extLst>
              <a:ext uri="{FF2B5EF4-FFF2-40B4-BE49-F238E27FC236}">
                <a16:creationId xmlns:a16="http://schemas.microsoft.com/office/drawing/2014/main" id="{E33ABD36-4E1D-4671-B22E-7C621223F428}"/>
              </a:ext>
            </a:extLst>
          </p:cNvPr>
          <p:cNvSpPr txBox="1"/>
          <p:nvPr/>
        </p:nvSpPr>
        <p:spPr>
          <a:xfrm>
            <a:off x="6640284" y="3026793"/>
            <a:ext cx="3788229"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EG" sz="3200" b="1" dirty="0"/>
              <a:t>1-5</a:t>
            </a:r>
          </a:p>
        </p:txBody>
      </p:sp>
      <p:sp>
        <p:nvSpPr>
          <p:cNvPr id="11" name="مربع نص 10">
            <a:extLst>
              <a:ext uri="{FF2B5EF4-FFF2-40B4-BE49-F238E27FC236}">
                <a16:creationId xmlns:a16="http://schemas.microsoft.com/office/drawing/2014/main" id="{EB27E2DE-41AE-47F0-9DFE-C5635AFA13A9}"/>
              </a:ext>
            </a:extLst>
          </p:cNvPr>
          <p:cNvSpPr txBox="1"/>
          <p:nvPr/>
        </p:nvSpPr>
        <p:spPr>
          <a:xfrm>
            <a:off x="2307771" y="3026794"/>
            <a:ext cx="3788229"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endParaRPr lang="ar-EG" sz="3200" b="1" dirty="0"/>
          </a:p>
        </p:txBody>
      </p:sp>
      <p:sp>
        <p:nvSpPr>
          <p:cNvPr id="12" name="مربع نص 11">
            <a:extLst>
              <a:ext uri="{FF2B5EF4-FFF2-40B4-BE49-F238E27FC236}">
                <a16:creationId xmlns:a16="http://schemas.microsoft.com/office/drawing/2014/main" id="{FE5AD323-1476-449D-997B-FA340E08CC22}"/>
              </a:ext>
            </a:extLst>
          </p:cNvPr>
          <p:cNvSpPr txBox="1"/>
          <p:nvPr/>
        </p:nvSpPr>
        <p:spPr>
          <a:xfrm>
            <a:off x="6640284" y="3807451"/>
            <a:ext cx="3788229"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EG" sz="3200" b="1" dirty="0"/>
              <a:t>1-3-5</a:t>
            </a:r>
          </a:p>
        </p:txBody>
      </p:sp>
      <p:sp>
        <p:nvSpPr>
          <p:cNvPr id="13" name="مربع نص 12">
            <a:extLst>
              <a:ext uri="{FF2B5EF4-FFF2-40B4-BE49-F238E27FC236}">
                <a16:creationId xmlns:a16="http://schemas.microsoft.com/office/drawing/2014/main" id="{D7E77E41-D970-45DD-84F2-87211D300001}"/>
              </a:ext>
            </a:extLst>
          </p:cNvPr>
          <p:cNvSpPr txBox="1"/>
          <p:nvPr/>
        </p:nvSpPr>
        <p:spPr>
          <a:xfrm>
            <a:off x="2307771" y="3807452"/>
            <a:ext cx="3788229"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endParaRPr lang="ar-EG" sz="3200" b="1" dirty="0"/>
          </a:p>
        </p:txBody>
      </p:sp>
      <p:sp>
        <p:nvSpPr>
          <p:cNvPr id="14" name="مربع نص 13">
            <a:extLst>
              <a:ext uri="{FF2B5EF4-FFF2-40B4-BE49-F238E27FC236}">
                <a16:creationId xmlns:a16="http://schemas.microsoft.com/office/drawing/2014/main" id="{8564894F-07CA-4253-B55C-88904E4B4EE0}"/>
              </a:ext>
            </a:extLst>
          </p:cNvPr>
          <p:cNvSpPr txBox="1"/>
          <p:nvPr/>
        </p:nvSpPr>
        <p:spPr>
          <a:xfrm>
            <a:off x="6640284" y="4392226"/>
            <a:ext cx="3788229"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EG" sz="3200" b="1" dirty="0"/>
              <a:t>1-3،5</a:t>
            </a:r>
          </a:p>
        </p:txBody>
      </p:sp>
      <p:sp>
        <p:nvSpPr>
          <p:cNvPr id="15" name="مربع نص 14">
            <a:extLst>
              <a:ext uri="{FF2B5EF4-FFF2-40B4-BE49-F238E27FC236}">
                <a16:creationId xmlns:a16="http://schemas.microsoft.com/office/drawing/2014/main" id="{3169AEA5-46BF-47B3-BBD2-745A2F75F57D}"/>
              </a:ext>
            </a:extLst>
          </p:cNvPr>
          <p:cNvSpPr txBox="1"/>
          <p:nvPr/>
        </p:nvSpPr>
        <p:spPr>
          <a:xfrm>
            <a:off x="2307771" y="4392227"/>
            <a:ext cx="3788229"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endParaRPr lang="ar-EG" sz="3200" b="1" dirty="0"/>
          </a:p>
        </p:txBody>
      </p:sp>
      <p:sp>
        <p:nvSpPr>
          <p:cNvPr id="16" name="مربع نص 15">
            <a:extLst>
              <a:ext uri="{FF2B5EF4-FFF2-40B4-BE49-F238E27FC236}">
                <a16:creationId xmlns:a16="http://schemas.microsoft.com/office/drawing/2014/main" id="{8946F243-9735-4ECD-BB13-11E3CEB296A0}"/>
              </a:ext>
            </a:extLst>
          </p:cNvPr>
          <p:cNvSpPr txBox="1"/>
          <p:nvPr/>
        </p:nvSpPr>
        <p:spPr>
          <a:xfrm>
            <a:off x="6640284" y="5269387"/>
            <a:ext cx="3788229"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EG" sz="3200" dirty="0"/>
              <a:t>7-5 ، 3-1 </a:t>
            </a:r>
            <a:endParaRPr lang="ar-EG" sz="3200" b="1" dirty="0"/>
          </a:p>
        </p:txBody>
      </p:sp>
      <p:sp>
        <p:nvSpPr>
          <p:cNvPr id="17" name="مربع نص 16">
            <a:extLst>
              <a:ext uri="{FF2B5EF4-FFF2-40B4-BE49-F238E27FC236}">
                <a16:creationId xmlns:a16="http://schemas.microsoft.com/office/drawing/2014/main" id="{7032998F-F48E-49A6-B0B5-06512C3A1F2A}"/>
              </a:ext>
            </a:extLst>
          </p:cNvPr>
          <p:cNvSpPr txBox="1"/>
          <p:nvPr/>
        </p:nvSpPr>
        <p:spPr>
          <a:xfrm>
            <a:off x="2307771" y="5269388"/>
            <a:ext cx="3788229"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endParaRPr lang="ar-EG" sz="3200" b="1" dirty="0"/>
          </a:p>
        </p:txBody>
      </p:sp>
      <p:sp>
        <p:nvSpPr>
          <p:cNvPr id="18" name="مربع نص 17">
            <a:extLst>
              <a:ext uri="{FF2B5EF4-FFF2-40B4-BE49-F238E27FC236}">
                <a16:creationId xmlns:a16="http://schemas.microsoft.com/office/drawing/2014/main" id="{5A1EB181-E49F-4704-9F4E-1198514D9343}"/>
              </a:ext>
            </a:extLst>
          </p:cNvPr>
          <p:cNvSpPr txBox="1"/>
          <p:nvPr/>
        </p:nvSpPr>
        <p:spPr>
          <a:xfrm>
            <a:off x="6640284" y="5960835"/>
            <a:ext cx="3788229"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EG" sz="3200" dirty="0"/>
              <a:t>الصفحة الحالية</a:t>
            </a:r>
            <a:endParaRPr lang="ar-EG" sz="3200" b="1" dirty="0"/>
          </a:p>
        </p:txBody>
      </p:sp>
      <p:sp>
        <p:nvSpPr>
          <p:cNvPr id="19" name="مربع نص 18">
            <a:extLst>
              <a:ext uri="{FF2B5EF4-FFF2-40B4-BE49-F238E27FC236}">
                <a16:creationId xmlns:a16="http://schemas.microsoft.com/office/drawing/2014/main" id="{611349F7-7999-4836-8C19-65DD5B43EEBE}"/>
              </a:ext>
            </a:extLst>
          </p:cNvPr>
          <p:cNvSpPr txBox="1"/>
          <p:nvPr/>
        </p:nvSpPr>
        <p:spPr>
          <a:xfrm>
            <a:off x="2307771" y="5960836"/>
            <a:ext cx="3788229" cy="584775"/>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lgn="ctr"/>
            <a:endParaRPr lang="ar-EG" sz="3200" b="1" dirty="0"/>
          </a:p>
        </p:txBody>
      </p:sp>
      <p:sp>
        <p:nvSpPr>
          <p:cNvPr id="20" name="مربع نص 19">
            <a:extLst>
              <a:ext uri="{FF2B5EF4-FFF2-40B4-BE49-F238E27FC236}">
                <a16:creationId xmlns:a16="http://schemas.microsoft.com/office/drawing/2014/main" id="{3ECC1F36-CF6C-4864-AF72-5B8C57F7C5B2}"/>
              </a:ext>
            </a:extLst>
          </p:cNvPr>
          <p:cNvSpPr txBox="1"/>
          <p:nvPr/>
        </p:nvSpPr>
        <p:spPr>
          <a:xfrm>
            <a:off x="3988985" y="2307691"/>
            <a:ext cx="1001486" cy="523220"/>
          </a:xfrm>
          <a:prstGeom prst="rect">
            <a:avLst/>
          </a:prstGeom>
          <a:noFill/>
        </p:spPr>
        <p:txBody>
          <a:bodyPr wrap="square" rtlCol="1">
            <a:spAutoFit/>
          </a:bodyPr>
          <a:lstStyle/>
          <a:p>
            <a:r>
              <a:rPr lang="ar-EG" sz="2800" b="1" dirty="0">
                <a:solidFill>
                  <a:srgbClr val="FF0000"/>
                </a:solidFill>
              </a:rPr>
              <a:t>10</a:t>
            </a:r>
          </a:p>
        </p:txBody>
      </p:sp>
      <p:sp>
        <p:nvSpPr>
          <p:cNvPr id="21" name="مربع نص 20">
            <a:extLst>
              <a:ext uri="{FF2B5EF4-FFF2-40B4-BE49-F238E27FC236}">
                <a16:creationId xmlns:a16="http://schemas.microsoft.com/office/drawing/2014/main" id="{7517E6F8-A55E-4711-861E-AAEE7D5655FC}"/>
              </a:ext>
            </a:extLst>
          </p:cNvPr>
          <p:cNvSpPr txBox="1"/>
          <p:nvPr/>
        </p:nvSpPr>
        <p:spPr>
          <a:xfrm>
            <a:off x="3988985" y="3068016"/>
            <a:ext cx="1001486" cy="523220"/>
          </a:xfrm>
          <a:prstGeom prst="rect">
            <a:avLst/>
          </a:prstGeom>
          <a:noFill/>
        </p:spPr>
        <p:txBody>
          <a:bodyPr wrap="square" rtlCol="1">
            <a:spAutoFit/>
          </a:bodyPr>
          <a:lstStyle/>
          <a:p>
            <a:r>
              <a:rPr lang="ar-EG" sz="2800" b="1" dirty="0">
                <a:solidFill>
                  <a:srgbClr val="FF0000"/>
                </a:solidFill>
              </a:rPr>
              <a:t>5</a:t>
            </a:r>
          </a:p>
        </p:txBody>
      </p:sp>
      <p:sp>
        <p:nvSpPr>
          <p:cNvPr id="22" name="مربع نص 21">
            <a:extLst>
              <a:ext uri="{FF2B5EF4-FFF2-40B4-BE49-F238E27FC236}">
                <a16:creationId xmlns:a16="http://schemas.microsoft.com/office/drawing/2014/main" id="{85B3FDC7-C2B1-481F-93E5-D54EA8C3A449}"/>
              </a:ext>
            </a:extLst>
          </p:cNvPr>
          <p:cNvSpPr txBox="1"/>
          <p:nvPr/>
        </p:nvSpPr>
        <p:spPr>
          <a:xfrm>
            <a:off x="3988985" y="3838230"/>
            <a:ext cx="1001486" cy="523220"/>
          </a:xfrm>
          <a:prstGeom prst="rect">
            <a:avLst/>
          </a:prstGeom>
          <a:noFill/>
        </p:spPr>
        <p:txBody>
          <a:bodyPr wrap="square" rtlCol="1">
            <a:spAutoFit/>
          </a:bodyPr>
          <a:lstStyle/>
          <a:p>
            <a:r>
              <a:rPr lang="ar-EG" sz="2800" b="1" dirty="0">
                <a:solidFill>
                  <a:srgbClr val="FF0000"/>
                </a:solidFill>
              </a:rPr>
              <a:t>3</a:t>
            </a:r>
          </a:p>
        </p:txBody>
      </p:sp>
      <p:sp>
        <p:nvSpPr>
          <p:cNvPr id="23" name="مربع نص 22">
            <a:extLst>
              <a:ext uri="{FF2B5EF4-FFF2-40B4-BE49-F238E27FC236}">
                <a16:creationId xmlns:a16="http://schemas.microsoft.com/office/drawing/2014/main" id="{BC69722E-6734-48F3-8AF2-3959DDE162E9}"/>
              </a:ext>
            </a:extLst>
          </p:cNvPr>
          <p:cNvSpPr txBox="1"/>
          <p:nvPr/>
        </p:nvSpPr>
        <p:spPr>
          <a:xfrm>
            <a:off x="3988985" y="4507119"/>
            <a:ext cx="1001486" cy="523220"/>
          </a:xfrm>
          <a:prstGeom prst="rect">
            <a:avLst/>
          </a:prstGeom>
          <a:noFill/>
        </p:spPr>
        <p:txBody>
          <a:bodyPr wrap="square" rtlCol="1">
            <a:spAutoFit/>
          </a:bodyPr>
          <a:lstStyle/>
          <a:p>
            <a:r>
              <a:rPr lang="ar-EG" sz="2800" b="1" dirty="0">
                <a:solidFill>
                  <a:srgbClr val="FF0000"/>
                </a:solidFill>
              </a:rPr>
              <a:t>4</a:t>
            </a:r>
          </a:p>
        </p:txBody>
      </p:sp>
      <p:sp>
        <p:nvSpPr>
          <p:cNvPr id="24" name="مربع نص 23">
            <a:extLst>
              <a:ext uri="{FF2B5EF4-FFF2-40B4-BE49-F238E27FC236}">
                <a16:creationId xmlns:a16="http://schemas.microsoft.com/office/drawing/2014/main" id="{D347A02C-9CD0-4E80-810E-EF4222485D60}"/>
              </a:ext>
            </a:extLst>
          </p:cNvPr>
          <p:cNvSpPr txBox="1"/>
          <p:nvPr/>
        </p:nvSpPr>
        <p:spPr>
          <a:xfrm>
            <a:off x="3988985" y="5322725"/>
            <a:ext cx="1001486" cy="523220"/>
          </a:xfrm>
          <a:prstGeom prst="rect">
            <a:avLst/>
          </a:prstGeom>
          <a:noFill/>
        </p:spPr>
        <p:txBody>
          <a:bodyPr wrap="square" rtlCol="1">
            <a:spAutoFit/>
          </a:bodyPr>
          <a:lstStyle/>
          <a:p>
            <a:r>
              <a:rPr lang="ar-EG" sz="2800" b="1" dirty="0">
                <a:solidFill>
                  <a:srgbClr val="FF0000"/>
                </a:solidFill>
              </a:rPr>
              <a:t>6</a:t>
            </a:r>
          </a:p>
        </p:txBody>
      </p:sp>
      <p:sp>
        <p:nvSpPr>
          <p:cNvPr id="25" name="مربع نص 24">
            <a:extLst>
              <a:ext uri="{FF2B5EF4-FFF2-40B4-BE49-F238E27FC236}">
                <a16:creationId xmlns:a16="http://schemas.microsoft.com/office/drawing/2014/main" id="{D3C2FB66-4AC6-457D-958E-296B5D878FAD}"/>
              </a:ext>
            </a:extLst>
          </p:cNvPr>
          <p:cNvSpPr txBox="1"/>
          <p:nvPr/>
        </p:nvSpPr>
        <p:spPr>
          <a:xfrm>
            <a:off x="4080885" y="5991612"/>
            <a:ext cx="1001486" cy="523220"/>
          </a:xfrm>
          <a:prstGeom prst="rect">
            <a:avLst/>
          </a:prstGeom>
          <a:noFill/>
        </p:spPr>
        <p:txBody>
          <a:bodyPr wrap="square" rtlCol="1">
            <a:spAutoFit/>
          </a:bodyPr>
          <a:lstStyle/>
          <a:p>
            <a:r>
              <a:rPr lang="ar-EG" sz="2800" b="1" dirty="0">
                <a:solidFill>
                  <a:srgbClr val="FF0000"/>
                </a:solidFill>
              </a:rPr>
              <a:t>1</a:t>
            </a:r>
          </a:p>
        </p:txBody>
      </p:sp>
    </p:spTree>
    <p:extLst>
      <p:ext uri="{BB962C8B-B14F-4D97-AF65-F5344CB8AC3E}">
        <p14:creationId xmlns:p14="http://schemas.microsoft.com/office/powerpoint/2010/main" val="355661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80">
                                          <p:stCondLst>
                                            <p:cond delay="0"/>
                                          </p:stCondLst>
                                        </p:cTn>
                                        <p:tgtEl>
                                          <p:spTgt spid="20"/>
                                        </p:tgtEl>
                                      </p:cBhvr>
                                    </p:animEffect>
                                    <p:anim calcmode="lin" valueType="num">
                                      <p:cBhvr>
                                        <p:cTn id="4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4" dur="26">
                                          <p:stCondLst>
                                            <p:cond delay="650"/>
                                          </p:stCondLst>
                                        </p:cTn>
                                        <p:tgtEl>
                                          <p:spTgt spid="20"/>
                                        </p:tgtEl>
                                      </p:cBhvr>
                                      <p:to x="100000" y="60000"/>
                                    </p:animScale>
                                    <p:animScale>
                                      <p:cBhvr>
                                        <p:cTn id="55" dur="166" decel="50000">
                                          <p:stCondLst>
                                            <p:cond delay="676"/>
                                          </p:stCondLst>
                                        </p:cTn>
                                        <p:tgtEl>
                                          <p:spTgt spid="20"/>
                                        </p:tgtEl>
                                      </p:cBhvr>
                                      <p:to x="100000" y="100000"/>
                                    </p:animScale>
                                    <p:animScale>
                                      <p:cBhvr>
                                        <p:cTn id="56" dur="26">
                                          <p:stCondLst>
                                            <p:cond delay="1312"/>
                                          </p:stCondLst>
                                        </p:cTn>
                                        <p:tgtEl>
                                          <p:spTgt spid="20"/>
                                        </p:tgtEl>
                                      </p:cBhvr>
                                      <p:to x="100000" y="80000"/>
                                    </p:animScale>
                                    <p:animScale>
                                      <p:cBhvr>
                                        <p:cTn id="57" dur="166" decel="50000">
                                          <p:stCondLst>
                                            <p:cond delay="1338"/>
                                          </p:stCondLst>
                                        </p:cTn>
                                        <p:tgtEl>
                                          <p:spTgt spid="20"/>
                                        </p:tgtEl>
                                      </p:cBhvr>
                                      <p:to x="100000" y="100000"/>
                                    </p:animScale>
                                    <p:animScale>
                                      <p:cBhvr>
                                        <p:cTn id="58" dur="26">
                                          <p:stCondLst>
                                            <p:cond delay="1642"/>
                                          </p:stCondLst>
                                        </p:cTn>
                                        <p:tgtEl>
                                          <p:spTgt spid="20"/>
                                        </p:tgtEl>
                                      </p:cBhvr>
                                      <p:to x="100000" y="90000"/>
                                    </p:animScale>
                                    <p:animScale>
                                      <p:cBhvr>
                                        <p:cTn id="59" dur="166" decel="50000">
                                          <p:stCondLst>
                                            <p:cond delay="1668"/>
                                          </p:stCondLst>
                                        </p:cTn>
                                        <p:tgtEl>
                                          <p:spTgt spid="20"/>
                                        </p:tgtEl>
                                      </p:cBhvr>
                                      <p:to x="100000" y="100000"/>
                                    </p:animScale>
                                    <p:animScale>
                                      <p:cBhvr>
                                        <p:cTn id="60" dur="26">
                                          <p:stCondLst>
                                            <p:cond delay="1808"/>
                                          </p:stCondLst>
                                        </p:cTn>
                                        <p:tgtEl>
                                          <p:spTgt spid="20"/>
                                        </p:tgtEl>
                                      </p:cBhvr>
                                      <p:to x="100000" y="95000"/>
                                    </p:animScale>
                                    <p:animScale>
                                      <p:cBhvr>
                                        <p:cTn id="61" dur="166" decel="50000">
                                          <p:stCondLst>
                                            <p:cond delay="1834"/>
                                          </p:stCondLst>
                                        </p:cTn>
                                        <p:tgtEl>
                                          <p:spTgt spid="20"/>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80">
                                          <p:stCondLst>
                                            <p:cond delay="0"/>
                                          </p:stCondLst>
                                        </p:cTn>
                                        <p:tgtEl>
                                          <p:spTgt spid="21"/>
                                        </p:tgtEl>
                                      </p:cBhvr>
                                    </p:animEffect>
                                    <p:anim calcmode="lin" valueType="num">
                                      <p:cBhvr>
                                        <p:cTn id="6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2" dur="26">
                                          <p:stCondLst>
                                            <p:cond delay="650"/>
                                          </p:stCondLst>
                                        </p:cTn>
                                        <p:tgtEl>
                                          <p:spTgt spid="21"/>
                                        </p:tgtEl>
                                      </p:cBhvr>
                                      <p:to x="100000" y="60000"/>
                                    </p:animScale>
                                    <p:animScale>
                                      <p:cBhvr>
                                        <p:cTn id="73" dur="166" decel="50000">
                                          <p:stCondLst>
                                            <p:cond delay="676"/>
                                          </p:stCondLst>
                                        </p:cTn>
                                        <p:tgtEl>
                                          <p:spTgt spid="21"/>
                                        </p:tgtEl>
                                      </p:cBhvr>
                                      <p:to x="100000" y="100000"/>
                                    </p:animScale>
                                    <p:animScale>
                                      <p:cBhvr>
                                        <p:cTn id="74" dur="26">
                                          <p:stCondLst>
                                            <p:cond delay="1312"/>
                                          </p:stCondLst>
                                        </p:cTn>
                                        <p:tgtEl>
                                          <p:spTgt spid="21"/>
                                        </p:tgtEl>
                                      </p:cBhvr>
                                      <p:to x="100000" y="80000"/>
                                    </p:animScale>
                                    <p:animScale>
                                      <p:cBhvr>
                                        <p:cTn id="75" dur="166" decel="50000">
                                          <p:stCondLst>
                                            <p:cond delay="1338"/>
                                          </p:stCondLst>
                                        </p:cTn>
                                        <p:tgtEl>
                                          <p:spTgt spid="21"/>
                                        </p:tgtEl>
                                      </p:cBhvr>
                                      <p:to x="100000" y="100000"/>
                                    </p:animScale>
                                    <p:animScale>
                                      <p:cBhvr>
                                        <p:cTn id="76" dur="26">
                                          <p:stCondLst>
                                            <p:cond delay="1642"/>
                                          </p:stCondLst>
                                        </p:cTn>
                                        <p:tgtEl>
                                          <p:spTgt spid="21"/>
                                        </p:tgtEl>
                                      </p:cBhvr>
                                      <p:to x="100000" y="90000"/>
                                    </p:animScale>
                                    <p:animScale>
                                      <p:cBhvr>
                                        <p:cTn id="77" dur="166" decel="50000">
                                          <p:stCondLst>
                                            <p:cond delay="1668"/>
                                          </p:stCondLst>
                                        </p:cTn>
                                        <p:tgtEl>
                                          <p:spTgt spid="21"/>
                                        </p:tgtEl>
                                      </p:cBhvr>
                                      <p:to x="100000" y="100000"/>
                                    </p:animScale>
                                    <p:animScale>
                                      <p:cBhvr>
                                        <p:cTn id="78" dur="26">
                                          <p:stCondLst>
                                            <p:cond delay="1808"/>
                                          </p:stCondLst>
                                        </p:cTn>
                                        <p:tgtEl>
                                          <p:spTgt spid="21"/>
                                        </p:tgtEl>
                                      </p:cBhvr>
                                      <p:to x="100000" y="95000"/>
                                    </p:animScale>
                                    <p:animScale>
                                      <p:cBhvr>
                                        <p:cTn id="79" dur="166" decel="50000">
                                          <p:stCondLst>
                                            <p:cond delay="1834"/>
                                          </p:stCondLst>
                                        </p:cTn>
                                        <p:tgtEl>
                                          <p:spTgt spid="21"/>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80">
                                          <p:stCondLst>
                                            <p:cond delay="0"/>
                                          </p:stCondLst>
                                        </p:cTn>
                                        <p:tgtEl>
                                          <p:spTgt spid="22"/>
                                        </p:tgtEl>
                                      </p:cBhvr>
                                    </p:animEffect>
                                    <p:anim calcmode="lin" valueType="num">
                                      <p:cBhvr>
                                        <p:cTn id="8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0" dur="26">
                                          <p:stCondLst>
                                            <p:cond delay="650"/>
                                          </p:stCondLst>
                                        </p:cTn>
                                        <p:tgtEl>
                                          <p:spTgt spid="22"/>
                                        </p:tgtEl>
                                      </p:cBhvr>
                                      <p:to x="100000" y="60000"/>
                                    </p:animScale>
                                    <p:animScale>
                                      <p:cBhvr>
                                        <p:cTn id="91" dur="166" decel="50000">
                                          <p:stCondLst>
                                            <p:cond delay="676"/>
                                          </p:stCondLst>
                                        </p:cTn>
                                        <p:tgtEl>
                                          <p:spTgt spid="22"/>
                                        </p:tgtEl>
                                      </p:cBhvr>
                                      <p:to x="100000" y="100000"/>
                                    </p:animScale>
                                    <p:animScale>
                                      <p:cBhvr>
                                        <p:cTn id="92" dur="26">
                                          <p:stCondLst>
                                            <p:cond delay="1312"/>
                                          </p:stCondLst>
                                        </p:cTn>
                                        <p:tgtEl>
                                          <p:spTgt spid="22"/>
                                        </p:tgtEl>
                                      </p:cBhvr>
                                      <p:to x="100000" y="80000"/>
                                    </p:animScale>
                                    <p:animScale>
                                      <p:cBhvr>
                                        <p:cTn id="93" dur="166" decel="50000">
                                          <p:stCondLst>
                                            <p:cond delay="1338"/>
                                          </p:stCondLst>
                                        </p:cTn>
                                        <p:tgtEl>
                                          <p:spTgt spid="22"/>
                                        </p:tgtEl>
                                      </p:cBhvr>
                                      <p:to x="100000" y="100000"/>
                                    </p:animScale>
                                    <p:animScale>
                                      <p:cBhvr>
                                        <p:cTn id="94" dur="26">
                                          <p:stCondLst>
                                            <p:cond delay="1642"/>
                                          </p:stCondLst>
                                        </p:cTn>
                                        <p:tgtEl>
                                          <p:spTgt spid="22"/>
                                        </p:tgtEl>
                                      </p:cBhvr>
                                      <p:to x="100000" y="90000"/>
                                    </p:animScale>
                                    <p:animScale>
                                      <p:cBhvr>
                                        <p:cTn id="95" dur="166" decel="50000">
                                          <p:stCondLst>
                                            <p:cond delay="1668"/>
                                          </p:stCondLst>
                                        </p:cTn>
                                        <p:tgtEl>
                                          <p:spTgt spid="22"/>
                                        </p:tgtEl>
                                      </p:cBhvr>
                                      <p:to x="100000" y="100000"/>
                                    </p:animScale>
                                    <p:animScale>
                                      <p:cBhvr>
                                        <p:cTn id="96" dur="26">
                                          <p:stCondLst>
                                            <p:cond delay="1808"/>
                                          </p:stCondLst>
                                        </p:cTn>
                                        <p:tgtEl>
                                          <p:spTgt spid="22"/>
                                        </p:tgtEl>
                                      </p:cBhvr>
                                      <p:to x="100000" y="95000"/>
                                    </p:animScale>
                                    <p:animScale>
                                      <p:cBhvr>
                                        <p:cTn id="97" dur="166" decel="50000">
                                          <p:stCondLst>
                                            <p:cond delay="1834"/>
                                          </p:stCondLst>
                                        </p:cTn>
                                        <p:tgtEl>
                                          <p:spTgt spid="22"/>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80">
                                          <p:stCondLst>
                                            <p:cond delay="0"/>
                                          </p:stCondLst>
                                        </p:cTn>
                                        <p:tgtEl>
                                          <p:spTgt spid="23"/>
                                        </p:tgtEl>
                                      </p:cBhvr>
                                    </p:animEffect>
                                    <p:anim calcmode="lin" valueType="num">
                                      <p:cBhvr>
                                        <p:cTn id="10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8" dur="26">
                                          <p:stCondLst>
                                            <p:cond delay="650"/>
                                          </p:stCondLst>
                                        </p:cTn>
                                        <p:tgtEl>
                                          <p:spTgt spid="23"/>
                                        </p:tgtEl>
                                      </p:cBhvr>
                                      <p:to x="100000" y="60000"/>
                                    </p:animScale>
                                    <p:animScale>
                                      <p:cBhvr>
                                        <p:cTn id="109" dur="166" decel="50000">
                                          <p:stCondLst>
                                            <p:cond delay="676"/>
                                          </p:stCondLst>
                                        </p:cTn>
                                        <p:tgtEl>
                                          <p:spTgt spid="23"/>
                                        </p:tgtEl>
                                      </p:cBhvr>
                                      <p:to x="100000" y="100000"/>
                                    </p:animScale>
                                    <p:animScale>
                                      <p:cBhvr>
                                        <p:cTn id="110" dur="26">
                                          <p:stCondLst>
                                            <p:cond delay="1312"/>
                                          </p:stCondLst>
                                        </p:cTn>
                                        <p:tgtEl>
                                          <p:spTgt spid="23"/>
                                        </p:tgtEl>
                                      </p:cBhvr>
                                      <p:to x="100000" y="80000"/>
                                    </p:animScale>
                                    <p:animScale>
                                      <p:cBhvr>
                                        <p:cTn id="111" dur="166" decel="50000">
                                          <p:stCondLst>
                                            <p:cond delay="1338"/>
                                          </p:stCondLst>
                                        </p:cTn>
                                        <p:tgtEl>
                                          <p:spTgt spid="23"/>
                                        </p:tgtEl>
                                      </p:cBhvr>
                                      <p:to x="100000" y="100000"/>
                                    </p:animScale>
                                    <p:animScale>
                                      <p:cBhvr>
                                        <p:cTn id="112" dur="26">
                                          <p:stCondLst>
                                            <p:cond delay="1642"/>
                                          </p:stCondLst>
                                        </p:cTn>
                                        <p:tgtEl>
                                          <p:spTgt spid="23"/>
                                        </p:tgtEl>
                                      </p:cBhvr>
                                      <p:to x="100000" y="90000"/>
                                    </p:animScale>
                                    <p:animScale>
                                      <p:cBhvr>
                                        <p:cTn id="113" dur="166" decel="50000">
                                          <p:stCondLst>
                                            <p:cond delay="1668"/>
                                          </p:stCondLst>
                                        </p:cTn>
                                        <p:tgtEl>
                                          <p:spTgt spid="23"/>
                                        </p:tgtEl>
                                      </p:cBhvr>
                                      <p:to x="100000" y="100000"/>
                                    </p:animScale>
                                    <p:animScale>
                                      <p:cBhvr>
                                        <p:cTn id="114" dur="26">
                                          <p:stCondLst>
                                            <p:cond delay="1808"/>
                                          </p:stCondLst>
                                        </p:cTn>
                                        <p:tgtEl>
                                          <p:spTgt spid="23"/>
                                        </p:tgtEl>
                                      </p:cBhvr>
                                      <p:to x="100000" y="95000"/>
                                    </p:animScale>
                                    <p:animScale>
                                      <p:cBhvr>
                                        <p:cTn id="115" dur="166" decel="50000">
                                          <p:stCondLst>
                                            <p:cond delay="1834"/>
                                          </p:stCondLst>
                                        </p:cTn>
                                        <p:tgtEl>
                                          <p:spTgt spid="23"/>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wipe(down)">
                                      <p:cBhvr>
                                        <p:cTn id="120" dur="580">
                                          <p:stCondLst>
                                            <p:cond delay="0"/>
                                          </p:stCondLst>
                                        </p:cTn>
                                        <p:tgtEl>
                                          <p:spTgt spid="24"/>
                                        </p:tgtEl>
                                      </p:cBhvr>
                                    </p:animEffect>
                                    <p:anim calcmode="lin" valueType="num">
                                      <p:cBhvr>
                                        <p:cTn id="12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6" dur="26">
                                          <p:stCondLst>
                                            <p:cond delay="650"/>
                                          </p:stCondLst>
                                        </p:cTn>
                                        <p:tgtEl>
                                          <p:spTgt spid="24"/>
                                        </p:tgtEl>
                                      </p:cBhvr>
                                      <p:to x="100000" y="60000"/>
                                    </p:animScale>
                                    <p:animScale>
                                      <p:cBhvr>
                                        <p:cTn id="127" dur="166" decel="50000">
                                          <p:stCondLst>
                                            <p:cond delay="676"/>
                                          </p:stCondLst>
                                        </p:cTn>
                                        <p:tgtEl>
                                          <p:spTgt spid="24"/>
                                        </p:tgtEl>
                                      </p:cBhvr>
                                      <p:to x="100000" y="100000"/>
                                    </p:animScale>
                                    <p:animScale>
                                      <p:cBhvr>
                                        <p:cTn id="128" dur="26">
                                          <p:stCondLst>
                                            <p:cond delay="1312"/>
                                          </p:stCondLst>
                                        </p:cTn>
                                        <p:tgtEl>
                                          <p:spTgt spid="24"/>
                                        </p:tgtEl>
                                      </p:cBhvr>
                                      <p:to x="100000" y="80000"/>
                                    </p:animScale>
                                    <p:animScale>
                                      <p:cBhvr>
                                        <p:cTn id="129" dur="166" decel="50000">
                                          <p:stCondLst>
                                            <p:cond delay="1338"/>
                                          </p:stCondLst>
                                        </p:cTn>
                                        <p:tgtEl>
                                          <p:spTgt spid="24"/>
                                        </p:tgtEl>
                                      </p:cBhvr>
                                      <p:to x="100000" y="100000"/>
                                    </p:animScale>
                                    <p:animScale>
                                      <p:cBhvr>
                                        <p:cTn id="130" dur="26">
                                          <p:stCondLst>
                                            <p:cond delay="1642"/>
                                          </p:stCondLst>
                                        </p:cTn>
                                        <p:tgtEl>
                                          <p:spTgt spid="24"/>
                                        </p:tgtEl>
                                      </p:cBhvr>
                                      <p:to x="100000" y="90000"/>
                                    </p:animScale>
                                    <p:animScale>
                                      <p:cBhvr>
                                        <p:cTn id="131" dur="166" decel="50000">
                                          <p:stCondLst>
                                            <p:cond delay="1668"/>
                                          </p:stCondLst>
                                        </p:cTn>
                                        <p:tgtEl>
                                          <p:spTgt spid="24"/>
                                        </p:tgtEl>
                                      </p:cBhvr>
                                      <p:to x="100000" y="100000"/>
                                    </p:animScale>
                                    <p:animScale>
                                      <p:cBhvr>
                                        <p:cTn id="132" dur="26">
                                          <p:stCondLst>
                                            <p:cond delay="1808"/>
                                          </p:stCondLst>
                                        </p:cTn>
                                        <p:tgtEl>
                                          <p:spTgt spid="24"/>
                                        </p:tgtEl>
                                      </p:cBhvr>
                                      <p:to x="100000" y="95000"/>
                                    </p:animScale>
                                    <p:animScale>
                                      <p:cBhvr>
                                        <p:cTn id="133" dur="166" decel="50000">
                                          <p:stCondLst>
                                            <p:cond delay="1834"/>
                                          </p:stCondLst>
                                        </p:cTn>
                                        <p:tgtEl>
                                          <p:spTgt spid="24"/>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wipe(down)">
                                      <p:cBhvr>
                                        <p:cTn id="138" dur="580">
                                          <p:stCondLst>
                                            <p:cond delay="0"/>
                                          </p:stCondLst>
                                        </p:cTn>
                                        <p:tgtEl>
                                          <p:spTgt spid="25"/>
                                        </p:tgtEl>
                                      </p:cBhvr>
                                    </p:animEffect>
                                    <p:anim calcmode="lin" valueType="num">
                                      <p:cBhvr>
                                        <p:cTn id="13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44" dur="26">
                                          <p:stCondLst>
                                            <p:cond delay="650"/>
                                          </p:stCondLst>
                                        </p:cTn>
                                        <p:tgtEl>
                                          <p:spTgt spid="25"/>
                                        </p:tgtEl>
                                      </p:cBhvr>
                                      <p:to x="100000" y="60000"/>
                                    </p:animScale>
                                    <p:animScale>
                                      <p:cBhvr>
                                        <p:cTn id="145" dur="166" decel="50000">
                                          <p:stCondLst>
                                            <p:cond delay="676"/>
                                          </p:stCondLst>
                                        </p:cTn>
                                        <p:tgtEl>
                                          <p:spTgt spid="25"/>
                                        </p:tgtEl>
                                      </p:cBhvr>
                                      <p:to x="100000" y="100000"/>
                                    </p:animScale>
                                    <p:animScale>
                                      <p:cBhvr>
                                        <p:cTn id="146" dur="26">
                                          <p:stCondLst>
                                            <p:cond delay="1312"/>
                                          </p:stCondLst>
                                        </p:cTn>
                                        <p:tgtEl>
                                          <p:spTgt spid="25"/>
                                        </p:tgtEl>
                                      </p:cBhvr>
                                      <p:to x="100000" y="80000"/>
                                    </p:animScale>
                                    <p:animScale>
                                      <p:cBhvr>
                                        <p:cTn id="147" dur="166" decel="50000">
                                          <p:stCondLst>
                                            <p:cond delay="1338"/>
                                          </p:stCondLst>
                                        </p:cTn>
                                        <p:tgtEl>
                                          <p:spTgt spid="25"/>
                                        </p:tgtEl>
                                      </p:cBhvr>
                                      <p:to x="100000" y="100000"/>
                                    </p:animScale>
                                    <p:animScale>
                                      <p:cBhvr>
                                        <p:cTn id="148" dur="26">
                                          <p:stCondLst>
                                            <p:cond delay="1642"/>
                                          </p:stCondLst>
                                        </p:cTn>
                                        <p:tgtEl>
                                          <p:spTgt spid="25"/>
                                        </p:tgtEl>
                                      </p:cBhvr>
                                      <p:to x="100000" y="90000"/>
                                    </p:animScale>
                                    <p:animScale>
                                      <p:cBhvr>
                                        <p:cTn id="149" dur="166" decel="50000">
                                          <p:stCondLst>
                                            <p:cond delay="1668"/>
                                          </p:stCondLst>
                                        </p:cTn>
                                        <p:tgtEl>
                                          <p:spTgt spid="25"/>
                                        </p:tgtEl>
                                      </p:cBhvr>
                                      <p:to x="100000" y="100000"/>
                                    </p:animScale>
                                    <p:animScale>
                                      <p:cBhvr>
                                        <p:cTn id="150" dur="26">
                                          <p:stCondLst>
                                            <p:cond delay="1808"/>
                                          </p:stCondLst>
                                        </p:cTn>
                                        <p:tgtEl>
                                          <p:spTgt spid="25"/>
                                        </p:tgtEl>
                                      </p:cBhvr>
                                      <p:to x="100000" y="95000"/>
                                    </p:animScale>
                                    <p:animScale>
                                      <p:cBhvr>
                                        <p:cTn id="151"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9C71B007-FB02-44D3-AA22-757EAA409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70937"/>
            <a:ext cx="6858000" cy="5264963"/>
          </a:xfrm>
          <a:prstGeom prst="rect">
            <a:avLst/>
          </a:prstGeom>
        </p:spPr>
      </p:pic>
      <p:sp>
        <p:nvSpPr>
          <p:cNvPr id="5" name="مربع نص 4">
            <a:extLst>
              <a:ext uri="{FF2B5EF4-FFF2-40B4-BE49-F238E27FC236}">
                <a16:creationId xmlns:a16="http://schemas.microsoft.com/office/drawing/2014/main" id="{1E05A849-AC4C-4673-B75A-D13D690FB2A2}"/>
              </a:ext>
            </a:extLst>
          </p:cNvPr>
          <p:cNvSpPr txBox="1"/>
          <p:nvPr/>
        </p:nvSpPr>
        <p:spPr>
          <a:xfrm>
            <a:off x="4354285" y="2460174"/>
            <a:ext cx="2569029" cy="769441"/>
          </a:xfrm>
          <a:prstGeom prst="rect">
            <a:avLst/>
          </a:prstGeom>
          <a:noFill/>
        </p:spPr>
        <p:txBody>
          <a:bodyPr wrap="square" rtlCol="1">
            <a:spAutoFit/>
          </a:bodyPr>
          <a:lstStyle/>
          <a:p>
            <a:r>
              <a:rPr lang="ar-EG" sz="4400" b="1" dirty="0">
                <a:solidFill>
                  <a:srgbClr val="C00000"/>
                </a:solidFill>
              </a:rPr>
              <a:t>تدريب 3</a:t>
            </a:r>
          </a:p>
        </p:txBody>
      </p:sp>
      <p:sp>
        <p:nvSpPr>
          <p:cNvPr id="6" name="مربع نص 5">
            <a:extLst>
              <a:ext uri="{FF2B5EF4-FFF2-40B4-BE49-F238E27FC236}">
                <a16:creationId xmlns:a16="http://schemas.microsoft.com/office/drawing/2014/main" id="{A1597A8B-919C-4ABE-8631-197E899BE417}"/>
              </a:ext>
            </a:extLst>
          </p:cNvPr>
          <p:cNvSpPr txBox="1"/>
          <p:nvPr/>
        </p:nvSpPr>
        <p:spPr>
          <a:xfrm>
            <a:off x="2536372" y="4981175"/>
            <a:ext cx="7685314" cy="940653"/>
          </a:xfrm>
          <a:prstGeom prst="bevel">
            <a:avLst/>
          </a:prstGeom>
          <a:solidFill>
            <a:schemeClr val="accent6">
              <a:lumMod val="75000"/>
            </a:schemeClr>
          </a:solidFill>
        </p:spPr>
        <p:txBody>
          <a:bodyPr wrap="square" rtlCol="1">
            <a:spAutoFit/>
          </a:bodyPr>
          <a:lstStyle/>
          <a:p>
            <a:pPr algn="ctr"/>
            <a:r>
              <a:rPr lang="ar-EG" sz="4000" b="1" dirty="0">
                <a:solidFill>
                  <a:schemeClr val="bg1"/>
                </a:solidFill>
              </a:rPr>
              <a:t>رسالة محمد</a:t>
            </a:r>
          </a:p>
        </p:txBody>
      </p:sp>
      <p:sp>
        <p:nvSpPr>
          <p:cNvPr id="7" name="مربع نص 6">
            <a:extLst>
              <a:ext uri="{FF2B5EF4-FFF2-40B4-BE49-F238E27FC236}">
                <a16:creationId xmlns:a16="http://schemas.microsoft.com/office/drawing/2014/main" id="{AF226B47-924E-45E0-AED1-60E4B2DFD3B8}"/>
              </a:ext>
            </a:extLst>
          </p:cNvPr>
          <p:cNvSpPr txBox="1"/>
          <p:nvPr/>
        </p:nvSpPr>
        <p:spPr>
          <a:xfrm>
            <a:off x="4354285" y="1492104"/>
            <a:ext cx="2569029" cy="769441"/>
          </a:xfrm>
          <a:prstGeom prst="rect">
            <a:avLst/>
          </a:prstGeom>
          <a:noFill/>
        </p:spPr>
        <p:txBody>
          <a:bodyPr wrap="square" rtlCol="1">
            <a:spAutoFit/>
          </a:bodyPr>
          <a:lstStyle/>
          <a:p>
            <a:r>
              <a:rPr lang="ar-EG" sz="4400" b="1" dirty="0">
                <a:solidFill>
                  <a:srgbClr val="C00000"/>
                </a:solidFill>
              </a:rPr>
              <a:t>لنطبق معًا</a:t>
            </a:r>
          </a:p>
        </p:txBody>
      </p:sp>
    </p:spTree>
    <p:extLst>
      <p:ext uri="{BB962C8B-B14F-4D97-AF65-F5344CB8AC3E}">
        <p14:creationId xmlns:p14="http://schemas.microsoft.com/office/powerpoint/2010/main" val="6721021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A1BE0CFD-6CB9-4E41-A5DF-332D28BF2D9B}"/>
              </a:ext>
            </a:extLst>
          </p:cNvPr>
          <p:cNvSpPr txBox="1"/>
          <p:nvPr/>
        </p:nvSpPr>
        <p:spPr>
          <a:xfrm>
            <a:off x="2220685" y="2129713"/>
            <a:ext cx="8251371" cy="2576572"/>
          </a:xfrm>
          <a:prstGeom prst="doubleWave">
            <a:avLst/>
          </a:prstGeom>
          <a:solidFill>
            <a:schemeClr val="accent4">
              <a:lumMod val="20000"/>
              <a:lumOff val="80000"/>
            </a:schemeClr>
          </a:solidFill>
        </p:spPr>
        <p:txBody>
          <a:bodyPr wrap="square">
            <a:spAutoFit/>
          </a:bodyPr>
          <a:lstStyle/>
          <a:p>
            <a:r>
              <a:rPr lang="ar-EG" sz="4000" b="1" dirty="0"/>
              <a:t>يود محمد إرسال مستند (وورد) مرفق برسالة بريد إلكتروني إلى صديقه سعد. ولكن هناك بعض الأخطاء في هذا المستند هل يمكنك العثور عليها؟</a:t>
            </a:r>
            <a:endParaRPr lang="ar-EG" sz="4000" b="1" dirty="0">
              <a:solidFill>
                <a:srgbClr val="C00000"/>
              </a:solidFill>
            </a:endParaRPr>
          </a:p>
        </p:txBody>
      </p:sp>
    </p:spTree>
    <p:extLst>
      <p:ext uri="{BB962C8B-B14F-4D97-AF65-F5344CB8AC3E}">
        <p14:creationId xmlns:p14="http://schemas.microsoft.com/office/powerpoint/2010/main" val="7398101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A1BE0CFD-6CB9-4E41-A5DF-332D28BF2D9B}"/>
              </a:ext>
            </a:extLst>
          </p:cNvPr>
          <p:cNvSpPr txBox="1"/>
          <p:nvPr/>
        </p:nvSpPr>
        <p:spPr>
          <a:xfrm>
            <a:off x="2198913" y="997598"/>
            <a:ext cx="8251371" cy="4212491"/>
          </a:xfrm>
          <a:prstGeom prst="doubleWave">
            <a:avLst/>
          </a:prstGeom>
          <a:solidFill>
            <a:schemeClr val="accent4">
              <a:lumMod val="20000"/>
              <a:lumOff val="80000"/>
            </a:schemeClr>
          </a:solidFill>
        </p:spPr>
        <p:txBody>
          <a:bodyPr wrap="square">
            <a:spAutoFit/>
          </a:bodyPr>
          <a:lstStyle/>
          <a:p>
            <a:r>
              <a:rPr lang="ar-EG" sz="4000" b="1" dirty="0"/>
              <a:t>افتح الملف "</a:t>
            </a:r>
            <a:r>
              <a:rPr lang="ar-EG" sz="4000" b="1" dirty="0" err="1"/>
              <a:t>رسالة_محمد</a:t>
            </a:r>
            <a:r>
              <a:rPr lang="ar-EG" sz="4000" b="1" dirty="0"/>
              <a:t>_</a:t>
            </a:r>
            <a:r>
              <a:rPr lang="en-US" sz="4000" b="1" dirty="0"/>
              <a:t>G4.S1.2.4</a:t>
            </a:r>
            <a:r>
              <a:rPr lang="ar-EG" sz="4000" b="1" dirty="0"/>
              <a:t>.</a:t>
            </a:r>
            <a:r>
              <a:rPr lang="en-US" sz="4000" b="1" dirty="0"/>
              <a:t> </a:t>
            </a:r>
            <a:r>
              <a:rPr lang="ar-EG" sz="4000" b="1" dirty="0"/>
              <a:t>من مجلد المستندات. اكتب الأخطاء التي ي تم تسطيرها في الأعمدة الخاصة بالخطأ في الجدول التالي، واكتب تصحيحها المناسب في الأعمدة الصحيحة.</a:t>
            </a:r>
            <a:endParaRPr lang="ar-EG" sz="4000" b="1" dirty="0">
              <a:solidFill>
                <a:srgbClr val="C00000"/>
              </a:solidFill>
            </a:endParaRPr>
          </a:p>
        </p:txBody>
      </p:sp>
    </p:spTree>
    <p:extLst>
      <p:ext uri="{BB962C8B-B14F-4D97-AF65-F5344CB8AC3E}">
        <p14:creationId xmlns:p14="http://schemas.microsoft.com/office/powerpoint/2010/main" val="1124634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EAF83055-D522-4643-82A2-DD7DDD459035}"/>
              </a:ext>
            </a:extLst>
          </p:cNvPr>
          <p:cNvGraphicFramePr>
            <a:graphicFrameLocks noGrp="1"/>
          </p:cNvGraphicFramePr>
          <p:nvPr>
            <p:extLst>
              <p:ext uri="{D42A27DB-BD31-4B8C-83A1-F6EECF244321}">
                <p14:modId xmlns:p14="http://schemas.microsoft.com/office/powerpoint/2010/main" val="1304769986"/>
              </p:ext>
            </p:extLst>
          </p:nvPr>
        </p:nvGraphicFramePr>
        <p:xfrm>
          <a:off x="1449612" y="334385"/>
          <a:ext cx="9292776" cy="6189229"/>
        </p:xfrm>
        <a:graphic>
          <a:graphicData uri="http://schemas.openxmlformats.org/drawingml/2006/table">
            <a:tbl>
              <a:tblPr rtl="1" firstRow="1" bandRow="1">
                <a:tableStyleId>{5C22544A-7EE6-4342-B048-85BDC9FD1C3A}</a:tableStyleId>
              </a:tblPr>
              <a:tblGrid>
                <a:gridCol w="2323194">
                  <a:extLst>
                    <a:ext uri="{9D8B030D-6E8A-4147-A177-3AD203B41FA5}">
                      <a16:colId xmlns:a16="http://schemas.microsoft.com/office/drawing/2014/main" val="1826026723"/>
                    </a:ext>
                  </a:extLst>
                </a:gridCol>
                <a:gridCol w="2323194">
                  <a:extLst>
                    <a:ext uri="{9D8B030D-6E8A-4147-A177-3AD203B41FA5}">
                      <a16:colId xmlns:a16="http://schemas.microsoft.com/office/drawing/2014/main" val="2303339876"/>
                    </a:ext>
                  </a:extLst>
                </a:gridCol>
                <a:gridCol w="2323194">
                  <a:extLst>
                    <a:ext uri="{9D8B030D-6E8A-4147-A177-3AD203B41FA5}">
                      <a16:colId xmlns:a16="http://schemas.microsoft.com/office/drawing/2014/main" val="1491406486"/>
                    </a:ext>
                  </a:extLst>
                </a:gridCol>
                <a:gridCol w="2323194">
                  <a:extLst>
                    <a:ext uri="{9D8B030D-6E8A-4147-A177-3AD203B41FA5}">
                      <a16:colId xmlns:a16="http://schemas.microsoft.com/office/drawing/2014/main" val="778832943"/>
                    </a:ext>
                  </a:extLst>
                </a:gridCol>
              </a:tblGrid>
              <a:tr h="1066799">
                <a:tc gridSpan="2">
                  <a:txBody>
                    <a:bodyPr/>
                    <a:lstStyle/>
                    <a:p>
                      <a:pPr algn="ctr" rtl="1"/>
                      <a:r>
                        <a:rPr lang="ar-EG" sz="3600" b="1" dirty="0">
                          <a:solidFill>
                            <a:schemeClr val="tx1"/>
                          </a:solidFill>
                        </a:rPr>
                        <a:t>أخطاء إملائية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rtl="1"/>
                      <a:endParaRPr lang="ar-EG" dirty="0"/>
                    </a:p>
                  </a:txBody>
                  <a:tcPr/>
                </a:tc>
                <a:tc gridSpan="2">
                  <a:txBody>
                    <a:bodyPr/>
                    <a:lstStyle/>
                    <a:p>
                      <a:pPr algn="ctr" rtl="1"/>
                      <a:r>
                        <a:rPr lang="ar-EG" sz="3600" b="1" dirty="0">
                          <a:solidFill>
                            <a:schemeClr val="tx1"/>
                          </a:solidFill>
                        </a:rPr>
                        <a:t>أخطاء نحوية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rtl="1"/>
                      <a:endParaRPr lang="ar-EG" dirty="0"/>
                    </a:p>
                  </a:txBody>
                  <a:tcPr/>
                </a:tc>
                <a:extLst>
                  <a:ext uri="{0D108BD9-81ED-4DB2-BD59-A6C34878D82A}">
                    <a16:rowId xmlns:a16="http://schemas.microsoft.com/office/drawing/2014/main" val="3269548337"/>
                  </a:ext>
                </a:extLst>
              </a:tr>
              <a:tr h="786742">
                <a:tc gridSpan="2">
                  <a:txBody>
                    <a:bodyPr/>
                    <a:lstStyle/>
                    <a:p>
                      <a:pPr algn="ctr" rtl="1"/>
                      <a:r>
                        <a:rPr lang="ar-EG" sz="3600" b="1" dirty="0">
                          <a:solidFill>
                            <a:schemeClr val="tx1"/>
                          </a:solidFill>
                        </a:rPr>
                        <a:t>(تسطير مموج أحمر)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rtl="1"/>
                      <a:endParaRPr lang="ar-EG" dirty="0"/>
                    </a:p>
                  </a:txBody>
                  <a:tcPr/>
                </a:tc>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dirty="0">
                          <a:solidFill>
                            <a:schemeClr val="tx1"/>
                          </a:solidFill>
                        </a:rPr>
                        <a:t>(تسطير مموج أزرق)</a:t>
                      </a:r>
                    </a:p>
                    <a:p>
                      <a:pPr algn="ctr" rtl="1"/>
                      <a:endParaRPr lang="ar-EG"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rtl="1"/>
                      <a:endParaRPr lang="ar-EG" dirty="0"/>
                    </a:p>
                  </a:txBody>
                  <a:tcPr/>
                </a:tc>
                <a:extLst>
                  <a:ext uri="{0D108BD9-81ED-4DB2-BD59-A6C34878D82A}">
                    <a16:rowId xmlns:a16="http://schemas.microsoft.com/office/drawing/2014/main" val="859814866"/>
                  </a:ext>
                </a:extLst>
              </a:tr>
              <a:tr h="786742">
                <a:tc>
                  <a:txBody>
                    <a:bodyPr/>
                    <a:lstStyle/>
                    <a:p>
                      <a:pPr algn="ctr" rtl="1"/>
                      <a:r>
                        <a:rPr lang="ar-EG" sz="3600" b="1" dirty="0">
                          <a:solidFill>
                            <a:schemeClr val="tx1"/>
                          </a:solidFill>
                        </a:rPr>
                        <a:t>خاطئة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r>
                        <a:rPr lang="ar-EG" sz="3600" b="1" dirty="0">
                          <a:solidFill>
                            <a:schemeClr val="tx1"/>
                          </a:solidFill>
                        </a:rPr>
                        <a:t>صحيحة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r>
                        <a:rPr lang="ar-EG" sz="3600" b="1" dirty="0">
                          <a:solidFill>
                            <a:schemeClr val="tx1"/>
                          </a:solidFill>
                        </a:rPr>
                        <a:t>خاطئة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r>
                        <a:rPr lang="ar-EG" sz="3600" b="1" dirty="0">
                          <a:solidFill>
                            <a:schemeClr val="tx1"/>
                          </a:solidFill>
                        </a:rPr>
                        <a:t>صحيحة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12544119"/>
                  </a:ext>
                </a:extLst>
              </a:tr>
              <a:tr h="786742">
                <a:tc>
                  <a:txBody>
                    <a:bodyPr/>
                    <a:lstStyle/>
                    <a:p>
                      <a:pPr algn="ctr" rtl="1"/>
                      <a:endParaRPr lang="ar-EG" sz="36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930907"/>
                  </a:ext>
                </a:extLst>
              </a:tr>
              <a:tr h="786742">
                <a:tc>
                  <a:txBody>
                    <a:bodyPr/>
                    <a:lstStyle/>
                    <a:p>
                      <a:pPr algn="ctr" rtl="1"/>
                      <a:endParaRPr lang="ar-EG" sz="36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99634722"/>
                  </a:ext>
                </a:extLst>
              </a:tr>
              <a:tr h="786742">
                <a:tc>
                  <a:txBody>
                    <a:bodyPr/>
                    <a:lstStyle/>
                    <a:p>
                      <a:pPr algn="ctr" rtl="1"/>
                      <a:endParaRPr lang="ar-EG" sz="36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69027927"/>
                  </a:ext>
                </a:extLst>
              </a:tr>
              <a:tr h="786742">
                <a:tc>
                  <a:txBody>
                    <a:bodyPr/>
                    <a:lstStyle/>
                    <a:p>
                      <a:pPr algn="ctr" rtl="1"/>
                      <a:endParaRPr lang="ar-EG"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1"/>
                      <a:endParaRPr lang="ar-EG"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01987892"/>
                  </a:ext>
                </a:extLst>
              </a:tr>
            </a:tbl>
          </a:graphicData>
        </a:graphic>
      </p:graphicFrame>
      <p:sp>
        <p:nvSpPr>
          <p:cNvPr id="5" name="مربع نص 4">
            <a:extLst>
              <a:ext uri="{FF2B5EF4-FFF2-40B4-BE49-F238E27FC236}">
                <a16:creationId xmlns:a16="http://schemas.microsoft.com/office/drawing/2014/main" id="{012E6F02-5A7E-457A-80B8-719C81261DFA}"/>
              </a:ext>
            </a:extLst>
          </p:cNvPr>
          <p:cNvSpPr txBox="1"/>
          <p:nvPr/>
        </p:nvSpPr>
        <p:spPr>
          <a:xfrm>
            <a:off x="8904514" y="3429000"/>
            <a:ext cx="1524000" cy="646331"/>
          </a:xfrm>
          <a:prstGeom prst="rect">
            <a:avLst/>
          </a:prstGeom>
          <a:noFill/>
        </p:spPr>
        <p:txBody>
          <a:bodyPr wrap="square" rtlCol="1">
            <a:spAutoFit/>
          </a:bodyPr>
          <a:lstStyle/>
          <a:p>
            <a:r>
              <a:rPr lang="ar-EG" sz="3600" b="1" dirty="0">
                <a:solidFill>
                  <a:srgbClr val="FF0000"/>
                </a:solidFill>
              </a:rPr>
              <a:t>الشبت</a:t>
            </a:r>
          </a:p>
        </p:txBody>
      </p:sp>
      <p:sp>
        <p:nvSpPr>
          <p:cNvPr id="6" name="مربع نص 5">
            <a:extLst>
              <a:ext uri="{FF2B5EF4-FFF2-40B4-BE49-F238E27FC236}">
                <a16:creationId xmlns:a16="http://schemas.microsoft.com/office/drawing/2014/main" id="{3AD37B51-BD7E-4C84-9282-AC453E484500}"/>
              </a:ext>
            </a:extLst>
          </p:cNvPr>
          <p:cNvSpPr txBox="1"/>
          <p:nvPr/>
        </p:nvSpPr>
        <p:spPr>
          <a:xfrm>
            <a:off x="8895440" y="4227731"/>
            <a:ext cx="1524000" cy="646331"/>
          </a:xfrm>
          <a:prstGeom prst="rect">
            <a:avLst/>
          </a:prstGeom>
          <a:noFill/>
        </p:spPr>
        <p:txBody>
          <a:bodyPr wrap="square" rtlCol="1">
            <a:spAutoFit/>
          </a:bodyPr>
          <a:lstStyle/>
          <a:p>
            <a:r>
              <a:rPr lang="ar-EG" sz="3600" b="1" dirty="0" err="1">
                <a:solidFill>
                  <a:srgbClr val="FF0000"/>
                </a:solidFill>
              </a:rPr>
              <a:t>العالممية</a:t>
            </a:r>
            <a:endParaRPr lang="ar-EG" sz="3600" b="1" dirty="0">
              <a:solidFill>
                <a:srgbClr val="FF0000"/>
              </a:solidFill>
            </a:endParaRPr>
          </a:p>
        </p:txBody>
      </p:sp>
      <p:sp>
        <p:nvSpPr>
          <p:cNvPr id="7" name="مربع نص 6">
            <a:extLst>
              <a:ext uri="{FF2B5EF4-FFF2-40B4-BE49-F238E27FC236}">
                <a16:creationId xmlns:a16="http://schemas.microsoft.com/office/drawing/2014/main" id="{0A72FFD5-A619-4502-8041-6A9896A55804}"/>
              </a:ext>
            </a:extLst>
          </p:cNvPr>
          <p:cNvSpPr txBox="1"/>
          <p:nvPr/>
        </p:nvSpPr>
        <p:spPr>
          <a:xfrm>
            <a:off x="4171040" y="3404490"/>
            <a:ext cx="1524000" cy="646331"/>
          </a:xfrm>
          <a:prstGeom prst="rect">
            <a:avLst/>
          </a:prstGeom>
          <a:noFill/>
        </p:spPr>
        <p:txBody>
          <a:bodyPr wrap="square" rtlCol="1">
            <a:spAutoFit/>
          </a:bodyPr>
          <a:lstStyle/>
          <a:p>
            <a:r>
              <a:rPr lang="ar-EG" sz="3600" b="1" dirty="0">
                <a:solidFill>
                  <a:srgbClr val="FF0000"/>
                </a:solidFill>
              </a:rPr>
              <a:t>بهرني</a:t>
            </a:r>
          </a:p>
        </p:txBody>
      </p:sp>
    </p:spTree>
    <p:extLst>
      <p:ext uri="{BB962C8B-B14F-4D97-AF65-F5344CB8AC3E}">
        <p14:creationId xmlns:p14="http://schemas.microsoft.com/office/powerpoint/2010/main" val="428875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80">
                                          <p:stCondLst>
                                            <p:cond delay="0"/>
                                          </p:stCondLst>
                                        </p:cTn>
                                        <p:tgtEl>
                                          <p:spTgt spid="7"/>
                                        </p:tgtEl>
                                      </p:cBhvr>
                                    </p:animEffect>
                                    <p:anim calcmode="lin" valueType="num">
                                      <p:cBhvr>
                                        <p:cTn id="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gtEl>
                                      </p:cBhvr>
                                      <p:to x="100000" y="60000"/>
                                    </p:animScale>
                                    <p:animScale>
                                      <p:cBhvr>
                                        <p:cTn id="55" dur="166" decel="50000">
                                          <p:stCondLst>
                                            <p:cond delay="676"/>
                                          </p:stCondLst>
                                        </p:cTn>
                                        <p:tgtEl>
                                          <p:spTgt spid="7"/>
                                        </p:tgtEl>
                                      </p:cBhvr>
                                      <p:to x="100000" y="100000"/>
                                    </p:animScale>
                                    <p:animScale>
                                      <p:cBhvr>
                                        <p:cTn id="56" dur="26">
                                          <p:stCondLst>
                                            <p:cond delay="1312"/>
                                          </p:stCondLst>
                                        </p:cTn>
                                        <p:tgtEl>
                                          <p:spTgt spid="7"/>
                                        </p:tgtEl>
                                      </p:cBhvr>
                                      <p:to x="100000" y="80000"/>
                                    </p:animScale>
                                    <p:animScale>
                                      <p:cBhvr>
                                        <p:cTn id="57" dur="166" decel="50000">
                                          <p:stCondLst>
                                            <p:cond delay="1338"/>
                                          </p:stCondLst>
                                        </p:cTn>
                                        <p:tgtEl>
                                          <p:spTgt spid="7"/>
                                        </p:tgtEl>
                                      </p:cBhvr>
                                      <p:to x="100000" y="100000"/>
                                    </p:animScale>
                                    <p:animScale>
                                      <p:cBhvr>
                                        <p:cTn id="58" dur="26">
                                          <p:stCondLst>
                                            <p:cond delay="1642"/>
                                          </p:stCondLst>
                                        </p:cTn>
                                        <p:tgtEl>
                                          <p:spTgt spid="7"/>
                                        </p:tgtEl>
                                      </p:cBhvr>
                                      <p:to x="100000" y="90000"/>
                                    </p:animScale>
                                    <p:animScale>
                                      <p:cBhvr>
                                        <p:cTn id="59" dur="166" decel="50000">
                                          <p:stCondLst>
                                            <p:cond delay="1668"/>
                                          </p:stCondLst>
                                        </p:cTn>
                                        <p:tgtEl>
                                          <p:spTgt spid="7"/>
                                        </p:tgtEl>
                                      </p:cBhvr>
                                      <p:to x="100000" y="100000"/>
                                    </p:animScale>
                                    <p:animScale>
                                      <p:cBhvr>
                                        <p:cTn id="60" dur="26">
                                          <p:stCondLst>
                                            <p:cond delay="1808"/>
                                          </p:stCondLst>
                                        </p:cTn>
                                        <p:tgtEl>
                                          <p:spTgt spid="7"/>
                                        </p:tgtEl>
                                      </p:cBhvr>
                                      <p:to x="100000" y="95000"/>
                                    </p:animScale>
                                    <p:animScale>
                                      <p:cBhvr>
                                        <p:cTn id="6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9D64A1EF-508E-4512-91C9-4EED48626016}"/>
              </a:ext>
            </a:extLst>
          </p:cNvPr>
          <p:cNvSpPr txBox="1"/>
          <p:nvPr/>
        </p:nvSpPr>
        <p:spPr>
          <a:xfrm rot="21239906">
            <a:off x="3048000" y="1676790"/>
            <a:ext cx="6096000" cy="3970318"/>
          </a:xfrm>
          <a:prstGeom prst="rect">
            <a:avLst/>
          </a:prstGeom>
          <a:solidFill>
            <a:schemeClr val="accent3">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ar-EG" sz="3600" b="1" dirty="0"/>
              <a:t>من خلال استخدام أدوات معالج النصوص تحقق من الأخطاء الإملائية والنحوية في ملف </a:t>
            </a:r>
            <a:r>
              <a:rPr lang="ar-EG" sz="3600" b="1" dirty="0" err="1"/>
              <a:t>رسالة_محمد</a:t>
            </a:r>
            <a:r>
              <a:rPr lang="ar-EG" sz="3600" b="1" dirty="0"/>
              <a:t>_</a:t>
            </a:r>
            <a:r>
              <a:rPr lang="en-US" sz="3600" b="1" dirty="0"/>
              <a:t>G4.S1.2.4</a:t>
            </a:r>
          </a:p>
          <a:p>
            <a:r>
              <a:rPr lang="ar-EG" sz="3600" b="1" dirty="0"/>
              <a:t>بعد الانتهاء من ذلك، تحقق من صحة الكلمات التي كتبتها في الجدول وقم بتصحيحها إذا لزم الأمر </a:t>
            </a:r>
          </a:p>
        </p:txBody>
      </p:sp>
    </p:spTree>
    <p:extLst>
      <p:ext uri="{BB962C8B-B14F-4D97-AF65-F5344CB8AC3E}">
        <p14:creationId xmlns:p14="http://schemas.microsoft.com/office/powerpoint/2010/main" val="14440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9D64A1EF-508E-4512-91C9-4EED48626016}"/>
              </a:ext>
            </a:extLst>
          </p:cNvPr>
          <p:cNvSpPr txBox="1"/>
          <p:nvPr/>
        </p:nvSpPr>
        <p:spPr>
          <a:xfrm rot="21239906">
            <a:off x="3048000" y="3338784"/>
            <a:ext cx="6096000" cy="646331"/>
          </a:xfrm>
          <a:prstGeom prst="rect">
            <a:avLst/>
          </a:prstGeom>
          <a:solidFill>
            <a:schemeClr val="accent3">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ar-EG" sz="3600" b="1" dirty="0"/>
              <a:t>ثم ابحث عن المرادفات للكلمات التالية</a:t>
            </a:r>
          </a:p>
        </p:txBody>
      </p:sp>
    </p:spTree>
    <p:extLst>
      <p:ext uri="{BB962C8B-B14F-4D97-AF65-F5344CB8AC3E}">
        <p14:creationId xmlns:p14="http://schemas.microsoft.com/office/powerpoint/2010/main" val="181445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خلفيات بوربوينت حديثة">
            <a:extLst>
              <a:ext uri="{FF2B5EF4-FFF2-40B4-BE49-F238E27FC236}">
                <a16:creationId xmlns:a16="http://schemas.microsoft.com/office/drawing/2014/main" id="{F887123D-488C-44B7-9C6B-992BC7B1D7C6}"/>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730515" y="576427"/>
            <a:ext cx="5372100" cy="5200650"/>
          </a:xfrm>
          <a:prstGeom prst="rect">
            <a:avLst/>
          </a:prstGeom>
          <a:noFill/>
        </p:spPr>
      </p:pic>
      <p:sp>
        <p:nvSpPr>
          <p:cNvPr id="5" name="مربع نص 4">
            <a:extLst>
              <a:ext uri="{FF2B5EF4-FFF2-40B4-BE49-F238E27FC236}">
                <a16:creationId xmlns:a16="http://schemas.microsoft.com/office/drawing/2014/main" id="{F3924F0C-BD60-4450-A985-FE3A8FB18AEB}"/>
              </a:ext>
            </a:extLst>
          </p:cNvPr>
          <p:cNvSpPr txBox="1"/>
          <p:nvPr/>
        </p:nvSpPr>
        <p:spPr>
          <a:xfrm>
            <a:off x="4895193" y="1943762"/>
            <a:ext cx="3042745" cy="3046988"/>
          </a:xfrm>
          <a:prstGeom prst="rect">
            <a:avLst/>
          </a:prstGeom>
          <a:noFill/>
        </p:spPr>
        <p:txBody>
          <a:bodyPr wrap="square" rtlCol="1">
            <a:spAutoFit/>
          </a:bodyPr>
          <a:lstStyle/>
          <a:p>
            <a:pPr algn="ctr"/>
            <a:r>
              <a:rPr lang="ar-EG" sz="4800" b="1" dirty="0">
                <a:solidFill>
                  <a:schemeClr val="accent4">
                    <a:lumMod val="50000"/>
                  </a:schemeClr>
                </a:solidFill>
              </a:rPr>
              <a:t>الدرس الرابع:</a:t>
            </a:r>
          </a:p>
          <a:p>
            <a:pPr algn="ctr"/>
            <a:r>
              <a:rPr lang="ar-EG" sz="4800" b="1" dirty="0">
                <a:solidFill>
                  <a:schemeClr val="accent4">
                    <a:lumMod val="50000"/>
                  </a:schemeClr>
                </a:solidFill>
              </a:rPr>
              <a:t>التدقيق الإملائي النحوي</a:t>
            </a:r>
          </a:p>
        </p:txBody>
      </p:sp>
    </p:spTree>
    <p:extLst>
      <p:ext uri="{BB962C8B-B14F-4D97-AF65-F5344CB8AC3E}">
        <p14:creationId xmlns:p14="http://schemas.microsoft.com/office/powerpoint/2010/main" val="30839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9043942B-EE11-43B3-A750-73E038F194AF}"/>
              </a:ext>
            </a:extLst>
          </p:cNvPr>
          <p:cNvGraphicFramePr>
            <a:graphicFrameLocks noGrp="1"/>
          </p:cNvGraphicFramePr>
          <p:nvPr>
            <p:extLst>
              <p:ext uri="{D42A27DB-BD31-4B8C-83A1-F6EECF244321}">
                <p14:modId xmlns:p14="http://schemas.microsoft.com/office/powerpoint/2010/main" val="1454789247"/>
              </p:ext>
            </p:extLst>
          </p:nvPr>
        </p:nvGraphicFramePr>
        <p:xfrm>
          <a:off x="2032000" y="784375"/>
          <a:ext cx="8128000" cy="5289250"/>
        </p:xfrm>
        <a:graphic>
          <a:graphicData uri="http://schemas.openxmlformats.org/drawingml/2006/table">
            <a:tbl>
              <a:tblPr rtl="1" firstRow="1" bandRow="1">
                <a:tableStyleId>{21E4AEA4-8DFA-4A89-87EB-49C32662AFE0}</a:tableStyleId>
              </a:tblPr>
              <a:tblGrid>
                <a:gridCol w="4064000">
                  <a:extLst>
                    <a:ext uri="{9D8B030D-6E8A-4147-A177-3AD203B41FA5}">
                      <a16:colId xmlns:a16="http://schemas.microsoft.com/office/drawing/2014/main" val="575072087"/>
                    </a:ext>
                  </a:extLst>
                </a:gridCol>
                <a:gridCol w="4064000">
                  <a:extLst>
                    <a:ext uri="{9D8B030D-6E8A-4147-A177-3AD203B41FA5}">
                      <a16:colId xmlns:a16="http://schemas.microsoft.com/office/drawing/2014/main" val="2736244884"/>
                    </a:ext>
                  </a:extLst>
                </a:gridCol>
              </a:tblGrid>
              <a:tr h="1057850">
                <a:tc>
                  <a:txBody>
                    <a:bodyPr/>
                    <a:lstStyle/>
                    <a:p>
                      <a:pPr algn="ctr" rtl="1"/>
                      <a:r>
                        <a:rPr lang="ar-EG" sz="3600" b="1" dirty="0"/>
                        <a:t>الكلمة </a:t>
                      </a:r>
                    </a:p>
                  </a:txBody>
                  <a:tcPr/>
                </a:tc>
                <a:tc>
                  <a:txBody>
                    <a:bodyPr/>
                    <a:lstStyle/>
                    <a:p>
                      <a:pPr algn="ctr" rtl="1"/>
                      <a:r>
                        <a:rPr lang="ar-EG" sz="3600" b="1" dirty="0"/>
                        <a:t>المرادف</a:t>
                      </a:r>
                    </a:p>
                  </a:txBody>
                  <a:tcPr/>
                </a:tc>
                <a:extLst>
                  <a:ext uri="{0D108BD9-81ED-4DB2-BD59-A6C34878D82A}">
                    <a16:rowId xmlns:a16="http://schemas.microsoft.com/office/drawing/2014/main" val="4179845876"/>
                  </a:ext>
                </a:extLst>
              </a:tr>
              <a:tr h="1057850">
                <a:tc>
                  <a:txBody>
                    <a:bodyPr/>
                    <a:lstStyle/>
                    <a:p>
                      <a:pPr algn="ctr" rtl="1"/>
                      <a:r>
                        <a:rPr lang="ar-EG" sz="3600" b="1" dirty="0"/>
                        <a:t>متحف</a:t>
                      </a:r>
                    </a:p>
                  </a:txBody>
                  <a:tcPr/>
                </a:tc>
                <a:tc>
                  <a:txBody>
                    <a:bodyPr/>
                    <a:lstStyle/>
                    <a:p>
                      <a:pPr algn="ctr" rtl="1"/>
                      <a:endParaRPr lang="ar-EG" sz="3600" b="1"/>
                    </a:p>
                  </a:txBody>
                  <a:tcPr/>
                </a:tc>
                <a:extLst>
                  <a:ext uri="{0D108BD9-81ED-4DB2-BD59-A6C34878D82A}">
                    <a16:rowId xmlns:a16="http://schemas.microsoft.com/office/drawing/2014/main" val="4022774011"/>
                  </a:ext>
                </a:extLst>
              </a:tr>
              <a:tr h="1057850">
                <a:tc>
                  <a:txBody>
                    <a:bodyPr/>
                    <a:lstStyle/>
                    <a:p>
                      <a:pPr algn="ctr" rtl="1"/>
                      <a:r>
                        <a:rPr lang="ar-EG" sz="3600" b="1" dirty="0"/>
                        <a:t>مدينة</a:t>
                      </a:r>
                    </a:p>
                  </a:txBody>
                  <a:tcPr/>
                </a:tc>
                <a:tc>
                  <a:txBody>
                    <a:bodyPr/>
                    <a:lstStyle/>
                    <a:p>
                      <a:pPr algn="ctr" rtl="1"/>
                      <a:endParaRPr lang="ar-EG" sz="3600" b="1"/>
                    </a:p>
                  </a:txBody>
                  <a:tcPr/>
                </a:tc>
                <a:extLst>
                  <a:ext uri="{0D108BD9-81ED-4DB2-BD59-A6C34878D82A}">
                    <a16:rowId xmlns:a16="http://schemas.microsoft.com/office/drawing/2014/main" val="3496605944"/>
                  </a:ext>
                </a:extLst>
              </a:tr>
              <a:tr h="1057850">
                <a:tc>
                  <a:txBody>
                    <a:bodyPr/>
                    <a:lstStyle/>
                    <a:p>
                      <a:pPr algn="ctr" rtl="1"/>
                      <a:r>
                        <a:rPr lang="ar-EG" sz="3600" b="1" dirty="0"/>
                        <a:t>رحلة</a:t>
                      </a:r>
                    </a:p>
                  </a:txBody>
                  <a:tcPr/>
                </a:tc>
                <a:tc>
                  <a:txBody>
                    <a:bodyPr/>
                    <a:lstStyle/>
                    <a:p>
                      <a:pPr algn="ctr" rtl="1"/>
                      <a:endParaRPr lang="ar-EG" sz="3600" b="1"/>
                    </a:p>
                  </a:txBody>
                  <a:tcPr/>
                </a:tc>
                <a:extLst>
                  <a:ext uri="{0D108BD9-81ED-4DB2-BD59-A6C34878D82A}">
                    <a16:rowId xmlns:a16="http://schemas.microsoft.com/office/drawing/2014/main" val="4086006258"/>
                  </a:ext>
                </a:extLst>
              </a:tr>
              <a:tr h="1057850">
                <a:tc>
                  <a:txBody>
                    <a:bodyPr/>
                    <a:lstStyle/>
                    <a:p>
                      <a:pPr algn="ctr" rtl="1"/>
                      <a:r>
                        <a:rPr lang="ar-EG" sz="3600" b="1" dirty="0"/>
                        <a:t>شائقة</a:t>
                      </a:r>
                    </a:p>
                  </a:txBody>
                  <a:tcPr/>
                </a:tc>
                <a:tc>
                  <a:txBody>
                    <a:bodyPr/>
                    <a:lstStyle/>
                    <a:p>
                      <a:pPr algn="ctr" rtl="1"/>
                      <a:endParaRPr lang="ar-EG" sz="3600" b="1" dirty="0"/>
                    </a:p>
                  </a:txBody>
                  <a:tcPr/>
                </a:tc>
                <a:extLst>
                  <a:ext uri="{0D108BD9-81ED-4DB2-BD59-A6C34878D82A}">
                    <a16:rowId xmlns:a16="http://schemas.microsoft.com/office/drawing/2014/main" val="4018600353"/>
                  </a:ext>
                </a:extLst>
              </a:tr>
            </a:tbl>
          </a:graphicData>
        </a:graphic>
      </p:graphicFrame>
      <p:sp>
        <p:nvSpPr>
          <p:cNvPr id="5" name="مربع نص 4">
            <a:extLst>
              <a:ext uri="{FF2B5EF4-FFF2-40B4-BE49-F238E27FC236}">
                <a16:creationId xmlns:a16="http://schemas.microsoft.com/office/drawing/2014/main" id="{3E5E408A-AA7D-4E0E-86E8-5288848FE3DB}"/>
              </a:ext>
            </a:extLst>
          </p:cNvPr>
          <p:cNvSpPr txBox="1"/>
          <p:nvPr/>
        </p:nvSpPr>
        <p:spPr>
          <a:xfrm>
            <a:off x="2830286" y="2024743"/>
            <a:ext cx="2808514" cy="646331"/>
          </a:xfrm>
          <a:prstGeom prst="rect">
            <a:avLst/>
          </a:prstGeom>
          <a:noFill/>
        </p:spPr>
        <p:txBody>
          <a:bodyPr wrap="square" rtlCol="1">
            <a:spAutoFit/>
          </a:bodyPr>
          <a:lstStyle/>
          <a:p>
            <a:r>
              <a:rPr lang="ar-EG" sz="3600" b="1" dirty="0">
                <a:solidFill>
                  <a:srgbClr val="C00000"/>
                </a:solidFill>
              </a:rPr>
              <a:t>قاعة، معرض</a:t>
            </a:r>
          </a:p>
        </p:txBody>
      </p:sp>
      <p:sp>
        <p:nvSpPr>
          <p:cNvPr id="6" name="مربع نص 5">
            <a:extLst>
              <a:ext uri="{FF2B5EF4-FFF2-40B4-BE49-F238E27FC236}">
                <a16:creationId xmlns:a16="http://schemas.microsoft.com/office/drawing/2014/main" id="{6139CDCF-1A09-405E-B976-9CFC1BFC8557}"/>
              </a:ext>
            </a:extLst>
          </p:cNvPr>
          <p:cNvSpPr txBox="1"/>
          <p:nvPr/>
        </p:nvSpPr>
        <p:spPr>
          <a:xfrm>
            <a:off x="2830286" y="3105834"/>
            <a:ext cx="2808514" cy="646331"/>
          </a:xfrm>
          <a:prstGeom prst="rect">
            <a:avLst/>
          </a:prstGeom>
          <a:noFill/>
        </p:spPr>
        <p:txBody>
          <a:bodyPr wrap="square" rtlCol="1">
            <a:spAutoFit/>
          </a:bodyPr>
          <a:lstStyle/>
          <a:p>
            <a:r>
              <a:rPr lang="ar-EG" sz="3600" b="1" dirty="0">
                <a:solidFill>
                  <a:srgbClr val="C00000"/>
                </a:solidFill>
              </a:rPr>
              <a:t>بلده</a:t>
            </a:r>
          </a:p>
        </p:txBody>
      </p:sp>
      <p:sp>
        <p:nvSpPr>
          <p:cNvPr id="7" name="مربع نص 6">
            <a:extLst>
              <a:ext uri="{FF2B5EF4-FFF2-40B4-BE49-F238E27FC236}">
                <a16:creationId xmlns:a16="http://schemas.microsoft.com/office/drawing/2014/main" id="{AF5BE449-5D21-4774-B5A7-F98E5998782E}"/>
              </a:ext>
            </a:extLst>
          </p:cNvPr>
          <p:cNvSpPr txBox="1"/>
          <p:nvPr/>
        </p:nvSpPr>
        <p:spPr>
          <a:xfrm>
            <a:off x="2830286" y="4266563"/>
            <a:ext cx="2808514" cy="646331"/>
          </a:xfrm>
          <a:prstGeom prst="rect">
            <a:avLst/>
          </a:prstGeom>
          <a:noFill/>
        </p:spPr>
        <p:txBody>
          <a:bodyPr wrap="square" rtlCol="1">
            <a:spAutoFit/>
          </a:bodyPr>
          <a:lstStyle/>
          <a:p>
            <a:r>
              <a:rPr lang="ar-EG" sz="3600" b="1" dirty="0">
                <a:solidFill>
                  <a:srgbClr val="C00000"/>
                </a:solidFill>
              </a:rPr>
              <a:t>نزهة</a:t>
            </a:r>
          </a:p>
        </p:txBody>
      </p:sp>
      <p:sp>
        <p:nvSpPr>
          <p:cNvPr id="8" name="مربع نص 7">
            <a:extLst>
              <a:ext uri="{FF2B5EF4-FFF2-40B4-BE49-F238E27FC236}">
                <a16:creationId xmlns:a16="http://schemas.microsoft.com/office/drawing/2014/main" id="{92AE7744-3B11-413D-A00B-74B98BDE186A}"/>
              </a:ext>
            </a:extLst>
          </p:cNvPr>
          <p:cNvSpPr txBox="1"/>
          <p:nvPr/>
        </p:nvSpPr>
        <p:spPr>
          <a:xfrm>
            <a:off x="2830286" y="5321509"/>
            <a:ext cx="2808514" cy="646331"/>
          </a:xfrm>
          <a:prstGeom prst="rect">
            <a:avLst/>
          </a:prstGeom>
          <a:noFill/>
        </p:spPr>
        <p:txBody>
          <a:bodyPr wrap="square" rtlCol="1">
            <a:spAutoFit/>
          </a:bodyPr>
          <a:lstStyle/>
          <a:p>
            <a:r>
              <a:rPr lang="ar-EG" sz="3600" b="1" dirty="0">
                <a:solidFill>
                  <a:srgbClr val="C00000"/>
                </a:solidFill>
              </a:rPr>
              <a:t>مثيرة</a:t>
            </a:r>
          </a:p>
        </p:txBody>
      </p:sp>
    </p:spTree>
    <p:extLst>
      <p:ext uri="{BB962C8B-B14F-4D97-AF65-F5344CB8AC3E}">
        <p14:creationId xmlns:p14="http://schemas.microsoft.com/office/powerpoint/2010/main" val="169739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heel(1)">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heel(1)">
                                      <p:cBhvr>
                                        <p:cTn id="2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9D64A1EF-508E-4512-91C9-4EED48626016}"/>
              </a:ext>
            </a:extLst>
          </p:cNvPr>
          <p:cNvSpPr txBox="1"/>
          <p:nvPr/>
        </p:nvSpPr>
        <p:spPr>
          <a:xfrm rot="21239906">
            <a:off x="3048000" y="2507787"/>
            <a:ext cx="6096000" cy="2308324"/>
          </a:xfrm>
          <a:prstGeom prst="rect">
            <a:avLst/>
          </a:prstGeom>
          <a:solidFill>
            <a:schemeClr val="accent3">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marL="571500" indent="-571500">
              <a:buFont typeface="Wingdings" panose="05000000000000000000" pitchFamily="2" charset="2"/>
              <a:buChar char="Ø"/>
            </a:pPr>
            <a:r>
              <a:rPr lang="ar-EG" sz="3600" b="1" dirty="0"/>
              <a:t>يوجد كلمة غير صحيحة في النص لم يتم تسطيرها, </a:t>
            </a:r>
            <a:r>
              <a:rPr lang="ar-EG" sz="3600" dirty="0"/>
              <a:t>هل يمكنك التعرف عليها؟ إذا كانت الإجابة نعم، فاكتبها بطريقة صحيحة </a:t>
            </a:r>
            <a:endParaRPr lang="ar-EG" sz="3600" b="1" dirty="0"/>
          </a:p>
        </p:txBody>
      </p:sp>
    </p:spTree>
    <p:extLst>
      <p:ext uri="{BB962C8B-B14F-4D97-AF65-F5344CB8AC3E}">
        <p14:creationId xmlns:p14="http://schemas.microsoft.com/office/powerpoint/2010/main" val="208849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9D64A1EF-508E-4512-91C9-4EED48626016}"/>
              </a:ext>
            </a:extLst>
          </p:cNvPr>
          <p:cNvSpPr txBox="1"/>
          <p:nvPr/>
        </p:nvSpPr>
        <p:spPr>
          <a:xfrm rot="21239906">
            <a:off x="3048000" y="2507787"/>
            <a:ext cx="6096000" cy="2308324"/>
          </a:xfrm>
          <a:prstGeom prst="rect">
            <a:avLst/>
          </a:prstGeom>
          <a:solidFill>
            <a:schemeClr val="accent3">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marL="571500" indent="-571500">
              <a:buFont typeface="Wingdings" panose="05000000000000000000" pitchFamily="2" charset="2"/>
              <a:buChar char="Ø"/>
            </a:pPr>
            <a:r>
              <a:rPr lang="ar-EG" sz="3600" b="1" dirty="0"/>
              <a:t>أملأ الفراغات في العبارة التالية إضافة إلى الكلمة التي عثرت عليها في السؤال السابق</a:t>
            </a:r>
          </a:p>
          <a:p>
            <a:pPr marL="571500" indent="-571500">
              <a:buFont typeface="Wingdings" panose="05000000000000000000" pitchFamily="2" charset="2"/>
              <a:buChar char="Ø"/>
            </a:pPr>
            <a:r>
              <a:rPr lang="ar-EG" sz="3600" b="1" dirty="0" err="1"/>
              <a:t>ذه_ت</a:t>
            </a:r>
            <a:r>
              <a:rPr lang="ar-EG" sz="3600" b="1" dirty="0"/>
              <a:t> </a:t>
            </a:r>
            <a:r>
              <a:rPr lang="ar-EG" sz="3600" b="1" dirty="0" err="1"/>
              <a:t>ي_م</a:t>
            </a:r>
            <a:r>
              <a:rPr lang="ar-EG" sz="3600" b="1" dirty="0"/>
              <a:t> </a:t>
            </a:r>
            <a:r>
              <a:rPr lang="ar-EG" sz="3600" b="1" dirty="0" err="1"/>
              <a:t>ا_ب</a:t>
            </a:r>
            <a:endParaRPr lang="ar-EG" sz="3600" b="1" dirty="0"/>
          </a:p>
        </p:txBody>
      </p:sp>
    </p:spTree>
    <p:extLst>
      <p:ext uri="{BB962C8B-B14F-4D97-AF65-F5344CB8AC3E}">
        <p14:creationId xmlns:p14="http://schemas.microsoft.com/office/powerpoint/2010/main" val="111841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9D64A1EF-508E-4512-91C9-4EED48626016}"/>
              </a:ext>
            </a:extLst>
          </p:cNvPr>
          <p:cNvSpPr txBox="1"/>
          <p:nvPr/>
        </p:nvSpPr>
        <p:spPr>
          <a:xfrm rot="21239906">
            <a:off x="3048000" y="2784786"/>
            <a:ext cx="6096000" cy="1754326"/>
          </a:xfrm>
          <a:prstGeom prst="rect">
            <a:avLst/>
          </a:prstGeom>
          <a:solidFill>
            <a:schemeClr val="accent3">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marL="571500" indent="-571500">
              <a:buFont typeface="Wingdings" panose="05000000000000000000" pitchFamily="2" charset="2"/>
              <a:buChar char="Ø"/>
            </a:pPr>
            <a:r>
              <a:rPr lang="ar-EG" sz="3600" b="1" dirty="0"/>
              <a:t>ستكون الكلمة التي عثرت عليها سابقًا هي كلمة المرور التي ستفتح المستند المقفل.</a:t>
            </a:r>
          </a:p>
        </p:txBody>
      </p:sp>
    </p:spTree>
    <p:extLst>
      <p:ext uri="{BB962C8B-B14F-4D97-AF65-F5344CB8AC3E}">
        <p14:creationId xmlns:p14="http://schemas.microsoft.com/office/powerpoint/2010/main" val="36890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9D64A1EF-508E-4512-91C9-4EED48626016}"/>
              </a:ext>
            </a:extLst>
          </p:cNvPr>
          <p:cNvSpPr txBox="1"/>
          <p:nvPr/>
        </p:nvSpPr>
        <p:spPr>
          <a:xfrm rot="21239906">
            <a:off x="2830287" y="2274838"/>
            <a:ext cx="6096000" cy="2308324"/>
          </a:xfrm>
          <a:prstGeom prst="rect">
            <a:avLst/>
          </a:prstGeom>
          <a:solidFill>
            <a:schemeClr val="accent3">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marL="571500" indent="-571500">
              <a:buFont typeface="Wingdings" panose="05000000000000000000" pitchFamily="2" charset="2"/>
              <a:buChar char="Ø"/>
            </a:pPr>
            <a:r>
              <a:rPr lang="ar-EG" sz="3600" dirty="0"/>
              <a:t>مجلد المستندات، افتح الملف "</a:t>
            </a:r>
            <a:r>
              <a:rPr lang="ar-EG" sz="3600" dirty="0" err="1"/>
              <a:t>ملف_محمد_السري</a:t>
            </a:r>
            <a:r>
              <a:rPr lang="ar-EG" sz="3600" dirty="0"/>
              <a:t>_</a:t>
            </a:r>
            <a:r>
              <a:rPr lang="en-US" sz="3600" dirty="0"/>
              <a:t>4.2</a:t>
            </a:r>
            <a:r>
              <a:rPr lang="ar-EG" sz="3600" dirty="0"/>
              <a:t>.</a:t>
            </a:r>
            <a:r>
              <a:rPr lang="en-US" sz="3600" dirty="0"/>
              <a:t>G4.S1</a:t>
            </a:r>
            <a:r>
              <a:rPr lang="ar-EG" sz="3600" dirty="0"/>
              <a:t> باستخدام كلمة المرور التي اكتشفتها. واكتب اسمك واحفظ ملفك. </a:t>
            </a:r>
            <a:endParaRPr lang="ar-EG" sz="3600" b="1" dirty="0"/>
          </a:p>
        </p:txBody>
      </p:sp>
    </p:spTree>
    <p:extLst>
      <p:ext uri="{BB962C8B-B14F-4D97-AF65-F5344CB8AC3E}">
        <p14:creationId xmlns:p14="http://schemas.microsoft.com/office/powerpoint/2010/main" val="304776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9C71B007-FB02-44D3-AA22-757EAA409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70937"/>
            <a:ext cx="6858000" cy="5264963"/>
          </a:xfrm>
          <a:prstGeom prst="rect">
            <a:avLst/>
          </a:prstGeom>
        </p:spPr>
      </p:pic>
      <p:sp>
        <p:nvSpPr>
          <p:cNvPr id="5" name="مربع نص 4">
            <a:extLst>
              <a:ext uri="{FF2B5EF4-FFF2-40B4-BE49-F238E27FC236}">
                <a16:creationId xmlns:a16="http://schemas.microsoft.com/office/drawing/2014/main" id="{1E05A849-AC4C-4673-B75A-D13D690FB2A2}"/>
              </a:ext>
            </a:extLst>
          </p:cNvPr>
          <p:cNvSpPr txBox="1"/>
          <p:nvPr/>
        </p:nvSpPr>
        <p:spPr>
          <a:xfrm>
            <a:off x="4354285" y="2460174"/>
            <a:ext cx="2569029" cy="769441"/>
          </a:xfrm>
          <a:prstGeom prst="rect">
            <a:avLst/>
          </a:prstGeom>
          <a:noFill/>
        </p:spPr>
        <p:txBody>
          <a:bodyPr wrap="square" rtlCol="1">
            <a:spAutoFit/>
          </a:bodyPr>
          <a:lstStyle/>
          <a:p>
            <a:r>
              <a:rPr lang="ar-EG" sz="4400" b="1" dirty="0">
                <a:solidFill>
                  <a:srgbClr val="C00000"/>
                </a:solidFill>
              </a:rPr>
              <a:t>تدريب 4</a:t>
            </a:r>
          </a:p>
        </p:txBody>
      </p:sp>
      <p:sp>
        <p:nvSpPr>
          <p:cNvPr id="6" name="مربع نص 5">
            <a:extLst>
              <a:ext uri="{FF2B5EF4-FFF2-40B4-BE49-F238E27FC236}">
                <a16:creationId xmlns:a16="http://schemas.microsoft.com/office/drawing/2014/main" id="{A1597A8B-919C-4ABE-8631-197E899BE417}"/>
              </a:ext>
            </a:extLst>
          </p:cNvPr>
          <p:cNvSpPr txBox="1"/>
          <p:nvPr/>
        </p:nvSpPr>
        <p:spPr>
          <a:xfrm>
            <a:off x="2536372" y="4981175"/>
            <a:ext cx="7685314" cy="940653"/>
          </a:xfrm>
          <a:prstGeom prst="bevel">
            <a:avLst/>
          </a:prstGeom>
          <a:solidFill>
            <a:schemeClr val="accent6">
              <a:lumMod val="75000"/>
            </a:schemeClr>
          </a:solidFill>
        </p:spPr>
        <p:txBody>
          <a:bodyPr wrap="square" rtlCol="1">
            <a:spAutoFit/>
          </a:bodyPr>
          <a:lstStyle/>
          <a:p>
            <a:pPr algn="ctr"/>
            <a:r>
              <a:rPr lang="ar-EG" sz="4000" b="1" dirty="0">
                <a:solidFill>
                  <a:schemeClr val="bg1"/>
                </a:solidFill>
              </a:rPr>
              <a:t>خيارات  الطباعة</a:t>
            </a:r>
          </a:p>
        </p:txBody>
      </p:sp>
      <p:sp>
        <p:nvSpPr>
          <p:cNvPr id="7" name="مربع نص 6">
            <a:extLst>
              <a:ext uri="{FF2B5EF4-FFF2-40B4-BE49-F238E27FC236}">
                <a16:creationId xmlns:a16="http://schemas.microsoft.com/office/drawing/2014/main" id="{AF226B47-924E-45E0-AED1-60E4B2DFD3B8}"/>
              </a:ext>
            </a:extLst>
          </p:cNvPr>
          <p:cNvSpPr txBox="1"/>
          <p:nvPr/>
        </p:nvSpPr>
        <p:spPr>
          <a:xfrm>
            <a:off x="4354285" y="1492104"/>
            <a:ext cx="2569029" cy="769441"/>
          </a:xfrm>
          <a:prstGeom prst="rect">
            <a:avLst/>
          </a:prstGeom>
          <a:noFill/>
        </p:spPr>
        <p:txBody>
          <a:bodyPr wrap="square" rtlCol="1">
            <a:spAutoFit/>
          </a:bodyPr>
          <a:lstStyle/>
          <a:p>
            <a:r>
              <a:rPr lang="ar-EG" sz="4400" b="1" dirty="0">
                <a:solidFill>
                  <a:srgbClr val="C00000"/>
                </a:solidFill>
              </a:rPr>
              <a:t>لنطبق معًا</a:t>
            </a:r>
          </a:p>
        </p:txBody>
      </p:sp>
    </p:spTree>
    <p:extLst>
      <p:ext uri="{BB962C8B-B14F-4D97-AF65-F5344CB8AC3E}">
        <p14:creationId xmlns:p14="http://schemas.microsoft.com/office/powerpoint/2010/main" val="10055850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A1BE0CFD-6CB9-4E41-A5DF-332D28BF2D9B}"/>
              </a:ext>
            </a:extLst>
          </p:cNvPr>
          <p:cNvSpPr txBox="1"/>
          <p:nvPr/>
        </p:nvSpPr>
        <p:spPr>
          <a:xfrm>
            <a:off x="2220685" y="475085"/>
            <a:ext cx="8251371" cy="5030450"/>
          </a:xfrm>
          <a:prstGeom prst="doubleWave">
            <a:avLst/>
          </a:prstGeom>
          <a:solidFill>
            <a:schemeClr val="accent4">
              <a:lumMod val="20000"/>
              <a:lumOff val="80000"/>
            </a:schemeClr>
          </a:solidFill>
        </p:spPr>
        <p:txBody>
          <a:bodyPr wrap="square">
            <a:spAutoFit/>
          </a:bodyPr>
          <a:lstStyle/>
          <a:p>
            <a:endParaRPr lang="ar-EG" sz="4000" b="1" dirty="0"/>
          </a:p>
          <a:p>
            <a:r>
              <a:rPr lang="ar-EG" sz="4000" b="1" dirty="0"/>
              <a:t>هل تساءلت يومًا عن الإمكانات المتاحة في برنامج معالج النصوص مايكروسوفت وورد؟ بالإضافة إلى إمكان قراءة النصوص وإنشاء المستندات وتنسيقها، يمكننا طباعة المستند الذي نراه عل الشاشة عل الورق باستخدام الطابعة.</a:t>
            </a:r>
            <a:endParaRPr lang="ar-EG" sz="4000" b="1" dirty="0">
              <a:solidFill>
                <a:srgbClr val="C00000"/>
              </a:solidFill>
            </a:endParaRPr>
          </a:p>
        </p:txBody>
      </p:sp>
    </p:spTree>
    <p:extLst>
      <p:ext uri="{BB962C8B-B14F-4D97-AF65-F5344CB8AC3E}">
        <p14:creationId xmlns:p14="http://schemas.microsoft.com/office/powerpoint/2010/main" val="18068917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F53B300C-4C99-487B-BDDD-F3209A37D97D}"/>
              </a:ext>
            </a:extLst>
          </p:cNvPr>
          <p:cNvSpPr txBox="1"/>
          <p:nvPr/>
        </p:nvSpPr>
        <p:spPr>
          <a:xfrm>
            <a:off x="4495800" y="1587864"/>
            <a:ext cx="3200400" cy="4011037"/>
          </a:xfrm>
          <a:prstGeom prst="verticalScroll">
            <a:avLst/>
          </a:prstGeom>
          <a:solidFill>
            <a:schemeClr val="accent4">
              <a:lumMod val="20000"/>
              <a:lumOff val="80000"/>
            </a:schemeClr>
          </a:solidFill>
        </p:spPr>
        <p:txBody>
          <a:bodyPr wrap="square">
            <a:spAutoFit/>
          </a:bodyPr>
          <a:lstStyle/>
          <a:p>
            <a:r>
              <a:rPr lang="ar-EG" sz="3600" b="1" dirty="0"/>
              <a:t>طابق كل رمز من خيارات الطباعة المختلفة مع وظيفته الصحيحة: </a:t>
            </a:r>
          </a:p>
        </p:txBody>
      </p:sp>
    </p:spTree>
    <p:extLst>
      <p:ext uri="{BB962C8B-B14F-4D97-AF65-F5344CB8AC3E}">
        <p14:creationId xmlns:p14="http://schemas.microsoft.com/office/powerpoint/2010/main" val="1426447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45B547C2-8BA6-41B4-A778-A7E9024BDC7D}"/>
              </a:ext>
            </a:extLst>
          </p:cNvPr>
          <p:cNvGrpSpPr/>
          <p:nvPr/>
        </p:nvGrpSpPr>
        <p:grpSpPr>
          <a:xfrm>
            <a:off x="8055429" y="979715"/>
            <a:ext cx="2917371" cy="762000"/>
            <a:chOff x="8055429" y="979715"/>
            <a:chExt cx="2917371" cy="762000"/>
          </a:xfrm>
        </p:grpSpPr>
        <p:sp>
          <p:nvSpPr>
            <p:cNvPr id="5" name="مربع نص 4">
              <a:extLst>
                <a:ext uri="{FF2B5EF4-FFF2-40B4-BE49-F238E27FC236}">
                  <a16:creationId xmlns:a16="http://schemas.microsoft.com/office/drawing/2014/main" id="{4967E5C1-0DF6-448E-8398-5599300068A3}"/>
                </a:ext>
              </a:extLst>
            </p:cNvPr>
            <p:cNvSpPr txBox="1"/>
            <p:nvPr/>
          </p:nvSpPr>
          <p:spPr>
            <a:xfrm>
              <a:off x="8621486" y="979715"/>
              <a:ext cx="2351314" cy="606938"/>
            </a:xfrm>
            <a:prstGeom prst="rect">
              <a:avLst/>
            </a:prstGeom>
            <a:noFill/>
          </p:spPr>
          <p:txBody>
            <a:bodyPr wrap="square">
              <a:spAutoFit/>
            </a:bodyPr>
            <a:lstStyle/>
            <a:p>
              <a:r>
                <a:rPr lang="ar-EG" sz="3200" b="1" dirty="0"/>
                <a:t>تحديد الطباعة </a:t>
              </a:r>
            </a:p>
          </p:txBody>
        </p:sp>
        <p:sp>
          <p:nvSpPr>
            <p:cNvPr id="6" name="شكل بيضاوي 5">
              <a:extLst>
                <a:ext uri="{FF2B5EF4-FFF2-40B4-BE49-F238E27FC236}">
                  <a16:creationId xmlns:a16="http://schemas.microsoft.com/office/drawing/2014/main" id="{63787F3C-CA6C-479C-BEA2-179D1AA12E13}"/>
                </a:ext>
              </a:extLst>
            </p:cNvPr>
            <p:cNvSpPr/>
            <p:nvPr/>
          </p:nvSpPr>
          <p:spPr>
            <a:xfrm>
              <a:off x="8055429" y="979715"/>
              <a:ext cx="762000" cy="762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grpSp>
        <p:nvGrpSpPr>
          <p:cNvPr id="8" name="مجموعة 7">
            <a:extLst>
              <a:ext uri="{FF2B5EF4-FFF2-40B4-BE49-F238E27FC236}">
                <a16:creationId xmlns:a16="http://schemas.microsoft.com/office/drawing/2014/main" id="{E3692BEA-C315-46A8-95CE-F8AD60D46059}"/>
              </a:ext>
            </a:extLst>
          </p:cNvPr>
          <p:cNvGrpSpPr/>
          <p:nvPr/>
        </p:nvGrpSpPr>
        <p:grpSpPr>
          <a:xfrm>
            <a:off x="8055429" y="2698327"/>
            <a:ext cx="2917371" cy="762000"/>
            <a:chOff x="8055429" y="979715"/>
            <a:chExt cx="2917371" cy="762000"/>
          </a:xfrm>
        </p:grpSpPr>
        <p:sp>
          <p:nvSpPr>
            <p:cNvPr id="9" name="مربع نص 8">
              <a:extLst>
                <a:ext uri="{FF2B5EF4-FFF2-40B4-BE49-F238E27FC236}">
                  <a16:creationId xmlns:a16="http://schemas.microsoft.com/office/drawing/2014/main" id="{18A55C93-CAC6-44A0-B339-D4D696E3F266}"/>
                </a:ext>
              </a:extLst>
            </p:cNvPr>
            <p:cNvSpPr txBox="1"/>
            <p:nvPr/>
          </p:nvSpPr>
          <p:spPr>
            <a:xfrm>
              <a:off x="8621486" y="979715"/>
              <a:ext cx="2351314" cy="606938"/>
            </a:xfrm>
            <a:prstGeom prst="rect">
              <a:avLst/>
            </a:prstGeom>
            <a:noFill/>
          </p:spPr>
          <p:txBody>
            <a:bodyPr wrap="square">
              <a:spAutoFit/>
            </a:bodyPr>
            <a:lstStyle/>
            <a:p>
              <a:r>
                <a:rPr lang="ar-EG" sz="3200" b="1" dirty="0"/>
                <a:t>تحديد الطباعة </a:t>
              </a:r>
            </a:p>
          </p:txBody>
        </p:sp>
        <p:sp>
          <p:nvSpPr>
            <p:cNvPr id="10" name="شكل بيضاوي 9">
              <a:extLst>
                <a:ext uri="{FF2B5EF4-FFF2-40B4-BE49-F238E27FC236}">
                  <a16:creationId xmlns:a16="http://schemas.microsoft.com/office/drawing/2014/main" id="{6A4FE139-9B54-4ABA-8ED7-ACCC22E1D5DA}"/>
                </a:ext>
              </a:extLst>
            </p:cNvPr>
            <p:cNvSpPr/>
            <p:nvPr/>
          </p:nvSpPr>
          <p:spPr>
            <a:xfrm>
              <a:off x="8055429" y="979715"/>
              <a:ext cx="762000" cy="762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grpSp>
        <p:nvGrpSpPr>
          <p:cNvPr id="11" name="مجموعة 10">
            <a:extLst>
              <a:ext uri="{FF2B5EF4-FFF2-40B4-BE49-F238E27FC236}">
                <a16:creationId xmlns:a16="http://schemas.microsoft.com/office/drawing/2014/main" id="{E425D28C-0587-4CF2-BF90-CC6756E85B72}"/>
              </a:ext>
            </a:extLst>
          </p:cNvPr>
          <p:cNvGrpSpPr/>
          <p:nvPr/>
        </p:nvGrpSpPr>
        <p:grpSpPr>
          <a:xfrm>
            <a:off x="8055429" y="4572001"/>
            <a:ext cx="2917371" cy="762000"/>
            <a:chOff x="8055429" y="979715"/>
            <a:chExt cx="2917371" cy="762000"/>
          </a:xfrm>
        </p:grpSpPr>
        <p:sp>
          <p:nvSpPr>
            <p:cNvPr id="12" name="مربع نص 11">
              <a:extLst>
                <a:ext uri="{FF2B5EF4-FFF2-40B4-BE49-F238E27FC236}">
                  <a16:creationId xmlns:a16="http://schemas.microsoft.com/office/drawing/2014/main" id="{C47100FD-A443-47E2-A97A-EFA61A8B90D5}"/>
                </a:ext>
              </a:extLst>
            </p:cNvPr>
            <p:cNvSpPr txBox="1"/>
            <p:nvPr/>
          </p:nvSpPr>
          <p:spPr>
            <a:xfrm>
              <a:off x="8621486" y="979715"/>
              <a:ext cx="2351314" cy="606938"/>
            </a:xfrm>
            <a:prstGeom prst="rect">
              <a:avLst/>
            </a:prstGeom>
            <a:noFill/>
          </p:spPr>
          <p:txBody>
            <a:bodyPr wrap="square">
              <a:spAutoFit/>
            </a:bodyPr>
            <a:lstStyle/>
            <a:p>
              <a:r>
                <a:rPr lang="ar-EG" sz="3200" b="1" dirty="0"/>
                <a:t>أمر الطباعة</a:t>
              </a:r>
            </a:p>
          </p:txBody>
        </p:sp>
        <p:sp>
          <p:nvSpPr>
            <p:cNvPr id="13" name="شكل بيضاوي 12">
              <a:extLst>
                <a:ext uri="{FF2B5EF4-FFF2-40B4-BE49-F238E27FC236}">
                  <a16:creationId xmlns:a16="http://schemas.microsoft.com/office/drawing/2014/main" id="{8AC715C5-4BDA-4A7B-9C30-742D1F2B7C59}"/>
                </a:ext>
              </a:extLst>
            </p:cNvPr>
            <p:cNvSpPr/>
            <p:nvPr/>
          </p:nvSpPr>
          <p:spPr>
            <a:xfrm>
              <a:off x="8055429" y="979715"/>
              <a:ext cx="762000" cy="762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pic>
        <p:nvPicPr>
          <p:cNvPr id="15" name="صورة 14">
            <a:extLst>
              <a:ext uri="{FF2B5EF4-FFF2-40B4-BE49-F238E27FC236}">
                <a16:creationId xmlns:a16="http://schemas.microsoft.com/office/drawing/2014/main" id="{22999875-D44F-49E5-B2C3-86DF5D72D0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43744" y="577964"/>
            <a:ext cx="1926771" cy="1565501"/>
          </a:xfrm>
          <a:prstGeom prst="rect">
            <a:avLst/>
          </a:prstGeom>
        </p:spPr>
      </p:pic>
      <p:pic>
        <p:nvPicPr>
          <p:cNvPr id="17" name="صورة 16">
            <a:extLst>
              <a:ext uri="{FF2B5EF4-FFF2-40B4-BE49-F238E27FC236}">
                <a16:creationId xmlns:a16="http://schemas.microsoft.com/office/drawing/2014/main" id="{F92C35B6-37DC-44B5-97C3-C6CAF492934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87918" y="2698327"/>
            <a:ext cx="3044597" cy="1117283"/>
          </a:xfrm>
          <a:prstGeom prst="rect">
            <a:avLst/>
          </a:prstGeom>
        </p:spPr>
      </p:pic>
      <p:pic>
        <p:nvPicPr>
          <p:cNvPr id="19" name="صورة 18">
            <a:extLst>
              <a:ext uri="{FF2B5EF4-FFF2-40B4-BE49-F238E27FC236}">
                <a16:creationId xmlns:a16="http://schemas.microsoft.com/office/drawing/2014/main" id="{7BC23BC8-341A-4802-A18B-D88B6DCEDCD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95765" y="4295775"/>
            <a:ext cx="2628902" cy="1314451"/>
          </a:xfrm>
          <a:prstGeom prst="rect">
            <a:avLst/>
          </a:prstGeom>
        </p:spPr>
      </p:pic>
      <p:cxnSp>
        <p:nvCxnSpPr>
          <p:cNvPr id="21" name="رابط كسهم مستقيم 20">
            <a:extLst>
              <a:ext uri="{FF2B5EF4-FFF2-40B4-BE49-F238E27FC236}">
                <a16:creationId xmlns:a16="http://schemas.microsoft.com/office/drawing/2014/main" id="{7CB066CE-9F44-43F9-9971-77A231EA5C5C}"/>
              </a:ext>
            </a:extLst>
          </p:cNvPr>
          <p:cNvCxnSpPr>
            <a:stCxn id="6" idx="2"/>
          </p:cNvCxnSpPr>
          <p:nvPr/>
        </p:nvCxnSpPr>
        <p:spPr>
          <a:xfrm flipH="1" flipV="1">
            <a:off x="3570515" y="1283184"/>
            <a:ext cx="4484914" cy="77531"/>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رابط كسهم مستقيم 23">
            <a:extLst>
              <a:ext uri="{FF2B5EF4-FFF2-40B4-BE49-F238E27FC236}">
                <a16:creationId xmlns:a16="http://schemas.microsoft.com/office/drawing/2014/main" id="{AEABCCC7-C8C2-4429-815D-18AA46ED87C8}"/>
              </a:ext>
            </a:extLst>
          </p:cNvPr>
          <p:cNvCxnSpPr/>
          <p:nvPr/>
        </p:nvCxnSpPr>
        <p:spPr>
          <a:xfrm flipH="1" flipV="1">
            <a:off x="3570515" y="3266499"/>
            <a:ext cx="4484914" cy="77531"/>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5" name="رابط كسهم مستقيم 24">
            <a:extLst>
              <a:ext uri="{FF2B5EF4-FFF2-40B4-BE49-F238E27FC236}">
                <a16:creationId xmlns:a16="http://schemas.microsoft.com/office/drawing/2014/main" id="{61A209F4-4230-4353-B6CF-368506072E58}"/>
              </a:ext>
            </a:extLst>
          </p:cNvPr>
          <p:cNvCxnSpPr/>
          <p:nvPr/>
        </p:nvCxnSpPr>
        <p:spPr>
          <a:xfrm flipH="1" flipV="1">
            <a:off x="3582421" y="4875470"/>
            <a:ext cx="4484914" cy="77531"/>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9208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45B547C2-8BA6-41B4-A778-A7E9024BDC7D}"/>
              </a:ext>
            </a:extLst>
          </p:cNvPr>
          <p:cNvGrpSpPr/>
          <p:nvPr/>
        </p:nvGrpSpPr>
        <p:grpSpPr>
          <a:xfrm>
            <a:off x="8055429" y="979715"/>
            <a:ext cx="2917371" cy="1077218"/>
            <a:chOff x="8055429" y="979715"/>
            <a:chExt cx="2917371" cy="1077218"/>
          </a:xfrm>
        </p:grpSpPr>
        <p:sp>
          <p:nvSpPr>
            <p:cNvPr id="5" name="مربع نص 4">
              <a:extLst>
                <a:ext uri="{FF2B5EF4-FFF2-40B4-BE49-F238E27FC236}">
                  <a16:creationId xmlns:a16="http://schemas.microsoft.com/office/drawing/2014/main" id="{4967E5C1-0DF6-448E-8398-5599300068A3}"/>
                </a:ext>
              </a:extLst>
            </p:cNvPr>
            <p:cNvSpPr txBox="1"/>
            <p:nvPr/>
          </p:nvSpPr>
          <p:spPr>
            <a:xfrm>
              <a:off x="8621486" y="979715"/>
              <a:ext cx="2351314" cy="1077218"/>
            </a:xfrm>
            <a:prstGeom prst="rect">
              <a:avLst/>
            </a:prstGeom>
            <a:noFill/>
          </p:spPr>
          <p:txBody>
            <a:bodyPr wrap="square">
              <a:spAutoFit/>
            </a:bodyPr>
            <a:lstStyle/>
            <a:p>
              <a:r>
                <a:rPr lang="ar-EG" sz="3200" b="1" dirty="0"/>
                <a:t>طباعة كافة الصفحات</a:t>
              </a:r>
            </a:p>
          </p:txBody>
        </p:sp>
        <p:sp>
          <p:nvSpPr>
            <p:cNvPr id="6" name="شكل بيضاوي 5">
              <a:extLst>
                <a:ext uri="{FF2B5EF4-FFF2-40B4-BE49-F238E27FC236}">
                  <a16:creationId xmlns:a16="http://schemas.microsoft.com/office/drawing/2014/main" id="{63787F3C-CA6C-479C-BEA2-179D1AA12E13}"/>
                </a:ext>
              </a:extLst>
            </p:cNvPr>
            <p:cNvSpPr/>
            <p:nvPr/>
          </p:nvSpPr>
          <p:spPr>
            <a:xfrm>
              <a:off x="8055429" y="979715"/>
              <a:ext cx="762000" cy="762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grpSp>
        <p:nvGrpSpPr>
          <p:cNvPr id="8" name="مجموعة 7">
            <a:extLst>
              <a:ext uri="{FF2B5EF4-FFF2-40B4-BE49-F238E27FC236}">
                <a16:creationId xmlns:a16="http://schemas.microsoft.com/office/drawing/2014/main" id="{E3692BEA-C315-46A8-95CE-F8AD60D46059}"/>
              </a:ext>
            </a:extLst>
          </p:cNvPr>
          <p:cNvGrpSpPr/>
          <p:nvPr/>
        </p:nvGrpSpPr>
        <p:grpSpPr>
          <a:xfrm>
            <a:off x="8055429" y="2698327"/>
            <a:ext cx="2917371" cy="1077218"/>
            <a:chOff x="8055429" y="979715"/>
            <a:chExt cx="2917371" cy="1077218"/>
          </a:xfrm>
        </p:grpSpPr>
        <p:sp>
          <p:nvSpPr>
            <p:cNvPr id="9" name="مربع نص 8">
              <a:extLst>
                <a:ext uri="{FF2B5EF4-FFF2-40B4-BE49-F238E27FC236}">
                  <a16:creationId xmlns:a16="http://schemas.microsoft.com/office/drawing/2014/main" id="{18A55C93-CAC6-44A0-B339-D4D696E3F266}"/>
                </a:ext>
              </a:extLst>
            </p:cNvPr>
            <p:cNvSpPr txBox="1"/>
            <p:nvPr/>
          </p:nvSpPr>
          <p:spPr>
            <a:xfrm>
              <a:off x="8621486" y="979715"/>
              <a:ext cx="2351314" cy="1077218"/>
            </a:xfrm>
            <a:prstGeom prst="rect">
              <a:avLst/>
            </a:prstGeom>
            <a:noFill/>
          </p:spPr>
          <p:txBody>
            <a:bodyPr wrap="square">
              <a:spAutoFit/>
            </a:bodyPr>
            <a:lstStyle/>
            <a:p>
              <a:r>
                <a:rPr lang="ar-EG" sz="3200" b="1" dirty="0"/>
                <a:t>طباعة الصفحات الحالية</a:t>
              </a:r>
            </a:p>
          </p:txBody>
        </p:sp>
        <p:sp>
          <p:nvSpPr>
            <p:cNvPr id="10" name="شكل بيضاوي 9">
              <a:extLst>
                <a:ext uri="{FF2B5EF4-FFF2-40B4-BE49-F238E27FC236}">
                  <a16:creationId xmlns:a16="http://schemas.microsoft.com/office/drawing/2014/main" id="{6A4FE139-9B54-4ABA-8ED7-ACCC22E1D5DA}"/>
                </a:ext>
              </a:extLst>
            </p:cNvPr>
            <p:cNvSpPr/>
            <p:nvPr/>
          </p:nvSpPr>
          <p:spPr>
            <a:xfrm>
              <a:off x="8055429" y="979715"/>
              <a:ext cx="762000" cy="762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grpSp>
        <p:nvGrpSpPr>
          <p:cNvPr id="11" name="مجموعة 10">
            <a:extLst>
              <a:ext uri="{FF2B5EF4-FFF2-40B4-BE49-F238E27FC236}">
                <a16:creationId xmlns:a16="http://schemas.microsoft.com/office/drawing/2014/main" id="{E425D28C-0587-4CF2-BF90-CC6756E85B72}"/>
              </a:ext>
            </a:extLst>
          </p:cNvPr>
          <p:cNvGrpSpPr/>
          <p:nvPr/>
        </p:nvGrpSpPr>
        <p:grpSpPr>
          <a:xfrm>
            <a:off x="8055429" y="4572000"/>
            <a:ext cx="2917371" cy="1038225"/>
            <a:chOff x="8055429" y="979715"/>
            <a:chExt cx="2917371" cy="762000"/>
          </a:xfrm>
        </p:grpSpPr>
        <p:sp>
          <p:nvSpPr>
            <p:cNvPr id="12" name="مربع نص 11">
              <a:extLst>
                <a:ext uri="{FF2B5EF4-FFF2-40B4-BE49-F238E27FC236}">
                  <a16:creationId xmlns:a16="http://schemas.microsoft.com/office/drawing/2014/main" id="{C47100FD-A443-47E2-A97A-EFA61A8B90D5}"/>
                </a:ext>
              </a:extLst>
            </p:cNvPr>
            <p:cNvSpPr txBox="1"/>
            <p:nvPr/>
          </p:nvSpPr>
          <p:spPr>
            <a:xfrm>
              <a:off x="8621486" y="979715"/>
              <a:ext cx="2351314" cy="429193"/>
            </a:xfrm>
            <a:prstGeom prst="rect">
              <a:avLst/>
            </a:prstGeom>
            <a:noFill/>
          </p:spPr>
          <p:txBody>
            <a:bodyPr wrap="square">
              <a:spAutoFit/>
            </a:bodyPr>
            <a:lstStyle/>
            <a:p>
              <a:r>
                <a:rPr lang="ar-EG" sz="3200" b="1" dirty="0"/>
                <a:t>طباعة مخصصة</a:t>
              </a:r>
            </a:p>
          </p:txBody>
        </p:sp>
        <p:sp>
          <p:nvSpPr>
            <p:cNvPr id="13" name="شكل بيضاوي 12">
              <a:extLst>
                <a:ext uri="{FF2B5EF4-FFF2-40B4-BE49-F238E27FC236}">
                  <a16:creationId xmlns:a16="http://schemas.microsoft.com/office/drawing/2014/main" id="{8AC715C5-4BDA-4A7B-9C30-742D1F2B7C59}"/>
                </a:ext>
              </a:extLst>
            </p:cNvPr>
            <p:cNvSpPr/>
            <p:nvPr/>
          </p:nvSpPr>
          <p:spPr>
            <a:xfrm>
              <a:off x="8055429" y="979715"/>
              <a:ext cx="762000" cy="762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cxnSp>
        <p:nvCxnSpPr>
          <p:cNvPr id="21" name="رابط كسهم مستقيم 20">
            <a:extLst>
              <a:ext uri="{FF2B5EF4-FFF2-40B4-BE49-F238E27FC236}">
                <a16:creationId xmlns:a16="http://schemas.microsoft.com/office/drawing/2014/main" id="{7CB066CE-9F44-43F9-9971-77A231EA5C5C}"/>
              </a:ext>
            </a:extLst>
          </p:cNvPr>
          <p:cNvCxnSpPr>
            <a:stCxn id="6" idx="2"/>
          </p:cNvCxnSpPr>
          <p:nvPr/>
        </p:nvCxnSpPr>
        <p:spPr>
          <a:xfrm flipH="1" flipV="1">
            <a:off x="3570515" y="1283184"/>
            <a:ext cx="4484914" cy="77531"/>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رابط كسهم مستقيم 23">
            <a:extLst>
              <a:ext uri="{FF2B5EF4-FFF2-40B4-BE49-F238E27FC236}">
                <a16:creationId xmlns:a16="http://schemas.microsoft.com/office/drawing/2014/main" id="{AEABCCC7-C8C2-4429-815D-18AA46ED87C8}"/>
              </a:ext>
            </a:extLst>
          </p:cNvPr>
          <p:cNvCxnSpPr/>
          <p:nvPr/>
        </p:nvCxnSpPr>
        <p:spPr>
          <a:xfrm flipH="1" flipV="1">
            <a:off x="3570515" y="3266499"/>
            <a:ext cx="4484914" cy="77531"/>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5" name="رابط كسهم مستقيم 24">
            <a:extLst>
              <a:ext uri="{FF2B5EF4-FFF2-40B4-BE49-F238E27FC236}">
                <a16:creationId xmlns:a16="http://schemas.microsoft.com/office/drawing/2014/main" id="{61A209F4-4230-4353-B6CF-368506072E58}"/>
              </a:ext>
            </a:extLst>
          </p:cNvPr>
          <p:cNvCxnSpPr/>
          <p:nvPr/>
        </p:nvCxnSpPr>
        <p:spPr>
          <a:xfrm flipH="1" flipV="1">
            <a:off x="3582421" y="4875470"/>
            <a:ext cx="4484914" cy="77531"/>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3" name="صورة 2">
            <a:extLst>
              <a:ext uri="{FF2B5EF4-FFF2-40B4-BE49-F238E27FC236}">
                <a16:creationId xmlns:a16="http://schemas.microsoft.com/office/drawing/2014/main" id="{146F73DC-5366-4B23-96D0-B2352FED221D}"/>
              </a:ext>
            </a:extLst>
          </p:cNvPr>
          <p:cNvPicPr>
            <a:picLocks noChangeAspect="1"/>
          </p:cNvPicPr>
          <p:nvPr/>
        </p:nvPicPr>
        <p:blipFill>
          <a:blip r:embed="rId2"/>
          <a:stretch>
            <a:fillRect/>
          </a:stretch>
        </p:blipFill>
        <p:spPr>
          <a:xfrm>
            <a:off x="1415144" y="779009"/>
            <a:ext cx="1861457" cy="1163411"/>
          </a:xfrm>
          <a:prstGeom prst="rect">
            <a:avLst/>
          </a:prstGeom>
        </p:spPr>
      </p:pic>
      <p:pic>
        <p:nvPicPr>
          <p:cNvPr id="14" name="صورة 13">
            <a:extLst>
              <a:ext uri="{FF2B5EF4-FFF2-40B4-BE49-F238E27FC236}">
                <a16:creationId xmlns:a16="http://schemas.microsoft.com/office/drawing/2014/main" id="{A45983DE-CF94-47BD-835C-E6567FDDA59C}"/>
              </a:ext>
            </a:extLst>
          </p:cNvPr>
          <p:cNvPicPr>
            <a:picLocks noChangeAspect="1"/>
          </p:cNvPicPr>
          <p:nvPr/>
        </p:nvPicPr>
        <p:blipFill>
          <a:blip r:embed="rId3"/>
          <a:stretch>
            <a:fillRect/>
          </a:stretch>
        </p:blipFill>
        <p:spPr>
          <a:xfrm>
            <a:off x="1415144" y="2775719"/>
            <a:ext cx="1906361" cy="922433"/>
          </a:xfrm>
          <a:prstGeom prst="rect">
            <a:avLst/>
          </a:prstGeom>
        </p:spPr>
      </p:pic>
      <p:pic>
        <p:nvPicPr>
          <p:cNvPr id="18" name="صورة 17">
            <a:extLst>
              <a:ext uri="{FF2B5EF4-FFF2-40B4-BE49-F238E27FC236}">
                <a16:creationId xmlns:a16="http://schemas.microsoft.com/office/drawing/2014/main" id="{DB8B03E9-5D75-4FDF-90F1-9E6213B1D8E0}"/>
              </a:ext>
            </a:extLst>
          </p:cNvPr>
          <p:cNvPicPr>
            <a:picLocks noChangeAspect="1"/>
          </p:cNvPicPr>
          <p:nvPr/>
        </p:nvPicPr>
        <p:blipFill>
          <a:blip r:embed="rId4"/>
          <a:stretch>
            <a:fillRect/>
          </a:stretch>
        </p:blipFill>
        <p:spPr>
          <a:xfrm>
            <a:off x="1601754" y="4204780"/>
            <a:ext cx="1533139" cy="1319213"/>
          </a:xfrm>
          <a:prstGeom prst="rect">
            <a:avLst/>
          </a:prstGeom>
        </p:spPr>
      </p:pic>
    </p:spTree>
    <p:extLst>
      <p:ext uri="{BB962C8B-B14F-4D97-AF65-F5344CB8AC3E}">
        <p14:creationId xmlns:p14="http://schemas.microsoft.com/office/powerpoint/2010/main" val="22939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9C71B007-FB02-44D3-AA22-757EAA409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70937"/>
            <a:ext cx="6858000" cy="5264963"/>
          </a:xfrm>
          <a:prstGeom prst="rect">
            <a:avLst/>
          </a:prstGeom>
        </p:spPr>
      </p:pic>
      <p:sp>
        <p:nvSpPr>
          <p:cNvPr id="5" name="مربع نص 4">
            <a:extLst>
              <a:ext uri="{FF2B5EF4-FFF2-40B4-BE49-F238E27FC236}">
                <a16:creationId xmlns:a16="http://schemas.microsoft.com/office/drawing/2014/main" id="{1E05A849-AC4C-4673-B75A-D13D690FB2A2}"/>
              </a:ext>
            </a:extLst>
          </p:cNvPr>
          <p:cNvSpPr txBox="1"/>
          <p:nvPr/>
        </p:nvSpPr>
        <p:spPr>
          <a:xfrm>
            <a:off x="4354285" y="2460174"/>
            <a:ext cx="2569029" cy="769441"/>
          </a:xfrm>
          <a:prstGeom prst="rect">
            <a:avLst/>
          </a:prstGeom>
          <a:noFill/>
        </p:spPr>
        <p:txBody>
          <a:bodyPr wrap="square" rtlCol="1">
            <a:spAutoFit/>
          </a:bodyPr>
          <a:lstStyle/>
          <a:p>
            <a:r>
              <a:rPr lang="ar-EG" sz="4400" b="1" dirty="0">
                <a:solidFill>
                  <a:srgbClr val="C00000"/>
                </a:solidFill>
              </a:rPr>
              <a:t>تدريب 1</a:t>
            </a:r>
          </a:p>
        </p:txBody>
      </p:sp>
      <p:sp>
        <p:nvSpPr>
          <p:cNvPr id="6" name="مربع نص 5">
            <a:extLst>
              <a:ext uri="{FF2B5EF4-FFF2-40B4-BE49-F238E27FC236}">
                <a16:creationId xmlns:a16="http://schemas.microsoft.com/office/drawing/2014/main" id="{A1597A8B-919C-4ABE-8631-197E899BE417}"/>
              </a:ext>
            </a:extLst>
          </p:cNvPr>
          <p:cNvSpPr txBox="1"/>
          <p:nvPr/>
        </p:nvSpPr>
        <p:spPr>
          <a:xfrm>
            <a:off x="2536372" y="4981175"/>
            <a:ext cx="7685314" cy="940653"/>
          </a:xfrm>
          <a:prstGeom prst="bevel">
            <a:avLst/>
          </a:prstGeom>
          <a:solidFill>
            <a:schemeClr val="accent6">
              <a:lumMod val="75000"/>
            </a:schemeClr>
          </a:solidFill>
        </p:spPr>
        <p:txBody>
          <a:bodyPr wrap="square" rtlCol="1">
            <a:spAutoFit/>
          </a:bodyPr>
          <a:lstStyle/>
          <a:p>
            <a:pPr algn="ctr"/>
            <a:r>
              <a:rPr lang="ar-EG" sz="4000" b="1" dirty="0">
                <a:solidFill>
                  <a:schemeClr val="bg1"/>
                </a:solidFill>
              </a:rPr>
              <a:t>تصحيح الأخطاء</a:t>
            </a:r>
          </a:p>
        </p:txBody>
      </p:sp>
      <p:sp>
        <p:nvSpPr>
          <p:cNvPr id="7" name="مربع نص 6">
            <a:extLst>
              <a:ext uri="{FF2B5EF4-FFF2-40B4-BE49-F238E27FC236}">
                <a16:creationId xmlns:a16="http://schemas.microsoft.com/office/drawing/2014/main" id="{AF226B47-924E-45E0-AED1-60E4B2DFD3B8}"/>
              </a:ext>
            </a:extLst>
          </p:cNvPr>
          <p:cNvSpPr txBox="1"/>
          <p:nvPr/>
        </p:nvSpPr>
        <p:spPr>
          <a:xfrm>
            <a:off x="4354285" y="1492104"/>
            <a:ext cx="2569029" cy="769441"/>
          </a:xfrm>
          <a:prstGeom prst="rect">
            <a:avLst/>
          </a:prstGeom>
          <a:noFill/>
        </p:spPr>
        <p:txBody>
          <a:bodyPr wrap="square" rtlCol="1">
            <a:spAutoFit/>
          </a:bodyPr>
          <a:lstStyle/>
          <a:p>
            <a:r>
              <a:rPr lang="ar-EG" sz="4400" b="1" dirty="0">
                <a:solidFill>
                  <a:srgbClr val="C00000"/>
                </a:solidFill>
              </a:rPr>
              <a:t>لنطبق معًا</a:t>
            </a:r>
          </a:p>
        </p:txBody>
      </p:sp>
    </p:spTree>
    <p:extLst>
      <p:ext uri="{BB962C8B-B14F-4D97-AF65-F5344CB8AC3E}">
        <p14:creationId xmlns:p14="http://schemas.microsoft.com/office/powerpoint/2010/main" val="29880226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9C71B007-FB02-44D3-AA22-757EAA409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70937"/>
            <a:ext cx="6858000" cy="5264963"/>
          </a:xfrm>
          <a:prstGeom prst="rect">
            <a:avLst/>
          </a:prstGeom>
        </p:spPr>
      </p:pic>
      <p:sp>
        <p:nvSpPr>
          <p:cNvPr id="5" name="مربع نص 4">
            <a:extLst>
              <a:ext uri="{FF2B5EF4-FFF2-40B4-BE49-F238E27FC236}">
                <a16:creationId xmlns:a16="http://schemas.microsoft.com/office/drawing/2014/main" id="{1E05A849-AC4C-4673-B75A-D13D690FB2A2}"/>
              </a:ext>
            </a:extLst>
          </p:cNvPr>
          <p:cNvSpPr txBox="1"/>
          <p:nvPr/>
        </p:nvSpPr>
        <p:spPr>
          <a:xfrm>
            <a:off x="4354285" y="2460174"/>
            <a:ext cx="2569029" cy="769441"/>
          </a:xfrm>
          <a:prstGeom prst="rect">
            <a:avLst/>
          </a:prstGeom>
          <a:noFill/>
        </p:spPr>
        <p:txBody>
          <a:bodyPr wrap="square" rtlCol="1">
            <a:spAutoFit/>
          </a:bodyPr>
          <a:lstStyle/>
          <a:p>
            <a:r>
              <a:rPr lang="ar-EG" sz="4400" b="1" dirty="0">
                <a:solidFill>
                  <a:srgbClr val="C00000"/>
                </a:solidFill>
              </a:rPr>
              <a:t>تدريب 5</a:t>
            </a:r>
          </a:p>
        </p:txBody>
      </p:sp>
      <p:sp>
        <p:nvSpPr>
          <p:cNvPr id="6" name="مربع نص 5">
            <a:extLst>
              <a:ext uri="{FF2B5EF4-FFF2-40B4-BE49-F238E27FC236}">
                <a16:creationId xmlns:a16="http://schemas.microsoft.com/office/drawing/2014/main" id="{A1597A8B-919C-4ABE-8631-197E899BE417}"/>
              </a:ext>
            </a:extLst>
          </p:cNvPr>
          <p:cNvSpPr txBox="1"/>
          <p:nvPr/>
        </p:nvSpPr>
        <p:spPr>
          <a:xfrm>
            <a:off x="2536372" y="4981175"/>
            <a:ext cx="7685314" cy="940653"/>
          </a:xfrm>
          <a:prstGeom prst="bevel">
            <a:avLst/>
          </a:prstGeom>
          <a:solidFill>
            <a:schemeClr val="accent6">
              <a:lumMod val="75000"/>
            </a:schemeClr>
          </a:solidFill>
        </p:spPr>
        <p:txBody>
          <a:bodyPr wrap="square" rtlCol="1">
            <a:spAutoFit/>
          </a:bodyPr>
          <a:lstStyle/>
          <a:p>
            <a:pPr algn="ctr"/>
            <a:r>
              <a:rPr lang="ar-EG" sz="4000" b="1" dirty="0">
                <a:solidFill>
                  <a:schemeClr val="bg1"/>
                </a:solidFill>
              </a:rPr>
              <a:t>طباعة مغلف </a:t>
            </a:r>
          </a:p>
        </p:txBody>
      </p:sp>
      <p:sp>
        <p:nvSpPr>
          <p:cNvPr id="7" name="مربع نص 6">
            <a:extLst>
              <a:ext uri="{FF2B5EF4-FFF2-40B4-BE49-F238E27FC236}">
                <a16:creationId xmlns:a16="http://schemas.microsoft.com/office/drawing/2014/main" id="{AF226B47-924E-45E0-AED1-60E4B2DFD3B8}"/>
              </a:ext>
            </a:extLst>
          </p:cNvPr>
          <p:cNvSpPr txBox="1"/>
          <p:nvPr/>
        </p:nvSpPr>
        <p:spPr>
          <a:xfrm>
            <a:off x="4354285" y="1492104"/>
            <a:ext cx="2569029" cy="769441"/>
          </a:xfrm>
          <a:prstGeom prst="rect">
            <a:avLst/>
          </a:prstGeom>
          <a:noFill/>
        </p:spPr>
        <p:txBody>
          <a:bodyPr wrap="square" rtlCol="1">
            <a:spAutoFit/>
          </a:bodyPr>
          <a:lstStyle/>
          <a:p>
            <a:r>
              <a:rPr lang="ar-EG" sz="4400" b="1" dirty="0">
                <a:solidFill>
                  <a:srgbClr val="C00000"/>
                </a:solidFill>
              </a:rPr>
              <a:t>لنطبق معًا</a:t>
            </a:r>
          </a:p>
        </p:txBody>
      </p:sp>
    </p:spTree>
    <p:extLst>
      <p:ext uri="{BB962C8B-B14F-4D97-AF65-F5344CB8AC3E}">
        <p14:creationId xmlns:p14="http://schemas.microsoft.com/office/powerpoint/2010/main" val="1432341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4102503" y="2480222"/>
            <a:ext cx="6119181" cy="769441"/>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a:r>
              <a:rPr lang="ar-EG" sz="4400" b="1" dirty="0">
                <a:solidFill>
                  <a:schemeClr val="bg1"/>
                </a:solidFill>
              </a:rPr>
              <a:t>لننشئ مغلفك الخاص.</a:t>
            </a:r>
          </a:p>
        </p:txBody>
      </p:sp>
      <p:pic>
        <p:nvPicPr>
          <p:cNvPr id="4" name="صورة 3">
            <a:extLst>
              <a:ext uri="{FF2B5EF4-FFF2-40B4-BE49-F238E27FC236}">
                <a16:creationId xmlns:a16="http://schemas.microsoft.com/office/drawing/2014/main" id="{5D61A8F4-38D5-46A7-B1D3-D4036DBCA27D}"/>
              </a:ext>
            </a:extLst>
          </p:cNvPr>
          <p:cNvPicPr>
            <a:picLocks noChangeAspect="1"/>
          </p:cNvPicPr>
          <p:nvPr/>
        </p:nvPicPr>
        <p:blipFill>
          <a:blip r:embed="rId2"/>
          <a:stretch>
            <a:fillRect/>
          </a:stretch>
        </p:blipFill>
        <p:spPr>
          <a:xfrm>
            <a:off x="1380424" y="1319503"/>
            <a:ext cx="3015343" cy="4420219"/>
          </a:xfrm>
          <a:prstGeom prst="rect">
            <a:avLst/>
          </a:prstGeom>
        </p:spPr>
      </p:pic>
    </p:spTree>
    <p:extLst>
      <p:ext uri="{BB962C8B-B14F-4D97-AF65-F5344CB8AC3E}">
        <p14:creationId xmlns:p14="http://schemas.microsoft.com/office/powerpoint/2010/main" val="5558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A1BE0CFD-6CB9-4E41-A5DF-332D28BF2D9B}"/>
              </a:ext>
            </a:extLst>
          </p:cNvPr>
          <p:cNvSpPr txBox="1"/>
          <p:nvPr/>
        </p:nvSpPr>
        <p:spPr>
          <a:xfrm>
            <a:off x="1589315" y="888743"/>
            <a:ext cx="9013370" cy="4212491"/>
          </a:xfrm>
          <a:prstGeom prst="doubleWave">
            <a:avLst/>
          </a:prstGeom>
          <a:solidFill>
            <a:schemeClr val="accent4">
              <a:lumMod val="20000"/>
              <a:lumOff val="80000"/>
            </a:schemeClr>
          </a:solidFill>
        </p:spPr>
        <p:txBody>
          <a:bodyPr wrap="square">
            <a:spAutoFit/>
          </a:bodyPr>
          <a:lstStyle/>
          <a:p>
            <a:r>
              <a:rPr lang="ar-EG" sz="4000" b="1" dirty="0"/>
              <a:t>افتح الملف "</a:t>
            </a:r>
            <a:r>
              <a:rPr lang="ar-EG" sz="4000" b="1" dirty="0" err="1"/>
              <a:t>مثال_على</a:t>
            </a:r>
            <a:r>
              <a:rPr lang="ar-EG" sz="4000" b="1" dirty="0"/>
              <a:t>_ المغلف_</a:t>
            </a:r>
            <a:r>
              <a:rPr lang="en-US" sz="4000" b="1" dirty="0"/>
              <a:t>G4.S1.2.4</a:t>
            </a:r>
            <a:r>
              <a:rPr lang="ar-EG" sz="4000" b="1" dirty="0"/>
              <a:t>الموجود في مجلد المستندات.</a:t>
            </a:r>
          </a:p>
          <a:p>
            <a:r>
              <a:rPr lang="ar-EG" sz="4000" b="1" dirty="0"/>
              <a:t>ألق نظرة عل كيفية تنسيق الصفحة ومواضع كتابة معلومات المرسل والمتسلم وكذلك موضع إلصاق الطوابع.</a:t>
            </a:r>
            <a:endParaRPr lang="ar-EG" sz="4000" b="1" dirty="0">
              <a:solidFill>
                <a:srgbClr val="C00000"/>
              </a:solidFill>
            </a:endParaRPr>
          </a:p>
        </p:txBody>
      </p:sp>
    </p:spTree>
    <p:extLst>
      <p:ext uri="{BB962C8B-B14F-4D97-AF65-F5344CB8AC3E}">
        <p14:creationId xmlns:p14="http://schemas.microsoft.com/office/powerpoint/2010/main" val="2002755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A1BE0CFD-6CB9-4E41-A5DF-332D28BF2D9B}"/>
              </a:ext>
            </a:extLst>
          </p:cNvPr>
          <p:cNvSpPr txBox="1"/>
          <p:nvPr/>
        </p:nvSpPr>
        <p:spPr>
          <a:xfrm>
            <a:off x="1589315" y="2140714"/>
            <a:ext cx="9013370" cy="2576572"/>
          </a:xfrm>
          <a:prstGeom prst="doubleWave">
            <a:avLst/>
          </a:prstGeom>
          <a:solidFill>
            <a:schemeClr val="accent4">
              <a:lumMod val="20000"/>
              <a:lumOff val="80000"/>
            </a:schemeClr>
          </a:solidFill>
        </p:spPr>
        <p:txBody>
          <a:bodyPr wrap="square">
            <a:spAutoFit/>
          </a:bodyPr>
          <a:lstStyle/>
          <a:p>
            <a:r>
              <a:rPr lang="ar-EG" sz="4000" b="1" dirty="0"/>
              <a:t>أنشئ مستندًا جديدًا باسم "</a:t>
            </a:r>
            <a:r>
              <a:rPr lang="ar-EG" sz="4000" b="1" dirty="0" err="1"/>
              <a:t>ملف_اكتب</a:t>
            </a:r>
            <a:r>
              <a:rPr lang="ar-EG" sz="4000" b="1" dirty="0"/>
              <a:t> اسمك هنا" واحفظه في مجلد المستندات بحيث تقوم لاحقًا بإنشاء مغلفك الخاص في هذا الملف.</a:t>
            </a:r>
            <a:endParaRPr lang="ar-EG" sz="4000" b="1" dirty="0">
              <a:solidFill>
                <a:srgbClr val="C00000"/>
              </a:solidFill>
            </a:endParaRPr>
          </a:p>
        </p:txBody>
      </p:sp>
    </p:spTree>
    <p:extLst>
      <p:ext uri="{BB962C8B-B14F-4D97-AF65-F5344CB8AC3E}">
        <p14:creationId xmlns:p14="http://schemas.microsoft.com/office/powerpoint/2010/main" val="16640693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3036409" y="1486882"/>
            <a:ext cx="6119181" cy="3884235"/>
          </a:xfrm>
          <a:prstGeom prst="ellipseRibbon2">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a:r>
              <a:rPr lang="ar-EG" sz="8800" b="1" dirty="0"/>
              <a:t>إعداد الصفحة</a:t>
            </a:r>
          </a:p>
        </p:txBody>
      </p:sp>
    </p:spTree>
    <p:extLst>
      <p:ext uri="{BB962C8B-B14F-4D97-AF65-F5344CB8AC3E}">
        <p14:creationId xmlns:p14="http://schemas.microsoft.com/office/powerpoint/2010/main" val="14038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a:off x="4429782" y="506112"/>
            <a:ext cx="6934904" cy="1796296"/>
          </a:xfrm>
          <a:prstGeom prst="flowChartDocumen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571500" indent="-571500">
              <a:buFont typeface="Arial" panose="020B0604020202020204" pitchFamily="34" charset="0"/>
              <a:buChar char="•"/>
            </a:pPr>
            <a:r>
              <a:rPr lang="ar-EG" sz="4400" b="1" dirty="0"/>
              <a:t>من علامة تبويب ملف (</a:t>
            </a:r>
            <a:r>
              <a:rPr lang="en-US" sz="4400" b="1" dirty="0"/>
              <a:t>(File ، </a:t>
            </a:r>
            <a:r>
              <a:rPr lang="ar-EG" sz="4400" b="1" dirty="0"/>
              <a:t>اضغط طباعة (</a:t>
            </a:r>
            <a:r>
              <a:rPr lang="en-US" sz="4400" b="1" dirty="0"/>
              <a:t>(Print </a:t>
            </a:r>
            <a:endParaRPr lang="ar-EG" sz="4400" b="1" dirty="0"/>
          </a:p>
        </p:txBody>
      </p:sp>
      <p:sp>
        <p:nvSpPr>
          <p:cNvPr id="3" name="مربع نص 2">
            <a:extLst>
              <a:ext uri="{FF2B5EF4-FFF2-40B4-BE49-F238E27FC236}">
                <a16:creationId xmlns:a16="http://schemas.microsoft.com/office/drawing/2014/main" id="{B65CFF0F-F4A1-459B-B742-A2B1739D88C4}"/>
              </a:ext>
            </a:extLst>
          </p:cNvPr>
          <p:cNvSpPr txBox="1"/>
          <p:nvPr/>
        </p:nvSpPr>
        <p:spPr>
          <a:xfrm>
            <a:off x="1142295" y="3714773"/>
            <a:ext cx="8807248" cy="2637115"/>
          </a:xfrm>
          <a:prstGeom prst="flowChartDocumen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571500" indent="-571500">
              <a:buFont typeface="Arial" panose="020B0604020202020204" pitchFamily="34" charset="0"/>
              <a:buChar char="•"/>
            </a:pPr>
            <a:r>
              <a:rPr lang="ar-EG" sz="4400" b="1" dirty="0"/>
              <a:t>من مجموعة الإعدادات (</a:t>
            </a:r>
            <a:r>
              <a:rPr lang="en-US" sz="4400" b="1" dirty="0"/>
              <a:t>(SETTINGS، </a:t>
            </a:r>
            <a:r>
              <a:rPr lang="ar-EG" sz="4400" b="1" dirty="0"/>
              <a:t>اختر </a:t>
            </a:r>
            <a:r>
              <a:rPr lang="ar-EG" sz="4400" b="1" dirty="0" err="1"/>
              <a:t>اتجاە</a:t>
            </a:r>
            <a:r>
              <a:rPr lang="ar-EG" sz="4400" b="1" dirty="0"/>
              <a:t> عمودي (</a:t>
            </a:r>
            <a:r>
              <a:rPr lang="en-US" sz="4400" b="1" dirty="0"/>
              <a:t>Landscape Orientation)</a:t>
            </a:r>
            <a:endParaRPr lang="ar-EG" sz="4400" b="1" dirty="0"/>
          </a:p>
        </p:txBody>
      </p:sp>
      <p:pic>
        <p:nvPicPr>
          <p:cNvPr id="4" name="صورة 3">
            <a:extLst>
              <a:ext uri="{FF2B5EF4-FFF2-40B4-BE49-F238E27FC236}">
                <a16:creationId xmlns:a16="http://schemas.microsoft.com/office/drawing/2014/main" id="{08D10687-FC07-40E3-AA8D-91943D833047}"/>
              </a:ext>
            </a:extLst>
          </p:cNvPr>
          <p:cNvPicPr>
            <a:picLocks noChangeAspect="1"/>
          </p:cNvPicPr>
          <p:nvPr/>
        </p:nvPicPr>
        <p:blipFill>
          <a:blip r:embed="rId2"/>
          <a:stretch>
            <a:fillRect/>
          </a:stretch>
        </p:blipFill>
        <p:spPr>
          <a:xfrm>
            <a:off x="1142295" y="614026"/>
            <a:ext cx="2968398" cy="3100747"/>
          </a:xfrm>
          <a:prstGeom prst="rect">
            <a:avLst/>
          </a:prstGeom>
        </p:spPr>
      </p:pic>
    </p:spTree>
    <p:extLst>
      <p:ext uri="{BB962C8B-B14F-4D97-AF65-F5344CB8AC3E}">
        <p14:creationId xmlns:p14="http://schemas.microsoft.com/office/powerpoint/2010/main" val="388339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a:off x="1143000" y="1398741"/>
            <a:ext cx="9906000" cy="3477935"/>
          </a:xfrm>
          <a:prstGeom prst="flowChartDocumen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571500" indent="-571500">
              <a:buFont typeface="Arial" panose="020B0604020202020204" pitchFamily="34" charset="0"/>
              <a:buChar char="•"/>
            </a:pPr>
            <a:r>
              <a:rPr lang="ar-EG" sz="4400" b="1" dirty="0"/>
              <a:t>من أجل القيام بتغيير حجم الصفحة، من مجموعة الإعدادات</a:t>
            </a:r>
            <a:r>
              <a:rPr lang="en-US" sz="4400" b="1" dirty="0"/>
              <a:t> </a:t>
            </a:r>
            <a:r>
              <a:rPr lang="ar-EG" sz="4400" b="1" dirty="0"/>
              <a:t>ي  </a:t>
            </a:r>
            <a:r>
              <a:rPr lang="en-US" sz="4400" b="1" dirty="0"/>
              <a:t>settings</a:t>
            </a:r>
            <a:r>
              <a:rPr lang="ar-EG" sz="4400" b="1" dirty="0"/>
              <a:t>، اضغط عل السهم الصغير بجوار مكان عرض الحجم، ثم اضغط المزيد من أحجام الصفحات </a:t>
            </a:r>
            <a:r>
              <a:rPr lang="en-US" sz="4400" b="1" dirty="0"/>
              <a:t>More pages sizes</a:t>
            </a:r>
            <a:endParaRPr lang="ar-EG" sz="4400" b="1" dirty="0"/>
          </a:p>
        </p:txBody>
      </p:sp>
    </p:spTree>
    <p:extLst>
      <p:ext uri="{BB962C8B-B14F-4D97-AF65-F5344CB8AC3E}">
        <p14:creationId xmlns:p14="http://schemas.microsoft.com/office/powerpoint/2010/main" val="316839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a:off x="1143000" y="670349"/>
            <a:ext cx="9906000" cy="2637115"/>
          </a:xfrm>
          <a:prstGeom prst="flowChartDocumen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571500" indent="-571500">
              <a:buFont typeface="Arial" panose="020B0604020202020204" pitchFamily="34" charset="0"/>
              <a:buChar char="•"/>
            </a:pPr>
            <a:r>
              <a:rPr lang="ar-EG" sz="4400" b="1" dirty="0"/>
              <a:t>في</a:t>
            </a:r>
            <a:r>
              <a:rPr lang="en-US" sz="4400" b="1" dirty="0"/>
              <a:t> </a:t>
            </a:r>
            <a:r>
              <a:rPr lang="ar-EG" sz="4400" b="1" dirty="0"/>
              <a:t>نافذة إعداد الصفحة (</a:t>
            </a:r>
            <a:r>
              <a:rPr lang="en-US" sz="4400" b="1" dirty="0"/>
              <a:t>(Page set up، </a:t>
            </a:r>
            <a:r>
              <a:rPr lang="ar-EG" sz="4400" b="1" dirty="0"/>
              <a:t>اضبط العرض </a:t>
            </a:r>
            <a:r>
              <a:rPr lang="en-US" sz="4400" b="1" dirty="0"/>
              <a:t> Width</a:t>
            </a:r>
            <a:r>
              <a:rPr lang="ar-EG" sz="4400" b="1" dirty="0"/>
              <a:t> إلى "21 "والارتفاع    </a:t>
            </a:r>
            <a:r>
              <a:rPr lang="en-US" sz="4400" b="1" dirty="0"/>
              <a:t>   Height </a:t>
            </a:r>
            <a:r>
              <a:rPr lang="ar-EG" sz="4400" b="1" dirty="0"/>
              <a:t>إلى "11 "ثم اضغط موافق </a:t>
            </a:r>
            <a:r>
              <a:rPr lang="en-US" sz="4400" b="1" dirty="0"/>
              <a:t>OK</a:t>
            </a:r>
            <a:endParaRPr lang="ar-EG" sz="4400" b="1" dirty="0"/>
          </a:p>
        </p:txBody>
      </p:sp>
      <p:pic>
        <p:nvPicPr>
          <p:cNvPr id="3" name="صورة 2">
            <a:extLst>
              <a:ext uri="{FF2B5EF4-FFF2-40B4-BE49-F238E27FC236}">
                <a16:creationId xmlns:a16="http://schemas.microsoft.com/office/drawing/2014/main" id="{374068B2-A856-440F-811C-24DD47D2929E}"/>
              </a:ext>
            </a:extLst>
          </p:cNvPr>
          <p:cNvPicPr>
            <a:picLocks noChangeAspect="1"/>
          </p:cNvPicPr>
          <p:nvPr/>
        </p:nvPicPr>
        <p:blipFill>
          <a:blip r:embed="rId2"/>
          <a:stretch>
            <a:fillRect/>
          </a:stretch>
        </p:blipFill>
        <p:spPr>
          <a:xfrm>
            <a:off x="1143000" y="2580746"/>
            <a:ext cx="2471737" cy="3606905"/>
          </a:xfrm>
          <a:prstGeom prst="rect">
            <a:avLst/>
          </a:prstGeom>
        </p:spPr>
      </p:pic>
    </p:spTree>
    <p:extLst>
      <p:ext uri="{BB962C8B-B14F-4D97-AF65-F5344CB8AC3E}">
        <p14:creationId xmlns:p14="http://schemas.microsoft.com/office/powerpoint/2010/main" val="29237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469A698E-9CD7-4979-BB48-789A73320652}"/>
              </a:ext>
            </a:extLst>
          </p:cNvPr>
          <p:cNvPicPr>
            <a:picLocks noChangeAspect="1"/>
          </p:cNvPicPr>
          <p:nvPr/>
        </p:nvPicPr>
        <p:blipFill>
          <a:blip r:embed="rId2"/>
          <a:stretch>
            <a:fillRect/>
          </a:stretch>
        </p:blipFill>
        <p:spPr>
          <a:xfrm>
            <a:off x="3759653" y="713694"/>
            <a:ext cx="4672693" cy="4787220"/>
          </a:xfrm>
          <a:prstGeom prst="rect">
            <a:avLst/>
          </a:prstGeom>
        </p:spPr>
      </p:pic>
    </p:spTree>
    <p:extLst>
      <p:ext uri="{BB962C8B-B14F-4D97-AF65-F5344CB8AC3E}">
        <p14:creationId xmlns:p14="http://schemas.microsoft.com/office/powerpoint/2010/main" val="39198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4974066" y="680523"/>
            <a:ext cx="6119181" cy="3232725"/>
          </a:xfrm>
          <a:prstGeom prst="cloudCallout">
            <a:avLst>
              <a:gd name="adj1" fmla="val -49813"/>
              <a:gd name="adj2" fmla="val 48638"/>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4400" b="1" dirty="0"/>
              <a:t>أصبح المغلف جاهزًا الآن لكتابة معلومات المرسل والمتسلم. </a:t>
            </a:r>
          </a:p>
        </p:txBody>
      </p:sp>
      <p:pic>
        <p:nvPicPr>
          <p:cNvPr id="3" name="صورة 2">
            <a:extLst>
              <a:ext uri="{FF2B5EF4-FFF2-40B4-BE49-F238E27FC236}">
                <a16:creationId xmlns:a16="http://schemas.microsoft.com/office/drawing/2014/main" id="{63BD926B-DB4B-4E20-B074-518B96824D9C}"/>
              </a:ext>
            </a:extLst>
          </p:cNvPr>
          <p:cNvPicPr>
            <a:picLocks noChangeAspect="1"/>
          </p:cNvPicPr>
          <p:nvPr/>
        </p:nvPicPr>
        <p:blipFill>
          <a:blip r:embed="rId2"/>
          <a:stretch>
            <a:fillRect/>
          </a:stretch>
        </p:blipFill>
        <p:spPr>
          <a:xfrm rot="20923614">
            <a:off x="2170818" y="2728912"/>
            <a:ext cx="1973918" cy="2387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7055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سحابة 5">
            <a:extLst>
              <a:ext uri="{FF2B5EF4-FFF2-40B4-BE49-F238E27FC236}">
                <a16:creationId xmlns:a16="http://schemas.microsoft.com/office/drawing/2014/main" id="{3C8961FC-F1F1-4463-A6FA-79C58B793615}"/>
              </a:ext>
            </a:extLst>
          </p:cNvPr>
          <p:cNvSpPr/>
          <p:nvPr/>
        </p:nvSpPr>
        <p:spPr>
          <a:xfrm>
            <a:off x="1632857" y="1284514"/>
            <a:ext cx="5377542" cy="4288971"/>
          </a:xfrm>
          <a:prstGeom prst="cloud">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اكتب النص التالي كما هو بالأخطاء ثم قم بتصحيح جميع الكلمات الخاطئة.</a:t>
            </a:r>
          </a:p>
        </p:txBody>
      </p:sp>
      <p:pic>
        <p:nvPicPr>
          <p:cNvPr id="4" name="صورة 3">
            <a:extLst>
              <a:ext uri="{FF2B5EF4-FFF2-40B4-BE49-F238E27FC236}">
                <a16:creationId xmlns:a16="http://schemas.microsoft.com/office/drawing/2014/main" id="{57FBAAE3-BF72-4B03-93EC-5E964FBE7787}"/>
              </a:ext>
            </a:extLst>
          </p:cNvPr>
          <p:cNvPicPr>
            <a:picLocks noChangeAspect="1"/>
          </p:cNvPicPr>
          <p:nvPr/>
        </p:nvPicPr>
        <p:blipFill>
          <a:blip r:embed="rId2"/>
          <a:stretch>
            <a:fillRect/>
          </a:stretch>
        </p:blipFill>
        <p:spPr>
          <a:xfrm>
            <a:off x="7628609" y="1629267"/>
            <a:ext cx="3518362" cy="34217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9030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3036409" y="1486882"/>
            <a:ext cx="6119181" cy="3884235"/>
          </a:xfrm>
          <a:prstGeom prst="ellipseRibbon2">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a:r>
              <a:rPr lang="ar-EG" sz="8800" b="1" dirty="0"/>
              <a:t>تعبئة المغلف</a:t>
            </a:r>
          </a:p>
        </p:txBody>
      </p:sp>
    </p:spTree>
    <p:extLst>
      <p:ext uri="{BB962C8B-B14F-4D97-AF65-F5344CB8AC3E}">
        <p14:creationId xmlns:p14="http://schemas.microsoft.com/office/powerpoint/2010/main" val="23405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2051928" y="1012953"/>
            <a:ext cx="7696258" cy="4832092"/>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4400" b="1" dirty="0"/>
              <a:t>ستلاحظ أن التنسيق الأساسي للنص مكتوب بخط </a:t>
            </a:r>
            <a:r>
              <a:rPr lang="en-US" sz="4400" b="1" dirty="0"/>
              <a:t>Roman New Times "</a:t>
            </a:r>
            <a:r>
              <a:rPr lang="ar-EG" sz="4400" b="1" dirty="0"/>
              <a:t> وبحجم 12</a:t>
            </a:r>
          </a:p>
          <a:p>
            <a:r>
              <a:rPr lang="ar-EG" sz="4400" b="1" dirty="0"/>
              <a:t>من الجيد هنا أن يتم تنسيق النص بالترتيب التالي:</a:t>
            </a:r>
          </a:p>
          <a:p>
            <a:pPr marL="571500" indent="-571500">
              <a:buFont typeface="Arial" panose="020B0604020202020204" pitchFamily="34" charset="0"/>
              <a:buChar char="•"/>
            </a:pPr>
            <a:r>
              <a:rPr lang="en-US" sz="4400" dirty="0">
                <a:solidFill>
                  <a:srgbClr val="C00000"/>
                </a:solidFill>
              </a:rPr>
              <a:t>(A)</a:t>
            </a:r>
            <a:r>
              <a:rPr lang="ar-EG" sz="4400" dirty="0">
                <a:solidFill>
                  <a:srgbClr val="C00000"/>
                </a:solidFill>
              </a:rPr>
              <a:t>العنوان.</a:t>
            </a:r>
          </a:p>
          <a:p>
            <a:pPr marL="571500" indent="-571500">
              <a:buFont typeface="Arial" panose="020B0604020202020204" pitchFamily="34" charset="0"/>
              <a:buChar char="•"/>
            </a:pPr>
            <a:r>
              <a:rPr lang="en-US" sz="4400" dirty="0">
                <a:solidFill>
                  <a:srgbClr val="C00000"/>
                </a:solidFill>
              </a:rPr>
              <a:t>(B) </a:t>
            </a:r>
            <a:r>
              <a:rPr lang="ar-EG" sz="4400" dirty="0">
                <a:solidFill>
                  <a:srgbClr val="C00000"/>
                </a:solidFill>
              </a:rPr>
              <a:t>فقرتان </a:t>
            </a:r>
            <a:endParaRPr lang="ar-EG" sz="4400" b="1" dirty="0">
              <a:solidFill>
                <a:srgbClr val="C00000"/>
              </a:solidFill>
            </a:endParaRPr>
          </a:p>
        </p:txBody>
      </p:sp>
    </p:spTree>
    <p:extLst>
      <p:ext uri="{BB962C8B-B14F-4D97-AF65-F5344CB8AC3E}">
        <p14:creationId xmlns:p14="http://schemas.microsoft.com/office/powerpoint/2010/main" val="132337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a:off x="1004192" y="628233"/>
            <a:ext cx="10183615" cy="5509200"/>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solidFill>
                  <a:srgbClr val="7030A0"/>
                </a:solidFill>
              </a:rPr>
              <a:t>اختر خطًا أساسيًا مثل </a:t>
            </a:r>
            <a:r>
              <a:rPr lang="ar-EG" sz="3200" b="1" dirty="0" err="1">
                <a:solidFill>
                  <a:srgbClr val="7030A0"/>
                </a:solidFill>
              </a:rPr>
              <a:t>آريال</a:t>
            </a:r>
            <a:r>
              <a:rPr lang="ar-EG" sz="3200" b="1" dirty="0">
                <a:solidFill>
                  <a:srgbClr val="7030A0"/>
                </a:solidFill>
              </a:rPr>
              <a:t> أو </a:t>
            </a:r>
            <a:r>
              <a:rPr lang="ar-EG" sz="3200" b="1" dirty="0" err="1">
                <a:solidFill>
                  <a:srgbClr val="7030A0"/>
                </a:solidFill>
              </a:rPr>
              <a:t>كورير</a:t>
            </a:r>
            <a:r>
              <a:rPr lang="ar-EG" sz="3200" b="1" dirty="0">
                <a:solidFill>
                  <a:srgbClr val="7030A0"/>
                </a:solidFill>
              </a:rPr>
              <a:t> بحجم 11.</a:t>
            </a:r>
          </a:p>
          <a:p>
            <a:pPr marL="571500" indent="-571500">
              <a:buFont typeface="Arial" panose="020B0604020202020204" pitchFamily="34" charset="0"/>
              <a:buChar char="•"/>
            </a:pPr>
            <a:r>
              <a:rPr lang="ar-EG" sz="3200" b="1" dirty="0"/>
              <a:t>في الزاوية العلوية اليسرى من المغلف اكتب اسم المرسل.</a:t>
            </a:r>
          </a:p>
          <a:p>
            <a:pPr marL="571500" indent="-571500">
              <a:buFont typeface="Arial" panose="020B0604020202020204" pitchFamily="34" charset="0"/>
              <a:buChar char="•"/>
            </a:pPr>
            <a:r>
              <a:rPr lang="ar-EG" sz="3200" b="1" dirty="0"/>
              <a:t>اكتب الاسم كامل في السطر الأول.</a:t>
            </a:r>
          </a:p>
          <a:p>
            <a:pPr marL="571500" indent="-571500">
              <a:buFont typeface="Arial" panose="020B0604020202020204" pitchFamily="34" charset="0"/>
              <a:buChar char="•"/>
            </a:pPr>
            <a:r>
              <a:rPr lang="ar-EG" sz="3200" b="1" dirty="0"/>
              <a:t>اكتب الرمز البريدي والمدينة في السطر الثالث.</a:t>
            </a:r>
          </a:p>
          <a:p>
            <a:pPr marL="571500" indent="-571500">
              <a:buFont typeface="Arial" panose="020B0604020202020204" pitchFamily="34" charset="0"/>
              <a:buChar char="•"/>
            </a:pPr>
            <a:r>
              <a:rPr lang="ar-EG" sz="3200" b="1" dirty="0"/>
              <a:t>اكتب في السطر الأخير اسم الدولة (إذا كنت تربد إرسال هذا الملف للخارج).</a:t>
            </a:r>
          </a:p>
          <a:p>
            <a:pPr marL="571500" indent="-571500">
              <a:buFont typeface="Arial" panose="020B0604020202020204" pitchFamily="34" charset="0"/>
              <a:buChar char="•"/>
            </a:pPr>
            <a:r>
              <a:rPr lang="ar-EG" sz="3200" b="1" dirty="0"/>
              <a:t>وفي الزاوية السفلية اليسرى من المغلف، اكتب اسم المتسلم بالطريقة نفسها التي كتبت بها اسم المرسل لا تنس أن تضع ختمًا في الزاوية العلوية اليمنى, يمكنك القيام بذلك بوضع الصورة الموجودة في مجلد المستندات باسم (الطوابع) في مكانها الصحيح.</a:t>
            </a:r>
          </a:p>
          <a:p>
            <a:pPr marL="571500" indent="-571500">
              <a:buFont typeface="Arial" panose="020B0604020202020204" pitchFamily="34" charset="0"/>
              <a:buChar char="•"/>
            </a:pPr>
            <a:endParaRPr lang="ar-EG" sz="3200" b="1" dirty="0">
              <a:solidFill>
                <a:srgbClr val="C00000"/>
              </a:solidFill>
            </a:endParaRPr>
          </a:p>
        </p:txBody>
      </p:sp>
    </p:spTree>
    <p:extLst>
      <p:ext uri="{BB962C8B-B14F-4D97-AF65-F5344CB8AC3E}">
        <p14:creationId xmlns:p14="http://schemas.microsoft.com/office/powerpoint/2010/main" val="134023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a:off x="1004192" y="2369947"/>
            <a:ext cx="10183615"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EG" sz="4800" b="1" dirty="0"/>
              <a:t>من علامة التبويب ملف (</a:t>
            </a:r>
            <a:r>
              <a:rPr lang="en-US" sz="4800" b="1" dirty="0"/>
              <a:t>File ،</a:t>
            </a:r>
            <a:r>
              <a:rPr lang="ar-EG" sz="4800" b="1" dirty="0"/>
              <a:t>)اضغط طباعة </a:t>
            </a:r>
            <a:r>
              <a:rPr lang="en-US" sz="4800" b="1" dirty="0"/>
              <a:t>print</a:t>
            </a:r>
            <a:endParaRPr lang="ar-EG" sz="4800" b="1" dirty="0">
              <a:solidFill>
                <a:srgbClr val="C00000"/>
              </a:solidFill>
            </a:endParaRPr>
          </a:p>
        </p:txBody>
      </p:sp>
    </p:spTree>
    <p:extLst>
      <p:ext uri="{BB962C8B-B14F-4D97-AF65-F5344CB8AC3E}">
        <p14:creationId xmlns:p14="http://schemas.microsoft.com/office/powerpoint/2010/main" val="300050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a:off x="1004192" y="2369947"/>
            <a:ext cx="10183615"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EG" sz="4800" b="1" dirty="0">
                <a:solidFill>
                  <a:srgbClr val="7030A0"/>
                </a:solidFill>
              </a:rPr>
              <a:t>قارن المغلف المطبوع مع المغلف الظاهر عل الشاشة</a:t>
            </a:r>
          </a:p>
        </p:txBody>
      </p:sp>
    </p:spTree>
    <p:extLst>
      <p:ext uri="{BB962C8B-B14F-4D97-AF65-F5344CB8AC3E}">
        <p14:creationId xmlns:p14="http://schemas.microsoft.com/office/powerpoint/2010/main" val="414654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85A7C69-5313-487D-8103-59F42489425C}"/>
              </a:ext>
            </a:extLst>
          </p:cNvPr>
          <p:cNvSpPr txBox="1"/>
          <p:nvPr/>
        </p:nvSpPr>
        <p:spPr>
          <a:xfrm>
            <a:off x="1807028" y="925009"/>
            <a:ext cx="8577943" cy="5078313"/>
          </a:xfrm>
          <a:prstGeom prst="rect">
            <a:avLst/>
          </a:prstGeom>
          <a:solidFill>
            <a:srgbClr val="FCDEFC"/>
          </a:solidFill>
        </p:spPr>
        <p:txBody>
          <a:bodyPr wrap="square">
            <a:spAutoFit/>
          </a:bodyPr>
          <a:lstStyle/>
          <a:p>
            <a:r>
              <a:rPr lang="ar-EG" sz="3600" b="1" dirty="0"/>
              <a:t>عزيزي محمد،</a:t>
            </a:r>
          </a:p>
          <a:p>
            <a:r>
              <a:rPr lang="ar-EG" sz="3600" b="1" dirty="0"/>
              <a:t> السلام عليكم ورحمة الله وبركاته.</a:t>
            </a:r>
          </a:p>
          <a:p>
            <a:r>
              <a:rPr lang="ar-EG" sz="3600" b="1" dirty="0"/>
              <a:t> كيف حالك؟ أتمنى أن تكون بخير. ذهبت يوم الشبت الماضي برفقة أبي إلى مدينة جدة وأمضينا معًا وقتًا ممتعًا. لقد تجولنا معًا في أنحاء المدينة وصولًا إلى متحف مدينة الطيبات </a:t>
            </a:r>
            <a:r>
              <a:rPr lang="ar-EG" sz="3600" b="1" dirty="0" err="1"/>
              <a:t>العالممية</a:t>
            </a:r>
            <a:r>
              <a:rPr lang="ar-EG" sz="3600" b="1" dirty="0"/>
              <a:t> للعلوم والمعرفة وأمضينا باقي يومنا هناك، حيث تعرفنا على الكثير من المعلومات الشائقة حول التاريخ الإسلامي والتاريخ العريق لمدينة جدة.</a:t>
            </a:r>
          </a:p>
        </p:txBody>
      </p:sp>
    </p:spTree>
    <p:extLst>
      <p:ext uri="{BB962C8B-B14F-4D97-AF65-F5344CB8AC3E}">
        <p14:creationId xmlns:p14="http://schemas.microsoft.com/office/powerpoint/2010/main" val="94399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85A7C69-5313-487D-8103-59F42489425C}"/>
              </a:ext>
            </a:extLst>
          </p:cNvPr>
          <p:cNvSpPr txBox="1"/>
          <p:nvPr/>
        </p:nvSpPr>
        <p:spPr>
          <a:xfrm>
            <a:off x="1807028" y="1534609"/>
            <a:ext cx="8577943" cy="3416320"/>
          </a:xfrm>
          <a:prstGeom prst="rect">
            <a:avLst/>
          </a:prstGeom>
          <a:solidFill>
            <a:srgbClr val="FCDEFC"/>
          </a:solidFill>
        </p:spPr>
        <p:txBody>
          <a:bodyPr wrap="square">
            <a:spAutoFit/>
          </a:bodyPr>
          <a:lstStyle/>
          <a:p>
            <a:r>
              <a:rPr lang="ar-EG" sz="3600" b="1" dirty="0"/>
              <a:t>إن من أشد ما بهرني في العرض القسم الخاص بحياة البدو الرحل وطريقة حياتهم. لقد كانت هذه أفضل رحلة لي على الإطلاق </a:t>
            </a:r>
          </a:p>
          <a:p>
            <a:r>
              <a:rPr lang="ar-EG" sz="3600" b="1" dirty="0"/>
              <a:t>أراك على خير إن شاء الله </a:t>
            </a:r>
          </a:p>
          <a:p>
            <a:endParaRPr lang="ar-EG" sz="3600" b="1" dirty="0"/>
          </a:p>
          <a:p>
            <a:r>
              <a:rPr lang="ar-EG" sz="3600" b="1" dirty="0"/>
              <a:t>سعد</a:t>
            </a:r>
          </a:p>
        </p:txBody>
      </p:sp>
    </p:spTree>
    <p:extLst>
      <p:ext uri="{BB962C8B-B14F-4D97-AF65-F5344CB8AC3E}">
        <p14:creationId xmlns:p14="http://schemas.microsoft.com/office/powerpoint/2010/main" val="40177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85A7C69-5313-487D-8103-59F42489425C}"/>
              </a:ext>
            </a:extLst>
          </p:cNvPr>
          <p:cNvSpPr txBox="1"/>
          <p:nvPr/>
        </p:nvSpPr>
        <p:spPr>
          <a:xfrm>
            <a:off x="1807028" y="2449009"/>
            <a:ext cx="8577943"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EG" sz="7200" b="1" dirty="0"/>
              <a:t>الحل</a:t>
            </a:r>
          </a:p>
        </p:txBody>
      </p:sp>
    </p:spTree>
    <p:extLst>
      <p:ext uri="{BB962C8B-B14F-4D97-AF65-F5344CB8AC3E}">
        <p14:creationId xmlns:p14="http://schemas.microsoft.com/office/powerpoint/2010/main" val="252606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85A7C69-5313-487D-8103-59F42489425C}"/>
              </a:ext>
            </a:extLst>
          </p:cNvPr>
          <p:cNvSpPr txBox="1"/>
          <p:nvPr/>
        </p:nvSpPr>
        <p:spPr>
          <a:xfrm>
            <a:off x="1807028" y="925009"/>
            <a:ext cx="8577943" cy="50783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EG" sz="3600" b="1" dirty="0"/>
              <a:t>عزيزي محمد،</a:t>
            </a:r>
          </a:p>
          <a:p>
            <a:r>
              <a:rPr lang="ar-EG" sz="3600" b="1" dirty="0"/>
              <a:t> السلام عليكم ورحمة الله وبركاته.</a:t>
            </a:r>
          </a:p>
          <a:p>
            <a:r>
              <a:rPr lang="ar-EG" sz="3600" b="1" dirty="0"/>
              <a:t> كيف حالك؟ أتمنى أن تكون بخير. ذهبت يوم السبت الماضي برفقة أبي إلى مدينة جدة وأمضينا معًا وقتًا ممتعًا. لقد تجولنا معًا في أنحاء المدينة وصولًا إلى متحف مدينة الطيبات العالمية للعلوم والمعرفة وأمضينا باقي يومنا هناك، حيث تعرفنا على الكثير من المعلومات الشائقة حول التاريخ الإسلامي والتاريخ العريق لمدينة جدة.</a:t>
            </a:r>
          </a:p>
        </p:txBody>
      </p:sp>
    </p:spTree>
    <p:extLst>
      <p:ext uri="{BB962C8B-B14F-4D97-AF65-F5344CB8AC3E}">
        <p14:creationId xmlns:p14="http://schemas.microsoft.com/office/powerpoint/2010/main" val="75591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85A7C69-5313-487D-8103-59F42489425C}"/>
              </a:ext>
            </a:extLst>
          </p:cNvPr>
          <p:cNvSpPr txBox="1"/>
          <p:nvPr/>
        </p:nvSpPr>
        <p:spPr>
          <a:xfrm>
            <a:off x="1807028" y="1534609"/>
            <a:ext cx="8577943"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EG" sz="3600" b="1" dirty="0"/>
              <a:t>إن من أشد ما بهرني في العرض القسم الخاص بحياة البدو الرحل وطريقة حياتهم. لقد كانت هذه أفضل رحلة لي على الإطلاق </a:t>
            </a:r>
          </a:p>
          <a:p>
            <a:r>
              <a:rPr lang="ar-EG" sz="3600" b="1" dirty="0"/>
              <a:t>أراك على خير إن شاء الله </a:t>
            </a:r>
          </a:p>
          <a:p>
            <a:endParaRPr lang="ar-EG" sz="3600" b="1" dirty="0"/>
          </a:p>
          <a:p>
            <a:r>
              <a:rPr lang="ar-EG" sz="3600" b="1" dirty="0"/>
              <a:t>سعد</a:t>
            </a:r>
          </a:p>
        </p:txBody>
      </p:sp>
    </p:spTree>
    <p:extLst>
      <p:ext uri="{BB962C8B-B14F-4D97-AF65-F5344CB8AC3E}">
        <p14:creationId xmlns:p14="http://schemas.microsoft.com/office/powerpoint/2010/main" val="252873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903</Words>
  <Application>Microsoft Office PowerPoint</Application>
  <PresentationFormat>شاشة عريضة</PresentationFormat>
  <Paragraphs>116</Paragraphs>
  <Slides>44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44</vt:i4>
      </vt:variant>
    </vt:vector>
  </HeadingPairs>
  <TitlesOfParts>
    <vt:vector size="49"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13</cp:revision>
  <dcterms:created xsi:type="dcterms:W3CDTF">2021-08-05T11:56:47Z</dcterms:created>
  <dcterms:modified xsi:type="dcterms:W3CDTF">2021-08-07T22:07:59Z</dcterms:modified>
</cp:coreProperties>
</file>