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8" r:id="rId1"/>
  </p:sldMasterIdLst>
  <p:notesMasterIdLst>
    <p:notesMasterId r:id="rId24"/>
  </p:notesMasterIdLst>
  <p:sldIdLst>
    <p:sldId id="324" r:id="rId2"/>
    <p:sldId id="440" r:id="rId3"/>
    <p:sldId id="441" r:id="rId4"/>
    <p:sldId id="442" r:id="rId5"/>
    <p:sldId id="443" r:id="rId6"/>
    <p:sldId id="444" r:id="rId7"/>
    <p:sldId id="445" r:id="rId8"/>
    <p:sldId id="460" r:id="rId9"/>
    <p:sldId id="461" r:id="rId10"/>
    <p:sldId id="462" r:id="rId11"/>
    <p:sldId id="463" r:id="rId12"/>
    <p:sldId id="464" r:id="rId13"/>
    <p:sldId id="465" r:id="rId14"/>
    <p:sldId id="467" r:id="rId15"/>
    <p:sldId id="466" r:id="rId16"/>
    <p:sldId id="450" r:id="rId17"/>
    <p:sldId id="451" r:id="rId18"/>
    <p:sldId id="452" r:id="rId19"/>
    <p:sldId id="453" r:id="rId20"/>
    <p:sldId id="454" r:id="rId21"/>
    <p:sldId id="455" r:id="rId22"/>
    <p:sldId id="456" r:id="rId23"/>
  </p:sldIdLst>
  <p:sldSz cx="9144000" cy="6858000" type="screen4x3"/>
  <p:notesSz cx="6858000" cy="9144000"/>
  <p:custDataLst>
    <p:tags r:id="rId2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10" autoAdjust="0"/>
    <p:restoredTop sz="91103" autoAdjust="0"/>
  </p:normalViewPr>
  <p:slideViewPr>
    <p:cSldViewPr>
      <p:cViewPr varScale="1">
        <p:scale>
          <a:sx n="95" d="100"/>
          <a:sy n="95" d="100"/>
        </p:scale>
        <p:origin x="-3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6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2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2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9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6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7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6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audio" Target="../media/audio4.wav"/><Relationship Id="rId5" Type="http://schemas.openxmlformats.org/officeDocument/2006/relationships/image" Target="../media/image22.png"/><Relationship Id="rId10" Type="http://schemas.openxmlformats.org/officeDocument/2006/relationships/audio" Target="../media/audio3.wav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audio" Target="../media/audio4.wav"/><Relationship Id="rId5" Type="http://schemas.openxmlformats.org/officeDocument/2006/relationships/image" Target="../media/image30.png"/><Relationship Id="rId10" Type="http://schemas.openxmlformats.org/officeDocument/2006/relationships/audio" Target="../media/audio3.wav"/><Relationship Id="rId4" Type="http://schemas.openxmlformats.org/officeDocument/2006/relationships/image" Target="../media/image29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4.wav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audio" Target="../media/audio3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audio" Target="../media/audio2.wav"/><Relationship Id="rId4" Type="http://schemas.openxmlformats.org/officeDocument/2006/relationships/image" Target="../media/image33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audio" Target="../media/audio4.wav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196303" y="647928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4230556" y="1916832"/>
            <a:ext cx="4563429" cy="310854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تلتقط الألواح الشمسية أشعة الشمس لكي تستخدم </a:t>
            </a:r>
            <a:r>
              <a:rPr lang="ar-SA" sz="2800" b="1" dirty="0" smtClean="0">
                <a:solidFill>
                  <a:prstClr val="black"/>
                </a:solidFill>
              </a:rPr>
              <a:t>موردا</a:t>
            </a:r>
            <a:r>
              <a:rPr lang="ar-EG" sz="2800" b="1" dirty="0">
                <a:solidFill>
                  <a:prstClr val="black"/>
                </a:solidFill>
              </a:rPr>
              <a:t>ً</a:t>
            </a: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للطاقة . يستخدم الناس موارد عديدة للطاقة ، منها الوقود الأحفوري ، والماء ، والرياح . فكيف تختلف موارد الطاقة هذه بعضها عن بعض ؟ وكيف يمكن استخدام موارد الأرض بفاعلية أكبر؟</a:t>
            </a:r>
          </a:p>
        </p:txBody>
      </p:sp>
      <p:pic>
        <p:nvPicPr>
          <p:cNvPr id="10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1" y="1784543"/>
            <a:ext cx="2947670" cy="337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11088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0750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27"/>
          <p:cNvSpPr>
            <a:spLocks noChangeArrowheads="1"/>
          </p:cNvSpPr>
          <p:nvPr/>
        </p:nvSpPr>
        <p:spPr bwMode="auto">
          <a:xfrm>
            <a:off x="2713571" y="2400638"/>
            <a:ext cx="1007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00FF"/>
                </a:solidFill>
                <a:latin typeface="Arial" pitchFamily="34" charset="0"/>
              </a:rPr>
              <a:t>الكهرباء</a:t>
            </a:r>
            <a:endParaRPr lang="ar-SA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2" name="مربع نص 21"/>
          <p:cNvSpPr txBox="1"/>
          <p:nvPr/>
        </p:nvSpPr>
        <p:spPr>
          <a:xfrm>
            <a:off x="2642518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4803" y="2419802"/>
            <a:ext cx="88058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تستخدم طاقة المياه الجارية في توليد </a:t>
            </a:r>
            <a:r>
              <a:rPr lang="ar-SA" b="1" dirty="0" smtClean="0">
                <a:solidFill>
                  <a:srgbClr val="FF0000"/>
                </a:solidFill>
                <a:latin typeface="Arial" pitchFamily="34" charset="0"/>
              </a:rPr>
              <a:t>...................</a:t>
            </a: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مربع نص 22"/>
          <p:cNvSpPr txBox="1"/>
          <p:nvPr/>
        </p:nvSpPr>
        <p:spPr>
          <a:xfrm>
            <a:off x="6602288" y="1412776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1- المفردات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400267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63878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17"/>
          <p:cNvSpPr/>
          <p:nvPr/>
        </p:nvSpPr>
        <p:spPr>
          <a:xfrm>
            <a:off x="1691680" y="2636912"/>
            <a:ext cx="5767538" cy="677789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منع الوقود الأحفوري من تلويث التربة </a:t>
            </a:r>
          </a:p>
        </p:txBody>
      </p:sp>
      <p:sp>
        <p:nvSpPr>
          <p:cNvPr id="12" name="مستطيل 31"/>
          <p:cNvSpPr/>
          <p:nvPr/>
        </p:nvSpPr>
        <p:spPr>
          <a:xfrm>
            <a:off x="1756789" y="3786449"/>
            <a:ext cx="5767539" cy="722671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 smtClean="0">
                <a:solidFill>
                  <a:srgbClr val="FF0000"/>
                </a:solidFill>
              </a:rPr>
              <a:t>تجميع النفايات بطريقة أكثر كفاءة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مستطيل 32"/>
          <p:cNvSpPr/>
          <p:nvPr/>
        </p:nvSpPr>
        <p:spPr>
          <a:xfrm>
            <a:off x="1763688" y="4941168"/>
            <a:ext cx="5767539" cy="100811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 smtClean="0">
                <a:solidFill>
                  <a:srgbClr val="FF0000"/>
                </a:solidFill>
              </a:rPr>
              <a:t>التقليل من استعمال الوقود الأحفوري ، استعمال مصادر بديلة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22"/>
          <p:cNvSpPr txBox="1"/>
          <p:nvPr/>
        </p:nvSpPr>
        <p:spPr>
          <a:xfrm>
            <a:off x="6215306" y="1150384"/>
            <a:ext cx="2631842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2- مشكلة وحل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8" y="1828800"/>
            <a:ext cx="87296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كيف يمكنني أن أمنع الوقود الأحفوري من تلويث البيئة ؟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ربع نص 21"/>
          <p:cNvSpPr txBox="1"/>
          <p:nvPr/>
        </p:nvSpPr>
        <p:spPr>
          <a:xfrm>
            <a:off x="3074566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288859" y="3314701"/>
            <a:ext cx="391152" cy="47174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83968" y="4509120"/>
            <a:ext cx="391152" cy="47174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7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2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66774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93055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6122668" y="1138516"/>
            <a:ext cx="270713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3- التفكير الناقد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52536" y="2063750"/>
            <a:ext cx="89449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</a:rPr>
              <a:t>كيف يمكن استخدام الخلايا الشمسية في تزويدنا بالطاقة ليلاً ؟ </a:t>
            </a:r>
            <a:endParaRPr lang="ar-SA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مستطيل 31"/>
          <p:cNvSpPr/>
          <p:nvPr/>
        </p:nvSpPr>
        <p:spPr>
          <a:xfrm>
            <a:off x="472716" y="3480048"/>
            <a:ext cx="8059724" cy="189316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الإجابة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إنتاج بدائل أخر</a:t>
            </a:r>
            <a:r>
              <a:rPr lang="ar-EG" sz="3200" b="1" dirty="0" smtClean="0">
                <a:solidFill>
                  <a:srgbClr val="7030A0"/>
                </a:solidFill>
              </a:rPr>
              <a:t>ى</a:t>
            </a:r>
            <a:r>
              <a:rPr lang="ar-SA" sz="3200" b="1" dirty="0" smtClean="0">
                <a:solidFill>
                  <a:srgbClr val="7030A0"/>
                </a:solidFill>
              </a:rPr>
              <a:t> للطاقة واستعمالها بكفاءة أكثر ، دون استخدام الوقود الأحفوري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486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19"/>
          <p:cNvSpPr/>
          <p:nvPr/>
        </p:nvSpPr>
        <p:spPr>
          <a:xfrm>
            <a:off x="-180528" y="1848887"/>
            <a:ext cx="9067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</a:rPr>
              <a:t>4- ما نوع الطاقة التي يمكن الحصول عليها من ينابيع المياه الساخنة؟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أ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– الكهر</a:t>
            </a:r>
            <a:r>
              <a:rPr lang="ar-EG" sz="3200" b="1" dirty="0" smtClean="0">
                <a:solidFill>
                  <a:srgbClr val="660066"/>
                </a:solidFill>
                <a:latin typeface="Arial" pitchFamily="34" charset="0"/>
              </a:rPr>
              <a:t>و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كيميائية.                ب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الطاقة الشمسية.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ج 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طاقة الرياح .                 د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الطاقة الحرارية الجوفية .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مستطيل 28"/>
          <p:cNvSpPr/>
          <p:nvPr/>
        </p:nvSpPr>
        <p:spPr>
          <a:xfrm>
            <a:off x="-180528" y="3806025"/>
            <a:ext cx="89729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</a:rPr>
              <a:t>5- عملية تحويل الكتلة الحيوية إلي طاقة تنتج عن :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1Minus"/>
              <a:defRPr/>
            </a:pP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بقايا النباتات والحيوانات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 ب- المياه الجارية .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ج-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ضوء الشمس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د </a:t>
            </a:r>
            <a:r>
              <a:rPr lang="ar-SA" sz="3200" b="1" dirty="0">
                <a:solidFill>
                  <a:srgbClr val="660066"/>
                </a:solidFill>
                <a:latin typeface="Arial" pitchFamily="34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latin typeface="Arial" pitchFamily="34" charset="0"/>
              </a:rPr>
              <a:t>حركة الهواء .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93055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5451958" y="1277721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552" y="2769967"/>
            <a:ext cx="4459537" cy="587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9483" y="4286885"/>
            <a:ext cx="4387790" cy="582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2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35486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93055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ربع نص 22"/>
          <p:cNvSpPr txBox="1"/>
          <p:nvPr/>
        </p:nvSpPr>
        <p:spPr>
          <a:xfrm>
            <a:off x="5570777" y="1124744"/>
            <a:ext cx="346571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6- السؤال الأساسي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-252536" y="2063750"/>
            <a:ext cx="89449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</a:rPr>
              <a:t>كيف نحمي موارد الأرض و نحافظ علي البيئة ؟ </a:t>
            </a:r>
            <a:endParaRPr lang="ar-SA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مستطيل 31"/>
          <p:cNvSpPr/>
          <p:nvPr/>
        </p:nvSpPr>
        <p:spPr>
          <a:xfrm>
            <a:off x="472716" y="3480048"/>
            <a:ext cx="8059724" cy="189316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chemeClr val="tx1"/>
                </a:solidFill>
              </a:rPr>
              <a:t>القواعد الثلاثة في المحافظة علي موارد البيئة هي : الترشيد ، وإعادة الاستخدام ، و التدوير.</a:t>
            </a:r>
            <a:endParaRPr lang="ar-SA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420410" y="6172200"/>
            <a:ext cx="5751790" cy="657885"/>
            <a:chOff x="395536" y="5964387"/>
            <a:chExt cx="5751790" cy="848989"/>
          </a:xfrm>
        </p:grpSpPr>
        <p:pic>
          <p:nvPicPr>
            <p:cNvPr id="5" name="Picture 4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7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مربع نص 21"/>
          <p:cNvSpPr txBox="1"/>
          <p:nvPr/>
        </p:nvSpPr>
        <p:spPr>
          <a:xfrm>
            <a:off x="2209800" y="-27384"/>
            <a:ext cx="4449762" cy="895826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الواجب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7" name="مربع نص 1"/>
          <p:cNvSpPr txBox="1"/>
          <p:nvPr/>
        </p:nvSpPr>
        <p:spPr>
          <a:xfrm>
            <a:off x="395536" y="1387475"/>
            <a:ext cx="8329235" cy="408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ar-SA" sz="2800" b="1" dirty="0">
                <a:solidFill>
                  <a:srgbClr val="FF0000"/>
                </a:solidFill>
                <a:latin typeface="Calibri"/>
              </a:rPr>
              <a:t>س: أكمل خريطة المفاهيم التالية؟</a:t>
            </a:r>
            <a:endParaRPr lang="en-US" sz="1100" dirty="0">
              <a:effectLst/>
              <a:ea typeface="Traditional Arabic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62441" y="2301240"/>
            <a:ext cx="7702550" cy="11664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/>
              <a:t>القواعد الثلاث المستخدمة في المحافظة على موارد البيئة</a:t>
            </a:r>
            <a:endParaRPr lang="en-US" sz="3600" b="1" dirty="0"/>
          </a:p>
        </p:txBody>
      </p:sp>
      <p:sp>
        <p:nvSpPr>
          <p:cNvPr id="11" name="شكل بيضاوي 10"/>
          <p:cNvSpPr/>
          <p:nvPr/>
        </p:nvSpPr>
        <p:spPr>
          <a:xfrm>
            <a:off x="6526972" y="4618990"/>
            <a:ext cx="2197799" cy="1481455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Traditional Arabic"/>
              </a:rPr>
              <a:t> 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3501832" y="4613910"/>
            <a:ext cx="2695575" cy="1481455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Traditional Arabic"/>
                <a:ea typeface="Traditional Arabic"/>
              </a:rPr>
              <a:t> 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611560" y="4624070"/>
            <a:ext cx="2263527" cy="1481455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Traditional Arabic"/>
                <a:ea typeface="Traditional Arabic"/>
              </a:rPr>
              <a:t> </a:t>
            </a:r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7612898" y="3467735"/>
            <a:ext cx="160580" cy="1156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4872797" y="3468370"/>
            <a:ext cx="15240" cy="1150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1892742" y="3468370"/>
            <a:ext cx="377825" cy="1150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8959269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291953" y="0"/>
            <a:ext cx="4714876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الأدوات العلمية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857232"/>
            <a:ext cx="352425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9305" y="1785926"/>
            <a:ext cx="3267319" cy="42148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85926"/>
            <a:ext cx="1828800" cy="1581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2695575" cy="14192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17"/>
          <p:cNvSpPr txBox="1"/>
          <p:nvPr/>
        </p:nvSpPr>
        <p:spPr>
          <a:xfrm>
            <a:off x="1214414" y="1142984"/>
            <a:ext cx="107753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>
                <a:cs typeface="MCS RedSea S_U normal." pitchFamily="2" charset="-78"/>
              </a:rPr>
              <a:t>العدسة </a:t>
            </a:r>
            <a:endParaRPr lang="ar-EG" sz="2400" b="1" dirty="0">
              <a:cs typeface="MCS RedSea S_U normal.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15313" y="4000504"/>
            <a:ext cx="19623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>
                <a:cs typeface="MCS RedSea S_U normal." pitchFamily="2" charset="-78"/>
              </a:rPr>
              <a:t>العدسة المكبرة  </a:t>
            </a:r>
            <a:endParaRPr lang="ar-EG" sz="2400" b="1" dirty="0">
              <a:cs typeface="MCS RedSea S_U normal." pitchFamily="2" charset="-78"/>
            </a:endParaRPr>
          </a:p>
        </p:txBody>
      </p:sp>
      <p:pic>
        <p:nvPicPr>
          <p:cNvPr id="2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6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8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http://www.gp4arab.com/jm/modules/fisheye_menu/images/exit.png">
            <a:hlinkClick r:id="" action="ppaction://hlinkshowjump?jump=endshow" highlightClick="1">
              <a:snd r:embed="rId10" name="الترجمة من Google#en-ar-lu hgsgh.wav"/>
            </a:hlinkClick>
            <a:hlinkHover r:id="" action="ppaction://noaction" highlightClick="1">
              <a:snd r:embed="rId11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9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59832" y="0"/>
            <a:ext cx="3060972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الجهاز العصبي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45" y="774683"/>
            <a:ext cx="8001024" cy="56404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115916" y="0"/>
            <a:ext cx="4714876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الجهازانِ الهيكليُّ والجهاز العصبي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919102"/>
            <a:ext cx="7143768" cy="50843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2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357454" y="71414"/>
            <a:ext cx="4714876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الجهازان </a:t>
            </a:r>
            <a:r>
              <a:rPr lang="ar-EG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الدورانى</a:t>
            </a: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والتنفسي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969289"/>
            <a:ext cx="6786610" cy="511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9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19872" y="44624"/>
            <a:ext cx="2621404" cy="851297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الدرس الثاني</a:t>
            </a:r>
            <a:endParaRPr lang="ar-SA" sz="4400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87824" y="964317"/>
            <a:ext cx="3456384" cy="109728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800" b="1" kern="0" dirty="0" smtClean="0">
                <a:solidFill>
                  <a:prstClr val="white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حماية الموارد</a:t>
            </a:r>
            <a:endParaRPr lang="ar-SA" sz="2400" dirty="0">
              <a:solidFill>
                <a:prstClr val="white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3" y="2116995"/>
            <a:ext cx="5683940" cy="256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صـ154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685800" y="4365104"/>
            <a:ext cx="8229600" cy="1905000"/>
            <a:chOff x="1012691" y="4725144"/>
            <a:chExt cx="6727661" cy="1296144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012691" y="4821355"/>
              <a:ext cx="6079589" cy="112792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ar-SA" sz="2400">
                <a:solidFill>
                  <a:prstClr val="black"/>
                </a:solidFill>
              </a:endParaRPr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6732240" y="4725144"/>
              <a:ext cx="1008112" cy="129614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ar-SA" sz="2000">
                <a:solidFill>
                  <a:prstClr val="black"/>
                </a:solidFill>
              </a:endParaRPr>
            </a:p>
          </p:txBody>
        </p:sp>
      </p:grpSp>
      <p:sp>
        <p:nvSpPr>
          <p:cNvPr id="9" name="مربع نص 8"/>
          <p:cNvSpPr txBox="1"/>
          <p:nvPr/>
        </p:nvSpPr>
        <p:spPr>
          <a:xfrm>
            <a:off x="7848600" y="4905707"/>
            <a:ext cx="8640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أنظر وأتأمل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55578" y="4581872"/>
            <a:ext cx="69406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تلتقط الألواح الشمسية أشعة الشمس لكي تستخدم موردا للطاقة . يستخدم الناس موارد عديدة للطاقة ، منها الوقود الأحفوري ، والماء ، والرياح . فكيف تختلف موارد الطاقة هذه بعضها عن بعض ؟ وكيف يمكن استخدام موارد الأرض بفاعلية أكبر ؟</a:t>
            </a:r>
          </a:p>
        </p:txBody>
      </p:sp>
    </p:spTree>
    <p:extLst>
      <p:ext uri="{BB962C8B-B14F-4D97-AF65-F5344CB8AC3E}">
        <p14:creationId xmlns:p14="http://schemas.microsoft.com/office/powerpoint/2010/main" val="33660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347864" y="53424"/>
            <a:ext cx="2781234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جهازُ المناعةِ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956" y="1117509"/>
            <a:ext cx="7639050" cy="50720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6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4000506" y="53424"/>
            <a:ext cx="1714502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EG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النظ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ــــــ</a:t>
            </a: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ر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471490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643446"/>
            <a:ext cx="1490665" cy="83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6169" y="3714752"/>
            <a:ext cx="476027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040" y="2214554"/>
            <a:ext cx="1488918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471490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602" y="2214554"/>
            <a:ext cx="1488918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6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8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http://www.gp4arab.com/jm/modules/fisheye_menu/images/exit.png">
            <a:hlinkClick r:id="" action="ppaction://hlinkshowjump?jump=endshow" highlightClick="1">
              <a:snd r:embed="rId10" name="الترجمة من Google#en-ar-lu hgsgh.wav"/>
            </a:hlinkClick>
            <a:hlinkHover r:id="" action="ppaction://noaction" highlightClick="1">
              <a:snd r:embed="rId11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1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730722" y="28260"/>
            <a:ext cx="2857502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حواس الإنسان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244" y="1428736"/>
            <a:ext cx="2924175" cy="22955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020" y="2071678"/>
            <a:ext cx="3000396" cy="22145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1244" y="3857628"/>
            <a:ext cx="2867025" cy="2143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1376" y="928670"/>
            <a:ext cx="1047750" cy="476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1838" y="1285860"/>
            <a:ext cx="1366839" cy="5715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3144" y="4929198"/>
            <a:ext cx="1412679" cy="6000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8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10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gp4arab.com/jm/modules/fisheye_menu/images/exit.png">
            <a:hlinkClick r:id="" action="ppaction://hlinkshowjump?jump=endshow" highlightClick="1">
              <a:snd r:embed="rId12" name="الترجمة من Google#en-ar-lu hgsgh.wav"/>
            </a:hlinkClick>
            <a:hlinkHover r:id="" action="ppaction://noaction" highlightClick="1">
              <a:snd r:embed="rId13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2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971600" y="0"/>
            <a:ext cx="7471742" cy="64807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</a:rPr>
              <a:t>كيف نحافظ على اليابسة والماء والهواء في ال</a:t>
            </a:r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</a:rPr>
              <a:t>أ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</a:rPr>
              <a:t>رض ؟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733636"/>
            <a:ext cx="80638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B050"/>
                </a:solidFill>
                <a:latin typeface="Arial" pitchFamily="34" charset="0"/>
              </a:rPr>
              <a:t>من طرق المحافظة على التربة إضافة المواد العضوية للتربة ، وزراعة الأعشاب ، الزراعة في مصاطب ، وزراعة الأشجار في صفوف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0" y="1628800"/>
            <a:ext cx="3511302" cy="181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628800"/>
            <a:ext cx="482453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</a:rPr>
              <a:t>التدوير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70C0"/>
                </a:solidFill>
                <a:latin typeface="Arial" pitchFamily="34" charset="0"/>
              </a:rPr>
              <a:t>يعني إعادة استخدام المواد مرة أخر</a:t>
            </a:r>
            <a:r>
              <a:rPr lang="ar-EG" sz="2800" b="1" dirty="0" smtClean="0">
                <a:solidFill>
                  <a:srgbClr val="0070C0"/>
                </a:solidFill>
                <a:latin typeface="Arial" pitchFamily="34" charset="0"/>
              </a:rPr>
              <a:t>ى</a:t>
            </a:r>
            <a:r>
              <a:rPr lang="ar-SA" sz="2800" b="1" dirty="0" smtClean="0">
                <a:solidFill>
                  <a:srgbClr val="0070C0"/>
                </a:solidFill>
                <a:latin typeface="Arial" pitchFamily="34" charset="0"/>
              </a:rPr>
              <a:t> ، فيساعد على تقليل النفايات ، حيث يعاد تدوير مواد مثل الورق و الزجاج والمواد الفلزية والبلاستيك .</a:t>
            </a:r>
            <a:endParaRPr lang="ar-SA" sz="2800" b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3" name="Picture 2" descr="C:\Documents and Settings\sasa\Desktop\wastelifecycle_350x350-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504" y="3628309"/>
            <a:ext cx="4434591" cy="2394303"/>
          </a:xfrm>
          <a:prstGeom prst="roundRect">
            <a:avLst/>
          </a:prstGeom>
          <a:noFill/>
        </p:spPr>
      </p:pic>
      <p:pic>
        <p:nvPicPr>
          <p:cNvPr id="18" name="Picture 4" descr="C:\Documents and Settings\sasa\Desktop\CA49QNK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0034" y="4043349"/>
            <a:ext cx="3000396" cy="1928826"/>
          </a:xfrm>
          <a:prstGeom prst="roundRect">
            <a:avLst/>
          </a:prstGeom>
          <a:noFill/>
        </p:spPr>
      </p:pic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صـ156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1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14"/>
          <p:cNvSpPr/>
          <p:nvPr/>
        </p:nvSpPr>
        <p:spPr>
          <a:xfrm>
            <a:off x="971600" y="0"/>
            <a:ext cx="7471742" cy="64807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</a:rPr>
              <a:t>كيف نحافظ على اليابسة والماء والهواء في ال</a:t>
            </a:r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</a:rPr>
              <a:t>أ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</a:rPr>
              <a:t>رض ؟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15" y="667287"/>
            <a:ext cx="844334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</a:rPr>
              <a:t>المحافظة على الماء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</a:rPr>
              <a:t>يمكن تنقية الماء الملوث في محطات خاصة للتنقية أو المعالجة . وتعالج المياه في المحطات بالمواد الكيميائية  ، ثم يرشح الماء لإزالة الشوائب ، ثم يتم معالجة الماء مرة ثانية بمواد كيميائية ، منها الكلور ، لقتل البكتيريا أو لتصريفه في البحار أو الأنهار دون تلويثها . </a:t>
            </a:r>
            <a:endParaRPr lang="ar-SA" sz="28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صـ157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9" y="2929893"/>
            <a:ext cx="8279808" cy="32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2095659" y="-27384"/>
            <a:ext cx="4852605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كيفَ نقللُ حرقَ الوقودِ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الأحفوريِّ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؟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51520" y="620003"/>
            <a:ext cx="85759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66FF"/>
                </a:solidFill>
                <a:latin typeface="Arial" pitchFamily="34" charset="0"/>
              </a:rPr>
              <a:t>الوقود ال</a:t>
            </a:r>
            <a:r>
              <a:rPr lang="ar-SA" sz="2400" b="1" dirty="0" smtClean="0">
                <a:solidFill>
                  <a:srgbClr val="0066FF"/>
                </a:solidFill>
                <a:latin typeface="Arial" pitchFamily="34" charset="0"/>
              </a:rPr>
              <a:t>أ</a:t>
            </a:r>
            <a:r>
              <a:rPr lang="ar-EG" sz="2400" b="1" dirty="0" smtClean="0">
                <a:solidFill>
                  <a:srgbClr val="0066FF"/>
                </a:solidFill>
                <a:latin typeface="Arial" pitchFamily="34" charset="0"/>
              </a:rPr>
              <a:t>حفوري هو الوقود الناتج من الفحم والبترول والغاز وغيره من مصادر الطاقة التي ثؤثر سلباً على البيئة ويمكن المحافظة على البيئة بالبحث عن مصادر أخرى للطاقة </a:t>
            </a:r>
            <a:r>
              <a:rPr lang="ar-SA" sz="2400" b="1" dirty="0" smtClean="0">
                <a:solidFill>
                  <a:srgbClr val="0066FF"/>
                </a:solidFill>
                <a:latin typeface="Arial" pitchFamily="34" charset="0"/>
              </a:rPr>
              <a:t>.</a:t>
            </a:r>
            <a:endParaRPr lang="ar-EG" sz="2400" b="1" dirty="0">
              <a:solidFill>
                <a:srgbClr val="0066FF"/>
              </a:solidFill>
              <a:latin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153117" y="1491806"/>
            <a:ext cx="3462791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المصادر البديلةُ للطاقةِ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516216" y="4198080"/>
            <a:ext cx="2632719" cy="646986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الطاقة الكهرومائية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516217" y="2277716"/>
            <a:ext cx="2596614" cy="51077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prstClr val="white"/>
                </a:solidFill>
              </a:rPr>
              <a:t>الطاقة الحرارية الجوفية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164287" y="2996952"/>
            <a:ext cx="1948543" cy="646986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الكتلة الحيوية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77716"/>
            <a:ext cx="64027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أي الطاقة الحرارية التي مصدرها باطن الأرض . ويمكن استخدامها في بعض المناطق لتدفئة المنازل وإنتاج الكهرباء .</a:t>
            </a:r>
            <a:endParaRPr lang="ar-SA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6512" y="3096539"/>
            <a:ext cx="71642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تتكون من فضلات النباتات والحيوانات وبقاياها ، يتم معالجة هذه الفضلات لإنتاج الوقود . </a:t>
            </a:r>
            <a:endParaRPr lang="ar-SA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463" y="4106074"/>
            <a:ext cx="64027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توضع عند قواعد السدود محطات لتوليد الكهرباء للإفادة من طاقة المياه التي يحتجزها السد . </a:t>
            </a:r>
            <a:endParaRPr lang="ar-SA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مستطيل 17"/>
          <p:cNvSpPr/>
          <p:nvPr/>
        </p:nvSpPr>
        <p:spPr>
          <a:xfrm>
            <a:off x="6732240" y="5157192"/>
            <a:ext cx="2344687" cy="646986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الخلايا الشمسية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799" y="5141178"/>
            <a:ext cx="64027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هي أدوات تحول أشعة الشمس إلي طاقة كهربائية ، وتستخدم في إضاءة المنازل وتدفئتها طوال اليوم .</a:t>
            </a:r>
            <a:endParaRPr lang="ar-SA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صـ158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6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8" grpId="0" animBg="1"/>
      <p:bldP spid="19" grpId="0" animBg="1"/>
      <p:bldP spid="21" grpId="0" animBg="1"/>
      <p:bldP spid="2" grpId="0"/>
      <p:bldP spid="24" grpId="0"/>
      <p:bldP spid="26" grpId="0"/>
      <p:bldP spid="2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2"/>
          <p:cNvSpPr/>
          <p:nvPr/>
        </p:nvSpPr>
        <p:spPr>
          <a:xfrm>
            <a:off x="2095659" y="-27384"/>
            <a:ext cx="4852605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كيفَ نقللُ حرقَ الوقودِ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الأحفوريِّ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؟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4" y="862501"/>
            <a:ext cx="7939394" cy="258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56309"/>
            <a:ext cx="3203430" cy="22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دبوس زينة 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صـ158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6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12"/>
          <p:cNvSpPr/>
          <p:nvPr/>
        </p:nvSpPr>
        <p:spPr>
          <a:xfrm>
            <a:off x="1414083" y="-27384"/>
            <a:ext cx="6398277" cy="64698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القواعد الثلاث في المحافظ على موارد البيئة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372200" y="836712"/>
            <a:ext cx="2592288" cy="115212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الترشيد 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491880" y="801220"/>
            <a:ext cx="2592288" cy="118761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إعادة الاستخدام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78719" y="836712"/>
            <a:ext cx="2592288" cy="115212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التدوير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0719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6690892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6194251"/>
            <a:ext cx="885825" cy="6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386946" y="5548202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54428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710790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7"/>
          <p:cNvSpPr txBox="1"/>
          <p:nvPr/>
        </p:nvSpPr>
        <p:spPr>
          <a:xfrm>
            <a:off x="3581400" y="685800"/>
            <a:ext cx="1890712" cy="5794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295400"/>
            <a:ext cx="51330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</a:rPr>
              <a:t>تم تطوير طرق مختلفة لحفظ موارد البيئة وحمايتها. </a:t>
            </a:r>
            <a:endParaRPr lang="ar-SA" sz="2800" b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2971800"/>
            <a:ext cx="61179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2060"/>
                </a:solidFill>
                <a:latin typeface="Arial" pitchFamily="34" charset="0"/>
              </a:rPr>
              <a:t>المصادر البديلة للطاقة تساعد على تقليل نسبة استخدام الوقود الأحفوري .</a:t>
            </a:r>
            <a:endParaRPr lang="ar-SA" sz="28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6335" y="4552144"/>
            <a:ext cx="56814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</a:rPr>
              <a:t>اتباع القواعد الثلاث : ترشيد الاستعمال ، وإعادة الاستخدام ، والتدوير تساعد على حماية البيئة والمحافظة على المصادر الطبيعية 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29715"/>
            <a:ext cx="2709033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" y="4517529"/>
            <a:ext cx="2773152" cy="140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5" y="867578"/>
            <a:ext cx="21240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6690892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6194251"/>
            <a:ext cx="885825" cy="6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386946" y="5548202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328259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white"/>
                </a:solidFill>
              </a:rPr>
              <a:t>الفصل السادس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49476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</a:rPr>
              <a:t>الوحدة الثالثة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8"/>
          <p:cNvSpPr txBox="1">
            <a:spLocks noChangeArrowheads="1"/>
          </p:cNvSpPr>
          <p:nvPr/>
        </p:nvSpPr>
        <p:spPr bwMode="auto">
          <a:xfrm>
            <a:off x="76003" y="2298700"/>
            <a:ext cx="88453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altLang="en-US" sz="2800" b="1" dirty="0">
                <a:solidFill>
                  <a:srgbClr val="6600CC"/>
                </a:solidFill>
                <a:cs typeface="+mn-cs"/>
              </a:rPr>
              <a:t>أعمل مطوية </a:t>
            </a:r>
            <a:r>
              <a:rPr lang="ar-SA" altLang="en-US" sz="2800" b="1" dirty="0" smtClean="0">
                <a:solidFill>
                  <a:srgbClr val="6600CC"/>
                </a:solidFill>
                <a:cs typeface="+mn-cs"/>
              </a:rPr>
              <a:t>ألخص فيها ما تعلمته عن المحافظة على موارد البيئة بإكمال العبارات وإضافة التفاصيل الضرورية .</a:t>
            </a:r>
            <a:endParaRPr lang="en-US" altLang="en-US" sz="2800" b="1" dirty="0">
              <a:solidFill>
                <a:srgbClr val="6600CC"/>
              </a:solidFill>
              <a:cs typeface="+mn-cs"/>
            </a:endParaRPr>
          </a:p>
        </p:txBody>
      </p:sp>
      <p:sp>
        <p:nvSpPr>
          <p:cNvPr id="12" name="موجة مزدوجة 16"/>
          <p:cNvSpPr/>
          <p:nvPr/>
        </p:nvSpPr>
        <p:spPr>
          <a:xfrm>
            <a:off x="6397080" y="839078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3" name="مربع نص 17"/>
          <p:cNvSpPr txBox="1">
            <a:spLocks noChangeArrowheads="1"/>
          </p:cNvSpPr>
          <p:nvPr/>
        </p:nvSpPr>
        <p:spPr bwMode="auto">
          <a:xfrm>
            <a:off x="3544046" y="113811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10" y="3252807"/>
            <a:ext cx="4683781" cy="274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6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4212</TotalTime>
  <Words>715</Words>
  <Application>Microsoft Office PowerPoint</Application>
  <PresentationFormat>عرض على الشاشة (3:4)‏</PresentationFormat>
  <Paragraphs>116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345</cp:revision>
  <dcterms:created xsi:type="dcterms:W3CDTF">2011-03-17T07:07:04Z</dcterms:created>
  <dcterms:modified xsi:type="dcterms:W3CDTF">2019-03-17T17:03:03Z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