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8"/>
  </p:notesMasterIdLst>
  <p:sldIdLst>
    <p:sldId id="324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40" r:id="rId16"/>
    <p:sldId id="339" r:id="rId17"/>
  </p:sldIdLst>
  <p:sldSz cx="9144000" cy="6858000" type="screen4x3"/>
  <p:notesSz cx="6858000" cy="9144000"/>
  <p:custDataLst>
    <p:tags r:id="rId19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4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7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2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2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8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3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9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200400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2654271" y="2348880"/>
            <a:ext cx="6382225" cy="267765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• </a:t>
            </a:r>
            <a:r>
              <a:rPr lang="ar-SA" sz="2800" b="1" dirty="0">
                <a:solidFill>
                  <a:prstClr val="black"/>
                </a:solidFill>
              </a:rPr>
              <a:t>حالة الجو بالرياض حاليا تختلف عن حالة الجو بأبها.</a:t>
            </a:r>
          </a:p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•س:ماذا </a:t>
            </a:r>
            <a:r>
              <a:rPr lang="ar-SA" sz="2800" b="1" dirty="0">
                <a:solidFill>
                  <a:prstClr val="black"/>
                </a:solidFill>
              </a:rPr>
              <a:t>يقصد بحالة الجو التي تسود في منطقة معينة فترة زمنية محددة؟</a:t>
            </a:r>
          </a:p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•س:بماذا </a:t>
            </a:r>
            <a:r>
              <a:rPr lang="ar-SA" sz="2800" b="1" dirty="0">
                <a:solidFill>
                  <a:prstClr val="black"/>
                </a:solidFill>
              </a:rPr>
              <a:t>تعرف المنطقة التي تسود فيها حالة الجو فترة زمنية محددة؟</a:t>
            </a:r>
          </a:p>
        </p:txBody>
      </p:sp>
      <p:pic>
        <p:nvPicPr>
          <p:cNvPr id="11" name="Picture 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297956" cy="4066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الخامس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66774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8"/>
          <p:cNvSpPr txBox="1">
            <a:spLocks noChangeArrowheads="1"/>
          </p:cNvSpPr>
          <p:nvPr/>
        </p:nvSpPr>
        <p:spPr bwMode="auto">
          <a:xfrm>
            <a:off x="0" y="2298700"/>
            <a:ext cx="88453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altLang="en-US" sz="2800" b="1" dirty="0">
                <a:solidFill>
                  <a:srgbClr val="6600CC"/>
                </a:solidFill>
                <a:cs typeface="+mn-cs"/>
              </a:rPr>
              <a:t>أعمل مطوية </a:t>
            </a:r>
            <a:r>
              <a:rPr lang="ar-EG" altLang="en-US" sz="2800" b="1" dirty="0" smtClean="0">
                <a:solidFill>
                  <a:srgbClr val="6600CC"/>
                </a:solidFill>
                <a:cs typeface="+mn-cs"/>
              </a:rPr>
              <a:t>كال</a:t>
            </a:r>
            <a:r>
              <a:rPr lang="ar-SA" altLang="en-US" sz="2800" b="1" dirty="0" smtClean="0">
                <a:solidFill>
                  <a:srgbClr val="6600CC"/>
                </a:solidFill>
                <a:cs typeface="+mn-cs"/>
              </a:rPr>
              <a:t>تي في الشكل ، أكمل العبارات الواردة فيها ، ثم أضيف تفاصيل تبين ما تعلمته ، وأمثلة على ذلك . </a:t>
            </a:r>
            <a:endParaRPr lang="en-US" altLang="en-US" sz="2800" b="1" dirty="0">
              <a:solidFill>
                <a:srgbClr val="6600CC"/>
              </a:solidFill>
              <a:cs typeface="+mn-cs"/>
            </a:endParaRPr>
          </a:p>
        </p:txBody>
      </p:sp>
      <p:sp>
        <p:nvSpPr>
          <p:cNvPr id="12" name="موجة مزدوجة 16"/>
          <p:cNvSpPr/>
          <p:nvPr/>
        </p:nvSpPr>
        <p:spPr>
          <a:xfrm>
            <a:off x="6397080" y="834447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3" name="مربع نص 17"/>
          <p:cNvSpPr txBox="1">
            <a:spLocks noChangeArrowheads="1"/>
          </p:cNvSpPr>
          <p:nvPr/>
        </p:nvSpPr>
        <p:spPr bwMode="auto">
          <a:xfrm>
            <a:off x="3544046" y="1138113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2" y="3429000"/>
            <a:ext cx="32956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8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الخامس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278742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ستطيل 27"/>
          <p:cNvSpPr>
            <a:spLocks noChangeArrowheads="1"/>
          </p:cNvSpPr>
          <p:nvPr/>
        </p:nvSpPr>
        <p:spPr bwMode="auto">
          <a:xfrm>
            <a:off x="6759707" y="2330877"/>
            <a:ext cx="2085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المنطقة الحيوية </a:t>
            </a:r>
            <a:endParaRPr lang="ar-SA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ربع نص 21"/>
          <p:cNvSpPr txBox="1"/>
          <p:nvPr/>
        </p:nvSpPr>
        <p:spPr>
          <a:xfrm>
            <a:off x="2714526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2402885"/>
            <a:ext cx="88058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...........................  </a:t>
            </a: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منطقة من الأرض لها مناخ محدد ، وتحوي أنواعا معينة من المخلوقات الحية . </a:t>
            </a:r>
            <a:endParaRPr lang="ar-S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ربع نص 22"/>
          <p:cNvSpPr txBox="1"/>
          <p:nvPr/>
        </p:nvSpPr>
        <p:spPr>
          <a:xfrm>
            <a:off x="6637404" y="1396402"/>
            <a:ext cx="2362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1- المفردات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8" name="دبوس زينة 1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8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الخامس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42275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714526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مربع نص 22"/>
          <p:cNvSpPr txBox="1"/>
          <p:nvPr/>
        </p:nvSpPr>
        <p:spPr>
          <a:xfrm>
            <a:off x="7036170" y="1007834"/>
            <a:ext cx="1803582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2- أقارن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838980"/>
            <a:ext cx="861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فيم تتشابه الأنظمة البيئية في المياه العذبة والمحيط ؟ و فيم تختلف ؟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ربع نص 20"/>
          <p:cNvSpPr txBox="1">
            <a:spLocks noChangeArrowheads="1"/>
          </p:cNvSpPr>
          <p:nvPr/>
        </p:nvSpPr>
        <p:spPr bwMode="auto">
          <a:xfrm>
            <a:off x="7696752" y="2562086"/>
            <a:ext cx="1143000" cy="578882"/>
          </a:xfrm>
          <a:prstGeom prst="round2Diag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الإجابة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29"/>
          <p:cNvSpPr/>
          <p:nvPr/>
        </p:nvSpPr>
        <p:spPr>
          <a:xfrm>
            <a:off x="4043759" y="3658741"/>
            <a:ext cx="4288871" cy="1500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2000" b="1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6" name="شكل بيضاوي 30"/>
          <p:cNvSpPr/>
          <p:nvPr/>
        </p:nvSpPr>
        <p:spPr>
          <a:xfrm>
            <a:off x="1295401" y="3658741"/>
            <a:ext cx="4177110" cy="1500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2000" b="1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7" name="مستطيل 31"/>
          <p:cNvSpPr>
            <a:spLocks noChangeArrowheads="1"/>
          </p:cNvSpPr>
          <p:nvPr/>
        </p:nvSpPr>
        <p:spPr bwMode="auto">
          <a:xfrm>
            <a:off x="5707021" y="3102937"/>
            <a:ext cx="1128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 اختلاف  </a:t>
            </a:r>
            <a:endParaRPr lang="ar-SA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32"/>
          <p:cNvSpPr>
            <a:spLocks noChangeArrowheads="1"/>
          </p:cNvSpPr>
          <p:nvPr/>
        </p:nvSpPr>
        <p:spPr bwMode="auto">
          <a:xfrm>
            <a:off x="2813326" y="3158678"/>
            <a:ext cx="1128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 اختلاف  </a:t>
            </a:r>
            <a:endParaRPr lang="ar-SA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ستطيل 34"/>
          <p:cNvSpPr>
            <a:spLocks noChangeArrowheads="1"/>
          </p:cNvSpPr>
          <p:nvPr/>
        </p:nvSpPr>
        <p:spPr bwMode="auto">
          <a:xfrm>
            <a:off x="5148064" y="4005064"/>
            <a:ext cx="2804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تغطي المحيطات مساحة أكثر من 70 % من سطح الأرض ، ماء الأنظمة البيئية في المحيط المالح . </a:t>
            </a:r>
            <a:endParaRPr lang="ar-SA" b="1" dirty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مستطيل 35"/>
          <p:cNvSpPr>
            <a:spLocks noChangeArrowheads="1"/>
          </p:cNvSpPr>
          <p:nvPr/>
        </p:nvSpPr>
        <p:spPr bwMode="auto">
          <a:xfrm>
            <a:off x="1547664" y="4077072"/>
            <a:ext cx="23528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تشغل مناطق المياه العذبة مساحات أقل من المحيط .</a:t>
            </a:r>
            <a:endParaRPr lang="ar-SA" sz="2000" b="1" dirty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3119735"/>
            <a:ext cx="8526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تشابه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7944" y="3933056"/>
            <a:ext cx="10968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14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كلاهما نظام بيئي مائي ، ويدعمان الحياة البحرية .</a:t>
            </a:r>
            <a:endParaRPr lang="ar-SA" sz="1400" b="1" dirty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3" name="دبوس زينة 2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2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الخامس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66774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3002558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مربع نص 22"/>
          <p:cNvSpPr txBox="1"/>
          <p:nvPr/>
        </p:nvSpPr>
        <p:spPr>
          <a:xfrm>
            <a:off x="6098750" y="1148922"/>
            <a:ext cx="2707139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3- التفكير الناقد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057524"/>
            <a:ext cx="85851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أفسر </a:t>
            </a: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لماذا يمكن تصنيف مناطق معينة من القارة المتجمدة الجنوبية على أنها صحار</a:t>
            </a:r>
            <a:r>
              <a:rPr lang="ar-EG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؟ </a:t>
            </a:r>
            <a:endParaRPr lang="ar-S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ستطيل 31"/>
          <p:cNvSpPr/>
          <p:nvPr/>
        </p:nvSpPr>
        <p:spPr>
          <a:xfrm>
            <a:off x="182484" y="3480048"/>
            <a:ext cx="8709996" cy="189316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الإجابة</a:t>
            </a:r>
            <a:r>
              <a:rPr lang="ar-SA" sz="3200" b="1" dirty="0" smtClean="0">
                <a:solidFill>
                  <a:sysClr val="windowText" lastClr="000000"/>
                </a:solidFill>
              </a:rPr>
              <a:t>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لأنها تستقبل أقل من 25 سنتيمترا</a:t>
            </a:r>
            <a:r>
              <a:rPr lang="ar-EG" sz="3200" b="1" dirty="0" smtClean="0">
                <a:solidFill>
                  <a:srgbClr val="7030A0"/>
                </a:solidFill>
              </a:rPr>
              <a:t>ً</a:t>
            </a:r>
            <a:r>
              <a:rPr lang="ar-SA" sz="3200" b="1" dirty="0" smtClean="0">
                <a:solidFill>
                  <a:srgbClr val="7030A0"/>
                </a:solidFill>
              </a:rPr>
              <a:t> من الهطل في السنة .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6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الخامس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350750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16428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ستطيل 19"/>
          <p:cNvSpPr/>
          <p:nvPr/>
        </p:nvSpPr>
        <p:spPr>
          <a:xfrm>
            <a:off x="-225346" y="1639875"/>
            <a:ext cx="9067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4- المنطقة الحيوية التي تكثر فيها الأشجار وتتساقط أوراقها في فصل الخريف هي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أ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– الغابات الاستوائية المطيرة .     ب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الأراضي العشبية    .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ج – </a:t>
            </a:r>
            <a:r>
              <a:rPr lang="ar-SA" sz="3200" b="1" dirty="0" err="1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الغبات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 المتساقطة الأوراق .      د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– </a:t>
            </a:r>
            <a:r>
              <a:rPr lang="ar-SA" sz="3200" b="1" dirty="0" err="1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التايجا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 .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28"/>
          <p:cNvSpPr/>
          <p:nvPr/>
        </p:nvSpPr>
        <p:spPr>
          <a:xfrm>
            <a:off x="-36270" y="3806025"/>
            <a:ext cx="89729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5- درجة الحرارة وتساقط الأمطار هما العاملان اللذان يحددان ................... لأي منطقة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أ-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المناخ .                         ب- خط الطو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ل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ج-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الارتفاع .                      د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  <a:cs typeface="Times New Roman" pitchFamily="18" charset="0"/>
              </a:rPr>
              <a:t>خط العرض .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57051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5486121" y="1147806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86461" y="3116687"/>
            <a:ext cx="4657538" cy="587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76563" y="4790940"/>
            <a:ext cx="1868750" cy="582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الخامس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350750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16428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57051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ربع نص 22"/>
          <p:cNvSpPr txBox="1"/>
          <p:nvPr/>
        </p:nvSpPr>
        <p:spPr>
          <a:xfrm>
            <a:off x="5508104" y="1148922"/>
            <a:ext cx="3297785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6- السؤال الاساسي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323528" y="1844824"/>
            <a:ext cx="85851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ما خصائص الأنظمة البيئية المختلفة علي اليابسة و في الماء ؟ </a:t>
            </a:r>
            <a:endParaRPr lang="ar-S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مستطيل 31"/>
          <p:cNvSpPr/>
          <p:nvPr/>
        </p:nvSpPr>
        <p:spPr>
          <a:xfrm>
            <a:off x="182484" y="2564904"/>
            <a:ext cx="8709996" cy="3595013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chemeClr val="tx1"/>
                </a:solidFill>
              </a:rPr>
              <a:t>علي اليابسة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chemeClr val="tx1"/>
                </a:solidFill>
              </a:rPr>
              <a:t> - المناطق الحيوية ، الصحاري ، الأراضي العشبية . الغابات </a:t>
            </a:r>
            <a:r>
              <a:rPr lang="ar-SA" sz="3200" b="1" dirty="0" err="1">
                <a:solidFill>
                  <a:schemeClr val="tx1"/>
                </a:solidFill>
              </a:rPr>
              <a:t>الأستوائية</a:t>
            </a:r>
            <a:r>
              <a:rPr lang="ar-SA" sz="3200" b="1" dirty="0">
                <a:solidFill>
                  <a:schemeClr val="tx1"/>
                </a:solidFill>
              </a:rPr>
              <a:t> ، الغابات المتساقط الأرواق.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chemeClr val="tx1"/>
                </a:solidFill>
              </a:rPr>
              <a:t>الأنظمة البيئية المائية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chemeClr val="tx1"/>
                </a:solidFill>
              </a:rPr>
              <a:t>الانظمة البيئية ذات المياه العذبة مثل ؛ البرك و البحيرات ، الأنهار و الجداول ، الأراضي الرطبة ، مصبات </a:t>
            </a:r>
            <a:r>
              <a:rPr lang="ar-SA" sz="3200" b="1" dirty="0" err="1">
                <a:solidFill>
                  <a:schemeClr val="tx1"/>
                </a:solidFill>
              </a:rPr>
              <a:t>الإنهار</a:t>
            </a:r>
            <a:r>
              <a:rPr lang="ar-SA" sz="3200" b="1" dirty="0">
                <a:solidFill>
                  <a:schemeClr val="tx1"/>
                </a:solidFill>
              </a:rPr>
              <a:t>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chemeClr val="tx1"/>
                </a:solidFill>
              </a:rPr>
              <a:t>الأنظمة البيئية ذات المياه المالحة مثل : المحيطات </a:t>
            </a:r>
          </a:p>
        </p:txBody>
      </p:sp>
    </p:spTree>
    <p:extLst>
      <p:ext uri="{BB962C8B-B14F-4D97-AF65-F5344CB8AC3E}">
        <p14:creationId xmlns:p14="http://schemas.microsoft.com/office/powerpoint/2010/main" val="21523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21"/>
          <p:cNvSpPr txBox="1"/>
          <p:nvPr/>
        </p:nvSpPr>
        <p:spPr>
          <a:xfrm>
            <a:off x="2209800" y="-27384"/>
            <a:ext cx="4449762" cy="990124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solidFill>
                  <a:schemeClr val="tx1"/>
                </a:solidFill>
              </a:rPr>
              <a:t>الواجب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8" name="مربع نص 57"/>
          <p:cNvSpPr txBox="1"/>
          <p:nvPr/>
        </p:nvSpPr>
        <p:spPr>
          <a:xfrm>
            <a:off x="286697" y="2018313"/>
            <a:ext cx="8533775" cy="383095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ctr" rtl="1" fontAlgn="base">
              <a:spcAft>
                <a:spcPts val="0"/>
              </a:spcAft>
              <a:buFont typeface="Symbol"/>
              <a:buChar char=""/>
            </a:pPr>
            <a:r>
              <a:rPr lang="ar-SA" sz="3200" b="1" kern="1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(الأنهار  ـ  ملوحة  ـ  الأنظمة البيئية  ـ   المحيطات  )</a:t>
            </a:r>
            <a:endParaRPr lang="en-US" sz="1400" b="1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228600" algn="r" rtl="1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b="1" kern="1200" dirty="0">
                <a:solidFill>
                  <a:srgbClr val="0070C0"/>
                </a:solidFill>
                <a:effectLst/>
                <a:latin typeface="Arial"/>
                <a:ea typeface="Traditional Arabic"/>
              </a:rPr>
              <a:t> </a:t>
            </a:r>
            <a:endParaRPr lang="en-US" sz="1050" dirty="0">
              <a:effectLst/>
              <a:ea typeface="Traditional Arabic"/>
            </a:endParaRPr>
          </a:p>
          <a:p>
            <a:pPr marL="342900" lvl="0" indent="-342900" algn="r" rtl="1" fontAlgn="base">
              <a:spcAft>
                <a:spcPts val="0"/>
              </a:spcAft>
              <a:buFont typeface="Symbol"/>
              <a:buChar char=""/>
            </a:pPr>
            <a:r>
              <a:rPr lang="ar-SA" sz="3200" b="1" kern="1200" dirty="0">
                <a:solidFill>
                  <a:srgbClr val="C2260C"/>
                </a:solidFill>
                <a:effectLst/>
                <a:latin typeface="Times New Roman"/>
                <a:ea typeface="Times New Roman"/>
              </a:rPr>
              <a:t> مصبات الأنهار هي .................... التي توجد عندما </a:t>
            </a:r>
            <a:r>
              <a:rPr lang="ar-EG" sz="3200" b="1" kern="1200" dirty="0" smtClean="0">
                <a:solidFill>
                  <a:srgbClr val="C2260C"/>
                </a:solidFill>
                <a:effectLst/>
                <a:latin typeface="Times New Roman"/>
                <a:ea typeface="Times New Roman"/>
              </a:rPr>
              <a:t>ت</a:t>
            </a:r>
            <a:r>
              <a:rPr lang="ar-SA" sz="3200" b="1" kern="1200" dirty="0" smtClean="0">
                <a:solidFill>
                  <a:srgbClr val="C2260C"/>
                </a:solidFill>
                <a:effectLst/>
                <a:latin typeface="Times New Roman"/>
                <a:ea typeface="Times New Roman"/>
              </a:rPr>
              <a:t>صب </a:t>
            </a:r>
            <a:r>
              <a:rPr lang="ar-SA" sz="3200" b="1" kern="1200" dirty="0">
                <a:solidFill>
                  <a:srgbClr val="C2260C"/>
                </a:solidFill>
                <a:effectLst/>
                <a:latin typeface="Times New Roman"/>
                <a:ea typeface="Times New Roman"/>
              </a:rPr>
              <a:t>مياه................ في البحار أو ................ ، وتكون مياهها أقل   ...................... من المحيط ، ولكنها أكثر ملوحة من مياه النهر .</a:t>
            </a:r>
            <a:endParaRPr lang="en-US" sz="1100" dirty="0">
              <a:effectLst/>
              <a:latin typeface="Times New Roman"/>
              <a:ea typeface="Times New Roman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Traditional Arabic"/>
              </a:rPr>
              <a:t> </a:t>
            </a:r>
            <a:endParaRPr lang="en-US" sz="1050" dirty="0">
              <a:effectLst/>
              <a:ea typeface="Traditional Arabic"/>
            </a:endParaRPr>
          </a:p>
        </p:txBody>
      </p:sp>
      <p:sp>
        <p:nvSpPr>
          <p:cNvPr id="19" name="مربع نص 58"/>
          <p:cNvSpPr txBox="1"/>
          <p:nvPr/>
        </p:nvSpPr>
        <p:spPr>
          <a:xfrm>
            <a:off x="149695" y="950958"/>
            <a:ext cx="8569971" cy="6616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chemeClr val="tx1"/>
                </a:solidFill>
                <a:effectLst/>
                <a:ea typeface="Traditional Arabic"/>
              </a:rPr>
              <a:t>س: أكمل </a:t>
            </a:r>
            <a:r>
              <a:rPr lang="ar-SA" sz="3200" b="1" dirty="0" smtClean="0">
                <a:solidFill>
                  <a:schemeClr val="tx1"/>
                </a:solidFill>
                <a:effectLst/>
                <a:ea typeface="Traditional Arabic"/>
              </a:rPr>
              <a:t>التعريف </a:t>
            </a:r>
            <a:r>
              <a:rPr lang="ar-SA" sz="3200" b="1" dirty="0">
                <a:solidFill>
                  <a:schemeClr val="tx1"/>
                </a:solidFill>
                <a:effectLst/>
                <a:ea typeface="Traditional Arabic"/>
              </a:rPr>
              <a:t>التالي باستخدام الكلمات التي بين </a:t>
            </a:r>
            <a:r>
              <a:rPr lang="ar-SA" sz="3200" b="1" dirty="0" smtClean="0">
                <a:solidFill>
                  <a:schemeClr val="tx1"/>
                </a:solidFill>
                <a:effectLst/>
                <a:ea typeface="Traditional Arabic"/>
              </a:rPr>
              <a:t>القوسين؟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b="1" dirty="0">
              <a:solidFill>
                <a:schemeClr val="tx1"/>
              </a:solidFill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050" dirty="0">
              <a:solidFill>
                <a:schemeClr val="tx1"/>
              </a:solidFill>
              <a:effectLst/>
              <a:ea typeface="Traditional Arabic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29143" y="62758"/>
            <a:ext cx="2621404" cy="851297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الدرس الثاني</a:t>
            </a:r>
            <a:endParaRPr lang="ar-SA" sz="4400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94954" y="986526"/>
            <a:ext cx="5755784" cy="1168539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800" b="1" kern="0" dirty="0" smtClean="0">
                <a:solidFill>
                  <a:prstClr val="white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مقارنة الأنظمة البيئية </a:t>
            </a:r>
            <a:endParaRPr lang="ar-SA" sz="2400" dirty="0">
              <a:solidFill>
                <a:prstClr val="white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35" y="2204864"/>
            <a:ext cx="6198641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دبوس زينة 8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صـ128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0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699792" y="45656"/>
            <a:ext cx="3024336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 النظام البيئي ؟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894827" y="1052736"/>
            <a:ext cx="985727" cy="64698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rgbClr val="FF0000"/>
                </a:solidFill>
              </a:rPr>
              <a:t>المناخ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69887" y="1052736"/>
            <a:ext cx="7548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70C0"/>
                </a:solidFill>
                <a:latin typeface="Arial" pitchFamily="34" charset="0"/>
              </a:rPr>
              <a:t>متوسط الحالة الجوية في منطقة جغرافية معينة خلال فترة زمنية طويلة ، ويعتمد تحديد المناخ على درجة الحرارة والهطل .</a:t>
            </a:r>
            <a:endParaRPr lang="ar-EG" sz="24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709231" y="2093415"/>
            <a:ext cx="2230749" cy="64698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rgbClr val="FF0000"/>
                </a:solidFill>
              </a:rPr>
              <a:t>المنطقة الحيوية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1717" y="2060848"/>
            <a:ext cx="6443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7030A0"/>
                </a:solidFill>
                <a:latin typeface="Arial" pitchFamily="34" charset="0"/>
              </a:rPr>
              <a:t>هي منطقة جغرافية يسود فيها مناخ معين وتعيش فيها </a:t>
            </a:r>
            <a:r>
              <a:rPr lang="ar-SA" sz="2400" b="1" dirty="0" smtClean="0">
                <a:solidFill>
                  <a:srgbClr val="7030A0"/>
                </a:solidFill>
                <a:latin typeface="Arial" pitchFamily="34" charset="0"/>
              </a:rPr>
              <a:t>أ</a:t>
            </a:r>
            <a:r>
              <a:rPr lang="ar-EG" sz="2400" b="1" dirty="0" smtClean="0">
                <a:solidFill>
                  <a:srgbClr val="7030A0"/>
                </a:solidFill>
                <a:latin typeface="Arial" pitchFamily="34" charset="0"/>
              </a:rPr>
              <a:t>نواع معينة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7030A0"/>
                </a:solidFill>
                <a:latin typeface="Arial" pitchFamily="34" charset="0"/>
              </a:rPr>
              <a:t>من الكائنات </a:t>
            </a:r>
            <a:r>
              <a:rPr lang="ar-SA" sz="2400" b="1" dirty="0" smtClean="0">
                <a:solidFill>
                  <a:srgbClr val="7030A0"/>
                </a:solidFill>
                <a:latin typeface="Arial" pitchFamily="34" charset="0"/>
              </a:rPr>
              <a:t>( الحيوانات – النباتات ) </a:t>
            </a:r>
            <a:endParaRPr lang="ar-EG" sz="2400" b="1" dirty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2891845"/>
            <a:ext cx="7903267" cy="33232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صـ130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/>
      <p:bldP spid="16" grpId="0" animBg="1"/>
      <p:bldP spid="1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1907704" y="122356"/>
            <a:ext cx="4714876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مقارنة الأنظمة البيئية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052158" y="975481"/>
            <a:ext cx="1804273" cy="51077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FF0000"/>
                </a:solidFill>
              </a:rPr>
              <a:t>الظروف المناخية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-108520" y="935164"/>
            <a:ext cx="7080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dirty="0" smtClean="0">
                <a:solidFill>
                  <a:prstClr val="black"/>
                </a:solidFill>
                <a:latin typeface="Arial" pitchFamily="34" charset="0"/>
              </a:rPr>
              <a:t>هي العوامل التي تؤثر في المناخ من عوامل طبيعية مثل ضوء الشمس  والرياح والامطار 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ar-EG" sz="2000" b="1" dirty="0" smtClean="0">
                <a:solidFill>
                  <a:prstClr val="black"/>
                </a:solidFill>
                <a:latin typeface="Arial" pitchFamily="34" charset="0"/>
              </a:rPr>
              <a:t>وغيرها من الظروف الأخرى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</a:rPr>
              <a:t> .</a:t>
            </a:r>
            <a:r>
              <a:rPr lang="ar-EG" sz="20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ar-EG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984518" y="1741426"/>
            <a:ext cx="953502" cy="57888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err="1" smtClean="0">
                <a:solidFill>
                  <a:srgbClr val="FF0000"/>
                </a:solidFill>
              </a:rPr>
              <a:t>التندرَا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51520" y="170080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dirty="0" smtClean="0">
                <a:solidFill>
                  <a:prstClr val="black"/>
                </a:solidFill>
                <a:latin typeface="Arial" pitchFamily="34" charset="0"/>
              </a:rPr>
              <a:t>توجد التندرا في المناطق الشمالية التي تتميز بالجو البارد والمناخ البارد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ar-EG" sz="2000" b="1" dirty="0" smtClean="0">
                <a:solidFill>
                  <a:prstClr val="black"/>
                </a:solidFill>
                <a:latin typeface="Arial" pitchFamily="34" charset="0"/>
              </a:rPr>
              <a:t>ويصل معدل سقوط الامطار الى 25 سنتيمتر في العام وتغطى حوالى  20 % 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ar-EG" sz="2000" b="1" dirty="0" smtClean="0">
                <a:solidFill>
                  <a:prstClr val="black"/>
                </a:solidFill>
                <a:latin typeface="Arial" pitchFamily="34" charset="0"/>
              </a:rPr>
              <a:t>من مساحة اليابسة 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</a:rPr>
              <a:t> .</a:t>
            </a:r>
            <a:endParaRPr lang="ar-EG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954294" y="2609295"/>
            <a:ext cx="953503" cy="57888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i="1" dirty="0" err="1" smtClean="0">
                <a:solidFill>
                  <a:srgbClr val="FF0000"/>
                </a:solidFill>
              </a:rPr>
              <a:t>التايجَ</a:t>
            </a:r>
            <a:r>
              <a:rPr lang="ar-SA" sz="2800" b="1" i="1" dirty="0" smtClean="0">
                <a:solidFill>
                  <a:srgbClr val="FF0000"/>
                </a:solidFill>
              </a:rPr>
              <a:t>ا</a:t>
            </a:r>
            <a:endParaRPr lang="ar-EG" sz="2800" b="1" i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23528" y="2698681"/>
            <a:ext cx="7630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dirty="0" smtClean="0">
                <a:solidFill>
                  <a:prstClr val="black"/>
                </a:solidFill>
                <a:latin typeface="Arial" pitchFamily="34" charset="0"/>
              </a:rPr>
              <a:t>توجد </a:t>
            </a:r>
            <a:r>
              <a:rPr lang="ar-EG" sz="2000" b="1" dirty="0" err="1" smtClean="0">
                <a:solidFill>
                  <a:prstClr val="black"/>
                </a:solidFill>
                <a:latin typeface="Arial" pitchFamily="34" charset="0"/>
              </a:rPr>
              <a:t>التايجَا</a:t>
            </a:r>
            <a:r>
              <a:rPr lang="ar-EG" sz="2000" b="1" dirty="0" smtClean="0">
                <a:solidFill>
                  <a:prstClr val="black"/>
                </a:solidFill>
                <a:latin typeface="Arial" pitchFamily="34" charset="0"/>
              </a:rPr>
              <a:t> في المناطق الواقعة جنوبي التندرا الشمالية وهى كلمة روسية تعنى الغابة 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</a:rPr>
              <a:t> .</a:t>
            </a:r>
            <a:endParaRPr lang="ar-EG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944" y="4293096"/>
            <a:ext cx="2586062" cy="1753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6172645" y="4227372"/>
            <a:ext cx="2520280" cy="1922068"/>
            <a:chOff x="4860032" y="3971964"/>
            <a:chExt cx="4152338" cy="2100242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60032" y="3971964"/>
              <a:ext cx="4152338" cy="210024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1076" y="4056078"/>
              <a:ext cx="857256" cy="5501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8" name="مستطيل 20"/>
          <p:cNvSpPr/>
          <p:nvPr/>
        </p:nvSpPr>
        <p:spPr>
          <a:xfrm>
            <a:off x="7614109" y="3301543"/>
            <a:ext cx="1307370" cy="57888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i="1" dirty="0" smtClean="0">
                <a:solidFill>
                  <a:srgbClr val="FF0000"/>
                </a:solidFill>
              </a:rPr>
              <a:t>الصحاري </a:t>
            </a:r>
            <a:endParaRPr lang="ar-EG" sz="2800" b="1" i="1" dirty="0">
              <a:solidFill>
                <a:srgbClr val="FF0000"/>
              </a:solidFill>
            </a:endParaRPr>
          </a:p>
        </p:txBody>
      </p:sp>
      <p:sp>
        <p:nvSpPr>
          <p:cNvPr id="39" name="مستطيل 21"/>
          <p:cNvSpPr/>
          <p:nvPr/>
        </p:nvSpPr>
        <p:spPr>
          <a:xfrm>
            <a:off x="611560" y="3284984"/>
            <a:ext cx="6896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</a:rPr>
              <a:t>تعرف بمقدار كمية الهطل فيها ، وليس من خلال موقعها أو درجة حرارتها ، </a:t>
            </a:r>
            <a:endParaRPr lang="ar-EG" sz="20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</a:rPr>
              <a:t>وتوجد في كافة قارات الأرض .</a:t>
            </a:r>
            <a:endParaRPr lang="ar-EG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88427"/>
            <a:ext cx="2610371" cy="170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دبوس زينة 1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5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/>
      <p:bldP spid="18" grpId="0" animBg="1"/>
      <p:bldP spid="19" grpId="0"/>
      <p:bldP spid="21" grpId="0" animBg="1"/>
      <p:bldP spid="22" grpId="0"/>
      <p:bldP spid="38" grpId="0" animBg="1"/>
      <p:bldP spid="3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14"/>
          <p:cNvSpPr/>
          <p:nvPr/>
        </p:nvSpPr>
        <p:spPr>
          <a:xfrm>
            <a:off x="1869919" y="101545"/>
            <a:ext cx="4870645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 الأراضي العشبية ؟ وما الغابات ؟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12"/>
          <p:cNvSpPr/>
          <p:nvPr/>
        </p:nvSpPr>
        <p:spPr>
          <a:xfrm>
            <a:off x="7144854" y="1052736"/>
            <a:ext cx="1891642" cy="132802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srgbClr val="FF0000"/>
                </a:solidFill>
              </a:rPr>
              <a:t>الأراضي العشبية 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908720"/>
            <a:ext cx="67493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هي أحد أنواع المناطق الحيوية ، وفيها تشكل الأعشاب على اختلاف أنواعها المكون الرئيس من النباتات ، وتتساقط الأمطار غير الغزيرة فيها بشكل غير منتظم . ودرجات الحرارة فيها منخفضة شتاء</a:t>
            </a:r>
            <a:r>
              <a:rPr lang="ar-EG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ً</a:t>
            </a:r>
            <a:r>
              <a:rPr lang="ar-SA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ومرتفعة صيفا</a:t>
            </a:r>
            <a:r>
              <a:rPr lang="ar-EG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ً</a:t>
            </a:r>
            <a:r>
              <a:rPr lang="ar-SA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، وتقع بعض أنواع التربة الأكثر خصوبة في العالم ضمنها .</a:t>
            </a:r>
            <a:endParaRPr lang="ar-SA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12"/>
          <p:cNvSpPr/>
          <p:nvPr/>
        </p:nvSpPr>
        <p:spPr>
          <a:xfrm>
            <a:off x="6954593" y="2616746"/>
            <a:ext cx="2081904" cy="15323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FF0000"/>
                </a:solidFill>
              </a:rPr>
              <a:t>الغابات المتساقطة الأوراق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5012" y="2832770"/>
            <a:ext cx="70202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1AB39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هي التي تفقد الأشجار أوراقها عندما يقترب الشتاء .</a:t>
            </a:r>
            <a:endParaRPr lang="ar-EG" sz="2800" b="1" dirty="0" smtClean="0">
              <a:solidFill>
                <a:srgbClr val="1AB39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1AB39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وعندما تقل الأوراق يقل النتح ، مما يحافظ على الماء . </a:t>
            </a:r>
            <a:endParaRPr lang="ar-EG" sz="2800" b="1" dirty="0" smtClean="0">
              <a:solidFill>
                <a:srgbClr val="1AB39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1AB39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ومن الأشجار المتساقطة الأوراق أشجار البلوط والزان .</a:t>
            </a:r>
            <a:endParaRPr lang="ar-SA" sz="2800" b="1" dirty="0">
              <a:solidFill>
                <a:srgbClr val="1AB39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948264" y="4488954"/>
            <a:ext cx="2081904" cy="15323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FF0000"/>
                </a:solidFill>
              </a:rPr>
              <a:t>الغابات الاستوائية المطيرة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12" y="4653136"/>
            <a:ext cx="70202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هي التي تقع عند خط الاستواء ، والمناخ في هذه الغابات حار ورطب. وهناك تساقط غزير للأمطار فيها ،</a:t>
            </a:r>
            <a:endParaRPr lang="ar-EG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يزيد معدله السنوي على مترين .</a:t>
            </a:r>
            <a:endParaRPr lang="ar-SA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4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36" y="733037"/>
            <a:ext cx="3984492" cy="2491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4" y="733037"/>
            <a:ext cx="3990492" cy="2461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0" y="3406104"/>
            <a:ext cx="8136253" cy="275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مستدير الزوايا 14"/>
          <p:cNvSpPr/>
          <p:nvPr/>
        </p:nvSpPr>
        <p:spPr>
          <a:xfrm>
            <a:off x="2339752" y="40340"/>
            <a:ext cx="4400812" cy="646631"/>
          </a:xfrm>
          <a:prstGeom prst="round2Diag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 الأراضي العشبية والغابات </a:t>
            </a:r>
            <a:endParaRPr lang="ar-SA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صـ136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5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14"/>
          <p:cNvSpPr/>
          <p:nvPr/>
        </p:nvSpPr>
        <p:spPr>
          <a:xfrm>
            <a:off x="1869919" y="101545"/>
            <a:ext cx="5078345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 الأنظمة البيئية ذات المياه العذبة ؟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12"/>
          <p:cNvSpPr/>
          <p:nvPr/>
        </p:nvSpPr>
        <p:spPr>
          <a:xfrm>
            <a:off x="7164288" y="1052736"/>
            <a:ext cx="1891642" cy="51077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البرك والبحيرات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0528" y="980728"/>
            <a:ext cx="72533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يكون الماء ساكنا فيها ، وقد يكون هناك غطاء من الطحالب الخضراء على سطح الماء . ومن النباتات التي تنمو هناك البوص وزنبق الماء .</a:t>
            </a:r>
            <a:endParaRPr lang="ar-SA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12"/>
          <p:cNvSpPr/>
          <p:nvPr/>
        </p:nvSpPr>
        <p:spPr>
          <a:xfrm>
            <a:off x="7164288" y="2198142"/>
            <a:ext cx="1891642" cy="51077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الأنهار والجداول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1988840"/>
            <a:ext cx="70202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1AB39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يكون الماء فيها جاريا . لذا تتكيف المخلوقات الحية فيها فيكون لها وسائلها التي تمنعها من الانجراف مع الماء .</a:t>
            </a:r>
            <a:endParaRPr lang="ar-SA" sz="2800" b="1" dirty="0">
              <a:solidFill>
                <a:srgbClr val="1AB39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164288" y="3222383"/>
            <a:ext cx="1891642" cy="51077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الأراضي الرطبة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2996952"/>
            <a:ext cx="70202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مناطق يكون مستو</a:t>
            </a:r>
            <a:r>
              <a:rPr lang="ar-EG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الماء فيها قريبا</a:t>
            </a:r>
            <a:r>
              <a:rPr lang="ar-EG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ً</a:t>
            </a: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من سطح التربة في معظم الأوقات . وتشمل هذه المناطق المستنقعات والسبخات. وهي مليئة بالحياة النباتية </a:t>
            </a:r>
            <a:endParaRPr lang="ar-SA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2"/>
          <p:cNvSpPr/>
          <p:nvPr/>
        </p:nvSpPr>
        <p:spPr>
          <a:xfrm>
            <a:off x="7183722" y="4723514"/>
            <a:ext cx="1891642" cy="51077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مصبات الأنهار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4564285"/>
            <a:ext cx="70202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هي الأنظمة البيئية التي توجد عندما </a:t>
            </a:r>
            <a:r>
              <a:rPr lang="ar-EG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ت</a:t>
            </a:r>
            <a:r>
              <a:rPr lang="ar-SA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صب مياه الأنهار في البحار أو المحيطات ، وتكون مياهها أقل ملوحة من المحيط ، ولكنها أكثر ملوحة من مياه النهر .</a:t>
            </a:r>
            <a:endParaRPr lang="ar-SA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8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14"/>
          <p:cNvSpPr/>
          <p:nvPr/>
        </p:nvSpPr>
        <p:spPr>
          <a:xfrm>
            <a:off x="2339752" y="44624"/>
            <a:ext cx="3975329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 الذي يعيش في المحيط ؟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دبوس زينة 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صـ138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5" y="943872"/>
            <a:ext cx="8659091" cy="52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328259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الخامس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66774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7"/>
          <p:cNvSpPr txBox="1"/>
          <p:nvPr/>
        </p:nvSpPr>
        <p:spPr>
          <a:xfrm>
            <a:off x="3581400" y="685800"/>
            <a:ext cx="1890712" cy="57943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1295400"/>
            <a:ext cx="60146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لكل منطقة حيوية مناخ معين وأنواع معينة من المخلوقات الحية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9792" y="2971800"/>
            <a:ext cx="611799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تشمل المناطق الحيوية اليابسة التندرا والتايجا والصحار</a:t>
            </a:r>
            <a:r>
              <a:rPr lang="ar-EG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ar-S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العشبية والغابات الاستوائية المطي</a:t>
            </a:r>
            <a:r>
              <a:rPr lang="ar-EG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ر</a:t>
            </a:r>
            <a:r>
              <a:rPr lang="ar-S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ة والغابات المتساقطة الأوراق .</a:t>
            </a:r>
            <a:endParaRPr lang="ar-SA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4724400"/>
            <a:ext cx="5681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تغطي الأنظمة البيئية المائية معظم سطح الأرض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323307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2292698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9420"/>
            <a:ext cx="2333591" cy="1499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3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865</Words>
  <Application>Microsoft Office PowerPoint</Application>
  <PresentationFormat>عرض على الشاشة (3:4)‏</PresentationFormat>
  <Paragraphs>126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359</cp:revision>
  <dcterms:created xsi:type="dcterms:W3CDTF">2011-03-17T07:07:04Z</dcterms:created>
  <dcterms:modified xsi:type="dcterms:W3CDTF">2019-03-17T16:29:56Z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