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media1.mov" ContentType="video/unknown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1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449262" rtl="1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449262" rtl="1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449262" rtl="1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449262" rtl="1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449262" rtl="1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449262" rtl="1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449262" rtl="1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449262" rtl="1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2200">
        <a:latin typeface="+mj-lt"/>
        <a:ea typeface="+mj-ea"/>
        <a:cs typeface="+mj-cs"/>
        <a:sym typeface="Lucida Grande"/>
      </a:defRPr>
    </a:lvl1pPr>
    <a:lvl2pPr indent="228600" defTabSz="457200" rtl="1" latinLnBrk="0">
      <a:defRPr sz="2200">
        <a:latin typeface="+mj-lt"/>
        <a:ea typeface="+mj-ea"/>
        <a:cs typeface="+mj-cs"/>
        <a:sym typeface="Lucida Grande"/>
      </a:defRPr>
    </a:lvl2pPr>
    <a:lvl3pPr indent="457200" defTabSz="457200" rtl="1" latinLnBrk="0">
      <a:defRPr sz="2200">
        <a:latin typeface="+mj-lt"/>
        <a:ea typeface="+mj-ea"/>
        <a:cs typeface="+mj-cs"/>
        <a:sym typeface="Lucida Grande"/>
      </a:defRPr>
    </a:lvl3pPr>
    <a:lvl4pPr indent="685800" defTabSz="457200" rtl="1" latinLnBrk="0">
      <a:defRPr sz="2200">
        <a:latin typeface="+mj-lt"/>
        <a:ea typeface="+mj-ea"/>
        <a:cs typeface="+mj-cs"/>
        <a:sym typeface="Lucida Grande"/>
      </a:defRPr>
    </a:lvl4pPr>
    <a:lvl5pPr indent="914400" defTabSz="457200" rtl="1" latinLnBrk="0">
      <a:defRPr sz="2200">
        <a:latin typeface="+mj-lt"/>
        <a:ea typeface="+mj-ea"/>
        <a:cs typeface="+mj-cs"/>
        <a:sym typeface="Lucida Grande"/>
      </a:defRPr>
    </a:lvl5pPr>
    <a:lvl6pPr indent="1143000" defTabSz="457200" rtl="1" latinLnBrk="0">
      <a:defRPr sz="2200">
        <a:latin typeface="+mj-lt"/>
        <a:ea typeface="+mj-ea"/>
        <a:cs typeface="+mj-cs"/>
        <a:sym typeface="Lucida Grande"/>
      </a:defRPr>
    </a:lvl6pPr>
    <a:lvl7pPr indent="1371600" defTabSz="457200" rtl="1" latinLnBrk="0">
      <a:defRPr sz="2200">
        <a:latin typeface="+mj-lt"/>
        <a:ea typeface="+mj-ea"/>
        <a:cs typeface="+mj-cs"/>
        <a:sym typeface="Lucida Grande"/>
      </a:defRPr>
    </a:lvl7pPr>
    <a:lvl8pPr indent="1600200" defTabSz="457200" rtl="1" latinLnBrk="0">
      <a:defRPr sz="2200">
        <a:latin typeface="+mj-lt"/>
        <a:ea typeface="+mj-ea"/>
        <a:cs typeface="+mj-cs"/>
        <a:sym typeface="Lucida Grande"/>
      </a:defRPr>
    </a:lvl8pPr>
    <a:lvl9pPr indent="1828800" defTabSz="457200" rtl="1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نص العنوان"/>
          <p:cNvSpPr txBox="1"/>
          <p:nvPr>
            <p:ph type="title"/>
          </p:nvPr>
        </p:nvSpPr>
        <p:spPr>
          <a:xfrm>
            <a:off x="755333" y="2347412"/>
            <a:ext cx="8560435" cy="161975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9" name="مستوى النص الأول…"/>
          <p:cNvSpPr txBox="1"/>
          <p:nvPr>
            <p:ph type="body" sz="quarter" idx="1"/>
          </p:nvPr>
        </p:nvSpPr>
        <p:spPr>
          <a:xfrm>
            <a:off x="1510664" y="4282016"/>
            <a:ext cx="7049771" cy="1931107"/>
          </a:xfrm>
          <a:prstGeom prst="rect">
            <a:avLst/>
          </a:prstGeom>
        </p:spPr>
        <p:txBody>
          <a:bodyPr/>
          <a:lstStyle>
            <a:lvl1pPr marL="0" indent="0" algn="ctr">
              <a:defRPr>
                <a:solidFill>
                  <a:srgbClr val="888888"/>
                </a:solidFill>
              </a:defRPr>
            </a:lvl1pPr>
            <a:lvl2pPr marL="0" indent="503560" algn="ctr">
              <a:defRPr>
                <a:solidFill>
                  <a:srgbClr val="888888"/>
                </a:solidFill>
              </a:defRPr>
            </a:lvl2pPr>
            <a:lvl3pPr marL="0" indent="1007120" algn="ctr">
              <a:defRPr>
                <a:solidFill>
                  <a:srgbClr val="888888"/>
                </a:solidFill>
              </a:defRPr>
            </a:lvl3pPr>
            <a:lvl4pPr marL="0" indent="1510679" algn="ctr">
              <a:defRPr>
                <a:solidFill>
                  <a:srgbClr val="888888"/>
                </a:solidFill>
              </a:defRPr>
            </a:lvl4pPr>
            <a:lvl5pPr marL="0" indent="2014240" algn="ctr"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8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587" y="6867756"/>
            <a:ext cx="9136770" cy="226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40"/>
          <a:stretch>
            <a:fillRect/>
          </a:stretch>
        </p:blipFill>
        <p:spPr>
          <a:xfrm>
            <a:off x="619375" y="462531"/>
            <a:ext cx="8802689" cy="108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" y="0"/>
                </a:moveTo>
                <a:lnTo>
                  <a:pt x="0" y="21600"/>
                </a:lnTo>
                <a:lnTo>
                  <a:pt x="21599" y="21600"/>
                </a:lnTo>
                <a:lnTo>
                  <a:pt x="21600" y="0"/>
                </a:lnTo>
                <a:lnTo>
                  <a:pt x="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2617590" y="3630559"/>
            <a:ext cx="6365959" cy="108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3288945" y="3697099"/>
            <a:ext cx="7556501" cy="16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540927" y="364056"/>
            <a:ext cx="8881064" cy="147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39" b="0"/>
          <a:stretch>
            <a:fillRect/>
          </a:stretch>
        </p:blipFill>
        <p:spPr>
          <a:xfrm rot="21599984">
            <a:off x="9633439" y="6980903"/>
            <a:ext cx="432744" cy="162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4917" y="6980908"/>
            <a:ext cx="452414" cy="162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lines-vert-line.png" descr="lines-vert-lin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12151" y="280416"/>
            <a:ext cx="245877" cy="67595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503554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03554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9374509" y="6886575"/>
            <a:ext cx="199704" cy="1956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 defTabSz="914400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ctr" defTabSz="449262" rtl="1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49262" rtl="1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49262" rtl="1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49262" rtl="1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49262" rtl="1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49262" rtl="1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49262" rtl="1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49262" rtl="1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49262" rtl="1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49262" rtl="1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42900" marR="0" indent="0" algn="l" defTabSz="449262" rtl="1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42900" marR="0" indent="0" algn="l" defTabSz="449262" rtl="1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342900" marR="0" indent="0" algn="l" defTabSz="449262" rtl="1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42900" marR="0" indent="0" algn="l" defTabSz="449262" rtl="1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" marR="0" indent="0" algn="l" defTabSz="449262" rtl="1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2900" marR="0" indent="0" algn="l" defTabSz="449262" rtl="1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2900" marR="0" indent="0" algn="l" defTabSz="449262" rtl="1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42900" marR="0" indent="0" algn="l" defTabSz="449262" rtl="1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1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14400" rtl="1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14400" rtl="1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14400" rtl="1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14400" rtl="1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1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1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1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1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723900" algn="l"/>
          <a:tab pos="1447800" algn="l"/>
          <a:tab pos="2171700" algn="l"/>
        </a:tabLst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vide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vide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عنوان 1"/>
          <p:cNvSpPr txBox="1"/>
          <p:nvPr>
            <p:ph type="title"/>
          </p:nvPr>
        </p:nvSpPr>
        <p:spPr>
          <a:xfrm>
            <a:off x="503554" y="304070"/>
            <a:ext cx="9063992" cy="125889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txBody>
          <a:bodyPr/>
          <a:lstStyle>
            <a:lvl1pPr algn="l" defTabSz="1007211">
              <a:lnSpc>
                <a:spcPct val="100000"/>
              </a:lnSpc>
              <a:defRPr sz="1900"/>
            </a:lvl1pPr>
          </a:lstStyle>
          <a:p>
            <a:pPr rtl="0">
              <a:defRPr/>
            </a:pPr>
            <a:r>
              <a:t>هيا معا نستعد لمراجعة الدروس السابقة  تطبيقا لاستراتيجية  شريط الذاكراة</a:t>
            </a:r>
          </a:p>
        </p:txBody>
      </p:sp>
      <p:pic>
        <p:nvPicPr>
          <p:cNvPr id="54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555" y="1764028"/>
            <a:ext cx="8975357" cy="5189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9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فقاعة الكلام: مستطيلة 4"/>
          <p:cNvGrpSpPr/>
          <p:nvPr/>
        </p:nvGrpSpPr>
        <p:grpSpPr>
          <a:xfrm>
            <a:off x="388728" y="207501"/>
            <a:ext cx="9293643" cy="1791681"/>
            <a:chOff x="0" y="0"/>
            <a:chExt cx="9293641" cy="1791680"/>
          </a:xfrm>
        </p:grpSpPr>
        <p:sp>
          <p:nvSpPr>
            <p:cNvPr id="149" name="شكل"/>
            <p:cNvSpPr/>
            <p:nvPr/>
          </p:nvSpPr>
          <p:spPr>
            <a:xfrm>
              <a:off x="0" y="0"/>
              <a:ext cx="9293642" cy="179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606"/>
                  </a:lnTo>
                  <a:lnTo>
                    <a:pt x="9000" y="15606"/>
                  </a:lnTo>
                  <a:lnTo>
                    <a:pt x="1289" y="21600"/>
                  </a:lnTo>
                  <a:lnTo>
                    <a:pt x="3600" y="15606"/>
                  </a:lnTo>
                  <a:lnTo>
                    <a:pt x="0" y="15606"/>
                  </a:lnTo>
                  <a:lnTo>
                    <a:pt x="0" y="9103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A694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rtl="0">
                <a:defRPr b="1" sz="4200"/>
              </a:pPr>
            </a:p>
          </p:txBody>
        </p:sp>
        <p:sp>
          <p:nvSpPr>
            <p:cNvPr id="150" name="من خلال استراتيجية. تدريس الاقران   تعاوني مع مجموعتك للإجابة على مايلي"/>
            <p:cNvSpPr txBox="1"/>
            <p:nvPr/>
          </p:nvSpPr>
          <p:spPr>
            <a:xfrm>
              <a:off x="0" y="0"/>
              <a:ext cx="9293642" cy="1251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 sz="4200"/>
              </a:lvl1pPr>
            </a:lstStyle>
            <a:p>
              <a:pPr rtl="0">
                <a:defRPr/>
              </a:pPr>
              <a:r>
                <a:t>من خلال استراتيجية. تدريس الاقران   تعاوني مع مجموعتك للإجابة على مايلي </a:t>
              </a:r>
            </a:p>
          </p:txBody>
        </p:sp>
      </p:grpSp>
      <p:sp>
        <p:nvSpPr>
          <p:cNvPr id="152" name="مربع نص 6"/>
          <p:cNvSpPr txBox="1"/>
          <p:nvPr/>
        </p:nvSpPr>
        <p:spPr>
          <a:xfrm>
            <a:off x="8491331" y="2216510"/>
            <a:ext cx="144835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 rtl="0">
              <a:defRPr/>
            </a:pPr>
            <a:r>
              <a:t>✍🏻</a:t>
            </a:r>
          </a:p>
        </p:txBody>
      </p:sp>
      <p:sp>
        <p:nvSpPr>
          <p:cNvPr id="153" name="مربع نص 8"/>
          <p:cNvSpPr txBox="1"/>
          <p:nvPr/>
        </p:nvSpPr>
        <p:spPr>
          <a:xfrm>
            <a:off x="8622748" y="3599843"/>
            <a:ext cx="144835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 rtl="0">
              <a:defRPr/>
            </a:pPr>
            <a:r>
              <a:t>✍🏻</a:t>
            </a:r>
          </a:p>
        </p:txBody>
      </p:sp>
      <p:sp>
        <p:nvSpPr>
          <p:cNvPr id="154" name="مربع نص 10"/>
          <p:cNvSpPr txBox="1"/>
          <p:nvPr/>
        </p:nvSpPr>
        <p:spPr>
          <a:xfrm>
            <a:off x="8622748" y="4922332"/>
            <a:ext cx="144835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 rtl="0">
              <a:defRPr/>
            </a:pPr>
            <a:r>
              <a:t>✍🏻</a:t>
            </a:r>
          </a:p>
        </p:txBody>
      </p:sp>
      <p:sp>
        <p:nvSpPr>
          <p:cNvPr id="155" name="مربع نص 12"/>
          <p:cNvSpPr txBox="1"/>
          <p:nvPr/>
        </p:nvSpPr>
        <p:spPr>
          <a:xfrm>
            <a:off x="8622748" y="6244822"/>
            <a:ext cx="144835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 rtl="0">
              <a:defRPr/>
            </a:pPr>
            <a:r>
              <a:t>✍🏻</a:t>
            </a:r>
          </a:p>
        </p:txBody>
      </p:sp>
      <p:sp>
        <p:nvSpPr>
          <p:cNvPr id="156" name="مربع نص 13"/>
          <p:cNvSpPr txBox="1"/>
          <p:nvPr/>
        </p:nvSpPr>
        <p:spPr>
          <a:xfrm>
            <a:off x="380449" y="2214262"/>
            <a:ext cx="7861852" cy="1189140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000"/>
            </a:lvl1pPr>
          </a:lstStyle>
          <a:p>
            <a:pPr rtl="0">
              <a:defRPr/>
            </a:pPr>
            <a:r>
              <a:t>ماحكم. اخراج الزكاة اذا بلغ نصابا  قبل تمام  الحول ؟؟</a:t>
            </a:r>
          </a:p>
        </p:txBody>
      </p:sp>
      <p:sp>
        <p:nvSpPr>
          <p:cNvPr id="157" name="مربع نص 15"/>
          <p:cNvSpPr txBox="1"/>
          <p:nvPr/>
        </p:nvSpPr>
        <p:spPr>
          <a:xfrm>
            <a:off x="629479" y="3720995"/>
            <a:ext cx="7861852" cy="656482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000"/>
            </a:lvl1pPr>
          </a:lstStyle>
          <a:p>
            <a:pPr rtl="0">
              <a:defRPr/>
            </a:pPr>
            <a:r>
              <a:t> هل يجوز تعجيل  الزكاة لحولين   او أكثر؟؟</a:t>
            </a:r>
          </a:p>
        </p:txBody>
      </p:sp>
      <p:sp>
        <p:nvSpPr>
          <p:cNvPr id="158" name="مربع نص 17"/>
          <p:cNvSpPr txBox="1"/>
          <p:nvPr/>
        </p:nvSpPr>
        <p:spPr>
          <a:xfrm>
            <a:off x="629479" y="5041822"/>
            <a:ext cx="7861852" cy="65648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000"/>
            </a:lvl1pPr>
          </a:lstStyle>
          <a:p>
            <a:pPr rtl="0">
              <a:defRPr/>
            </a:pPr>
            <a:r>
              <a:t>مالافضل في اخراج الزكاة ؟؟</a:t>
            </a:r>
          </a:p>
        </p:txBody>
      </p:sp>
      <p:sp>
        <p:nvSpPr>
          <p:cNvPr id="159" name="مربع نص 19"/>
          <p:cNvSpPr txBox="1"/>
          <p:nvPr/>
        </p:nvSpPr>
        <p:spPr>
          <a:xfrm>
            <a:off x="893970" y="6364312"/>
            <a:ext cx="7597362" cy="656482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000"/>
            </a:lvl1pPr>
          </a:lstStyle>
          <a:p>
            <a:pPr rtl="0">
              <a:defRPr/>
            </a:pPr>
            <a:r>
              <a:t>مثلي على جواز الزكاة في البلدان الأخرى ؟؟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9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whole" bldLvl="1" animBg="1" rev="0" advAuto="0" spid="156" grpId="1"/>
      <p:bldP build="whole" bldLvl="1" animBg="1" rev="0" advAuto="0" spid="158" grpId="3"/>
      <p:bldP build="whole" bldLvl="1" animBg="1" rev="0" advAuto="0" spid="159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A694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rcRect l="0" t="0" r="4" b="7"/>
          <a:stretch>
            <a:fillRect/>
          </a:stretch>
        </p:blipFill>
        <p:spPr>
          <a:xfrm>
            <a:off x="96630" y="2066544"/>
            <a:ext cx="2882505" cy="2377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4837" y="0"/>
                  <a:pt x="0" y="4837"/>
                  <a:pt x="0" y="10802"/>
                </a:cubicBezTo>
                <a:cubicBezTo>
                  <a:pt x="0" y="16767"/>
                  <a:pt x="4837" y="21600"/>
                  <a:pt x="10801" y="21600"/>
                </a:cubicBezTo>
                <a:cubicBezTo>
                  <a:pt x="16766" y="21600"/>
                  <a:pt x="21600" y="16767"/>
                  <a:pt x="21600" y="10802"/>
                </a:cubicBezTo>
                <a:cubicBezTo>
                  <a:pt x="21600" y="4837"/>
                  <a:pt x="16766" y="0"/>
                  <a:pt x="10801" y="0"/>
                </a:cubicBezTo>
                <a:close/>
              </a:path>
            </a:pathLst>
          </a:custGeom>
          <a:ln w="190500" cap="rnd">
            <a:solidFill>
              <a:srgbClr val="C8C6BD"/>
            </a:solidFill>
          </a:ln>
          <a:effectLst>
            <a:outerShdw sx="100000" sy="100000" kx="0" ky="0" algn="b" rotWithShape="0" blurRad="127000" dist="0" dir="0">
              <a:srgbClr val="000000"/>
            </a:outerShdw>
          </a:effectLst>
        </p:spPr>
      </p:pic>
      <p:grpSp>
        <p:nvGrpSpPr>
          <p:cNvPr id="165" name="تمرير: أفقي 5"/>
          <p:cNvGrpSpPr/>
          <p:nvPr/>
        </p:nvGrpSpPr>
        <p:grpSpPr>
          <a:xfrm>
            <a:off x="181942" y="-1"/>
            <a:ext cx="7617515" cy="2066546"/>
            <a:chOff x="0" y="0"/>
            <a:chExt cx="7617514" cy="2066544"/>
          </a:xfrm>
        </p:grpSpPr>
        <p:sp>
          <p:nvSpPr>
            <p:cNvPr id="162" name="شكل"/>
            <p:cNvSpPr/>
            <p:nvPr/>
          </p:nvSpPr>
          <p:spPr>
            <a:xfrm>
              <a:off x="0" y="-1"/>
              <a:ext cx="7617515" cy="2066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50"/>
                  </a:moveTo>
                  <a:cubicBezTo>
                    <a:pt x="21600" y="604"/>
                    <a:pt x="21436" y="0"/>
                    <a:pt x="21234" y="0"/>
                  </a:cubicBezTo>
                  <a:cubicBezTo>
                    <a:pt x="21031" y="0"/>
                    <a:pt x="20868" y="604"/>
                    <a:pt x="20868" y="1350"/>
                  </a:cubicBezTo>
                  <a:lnTo>
                    <a:pt x="20868" y="2700"/>
                  </a:lnTo>
                  <a:lnTo>
                    <a:pt x="366" y="2700"/>
                  </a:lnTo>
                  <a:cubicBezTo>
                    <a:pt x="164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164" y="21600"/>
                    <a:pt x="366" y="21600"/>
                  </a:cubicBezTo>
                  <a:cubicBezTo>
                    <a:pt x="569" y="21600"/>
                    <a:pt x="732" y="20996"/>
                    <a:pt x="732" y="20250"/>
                  </a:cubicBezTo>
                  <a:lnTo>
                    <a:pt x="732" y="18900"/>
                  </a:lnTo>
                  <a:lnTo>
                    <a:pt x="21234" y="18900"/>
                  </a:lnTo>
                  <a:cubicBezTo>
                    <a:pt x="21436" y="18900"/>
                    <a:pt x="21600" y="18296"/>
                    <a:pt x="21600" y="17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5C3"/>
                </a:gs>
                <a:gs pos="100000">
                  <a:schemeClr val="accent1">
                    <a:hueOff val="909213"/>
                    <a:satOff val="3076"/>
                    <a:lumOff val="42594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163" name="شكل"/>
            <p:cNvSpPr/>
            <p:nvPr/>
          </p:nvSpPr>
          <p:spPr>
            <a:xfrm>
              <a:off x="129158" y="-1"/>
              <a:ext cx="7488357" cy="51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21600"/>
                    <a:pt x="373" y="19182"/>
                    <a:pt x="373" y="16200"/>
                  </a:cubicBezTo>
                  <a:cubicBezTo>
                    <a:pt x="373" y="14709"/>
                    <a:pt x="289" y="13500"/>
                    <a:pt x="186" y="13500"/>
                  </a:cubicBezTo>
                  <a:cubicBezTo>
                    <a:pt x="83" y="13500"/>
                    <a:pt x="0" y="14709"/>
                    <a:pt x="0" y="16200"/>
                  </a:cubicBezTo>
                  <a:close/>
                  <a:moveTo>
                    <a:pt x="21227" y="10800"/>
                  </a:moveTo>
                  <a:cubicBezTo>
                    <a:pt x="21433" y="10800"/>
                    <a:pt x="21600" y="8382"/>
                    <a:pt x="21600" y="5400"/>
                  </a:cubicBezTo>
                  <a:cubicBezTo>
                    <a:pt x="21600" y="2418"/>
                    <a:pt x="21433" y="0"/>
                    <a:pt x="21227" y="0"/>
                  </a:cubicBezTo>
                  <a:cubicBezTo>
                    <a:pt x="21022" y="0"/>
                    <a:pt x="20855" y="2418"/>
                    <a:pt x="20855" y="5400"/>
                  </a:cubicBezTo>
                  <a:cubicBezTo>
                    <a:pt x="20855" y="6891"/>
                    <a:pt x="20938" y="8100"/>
                    <a:pt x="21041" y="8100"/>
                  </a:cubicBezTo>
                  <a:cubicBezTo>
                    <a:pt x="21144" y="8100"/>
                    <a:pt x="21227" y="6891"/>
                    <a:pt x="21227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rtl="0">
                <a:defRPr/>
              </a:pPr>
            </a:p>
          </p:txBody>
        </p:sp>
        <p:sp>
          <p:nvSpPr>
            <p:cNvPr id="164" name="شكل"/>
            <p:cNvSpPr/>
            <p:nvPr/>
          </p:nvSpPr>
          <p:spPr>
            <a:xfrm>
              <a:off x="0" y="-1"/>
              <a:ext cx="7617515" cy="2066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50"/>
                  </a:moveTo>
                  <a:cubicBezTo>
                    <a:pt x="0" y="3304"/>
                    <a:pt x="164" y="2700"/>
                    <a:pt x="366" y="2700"/>
                  </a:cubicBezTo>
                  <a:lnTo>
                    <a:pt x="20868" y="2700"/>
                  </a:lnTo>
                  <a:lnTo>
                    <a:pt x="20868" y="1350"/>
                  </a:lnTo>
                  <a:cubicBezTo>
                    <a:pt x="20868" y="604"/>
                    <a:pt x="21031" y="0"/>
                    <a:pt x="21234" y="0"/>
                  </a:cubicBezTo>
                  <a:cubicBezTo>
                    <a:pt x="21436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436" y="18900"/>
                    <a:pt x="21234" y="18900"/>
                  </a:cubicBezTo>
                  <a:lnTo>
                    <a:pt x="732" y="18900"/>
                  </a:lnTo>
                  <a:lnTo>
                    <a:pt x="732" y="20250"/>
                  </a:lnTo>
                  <a:cubicBezTo>
                    <a:pt x="732" y="20996"/>
                    <a:pt x="569" y="21600"/>
                    <a:pt x="366" y="21600"/>
                  </a:cubicBezTo>
                  <a:cubicBezTo>
                    <a:pt x="164" y="21600"/>
                    <a:pt x="0" y="20996"/>
                    <a:pt x="0" y="20250"/>
                  </a:cubicBezTo>
                  <a:close/>
                  <a:moveTo>
                    <a:pt x="20868" y="2700"/>
                  </a:moveTo>
                  <a:lnTo>
                    <a:pt x="21234" y="2700"/>
                  </a:lnTo>
                  <a:cubicBezTo>
                    <a:pt x="21436" y="2700"/>
                    <a:pt x="21600" y="2096"/>
                    <a:pt x="21600" y="1350"/>
                  </a:cubicBezTo>
                  <a:moveTo>
                    <a:pt x="21234" y="2700"/>
                  </a:moveTo>
                  <a:lnTo>
                    <a:pt x="21234" y="1350"/>
                  </a:lnTo>
                  <a:cubicBezTo>
                    <a:pt x="21234" y="1723"/>
                    <a:pt x="21152" y="2025"/>
                    <a:pt x="21051" y="2025"/>
                  </a:cubicBezTo>
                  <a:cubicBezTo>
                    <a:pt x="20950" y="2025"/>
                    <a:pt x="20868" y="1723"/>
                    <a:pt x="20868" y="1350"/>
                  </a:cubicBezTo>
                  <a:moveTo>
                    <a:pt x="366" y="5400"/>
                  </a:moveTo>
                  <a:lnTo>
                    <a:pt x="366" y="4050"/>
                  </a:lnTo>
                  <a:cubicBezTo>
                    <a:pt x="366" y="3677"/>
                    <a:pt x="448" y="3375"/>
                    <a:pt x="549" y="3375"/>
                  </a:cubicBezTo>
                  <a:cubicBezTo>
                    <a:pt x="650" y="3375"/>
                    <a:pt x="732" y="3677"/>
                    <a:pt x="732" y="4050"/>
                  </a:cubicBezTo>
                  <a:cubicBezTo>
                    <a:pt x="732" y="4796"/>
                    <a:pt x="569" y="5400"/>
                    <a:pt x="366" y="5400"/>
                  </a:cubicBezTo>
                  <a:cubicBezTo>
                    <a:pt x="164" y="5400"/>
                    <a:pt x="0" y="4796"/>
                    <a:pt x="0" y="4050"/>
                  </a:cubicBezTo>
                  <a:moveTo>
                    <a:pt x="732" y="4050"/>
                  </a:moveTo>
                  <a:lnTo>
                    <a:pt x="732" y="1890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rtl="0">
                <a:defRPr/>
              </a:pPr>
            </a:p>
          </p:txBody>
        </p:sp>
      </p:grpSp>
      <p:sp>
        <p:nvSpPr>
          <p:cNvPr id="166" name="مربع نص 6"/>
          <p:cNvSpPr txBox="1"/>
          <p:nvPr/>
        </p:nvSpPr>
        <p:spPr>
          <a:xfrm>
            <a:off x="7978084" y="213620"/>
            <a:ext cx="1911075" cy="163930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700"/>
            </a:lvl1pPr>
          </a:lstStyle>
          <a:p>
            <a:pPr rtl="0">
              <a:defRPr/>
            </a:pPr>
            <a:r>
              <a:t>من خلال التعلم التعاوني  </a:t>
            </a:r>
          </a:p>
        </p:txBody>
      </p:sp>
      <p:sp>
        <p:nvSpPr>
          <p:cNvPr id="167" name="مربع نص 7"/>
          <p:cNvSpPr txBox="1"/>
          <p:nvPr/>
        </p:nvSpPr>
        <p:spPr>
          <a:xfrm>
            <a:off x="442982" y="523138"/>
            <a:ext cx="7095436" cy="10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3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بالتعاون  مع زميلاتك أذكري بعض الحالات  التي للمزكي فيها إخراج الزكاة  عن بلده الى بلد إخر</a:t>
            </a:r>
          </a:p>
        </p:txBody>
      </p:sp>
      <p:grpSp>
        <p:nvGrpSpPr>
          <p:cNvPr id="170" name="مستطيل: زوايا مستديرة 8"/>
          <p:cNvGrpSpPr/>
          <p:nvPr/>
        </p:nvGrpSpPr>
        <p:grpSpPr>
          <a:xfrm>
            <a:off x="3405530" y="2954579"/>
            <a:ext cx="6483629" cy="4092254"/>
            <a:chOff x="0" y="0"/>
            <a:chExt cx="6483627" cy="4092252"/>
          </a:xfrm>
        </p:grpSpPr>
        <p:sp>
          <p:nvSpPr>
            <p:cNvPr id="168" name="مستطيل مستدير الزوايا"/>
            <p:cNvSpPr/>
            <p:nvPr/>
          </p:nvSpPr>
          <p:spPr>
            <a:xfrm>
              <a:off x="0" y="0"/>
              <a:ext cx="6483628" cy="40922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rtl="0">
                <a:defRPr/>
              </a:pPr>
            </a:p>
          </p:txBody>
        </p:sp>
        <p:sp>
          <p:nvSpPr>
            <p:cNvPr id="169" name="١- ....................................…"/>
            <p:cNvSpPr txBox="1"/>
            <p:nvPr/>
          </p:nvSpPr>
          <p:spPr>
            <a:xfrm>
              <a:off x="199766" y="199766"/>
              <a:ext cx="6084096" cy="3592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rtl="0">
                <a:defRPr b="1" sz="3600"/>
              </a:pPr>
              <a:r>
                <a:t>١- ....................................</a:t>
              </a:r>
            </a:p>
            <a:p>
              <a:pPr algn="ctr" rtl="0">
                <a:defRPr b="1" sz="3600"/>
              </a:pPr>
            </a:p>
            <a:p>
              <a:pPr algn="ctr" rtl="0">
                <a:defRPr b="1" sz="3600"/>
              </a:pPr>
              <a:r>
                <a:t>.٢-.....................................</a:t>
              </a:r>
            </a:p>
            <a:p>
              <a:pPr algn="ctr" rtl="0">
                <a:defRPr b="1" sz="3600"/>
              </a:pPr>
            </a:p>
            <a:p>
              <a:pPr algn="ctr" rtl="0">
                <a:defRPr b="1" sz="3600"/>
              </a:pPr>
              <a:r>
                <a:t>٣-.........................................</a:t>
              </a:r>
            </a:p>
            <a:p>
              <a:pPr algn="ctr" rtl="0">
                <a:defRPr b="1" sz="3600"/>
              </a:pPr>
            </a:p>
            <a:p>
              <a:pPr algn="ctr" rtl="0">
                <a:defRPr b="1" sz="3600"/>
              </a:pPr>
              <a:r>
                <a:t>٤-...........................................</a:t>
              </a:r>
            </a:p>
          </p:txBody>
        </p:sp>
      </p:grpSp>
      <p:pic>
        <p:nvPicPr>
          <p:cNvPr id="171" name="CFAEA0AC-9BCB-40AE-99BA-E825E3AE5987.MOV" descr="CFAEA0AC-9BCB-40AE-99BA-E825E3AE5987.MO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6631" y="4748696"/>
            <a:ext cx="2882625" cy="2636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700000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3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000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50000">
                <p:cTn id="17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video>
          </p:childTnLst>
        </p:cTn>
      </p:par>
    </p:tnLst>
    <p:bldLst>
      <p:bldP build="whole" bldLvl="1" animBg="1" rev="0" advAuto="0" spid="17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فقاعة التفكير: على شكل سحابة 3"/>
          <p:cNvGrpSpPr/>
          <p:nvPr/>
        </p:nvGrpSpPr>
        <p:grpSpPr>
          <a:xfrm>
            <a:off x="1881324" y="847543"/>
            <a:ext cx="7744016" cy="1416841"/>
            <a:chOff x="0" y="0"/>
            <a:chExt cx="7744014" cy="1416839"/>
          </a:xfrm>
        </p:grpSpPr>
        <p:grpSp>
          <p:nvGrpSpPr>
            <p:cNvPr id="178" name="تجميع"/>
            <p:cNvGrpSpPr/>
            <p:nvPr/>
          </p:nvGrpSpPr>
          <p:grpSpPr>
            <a:xfrm>
              <a:off x="0" y="-1"/>
              <a:ext cx="7744015" cy="1416841"/>
              <a:chOff x="0" y="0"/>
              <a:chExt cx="7744014" cy="1416839"/>
            </a:xfrm>
          </p:grpSpPr>
          <p:sp>
            <p:nvSpPr>
              <p:cNvPr id="173" name="شكل"/>
              <p:cNvSpPr/>
              <p:nvPr/>
            </p:nvSpPr>
            <p:spPr>
              <a:xfrm>
                <a:off x="0" y="0"/>
                <a:ext cx="7744016" cy="1188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00CC99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174" name="دائرة"/>
              <p:cNvSpPr/>
              <p:nvPr/>
            </p:nvSpPr>
            <p:spPr>
              <a:xfrm>
                <a:off x="1108654" y="1074550"/>
                <a:ext cx="197719" cy="197719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CC99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175" name="دائرة"/>
              <p:cNvSpPr/>
              <p:nvPr/>
            </p:nvSpPr>
            <p:spPr>
              <a:xfrm>
                <a:off x="629083" y="1219794"/>
                <a:ext cx="131813" cy="13181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CC99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176" name="دائرة"/>
              <p:cNvSpPr/>
              <p:nvPr/>
            </p:nvSpPr>
            <p:spPr>
              <a:xfrm>
                <a:off x="213891" y="1350933"/>
                <a:ext cx="65907" cy="65907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CC99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177" name="شكل"/>
              <p:cNvSpPr/>
              <p:nvPr/>
            </p:nvSpPr>
            <p:spPr>
              <a:xfrm>
                <a:off x="393224" y="60439"/>
                <a:ext cx="7096103" cy="1009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lnTo>
                      <a:pt x="1380" y="14010"/>
                    </a:ln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lnTo>
                      <a:pt x="17421" y="12116"/>
                    </a:ln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lnTo>
                      <a:pt x="6452" y="1676"/>
                    </a:ln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00CC99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rtl="0">
                  <a:defRPr/>
                </a:pPr>
              </a:p>
            </p:txBody>
          </p:sp>
        </p:grpSp>
        <p:sp>
          <p:nvSpPr>
            <p:cNvPr id="179" name="للزكاة اداب  في إخراجها"/>
            <p:cNvSpPr txBox="1"/>
            <p:nvPr/>
          </p:nvSpPr>
          <p:spPr>
            <a:xfrm>
              <a:off x="1072454" y="175323"/>
              <a:ext cx="5052008" cy="769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 sz="4800"/>
              </a:lvl1pPr>
            </a:lstStyle>
            <a:p>
              <a:pPr rtl="0">
                <a:defRPr/>
              </a:pPr>
              <a:r>
                <a:t>للزكاة اداب  في إخراجها </a:t>
              </a:r>
            </a:p>
          </p:txBody>
        </p:sp>
      </p:grpSp>
      <p:sp>
        <p:nvSpPr>
          <p:cNvPr id="181" name="مربع نص 4"/>
          <p:cNvSpPr txBox="1"/>
          <p:nvPr/>
        </p:nvSpPr>
        <p:spPr>
          <a:xfrm>
            <a:off x="3161196" y="2869198"/>
            <a:ext cx="6298926" cy="2120617"/>
          </a:xfrm>
          <a:prstGeom prst="rect">
            <a:avLst/>
          </a:prstGeom>
          <a:solidFill>
            <a:srgbClr val="69FF99"/>
          </a:solidFill>
          <a:ln w="381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700"/>
            </a:lvl1pPr>
          </a:lstStyle>
          <a:p>
            <a:pPr rtl="0">
              <a:defRPr/>
            </a:pPr>
            <a:r>
              <a:t>يستحب إخراجها  من أوسط ماله   إلا اذا طابت  نفسه بأخراج  الاحسن  فهو أفضل </a:t>
            </a:r>
          </a:p>
        </p:txBody>
      </p:sp>
      <p:pic>
        <p:nvPicPr>
          <p:cNvPr id="182" name="صورة 6" descr="صورة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870" y="2788767"/>
            <a:ext cx="2470979" cy="4693479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مربع نص 10"/>
          <p:cNvSpPr txBox="1"/>
          <p:nvPr/>
        </p:nvSpPr>
        <p:spPr>
          <a:xfrm>
            <a:off x="3322716" y="5311236"/>
            <a:ext cx="6298925" cy="2120618"/>
          </a:xfrm>
          <a:prstGeom prst="rect">
            <a:avLst/>
          </a:prstGeom>
          <a:solidFill>
            <a:srgbClr val="69FF99"/>
          </a:solidFill>
          <a:ln w="381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700"/>
            </a:lvl1pPr>
          </a:lstStyle>
          <a:p>
            <a:pPr rtl="0">
              <a:defRPr/>
            </a:pPr>
            <a:r>
              <a:t>لايجوز  له أن يخرج من الردئ من ماله. إلا  إذا  كان ماله  كله من النوع  الردئ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2"/>
      <p:bldP build="whole" bldLvl="1" animBg="1" rev="0" advAuto="0" spid="18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ربع نص 3"/>
          <p:cNvSpPr txBox="1"/>
          <p:nvPr/>
        </p:nvSpPr>
        <p:spPr>
          <a:xfrm>
            <a:off x="2291521" y="266712"/>
            <a:ext cx="7461010" cy="12145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000"/>
            </a:lvl1pPr>
          </a:lstStyle>
          <a:p>
            <a:pPr rtl="0">
              <a:defRPr/>
            </a:pPr>
            <a:r>
              <a:t>كوني  نشيطة وسابقي الزمان في الإجابة على مايلي ( أستراتيجية المناقشة المتدرجة</a:t>
            </a:r>
          </a:p>
        </p:txBody>
      </p:sp>
      <p:sp>
        <p:nvSpPr>
          <p:cNvPr id="186" name="مربع نص 1"/>
          <p:cNvSpPr txBox="1"/>
          <p:nvPr/>
        </p:nvSpPr>
        <p:spPr>
          <a:xfrm>
            <a:off x="8061187" y="2314588"/>
            <a:ext cx="1684094" cy="114300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000"/>
            </a:lvl1pPr>
          </a:lstStyle>
          <a:p>
            <a:pPr rtl="0">
              <a:defRPr/>
            </a:pPr>
            <a:r>
              <a:t>🕔🎤</a:t>
            </a:r>
          </a:p>
        </p:txBody>
      </p:sp>
      <p:sp>
        <p:nvSpPr>
          <p:cNvPr id="187" name="مربع نص 2"/>
          <p:cNvSpPr txBox="1"/>
          <p:nvPr/>
        </p:nvSpPr>
        <p:spPr>
          <a:xfrm>
            <a:off x="8061187" y="3992384"/>
            <a:ext cx="1684094" cy="114300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000"/>
            </a:lvl1pPr>
          </a:lstStyle>
          <a:p>
            <a:pPr rtl="0">
              <a:defRPr/>
            </a:pPr>
            <a:r>
              <a:t>🕔🎤</a:t>
            </a:r>
          </a:p>
        </p:txBody>
      </p:sp>
      <p:sp>
        <p:nvSpPr>
          <p:cNvPr id="188" name="مربع نص 6"/>
          <p:cNvSpPr txBox="1"/>
          <p:nvPr/>
        </p:nvSpPr>
        <p:spPr>
          <a:xfrm>
            <a:off x="8068437" y="5674701"/>
            <a:ext cx="1684094" cy="114300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000"/>
            </a:lvl1pPr>
          </a:lstStyle>
          <a:p>
            <a:pPr rtl="0">
              <a:defRPr/>
            </a:pPr>
            <a:r>
              <a:t>🕔🎤</a:t>
            </a:r>
          </a:p>
        </p:txBody>
      </p:sp>
      <p:pic>
        <p:nvPicPr>
          <p:cNvPr id="189" name="CFAEA0AC-9BCB-40AE-99BA-E825E3AE5987.MOV" descr="CFAEA0AC-9BCB-40AE-99BA-E825E3AE5987.MO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79456" y="138043"/>
            <a:ext cx="2112067" cy="175734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مربع نص 8"/>
          <p:cNvSpPr txBox="1"/>
          <p:nvPr/>
        </p:nvSpPr>
        <p:spPr>
          <a:xfrm>
            <a:off x="800652" y="2571545"/>
            <a:ext cx="6995767" cy="620044"/>
          </a:xfrm>
          <a:prstGeom prst="rect">
            <a:avLst/>
          </a:prstGeom>
          <a:solidFill>
            <a:srgbClr val="45A4FC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600"/>
            </a:lvl1pPr>
          </a:lstStyle>
          <a:p>
            <a:pPr rtl="0">
              <a:defRPr/>
            </a:pPr>
            <a:r>
              <a:t>مالذي يستحب  للمزكي في اخراج زكاته ؟؟</a:t>
            </a:r>
          </a:p>
        </p:txBody>
      </p:sp>
      <p:sp>
        <p:nvSpPr>
          <p:cNvPr id="191" name="مربع نص 10"/>
          <p:cNvSpPr txBox="1"/>
          <p:nvPr/>
        </p:nvSpPr>
        <p:spPr>
          <a:xfrm>
            <a:off x="2009912" y="4253862"/>
            <a:ext cx="5786507" cy="620044"/>
          </a:xfrm>
          <a:prstGeom prst="rect">
            <a:avLst/>
          </a:prstGeom>
          <a:solidFill>
            <a:srgbClr val="45A4FC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600"/>
            </a:lvl1pPr>
          </a:lstStyle>
          <a:p>
            <a:pPr rtl="0">
              <a:defRPr/>
            </a:pPr>
            <a:r>
              <a:t>ماحكم من يخرج الردئ من ماله ؟؟</a:t>
            </a:r>
          </a:p>
        </p:txBody>
      </p:sp>
      <p:sp>
        <p:nvSpPr>
          <p:cNvPr id="192" name="مربع نص 12"/>
          <p:cNvSpPr txBox="1"/>
          <p:nvPr/>
        </p:nvSpPr>
        <p:spPr>
          <a:xfrm>
            <a:off x="2009912" y="5936179"/>
            <a:ext cx="5786507" cy="620044"/>
          </a:xfrm>
          <a:prstGeom prst="rect">
            <a:avLst/>
          </a:prstGeom>
          <a:solidFill>
            <a:srgbClr val="45A4FC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600"/>
            </a:lvl1pPr>
          </a:lstStyle>
          <a:p>
            <a:pPr rtl="0">
              <a:defRPr/>
            </a:pPr>
            <a:r>
              <a:t>متى يجوز  اخراج الردئ من ماله؟؟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0000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000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50000">
                <p:cTn id="29" fill="hold" display="0">
                  <p:stCondLst>
                    <p:cond delay="indefinite"/>
                  </p:stCondLst>
                </p:cTn>
                <p:tgtEl>
                  <p:spTgt spid="189"/>
                </p:tgtEl>
              </p:cMediaNode>
            </p:video>
          </p:childTnLst>
        </p:cTn>
      </p:par>
    </p:tnLst>
    <p:bldLst>
      <p:bldP build="whole" bldLvl="1" animBg="1" rev="0" advAuto="0" spid="190" grpId="2"/>
      <p:bldP build="whole" bldLvl="1" animBg="1" rev="0" advAuto="0" spid="192" grpId="4"/>
      <p:bldP build="whole" bldLvl="1" animBg="1" rev="0" advAuto="0" spid="191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متعدد المستندات 3"/>
          <p:cNvGrpSpPr/>
          <p:nvPr/>
        </p:nvGrpSpPr>
        <p:grpSpPr>
          <a:xfrm>
            <a:off x="4381070" y="5192612"/>
            <a:ext cx="4366400" cy="2000686"/>
            <a:chOff x="0" y="0"/>
            <a:chExt cx="4366398" cy="2000684"/>
          </a:xfrm>
        </p:grpSpPr>
        <p:sp>
          <p:nvSpPr>
            <p:cNvPr id="194" name="شكل"/>
            <p:cNvSpPr/>
            <p:nvPr/>
          </p:nvSpPr>
          <p:spPr>
            <a:xfrm>
              <a:off x="0" y="0"/>
              <a:ext cx="4366399" cy="200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77" fill="norm" stroke="1" extrusionOk="0">
                  <a:moveTo>
                    <a:pt x="0" y="19068"/>
                  </a:moveTo>
                  <a:cubicBezTo>
                    <a:pt x="9298" y="21600"/>
                    <a:pt x="9298" y="16535"/>
                    <a:pt x="18595" y="16535"/>
                  </a:cubicBezTo>
                  <a:lnTo>
                    <a:pt x="18595" y="3372"/>
                  </a:lnTo>
                  <a:lnTo>
                    <a:pt x="0" y="3372"/>
                  </a:lnTo>
                  <a:close/>
                  <a:moveTo>
                    <a:pt x="1532" y="3372"/>
                  </a:moveTo>
                  <a:lnTo>
                    <a:pt x="1532" y="1665"/>
                  </a:lnTo>
                  <a:lnTo>
                    <a:pt x="20000" y="1665"/>
                  </a:lnTo>
                  <a:lnTo>
                    <a:pt x="20000" y="14911"/>
                  </a:lnTo>
                  <a:cubicBezTo>
                    <a:pt x="19298" y="14911"/>
                    <a:pt x="18595" y="15003"/>
                    <a:pt x="18595" y="15003"/>
                  </a:cubicBezTo>
                  <a:lnTo>
                    <a:pt x="18595" y="3372"/>
                  </a:lnTo>
                  <a:close/>
                  <a:moveTo>
                    <a:pt x="2972" y="1665"/>
                  </a:moveTo>
                  <a:lnTo>
                    <a:pt x="2972" y="0"/>
                  </a:lnTo>
                  <a:lnTo>
                    <a:pt x="21600" y="0"/>
                  </a:lnTo>
                  <a:lnTo>
                    <a:pt x="21600" y="13205"/>
                  </a:lnTo>
                  <a:cubicBezTo>
                    <a:pt x="20800" y="13205"/>
                    <a:pt x="20000" y="13274"/>
                    <a:pt x="20000" y="13274"/>
                  </a:cubicBezTo>
                  <a:lnTo>
                    <a:pt x="20000" y="1665"/>
                  </a:lnTo>
                  <a:close/>
                </a:path>
              </a:pathLst>
            </a:custGeom>
            <a:solidFill>
              <a:srgbClr val="DCD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2404" rtl="0">
                <a:lnSpc>
                  <a:spcPct val="100000"/>
                </a:lnSpc>
                <a:defRPr b="1" sz="2100">
                  <a:solidFill>
                    <a:srgbClr val="FFFF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3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5" name="شكل"/>
            <p:cNvSpPr/>
            <p:nvPr/>
          </p:nvSpPr>
          <p:spPr>
            <a:xfrm>
              <a:off x="0" y="0"/>
              <a:ext cx="4366399" cy="200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77" fill="norm" stroke="1" extrusionOk="0">
                  <a:moveTo>
                    <a:pt x="0" y="3372"/>
                  </a:moveTo>
                  <a:lnTo>
                    <a:pt x="18595" y="3372"/>
                  </a:lnTo>
                  <a:lnTo>
                    <a:pt x="18595" y="16535"/>
                  </a:lnTo>
                  <a:cubicBezTo>
                    <a:pt x="9298" y="16535"/>
                    <a:pt x="9298" y="21600"/>
                    <a:pt x="0" y="19068"/>
                  </a:cubicBezTo>
                  <a:close/>
                  <a:moveTo>
                    <a:pt x="1532" y="3372"/>
                  </a:moveTo>
                  <a:lnTo>
                    <a:pt x="1532" y="1665"/>
                  </a:lnTo>
                  <a:lnTo>
                    <a:pt x="20000" y="1665"/>
                  </a:lnTo>
                  <a:lnTo>
                    <a:pt x="20000" y="14911"/>
                  </a:lnTo>
                  <a:cubicBezTo>
                    <a:pt x="19298" y="14911"/>
                    <a:pt x="18595" y="15003"/>
                    <a:pt x="18595" y="15003"/>
                  </a:cubicBezTo>
                  <a:moveTo>
                    <a:pt x="2972" y="1665"/>
                  </a:moveTo>
                  <a:lnTo>
                    <a:pt x="2972" y="0"/>
                  </a:lnTo>
                  <a:lnTo>
                    <a:pt x="21600" y="0"/>
                  </a:lnTo>
                  <a:lnTo>
                    <a:pt x="21600" y="13205"/>
                  </a:lnTo>
                  <a:cubicBezTo>
                    <a:pt x="20800" y="13205"/>
                    <a:pt x="20000" y="13274"/>
                    <a:pt x="20000" y="13274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2404" rtl="0">
                <a:lnSpc>
                  <a:spcPct val="100000"/>
                </a:lnSpc>
                <a:defRPr b="1" sz="2100">
                  <a:solidFill>
                    <a:srgbClr val="FFFF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3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99" name="متعدد المستندات 5"/>
          <p:cNvGrpSpPr/>
          <p:nvPr/>
        </p:nvGrpSpPr>
        <p:grpSpPr>
          <a:xfrm>
            <a:off x="2090468" y="2933019"/>
            <a:ext cx="4581206" cy="2000685"/>
            <a:chOff x="0" y="0"/>
            <a:chExt cx="4581204" cy="2000684"/>
          </a:xfrm>
        </p:grpSpPr>
        <p:sp>
          <p:nvSpPr>
            <p:cNvPr id="197" name="شكل"/>
            <p:cNvSpPr/>
            <p:nvPr/>
          </p:nvSpPr>
          <p:spPr>
            <a:xfrm>
              <a:off x="0" y="0"/>
              <a:ext cx="4581205" cy="200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77" fill="norm" stroke="1" extrusionOk="0">
                  <a:moveTo>
                    <a:pt x="0" y="19068"/>
                  </a:moveTo>
                  <a:cubicBezTo>
                    <a:pt x="9298" y="21600"/>
                    <a:pt x="9298" y="16535"/>
                    <a:pt x="18595" y="16535"/>
                  </a:cubicBezTo>
                  <a:lnTo>
                    <a:pt x="18595" y="3372"/>
                  </a:lnTo>
                  <a:lnTo>
                    <a:pt x="0" y="3372"/>
                  </a:lnTo>
                  <a:close/>
                  <a:moveTo>
                    <a:pt x="1532" y="3372"/>
                  </a:moveTo>
                  <a:lnTo>
                    <a:pt x="1532" y="1665"/>
                  </a:lnTo>
                  <a:lnTo>
                    <a:pt x="20000" y="1665"/>
                  </a:lnTo>
                  <a:lnTo>
                    <a:pt x="20000" y="14911"/>
                  </a:lnTo>
                  <a:cubicBezTo>
                    <a:pt x="19298" y="14911"/>
                    <a:pt x="18595" y="15003"/>
                    <a:pt x="18595" y="15003"/>
                  </a:cubicBezTo>
                  <a:lnTo>
                    <a:pt x="18595" y="3372"/>
                  </a:lnTo>
                  <a:close/>
                  <a:moveTo>
                    <a:pt x="2972" y="1665"/>
                  </a:moveTo>
                  <a:lnTo>
                    <a:pt x="2972" y="0"/>
                  </a:lnTo>
                  <a:lnTo>
                    <a:pt x="21600" y="0"/>
                  </a:lnTo>
                  <a:lnTo>
                    <a:pt x="21600" y="13205"/>
                  </a:lnTo>
                  <a:cubicBezTo>
                    <a:pt x="20800" y="13205"/>
                    <a:pt x="20000" y="13274"/>
                    <a:pt x="20000" y="13274"/>
                  </a:cubicBezTo>
                  <a:lnTo>
                    <a:pt x="20000" y="1665"/>
                  </a:lnTo>
                  <a:close/>
                </a:path>
              </a:pathLst>
            </a:custGeom>
            <a:solidFill>
              <a:srgbClr val="DCDD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2404" rtl="0">
                <a:lnSpc>
                  <a:spcPct val="100000"/>
                </a:lnSpc>
                <a:defRPr b="1" sz="2100">
                  <a:solidFill>
                    <a:srgbClr val="FFFF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3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8" name="شكل"/>
            <p:cNvSpPr/>
            <p:nvPr/>
          </p:nvSpPr>
          <p:spPr>
            <a:xfrm>
              <a:off x="0" y="0"/>
              <a:ext cx="4581205" cy="200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77" fill="norm" stroke="1" extrusionOk="0">
                  <a:moveTo>
                    <a:pt x="0" y="3372"/>
                  </a:moveTo>
                  <a:lnTo>
                    <a:pt x="18595" y="3372"/>
                  </a:lnTo>
                  <a:lnTo>
                    <a:pt x="18595" y="16535"/>
                  </a:lnTo>
                  <a:cubicBezTo>
                    <a:pt x="9298" y="16535"/>
                    <a:pt x="9298" y="21600"/>
                    <a:pt x="0" y="19068"/>
                  </a:cubicBezTo>
                  <a:close/>
                  <a:moveTo>
                    <a:pt x="1532" y="3372"/>
                  </a:moveTo>
                  <a:lnTo>
                    <a:pt x="1532" y="1665"/>
                  </a:lnTo>
                  <a:lnTo>
                    <a:pt x="20000" y="1665"/>
                  </a:lnTo>
                  <a:lnTo>
                    <a:pt x="20000" y="14911"/>
                  </a:lnTo>
                  <a:cubicBezTo>
                    <a:pt x="19298" y="14911"/>
                    <a:pt x="18595" y="15003"/>
                    <a:pt x="18595" y="15003"/>
                  </a:cubicBezTo>
                  <a:moveTo>
                    <a:pt x="2972" y="1665"/>
                  </a:moveTo>
                  <a:lnTo>
                    <a:pt x="2972" y="0"/>
                  </a:lnTo>
                  <a:lnTo>
                    <a:pt x="21600" y="0"/>
                  </a:lnTo>
                  <a:lnTo>
                    <a:pt x="21600" y="13205"/>
                  </a:lnTo>
                  <a:cubicBezTo>
                    <a:pt x="20800" y="13205"/>
                    <a:pt x="20000" y="13274"/>
                    <a:pt x="20000" y="13274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2404" rtl="0">
                <a:lnSpc>
                  <a:spcPct val="100000"/>
                </a:lnSpc>
                <a:defRPr b="1" sz="2100">
                  <a:solidFill>
                    <a:srgbClr val="FFFFFF"/>
                  </a:solidFill>
                  <a:effectLst>
                    <a:outerShdw sx="100000" sy="100000" kx="0" ky="0" algn="b" rotWithShape="0" blurRad="25400" dist="12700" dir="5400000">
                      <a:srgbClr val="000000">
                        <a:alpha val="3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00" name="مربع نص 6"/>
          <p:cNvSpPr txBox="1"/>
          <p:nvPr/>
        </p:nvSpPr>
        <p:spPr>
          <a:xfrm>
            <a:off x="667250" y="229697"/>
            <a:ext cx="8736598" cy="7207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340" tIns="39340" rIns="39340" bIns="39340" anchor="ctr">
            <a:spAutoFit/>
          </a:bodyPr>
          <a:lstStyle>
            <a:lvl1pPr algn="ctr" defTabSz="452404">
              <a:lnSpc>
                <a:spcPct val="100000"/>
              </a:lnSpc>
              <a:defRPr b="1" sz="4400"/>
            </a:lvl1pPr>
          </a:lstStyle>
          <a:p>
            <a:pPr rtl="0">
              <a:defRPr/>
            </a:pPr>
            <a:r>
              <a:t>أختاري  الإجابة المناسبة  فيما يلي</a:t>
            </a:r>
          </a:p>
        </p:txBody>
      </p:sp>
      <p:sp>
        <p:nvSpPr>
          <p:cNvPr id="201" name="مربع نص 7"/>
          <p:cNvSpPr txBox="1"/>
          <p:nvPr/>
        </p:nvSpPr>
        <p:spPr>
          <a:xfrm>
            <a:off x="2550768" y="3370197"/>
            <a:ext cx="3205975" cy="1130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340" tIns="39340" rIns="39340" bIns="39340" anchor="ctr">
            <a:spAutoFit/>
          </a:bodyPr>
          <a:lstStyle>
            <a:lvl1pPr algn="ctr" defTabSz="452404">
              <a:lnSpc>
                <a:spcPct val="100000"/>
              </a:lnSpc>
              <a:defRPr b="1" sz="3600">
                <a:solidFill>
                  <a:srgbClr val="006288"/>
                </a:solidFill>
              </a:defRPr>
            </a:lvl1pPr>
          </a:lstStyle>
          <a:p>
            <a:pPr rtl="0">
              <a:defRPr/>
            </a:pPr>
            <a:r>
              <a:t>يتحرى  بزكاته  المستحقين </a:t>
            </a:r>
          </a:p>
        </p:txBody>
      </p:sp>
      <p:sp>
        <p:nvSpPr>
          <p:cNvPr id="202" name="مربع نص 9"/>
          <p:cNvSpPr txBox="1"/>
          <p:nvPr/>
        </p:nvSpPr>
        <p:spPr>
          <a:xfrm>
            <a:off x="4739983" y="5867783"/>
            <a:ext cx="3350709" cy="100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340" tIns="39340" rIns="39340" bIns="39340" anchor="ctr">
            <a:spAutoFit/>
          </a:bodyPr>
          <a:lstStyle>
            <a:lvl1pPr algn="ctr" defTabSz="452404">
              <a:lnSpc>
                <a:spcPct val="100000"/>
              </a:lnSpc>
              <a:defRPr b="1" sz="3200">
                <a:solidFill>
                  <a:srgbClr val="006288"/>
                </a:solidFill>
              </a:defRPr>
            </a:lvl1pPr>
          </a:lstStyle>
          <a:p>
            <a:pPr rtl="0">
              <a:defRPr/>
            </a:pPr>
            <a:r>
              <a:t>يعطى زكاته  أي احد وان كان غير مستحق</a:t>
            </a:r>
          </a:p>
        </p:txBody>
      </p:sp>
      <p:sp>
        <p:nvSpPr>
          <p:cNvPr id="203" name="مربع نص 1"/>
          <p:cNvSpPr txBox="1"/>
          <p:nvPr/>
        </p:nvSpPr>
        <p:spPr>
          <a:xfrm>
            <a:off x="2885108" y="1366155"/>
            <a:ext cx="4738205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 rtl="0">
              <a:defRPr/>
            </a:pPr>
            <a:r>
              <a:t>ينبغي على المزكي  أن </a:t>
            </a:r>
          </a:p>
        </p:txBody>
      </p:sp>
      <p:pic>
        <p:nvPicPr>
          <p:cNvPr id="204" name="حبر 2" descr="حبر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517" y="3488368"/>
            <a:ext cx="2305081" cy="222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حبر 4" descr="حبر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2677" y="5354249"/>
            <a:ext cx="1101960" cy="2611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حبر 8" descr="حبر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3197" y="5998288"/>
            <a:ext cx="1779841" cy="160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2"/>
      <p:bldP build="whole" bldLvl="1" animBg="1" rev="0" advAuto="0" spid="201" grpId="1"/>
      <p:bldP build="whole" bldLvl="1" animBg="1" rev="0" advAuto="0" spid="204" grpId="3"/>
      <p:bldP build="whole" bldLvl="1" animBg="1" rev="0" advAuto="0" spid="206" grpId="5"/>
      <p:bldP build="whole" bldLvl="1" animBg="1" rev="0" advAuto="0" spid="205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مربع نص 1"/>
          <p:cNvSpPr txBox="1"/>
          <p:nvPr/>
        </p:nvSpPr>
        <p:spPr>
          <a:xfrm>
            <a:off x="7870180" y="652407"/>
            <a:ext cx="1959100" cy="136286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340" tIns="39340" rIns="39340" bIns="39340" anchor="ctr">
            <a:spAutoFit/>
          </a:bodyPr>
          <a:lstStyle>
            <a:lvl1pPr algn="ctr" defTabSz="452404">
              <a:lnSpc>
                <a:spcPct val="100000"/>
              </a:lnSpc>
              <a:defRPr b="1" sz="6000"/>
            </a:lvl1pPr>
          </a:lstStyle>
          <a:p>
            <a:pPr rtl="0">
              <a:defRPr/>
            </a:pPr>
            <a:r>
              <a:t>فكري</a:t>
            </a:r>
            <a:endParaRPr sz="2700">
              <a:solidFill>
                <a:srgbClr val="006288"/>
              </a:solidFill>
            </a:endParaRPr>
          </a:p>
        </p:txBody>
      </p:sp>
      <p:sp>
        <p:nvSpPr>
          <p:cNvPr id="209" name="مربع نص 2"/>
          <p:cNvSpPr txBox="1"/>
          <p:nvPr/>
        </p:nvSpPr>
        <p:spPr>
          <a:xfrm>
            <a:off x="241820" y="230415"/>
            <a:ext cx="7516223" cy="2206848"/>
          </a:xfrm>
          <a:prstGeom prst="rect">
            <a:avLst/>
          </a:prstGeom>
          <a:solidFill>
            <a:srgbClr val="FDCDC4"/>
          </a:solidFill>
          <a:ln>
            <a:solidFill>
              <a:schemeClr val="accent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340" tIns="39340" rIns="39340" bIns="39340" anchor="ctr">
            <a:spAutoFit/>
          </a:bodyPr>
          <a:lstStyle>
            <a:lvl1pPr algn="ctr" defTabSz="452404">
              <a:lnSpc>
                <a:spcPct val="100000"/>
              </a:lnSpc>
              <a:defRPr b="1" sz="3600">
                <a:solidFill>
                  <a:srgbClr val="002060"/>
                </a:solidFill>
              </a:defRPr>
            </a:lvl1pPr>
          </a:lstStyle>
          <a:p>
            <a:pPr rtl="0">
              <a:defRPr/>
            </a:pPr>
            <a:r>
              <a:t>قال تعالى  ( ولا تيمموا الخبيث منه تنفقون ولستم بآخذيه إلا  أن تغمضوا  فيه واعلموا  أن  الله  غنىٌ حميد) تأمل  العلاقة  بين الاية والدب الأول ، ثم أكتبيها  هنا</a:t>
            </a:r>
          </a:p>
        </p:txBody>
      </p:sp>
      <p:pic>
        <p:nvPicPr>
          <p:cNvPr id="210" name="صورة 20" descr="صورة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864" y="2766729"/>
            <a:ext cx="6324120" cy="460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صورة 5" descr="صورة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2915" y="3119783"/>
            <a:ext cx="2748185" cy="3879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文本框 37"/>
          <p:cNvSpPr txBox="1"/>
          <p:nvPr/>
        </p:nvSpPr>
        <p:spPr>
          <a:xfrm>
            <a:off x="254502" y="247422"/>
            <a:ext cx="8950730" cy="2526943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631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>
                <a:solidFill>
                  <a:srgbClr val="FFFFFF"/>
                </a:solidFill>
                <a:latin typeface="Arabic Typesetting"/>
                <a:ea typeface="Arabic Typesetting"/>
                <a:cs typeface="Arabic Typesetting"/>
                <a:sym typeface="Arabic Typesetting"/>
              </a:defRPr>
            </a:lvl1pPr>
          </a:lstStyle>
          <a:p>
            <a:pPr rtl="0">
              <a:defRPr/>
            </a:pPr>
            <a:r>
              <a:t>لخصى الدرس  في شجرة الذاكرة </a:t>
            </a:r>
          </a:p>
        </p:txBody>
      </p:sp>
      <p:sp>
        <p:nvSpPr>
          <p:cNvPr id="214" name="رابط منحني 1"/>
          <p:cNvSpPr/>
          <p:nvPr/>
        </p:nvSpPr>
        <p:spPr>
          <a:xfrm flipH="1" rot="16200000">
            <a:off x="2276356" y="4238378"/>
            <a:ext cx="4273470" cy="1666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38100">
            <a:solidFill>
              <a:schemeClr val="accent2"/>
            </a:solidFill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5" name="رابط منحني 22"/>
          <p:cNvSpPr/>
          <p:nvPr/>
        </p:nvSpPr>
        <p:spPr>
          <a:xfrm flipH="1" rot="16200000">
            <a:off x="2989122" y="4924711"/>
            <a:ext cx="4479225" cy="87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38100">
            <a:solidFill>
              <a:srgbClr val="000000"/>
            </a:solidFill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رابط منحني 25"/>
          <p:cNvSpPr/>
          <p:nvPr/>
        </p:nvSpPr>
        <p:spPr>
          <a:xfrm rot="5400000">
            <a:off x="3635845" y="4173630"/>
            <a:ext cx="4972535" cy="1786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38100">
            <a:solidFill>
              <a:srgbClr val="000000"/>
            </a:solidFill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دمعة 11"/>
          <p:cNvSpPr/>
          <p:nvPr/>
        </p:nvSpPr>
        <p:spPr>
          <a:xfrm rot="2352905">
            <a:off x="7058270" y="1435554"/>
            <a:ext cx="2051299" cy="2399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0" y="10424"/>
                  <a:pt x="3224" y="7200"/>
                  <a:pt x="7200" y="7200"/>
                </a:cubicBezTo>
                <a:cubicBezTo>
                  <a:pt x="12000" y="7200"/>
                  <a:pt x="16800" y="4800"/>
                  <a:pt x="21600" y="0"/>
                </a:cubicBezTo>
                <a:cubicBezTo>
                  <a:pt x="16800" y="4800"/>
                  <a:pt x="14400" y="9600"/>
                  <a:pt x="14400" y="14400"/>
                </a:cubicBezTo>
                <a:cubicBezTo>
                  <a:pt x="14400" y="18376"/>
                  <a:pt x="11176" y="21600"/>
                  <a:pt x="7200" y="21600"/>
                </a:cubicBezTo>
                <a:cubicBezTo>
                  <a:pt x="3224" y="21600"/>
                  <a:pt x="0" y="18376"/>
                  <a:pt x="0" y="14400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 rt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8" name="رابط منحني 32"/>
          <p:cNvSpPr/>
          <p:nvPr/>
        </p:nvSpPr>
        <p:spPr>
          <a:xfrm flipH="1" rot="16200000">
            <a:off x="2856131" y="4919086"/>
            <a:ext cx="3924485" cy="855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B05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دمعة 33"/>
          <p:cNvSpPr/>
          <p:nvPr/>
        </p:nvSpPr>
        <p:spPr>
          <a:xfrm rot="779167">
            <a:off x="4997850" y="1680476"/>
            <a:ext cx="2021745" cy="1519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06"/>
                </a:moveTo>
                <a:cubicBezTo>
                  <a:pt x="0" y="8415"/>
                  <a:pt x="3803" y="4612"/>
                  <a:pt x="8494" y="4612"/>
                </a:cubicBezTo>
                <a:cubicBezTo>
                  <a:pt x="12863" y="4612"/>
                  <a:pt x="17231" y="3075"/>
                  <a:pt x="21600" y="0"/>
                </a:cubicBezTo>
                <a:cubicBezTo>
                  <a:pt x="18525" y="4369"/>
                  <a:pt x="16988" y="8737"/>
                  <a:pt x="16988" y="13106"/>
                </a:cubicBezTo>
                <a:cubicBezTo>
                  <a:pt x="16988" y="17797"/>
                  <a:pt x="13185" y="21600"/>
                  <a:pt x="8494" y="21600"/>
                </a:cubicBezTo>
                <a:cubicBezTo>
                  <a:pt x="3803" y="21600"/>
                  <a:pt x="0" y="17797"/>
                  <a:pt x="0" y="13106"/>
                </a:cubicBezTo>
                <a:close/>
              </a:path>
            </a:pathLst>
          </a:custGeom>
          <a:solidFill>
            <a:schemeClr val="accent6"/>
          </a:solidFill>
          <a:ln w="25400">
            <a:solidFill>
              <a:srgbClr val="572E71"/>
            </a:solidFill>
          </a:ln>
        </p:spPr>
        <p:txBody>
          <a:bodyPr lIns="45718" tIns="45718" rIns="45718" bIns="45718" anchor="ctr"/>
          <a:lstStyle/>
          <a:p>
            <a:pPr algn="ctr" rt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0" name="دمعة 34"/>
          <p:cNvSpPr/>
          <p:nvPr/>
        </p:nvSpPr>
        <p:spPr>
          <a:xfrm rot="14150626">
            <a:off x="1220579" y="1535149"/>
            <a:ext cx="2026895" cy="2751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58"/>
                </a:moveTo>
                <a:cubicBezTo>
                  <a:pt x="0" y="9583"/>
                  <a:pt x="3466" y="6117"/>
                  <a:pt x="7742" y="6117"/>
                </a:cubicBezTo>
                <a:cubicBezTo>
                  <a:pt x="12361" y="6117"/>
                  <a:pt x="16981" y="4078"/>
                  <a:pt x="21600" y="0"/>
                </a:cubicBezTo>
                <a:cubicBezTo>
                  <a:pt x="17522" y="4619"/>
                  <a:pt x="15483" y="9239"/>
                  <a:pt x="15483" y="13858"/>
                </a:cubicBezTo>
                <a:cubicBezTo>
                  <a:pt x="15483" y="18134"/>
                  <a:pt x="12017" y="21600"/>
                  <a:pt x="7742" y="21600"/>
                </a:cubicBezTo>
                <a:cubicBezTo>
                  <a:pt x="3466" y="21600"/>
                  <a:pt x="0" y="18134"/>
                  <a:pt x="0" y="13858"/>
                </a:cubicBezTo>
                <a:close/>
              </a:path>
            </a:pathLst>
          </a:custGeom>
          <a:solidFill>
            <a:schemeClr val="accent6"/>
          </a:solidFill>
          <a:ln w="25400">
            <a:solidFill>
              <a:srgbClr val="572E71"/>
            </a:solidFill>
          </a:ln>
        </p:spPr>
        <p:txBody>
          <a:bodyPr lIns="45718" tIns="45718" rIns="45718" bIns="45718" anchor="ctr"/>
          <a:lstStyle/>
          <a:p>
            <a:pPr algn="ctr" rt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1" name="دمعة 35"/>
          <p:cNvSpPr/>
          <p:nvPr/>
        </p:nvSpPr>
        <p:spPr>
          <a:xfrm rot="13211498">
            <a:off x="1722625" y="3746395"/>
            <a:ext cx="2812699" cy="2067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0" y="10424"/>
                  <a:pt x="3224" y="7200"/>
                  <a:pt x="7200" y="7200"/>
                </a:cubicBezTo>
                <a:cubicBezTo>
                  <a:pt x="12000" y="7200"/>
                  <a:pt x="16800" y="4800"/>
                  <a:pt x="21600" y="0"/>
                </a:cubicBezTo>
                <a:cubicBezTo>
                  <a:pt x="16800" y="4800"/>
                  <a:pt x="14400" y="9600"/>
                  <a:pt x="14400" y="14400"/>
                </a:cubicBezTo>
                <a:cubicBezTo>
                  <a:pt x="14400" y="18376"/>
                  <a:pt x="11176" y="21600"/>
                  <a:pt x="7200" y="21600"/>
                </a:cubicBezTo>
                <a:cubicBezTo>
                  <a:pt x="3224" y="21600"/>
                  <a:pt x="0" y="18376"/>
                  <a:pt x="0" y="14400"/>
                </a:cubicBezTo>
                <a:close/>
              </a:path>
            </a:pathLst>
          </a:cu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rt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دمعة 36"/>
          <p:cNvSpPr/>
          <p:nvPr/>
        </p:nvSpPr>
        <p:spPr>
          <a:xfrm rot="2366673">
            <a:off x="6213476" y="3473438"/>
            <a:ext cx="2269003" cy="2067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0" y="10424"/>
                  <a:pt x="3224" y="7200"/>
                  <a:pt x="7200" y="7200"/>
                </a:cubicBezTo>
                <a:cubicBezTo>
                  <a:pt x="12000" y="7200"/>
                  <a:pt x="16800" y="4800"/>
                  <a:pt x="21600" y="0"/>
                </a:cubicBezTo>
                <a:cubicBezTo>
                  <a:pt x="16800" y="4800"/>
                  <a:pt x="14400" y="9600"/>
                  <a:pt x="14400" y="14400"/>
                </a:cubicBezTo>
                <a:cubicBezTo>
                  <a:pt x="14400" y="18376"/>
                  <a:pt x="11176" y="21600"/>
                  <a:pt x="7200" y="21600"/>
                </a:cubicBezTo>
                <a:cubicBezTo>
                  <a:pt x="3224" y="21600"/>
                  <a:pt x="0" y="18376"/>
                  <a:pt x="0" y="14400"/>
                </a:cubicBezTo>
                <a:close/>
              </a:path>
            </a:pathLst>
          </a:cu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rt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دمعة 12"/>
          <p:cNvSpPr/>
          <p:nvPr/>
        </p:nvSpPr>
        <p:spPr>
          <a:xfrm rot="17316497">
            <a:off x="3585564" y="1991658"/>
            <a:ext cx="1852551" cy="2161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159"/>
                </a:moveTo>
                <a:cubicBezTo>
                  <a:pt x="0" y="8497"/>
                  <a:pt x="3779" y="4718"/>
                  <a:pt x="8441" y="4718"/>
                </a:cubicBezTo>
                <a:cubicBezTo>
                  <a:pt x="12827" y="4718"/>
                  <a:pt x="17214" y="3145"/>
                  <a:pt x="21600" y="0"/>
                </a:cubicBezTo>
                <a:cubicBezTo>
                  <a:pt x="18455" y="4386"/>
                  <a:pt x="16882" y="8773"/>
                  <a:pt x="16882" y="13159"/>
                </a:cubicBezTo>
                <a:cubicBezTo>
                  <a:pt x="16882" y="17821"/>
                  <a:pt x="13103" y="21600"/>
                  <a:pt x="8441" y="21600"/>
                </a:cubicBezTo>
                <a:cubicBezTo>
                  <a:pt x="3779" y="21600"/>
                  <a:pt x="0" y="17821"/>
                  <a:pt x="0" y="13159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 rtl="0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112"/>
          <p:cNvSpPr/>
          <p:nvPr/>
        </p:nvSpPr>
        <p:spPr>
          <a:xfrm>
            <a:off x="2457450" y="2155825"/>
            <a:ext cx="1517651" cy="1323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B6B18E">
              <a:alpha val="799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</a:tabLst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27" name="Shape 115"/>
          <p:cNvSpPr/>
          <p:nvPr/>
        </p:nvSpPr>
        <p:spPr>
          <a:xfrm>
            <a:off x="1233487" y="2840036"/>
            <a:ext cx="1517653" cy="1323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B6B18E">
              <a:alpha val="799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</a:tabLst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28" name="Shape 118"/>
          <p:cNvSpPr/>
          <p:nvPr/>
        </p:nvSpPr>
        <p:spPr>
          <a:xfrm>
            <a:off x="1233487" y="4243387"/>
            <a:ext cx="1517653" cy="1323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B6B18E">
              <a:alpha val="799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</a:tabLst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29" name="Shape 121"/>
          <p:cNvSpPr/>
          <p:nvPr/>
        </p:nvSpPr>
        <p:spPr>
          <a:xfrm>
            <a:off x="3681412" y="2840036"/>
            <a:ext cx="1517653" cy="1323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B6B18E">
              <a:alpha val="799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</a:tabLst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30" name="Shape 124"/>
          <p:cNvSpPr/>
          <p:nvPr/>
        </p:nvSpPr>
        <p:spPr>
          <a:xfrm>
            <a:off x="2457450" y="3560762"/>
            <a:ext cx="1517651" cy="1323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B6B18E">
              <a:alpha val="799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</a:tabLst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31" name="Shape 127"/>
          <p:cNvSpPr/>
          <p:nvPr/>
        </p:nvSpPr>
        <p:spPr>
          <a:xfrm>
            <a:off x="2457450" y="4964112"/>
            <a:ext cx="1517651" cy="1323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B6B18E">
              <a:alpha val="799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</a:tabLst>
              <a:defRPr sz="2200">
                <a:solidFill>
                  <a:srgbClr val="FFFFFF"/>
                </a:solidFill>
              </a:defRPr>
            </a:pPr>
          </a:p>
        </p:txBody>
      </p:sp>
      <p:grpSp>
        <p:nvGrpSpPr>
          <p:cNvPr id="234" name="Group 132"/>
          <p:cNvGrpSpPr/>
          <p:nvPr/>
        </p:nvGrpSpPr>
        <p:grpSpPr>
          <a:xfrm>
            <a:off x="3679824" y="4243387"/>
            <a:ext cx="1517652" cy="1323977"/>
            <a:chOff x="0" y="0"/>
            <a:chExt cx="1517650" cy="1323976"/>
          </a:xfrm>
        </p:grpSpPr>
        <p:sp>
          <p:nvSpPr>
            <p:cNvPr id="232" name="Shape 130"/>
            <p:cNvSpPr/>
            <p:nvPr/>
          </p:nvSpPr>
          <p:spPr>
            <a:xfrm>
              <a:off x="-1" y="-1"/>
              <a:ext cx="1517652" cy="13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 rtl="0">
                <a:tabLst>
                  <a:tab pos="723900" algn="l"/>
                  <a:tab pos="1447800" algn="l"/>
                </a:tabLst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" name="Shape 131"/>
            <p:cNvSpPr txBox="1"/>
            <p:nvPr/>
          </p:nvSpPr>
          <p:spPr>
            <a:xfrm>
              <a:off x="252941" y="487376"/>
              <a:ext cx="1011769" cy="349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 defTabSz="914400">
                <a:tabLst>
                  <a:tab pos="723900" algn="l"/>
                  <a:tab pos="1447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235" name="Shape 133"/>
          <p:cNvSpPr/>
          <p:nvPr/>
        </p:nvSpPr>
        <p:spPr>
          <a:xfrm>
            <a:off x="6245225" y="3790950"/>
            <a:ext cx="2600325" cy="2216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8259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  <a:tab pos="2171700" algn="l"/>
              </a:tabLst>
              <a:defRPr b="1" sz="2600">
                <a:solidFill>
                  <a:srgbClr val="FFFFFF"/>
                </a:solidFill>
              </a:defRPr>
            </a:pPr>
          </a:p>
        </p:txBody>
      </p:sp>
      <p:sp>
        <p:nvSpPr>
          <p:cNvPr id="236" name="Shape 138"/>
          <p:cNvSpPr/>
          <p:nvPr/>
        </p:nvSpPr>
        <p:spPr>
          <a:xfrm flipV="1">
            <a:off x="5201818" y="4901679"/>
            <a:ext cx="1044965" cy="2138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Shape 137"/>
          <p:cNvSpPr txBox="1"/>
          <p:nvPr/>
        </p:nvSpPr>
        <p:spPr>
          <a:xfrm>
            <a:off x="360362" y="180975"/>
            <a:ext cx="9109076" cy="1237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defTabSz="914400" rtl="0">
              <a:lnSpc>
                <a:spcPct val="117999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Please insert Title</a:t>
            </a:r>
          </a:p>
          <a:p>
            <a:pPr defTabSz="914400" rtl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600">
                <a:solidFill>
                  <a:srgbClr val="B6B18E"/>
                </a:solidFill>
              </a:defRPr>
            </a:pPr>
            <a:r>
              <a:t>Please insert sub-title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140"/>
          <p:cNvSpPr/>
          <p:nvPr/>
        </p:nvSpPr>
        <p:spPr>
          <a:xfrm>
            <a:off x="3883025" y="4173537"/>
            <a:ext cx="2400300" cy="2401891"/>
          </a:xfrm>
          <a:prstGeom prst="ellipse">
            <a:avLst/>
          </a:prstGeom>
          <a:solidFill>
            <a:srgbClr val="334873">
              <a:alpha val="799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  <a:tab pos="2171700" algn="l"/>
              </a:tabLst>
              <a:defRPr b="1" sz="2600">
                <a:solidFill>
                  <a:srgbClr val="FFFFFF"/>
                </a:solidFill>
              </a:defRPr>
            </a:pPr>
          </a:p>
        </p:txBody>
      </p:sp>
      <p:sp>
        <p:nvSpPr>
          <p:cNvPr id="240" name="Shape 143"/>
          <p:cNvSpPr/>
          <p:nvPr/>
        </p:nvSpPr>
        <p:spPr>
          <a:xfrm>
            <a:off x="7369175" y="4456112"/>
            <a:ext cx="1979615" cy="911227"/>
          </a:xfrm>
          <a:prstGeom prst="roundRect">
            <a:avLst>
              <a:gd name="adj" fmla="val 11150"/>
            </a:avLst>
          </a:prstGeom>
          <a:solidFill>
            <a:srgbClr val="8259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Shape 146"/>
          <p:cNvSpPr/>
          <p:nvPr/>
        </p:nvSpPr>
        <p:spPr>
          <a:xfrm>
            <a:off x="901700" y="2573336"/>
            <a:ext cx="1979615" cy="911227"/>
          </a:xfrm>
          <a:prstGeom prst="roundRect">
            <a:avLst>
              <a:gd name="adj" fmla="val 11150"/>
            </a:avLst>
          </a:prstGeom>
          <a:solidFill>
            <a:srgbClr val="8259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Shape 149"/>
          <p:cNvSpPr/>
          <p:nvPr/>
        </p:nvSpPr>
        <p:spPr>
          <a:xfrm>
            <a:off x="879475" y="4859337"/>
            <a:ext cx="1979615" cy="911227"/>
          </a:xfrm>
          <a:prstGeom prst="roundRect">
            <a:avLst>
              <a:gd name="adj" fmla="val 11150"/>
            </a:avLst>
          </a:prstGeom>
          <a:solidFill>
            <a:srgbClr val="8259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Shape 152"/>
          <p:cNvSpPr/>
          <p:nvPr/>
        </p:nvSpPr>
        <p:spPr>
          <a:xfrm>
            <a:off x="2968625" y="2700336"/>
            <a:ext cx="2401891" cy="2401891"/>
          </a:xfrm>
          <a:prstGeom prst="ellipse">
            <a:avLst/>
          </a:prstGeom>
          <a:solidFill>
            <a:srgbClr val="82592B">
              <a:alpha val="799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914400" rtl="0">
              <a:tabLst>
                <a:tab pos="723900" algn="l"/>
                <a:tab pos="1447800" algn="l"/>
                <a:tab pos="2171700" algn="l"/>
              </a:tabLst>
              <a:defRPr b="1" sz="2600">
                <a:solidFill>
                  <a:srgbClr val="FFFFFF"/>
                </a:solidFill>
              </a:defRPr>
            </a:pPr>
          </a:p>
        </p:txBody>
      </p:sp>
      <p:sp>
        <p:nvSpPr>
          <p:cNvPr id="244" name="Shape 155"/>
          <p:cNvSpPr/>
          <p:nvPr/>
        </p:nvSpPr>
        <p:spPr>
          <a:xfrm flipH="1">
            <a:off x="871536" y="4808537"/>
            <a:ext cx="3633789" cy="158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5" name="Shape 156"/>
          <p:cNvSpPr/>
          <p:nvPr/>
        </p:nvSpPr>
        <p:spPr>
          <a:xfrm>
            <a:off x="4856162" y="2698750"/>
            <a:ext cx="2401891" cy="2401891"/>
          </a:xfrm>
          <a:prstGeom prst="ellipse">
            <a:avLst/>
          </a:prstGeom>
          <a:solidFill>
            <a:srgbClr val="B6B18E">
              <a:alpha val="799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914400" rtl="0">
              <a:tabLst>
                <a:tab pos="723900" algn="l"/>
                <a:tab pos="1447800" algn="l"/>
                <a:tab pos="2171700" algn="l"/>
              </a:tabLst>
              <a:defRPr b="1" sz="2600">
                <a:solidFill>
                  <a:srgbClr val="FFFFFF"/>
                </a:solidFill>
              </a:defRPr>
            </a:pPr>
          </a:p>
        </p:txBody>
      </p:sp>
      <p:sp>
        <p:nvSpPr>
          <p:cNvPr id="246" name="Shape 159"/>
          <p:cNvSpPr/>
          <p:nvPr/>
        </p:nvSpPr>
        <p:spPr>
          <a:xfrm>
            <a:off x="5738812" y="4686298"/>
            <a:ext cx="3617553" cy="733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801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7" name="Shape 160"/>
          <p:cNvSpPr/>
          <p:nvPr/>
        </p:nvSpPr>
        <p:spPr>
          <a:xfrm>
            <a:off x="904875" y="2517775"/>
            <a:ext cx="4174765" cy="1166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6960" y="0"/>
                </a:ln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Shape 161"/>
          <p:cNvSpPr txBox="1"/>
          <p:nvPr/>
        </p:nvSpPr>
        <p:spPr>
          <a:xfrm>
            <a:off x="360362" y="180975"/>
            <a:ext cx="9109076" cy="1237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defTabSz="914400" rtl="0">
              <a:lnSpc>
                <a:spcPct val="117999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Please insert Title</a:t>
            </a:r>
          </a:p>
          <a:p>
            <a:pPr defTabSz="914400" rtl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600">
                <a:solidFill>
                  <a:srgbClr val="B6B18E"/>
                </a:solidFill>
              </a:defRPr>
            </a:pPr>
            <a:r>
              <a:t>Please insert sub-title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عنوان 1"/>
          <p:cNvSpPr txBox="1"/>
          <p:nvPr>
            <p:ph type="title"/>
          </p:nvPr>
        </p:nvSpPr>
        <p:spPr>
          <a:xfrm>
            <a:off x="692387" y="1587"/>
            <a:ext cx="8686326" cy="1459962"/>
          </a:xfrm>
          <a:prstGeom prst="rect">
            <a:avLst/>
          </a:prstGeom>
          <a:solidFill>
            <a:srgbClr val="959AA2">
              <a:alpha val="50000"/>
            </a:srgbClr>
          </a:solidFill>
        </p:spPr>
        <p:txBody>
          <a:bodyPr/>
          <a:lstStyle>
            <a:lvl1pPr algn="l">
              <a:defRPr b="1" sz="4500"/>
            </a:lvl1pPr>
          </a:lstStyle>
          <a:p>
            <a:pPr rtl="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لابد أن نتذكر بعض القوانين الأساسية هنا</a:t>
            </a:r>
          </a:p>
        </p:txBody>
      </p:sp>
      <p:pic>
        <p:nvPicPr>
          <p:cNvPr id="57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71841" y="1720284"/>
            <a:ext cx="9527383" cy="5391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7" y="0"/>
                </a:moveTo>
                <a:cubicBezTo>
                  <a:pt x="912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912" y="21600"/>
                  <a:pt x="2037" y="21600"/>
                </a:cubicBezTo>
                <a:lnTo>
                  <a:pt x="19563" y="21600"/>
                </a:lnTo>
                <a:cubicBezTo>
                  <a:pt x="20688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688" y="0"/>
                  <a:pt x="19563" y="0"/>
                </a:cubicBezTo>
                <a:lnTo>
                  <a:pt x="2037" y="0"/>
                </a:lnTo>
                <a:close/>
              </a:path>
            </a:pathLst>
          </a:cu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دمعة 1"/>
          <p:cNvSpPr/>
          <p:nvPr/>
        </p:nvSpPr>
        <p:spPr>
          <a:xfrm>
            <a:off x="3751469" y="1719193"/>
            <a:ext cx="3255894" cy="3255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0" y="10424"/>
                  <a:pt x="3224" y="7200"/>
                  <a:pt x="7200" y="7200"/>
                </a:cubicBezTo>
                <a:cubicBezTo>
                  <a:pt x="12000" y="7200"/>
                  <a:pt x="16800" y="4800"/>
                  <a:pt x="21600" y="0"/>
                </a:cubicBezTo>
                <a:cubicBezTo>
                  <a:pt x="16800" y="4800"/>
                  <a:pt x="14400" y="9600"/>
                  <a:pt x="14400" y="14400"/>
                </a:cubicBezTo>
                <a:cubicBezTo>
                  <a:pt x="14400" y="18376"/>
                  <a:pt x="11176" y="21600"/>
                  <a:pt x="7200" y="21600"/>
                </a:cubicBezTo>
                <a:cubicBezTo>
                  <a:pt x="3224" y="21600"/>
                  <a:pt x="0" y="18376"/>
                  <a:pt x="0" y="144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</p:spPr>
        <p:txBody>
          <a:bodyPr lIns="45718" tIns="45718" rIns="45718" bIns="45718"/>
          <a:lstStyle/>
          <a:p>
            <a:pPr rtl="0">
              <a:defRPr/>
            </a:pPr>
          </a:p>
        </p:txBody>
      </p:sp>
      <p:sp>
        <p:nvSpPr>
          <p:cNvPr id="60" name="دمعة 3"/>
          <p:cNvSpPr/>
          <p:nvPr/>
        </p:nvSpPr>
        <p:spPr>
          <a:xfrm>
            <a:off x="869673" y="1667288"/>
            <a:ext cx="3510999" cy="274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0" y="10424"/>
                  <a:pt x="3224" y="7200"/>
                  <a:pt x="7200" y="7200"/>
                </a:cubicBezTo>
                <a:cubicBezTo>
                  <a:pt x="12000" y="7200"/>
                  <a:pt x="16800" y="4800"/>
                  <a:pt x="21600" y="0"/>
                </a:cubicBezTo>
                <a:cubicBezTo>
                  <a:pt x="16800" y="4800"/>
                  <a:pt x="14400" y="9600"/>
                  <a:pt x="14400" y="14400"/>
                </a:cubicBezTo>
                <a:cubicBezTo>
                  <a:pt x="14400" y="18376"/>
                  <a:pt x="11176" y="21600"/>
                  <a:pt x="7200" y="21600"/>
                </a:cubicBezTo>
                <a:cubicBezTo>
                  <a:pt x="3224" y="21600"/>
                  <a:pt x="0" y="18376"/>
                  <a:pt x="0" y="144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</p:spPr>
        <p:txBody>
          <a:bodyPr lIns="45718" tIns="45718" rIns="45718" bIns="45718"/>
          <a:lstStyle/>
          <a:p>
            <a:pPr rtl="0">
              <a:defRPr/>
            </a:pPr>
          </a:p>
        </p:txBody>
      </p:sp>
      <p:sp>
        <p:nvSpPr>
          <p:cNvPr id="61" name="دمعة 5"/>
          <p:cNvSpPr/>
          <p:nvPr/>
        </p:nvSpPr>
        <p:spPr>
          <a:xfrm>
            <a:off x="467137" y="4418219"/>
            <a:ext cx="3465444" cy="274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0" y="10424"/>
                  <a:pt x="3224" y="7200"/>
                  <a:pt x="7200" y="7200"/>
                </a:cubicBezTo>
                <a:cubicBezTo>
                  <a:pt x="12000" y="7200"/>
                  <a:pt x="16800" y="4800"/>
                  <a:pt x="21600" y="0"/>
                </a:cubicBezTo>
                <a:cubicBezTo>
                  <a:pt x="16800" y="4800"/>
                  <a:pt x="14400" y="9600"/>
                  <a:pt x="14400" y="14400"/>
                </a:cubicBezTo>
                <a:cubicBezTo>
                  <a:pt x="14400" y="18376"/>
                  <a:pt x="11176" y="21600"/>
                  <a:pt x="7200" y="21600"/>
                </a:cubicBezTo>
                <a:cubicBezTo>
                  <a:pt x="3224" y="21600"/>
                  <a:pt x="0" y="18376"/>
                  <a:pt x="0" y="144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</p:spPr>
        <p:txBody>
          <a:bodyPr lIns="45718" tIns="45718" rIns="45718" bIns="45718"/>
          <a:lstStyle/>
          <a:p>
            <a:pPr rtl="0">
              <a:defRPr/>
            </a:pPr>
          </a:p>
        </p:txBody>
      </p:sp>
      <p:sp>
        <p:nvSpPr>
          <p:cNvPr id="62" name="دمعة 7"/>
          <p:cNvSpPr/>
          <p:nvPr/>
        </p:nvSpPr>
        <p:spPr>
          <a:xfrm>
            <a:off x="6116787" y="2449719"/>
            <a:ext cx="3789295" cy="274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0" y="10424"/>
                  <a:pt x="3224" y="7200"/>
                  <a:pt x="7200" y="7200"/>
                </a:cubicBezTo>
                <a:cubicBezTo>
                  <a:pt x="12000" y="7200"/>
                  <a:pt x="16800" y="4800"/>
                  <a:pt x="21600" y="0"/>
                </a:cubicBezTo>
                <a:cubicBezTo>
                  <a:pt x="16800" y="4800"/>
                  <a:pt x="14400" y="9600"/>
                  <a:pt x="14400" y="14400"/>
                </a:cubicBezTo>
                <a:cubicBezTo>
                  <a:pt x="14400" y="18376"/>
                  <a:pt x="11176" y="21600"/>
                  <a:pt x="7200" y="21600"/>
                </a:cubicBezTo>
                <a:cubicBezTo>
                  <a:pt x="3224" y="21600"/>
                  <a:pt x="0" y="18376"/>
                  <a:pt x="0" y="144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</p:spPr>
        <p:txBody>
          <a:bodyPr lIns="45718" tIns="45718" rIns="45718" bIns="45718"/>
          <a:lstStyle/>
          <a:p>
            <a:pPr rtl="0">
              <a:defRPr/>
            </a:pPr>
          </a:p>
        </p:txBody>
      </p:sp>
      <p:sp>
        <p:nvSpPr>
          <p:cNvPr id="63" name="دمعة 9"/>
          <p:cNvSpPr/>
          <p:nvPr/>
        </p:nvSpPr>
        <p:spPr>
          <a:xfrm>
            <a:off x="3239051" y="4813300"/>
            <a:ext cx="4200283" cy="274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cubicBezTo>
                  <a:pt x="0" y="10424"/>
                  <a:pt x="3224" y="7200"/>
                  <a:pt x="7200" y="7200"/>
                </a:cubicBezTo>
                <a:cubicBezTo>
                  <a:pt x="12000" y="7200"/>
                  <a:pt x="16800" y="4800"/>
                  <a:pt x="21600" y="0"/>
                </a:cubicBezTo>
                <a:cubicBezTo>
                  <a:pt x="16800" y="4800"/>
                  <a:pt x="14400" y="9600"/>
                  <a:pt x="14400" y="14400"/>
                </a:cubicBezTo>
                <a:cubicBezTo>
                  <a:pt x="14400" y="18376"/>
                  <a:pt x="11176" y="21600"/>
                  <a:pt x="7200" y="21600"/>
                </a:cubicBezTo>
                <a:cubicBezTo>
                  <a:pt x="3224" y="21600"/>
                  <a:pt x="0" y="18376"/>
                  <a:pt x="0" y="1440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0CC99"/>
            </a:solidFill>
          </a:ln>
        </p:spPr>
        <p:txBody>
          <a:bodyPr lIns="45718" tIns="45718" rIns="45718" bIns="45718"/>
          <a:lstStyle/>
          <a:p>
            <a:pPr rtl="0">
              <a:defRPr/>
            </a:pPr>
          </a:p>
        </p:txBody>
      </p:sp>
      <p:sp>
        <p:nvSpPr>
          <p:cNvPr id="64" name="مربع نص 10"/>
          <p:cNvSpPr txBox="1"/>
          <p:nvPr/>
        </p:nvSpPr>
        <p:spPr>
          <a:xfrm rot="19945952">
            <a:off x="6308907" y="3678403"/>
            <a:ext cx="2540825" cy="923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000"/>
            </a:lvl1pPr>
          </a:lstStyle>
          <a:p>
            <a:pPr rtl="0">
              <a:defRPr/>
            </a:pPr>
            <a:r>
              <a:t>ان توضح وقت  اخراج  الزكاة </a:t>
            </a:r>
          </a:p>
        </p:txBody>
      </p:sp>
      <p:sp>
        <p:nvSpPr>
          <p:cNvPr id="65" name="مربع نص 12"/>
          <p:cNvSpPr txBox="1"/>
          <p:nvPr/>
        </p:nvSpPr>
        <p:spPr>
          <a:xfrm rot="18991260">
            <a:off x="3571911" y="3280991"/>
            <a:ext cx="2991883" cy="89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900"/>
            </a:lvl1pPr>
          </a:lstStyle>
          <a:p>
            <a:pPr rtl="0">
              <a:defRPr/>
            </a:pPr>
            <a:r>
              <a:t>ان تدلل على وجوب الزكاة في وقتها</a:t>
            </a:r>
          </a:p>
        </p:txBody>
      </p:sp>
      <p:sp>
        <p:nvSpPr>
          <p:cNvPr id="66" name="مربع نص 14"/>
          <p:cNvSpPr txBox="1"/>
          <p:nvPr/>
        </p:nvSpPr>
        <p:spPr>
          <a:xfrm rot="19945952">
            <a:off x="743056" y="2908289"/>
            <a:ext cx="2656964" cy="923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000"/>
            </a:lvl1pPr>
          </a:lstStyle>
          <a:p>
            <a:pPr rtl="0">
              <a:defRPr/>
            </a:pPr>
            <a:r>
              <a:t>ان تمثل  على جواز تأخير  الزكاة</a:t>
            </a:r>
          </a:p>
        </p:txBody>
      </p:sp>
      <p:sp>
        <p:nvSpPr>
          <p:cNvPr id="67" name="مربع نص 16"/>
          <p:cNvSpPr txBox="1"/>
          <p:nvPr/>
        </p:nvSpPr>
        <p:spPr>
          <a:xfrm rot="19945952">
            <a:off x="3490405" y="6000057"/>
            <a:ext cx="2363259" cy="851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700"/>
            </a:lvl1pPr>
          </a:lstStyle>
          <a:p>
            <a:pPr rtl="0">
              <a:defRPr/>
            </a:pPr>
            <a:r>
              <a:t>ان تحدد الأفضل في اخراج ومكان الزكاة</a:t>
            </a:r>
          </a:p>
        </p:txBody>
      </p:sp>
      <p:sp>
        <p:nvSpPr>
          <p:cNvPr id="68" name="مربع نص 18"/>
          <p:cNvSpPr txBox="1"/>
          <p:nvPr/>
        </p:nvSpPr>
        <p:spPr>
          <a:xfrm rot="19945952">
            <a:off x="912647" y="5638051"/>
            <a:ext cx="1865054" cy="1217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700"/>
            </a:lvl1pPr>
          </a:lstStyle>
          <a:p>
            <a:pPr rtl="0">
              <a:defRPr/>
            </a:pPr>
            <a:r>
              <a:t>ان تذكر اثنين من  إخراج الزكاة </a:t>
            </a:r>
          </a:p>
        </p:txBody>
      </p:sp>
      <p:sp>
        <p:nvSpPr>
          <p:cNvPr id="69" name="مربع نص 19"/>
          <p:cNvSpPr txBox="1"/>
          <p:nvPr/>
        </p:nvSpPr>
        <p:spPr>
          <a:xfrm>
            <a:off x="2071538" y="200530"/>
            <a:ext cx="4460266" cy="86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يتوقع منك طالبتي </a:t>
            </a:r>
          </a:p>
        </p:txBody>
      </p:sp>
      <p:sp>
        <p:nvSpPr>
          <p:cNvPr id="70" name="مربع نص 21"/>
          <p:cNvSpPr txBox="1"/>
          <p:nvPr/>
        </p:nvSpPr>
        <p:spPr>
          <a:xfrm>
            <a:off x="7379885" y="200530"/>
            <a:ext cx="2450272" cy="86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الاهداف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rcRect l="15115" t="818" r="11516" b="0"/>
          <a:stretch>
            <a:fillRect/>
          </a:stretch>
        </p:blipFill>
        <p:spPr>
          <a:xfrm>
            <a:off x="6710568" y="2181086"/>
            <a:ext cx="3360342" cy="5236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cubicBezTo>
                  <a:pt x="1611" y="0"/>
                  <a:pt x="0" y="1034"/>
                  <a:pt x="0" y="2310"/>
                </a:cubicBezTo>
                <a:lnTo>
                  <a:pt x="0" y="21600"/>
                </a:lnTo>
                <a:lnTo>
                  <a:pt x="18000" y="21600"/>
                </a:lnTo>
                <a:cubicBezTo>
                  <a:pt x="19989" y="21600"/>
                  <a:pt x="21600" y="20564"/>
                  <a:pt x="21600" y="19288"/>
                </a:cubicBezTo>
                <a:lnTo>
                  <a:pt x="21600" y="0"/>
                </a:lnTo>
                <a:lnTo>
                  <a:pt x="3600" y="0"/>
                </a:lnTo>
                <a:close/>
              </a:path>
            </a:pathLst>
          </a:cu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73" name="مربع نص 3"/>
          <p:cNvSpPr txBox="1"/>
          <p:nvPr/>
        </p:nvSpPr>
        <p:spPr>
          <a:xfrm>
            <a:off x="2181087" y="295975"/>
            <a:ext cx="7689023" cy="1319674"/>
          </a:xfrm>
          <a:prstGeom prst="rect">
            <a:avLst/>
          </a:prstGeom>
          <a:gradFill>
            <a:gsLst>
              <a:gs pos="0">
                <a:schemeClr val="accent3">
                  <a:hueOff val="-337077"/>
                  <a:satOff val="27450"/>
                  <a:lumOff val="33416"/>
                </a:schemeClr>
              </a:gs>
              <a:gs pos="35000">
                <a:srgbClr val="FFEFC3"/>
              </a:gs>
              <a:gs pos="100000">
                <a:schemeClr val="accent3">
                  <a:hueOff val="-414096"/>
                  <a:satOff val="27450"/>
                  <a:lumOff val="45530"/>
                </a:schemeClr>
              </a:gs>
            </a:gsLst>
            <a:lin ang="16200000"/>
          </a:gradFill>
          <a:ln>
            <a:solidFill>
              <a:srgbClr val="DBBC1E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400"/>
            </a:lvl1pPr>
          </a:lstStyle>
          <a:p>
            <a:pPr rtl="0">
              <a:defRPr/>
            </a:pPr>
            <a:r>
              <a:t>من خلال استراتيجية  المناقشة المتدرجة  حددي وقت  اخراج الزكاة ؟؟</a:t>
            </a:r>
          </a:p>
        </p:txBody>
      </p:sp>
      <p:grpSp>
        <p:nvGrpSpPr>
          <p:cNvPr id="81" name="فقاعة التفكير: على شكل سحابة 4"/>
          <p:cNvGrpSpPr/>
          <p:nvPr/>
        </p:nvGrpSpPr>
        <p:grpSpPr>
          <a:xfrm>
            <a:off x="366409" y="2773143"/>
            <a:ext cx="5991426" cy="4203572"/>
            <a:chOff x="0" y="0"/>
            <a:chExt cx="5991425" cy="4203570"/>
          </a:xfrm>
        </p:grpSpPr>
        <p:grpSp>
          <p:nvGrpSpPr>
            <p:cNvPr id="79" name="تجميع"/>
            <p:cNvGrpSpPr/>
            <p:nvPr/>
          </p:nvGrpSpPr>
          <p:grpSpPr>
            <a:xfrm>
              <a:off x="-1" y="-1"/>
              <a:ext cx="5991427" cy="4203572"/>
              <a:chOff x="0" y="0"/>
              <a:chExt cx="5991425" cy="4203570"/>
            </a:xfrm>
          </p:grpSpPr>
          <p:sp>
            <p:nvSpPr>
              <p:cNvPr id="74" name="شكل"/>
              <p:cNvSpPr/>
              <p:nvPr/>
            </p:nvSpPr>
            <p:spPr>
              <a:xfrm rot="20894758">
                <a:off x="250257" y="527592"/>
                <a:ext cx="5490912" cy="302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 sz="4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" name="دائرة"/>
              <p:cNvSpPr/>
              <p:nvPr/>
            </p:nvSpPr>
            <p:spPr>
              <a:xfrm rot="20894758">
                <a:off x="2144978" y="3466443"/>
                <a:ext cx="502723" cy="502723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 sz="4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" name="دائرة"/>
              <p:cNvSpPr/>
              <p:nvPr/>
            </p:nvSpPr>
            <p:spPr>
              <a:xfrm rot="20894758">
                <a:off x="2132534" y="3822564"/>
                <a:ext cx="335149" cy="335149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 sz="4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" name="دائرة"/>
              <p:cNvSpPr/>
              <p:nvPr/>
            </p:nvSpPr>
            <p:spPr>
              <a:xfrm rot="20894758">
                <a:off x="2175921" y="4020685"/>
                <a:ext cx="167575" cy="167575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 sz="4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" name="شكل"/>
              <p:cNvSpPr/>
              <p:nvPr/>
            </p:nvSpPr>
            <p:spPr>
              <a:xfrm rot="20894758">
                <a:off x="512878" y="672824"/>
                <a:ext cx="5031508" cy="2565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lnTo>
                      <a:pt x="10888" y="1399"/>
                    </a:ln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 sz="44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80" name="إذا حل  وقت وجوبها"/>
            <p:cNvSpPr txBox="1"/>
            <p:nvPr/>
          </p:nvSpPr>
          <p:spPr>
            <a:xfrm rot="20894758">
              <a:off x="997931" y="1051460"/>
              <a:ext cx="3582138" cy="1891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4400"/>
              </a:lvl1pPr>
            </a:lstStyle>
            <a:p>
              <a:pPr rtl="0">
                <a:defRPr/>
              </a:pPr>
              <a:r>
                <a:t>إذا حل  وقت وجوبها 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موجة 1"/>
          <p:cNvGrpSpPr/>
          <p:nvPr/>
        </p:nvGrpSpPr>
        <p:grpSpPr>
          <a:xfrm>
            <a:off x="2230230" y="259227"/>
            <a:ext cx="7529446" cy="2378302"/>
            <a:chOff x="0" y="0"/>
            <a:chExt cx="7529444" cy="2378301"/>
          </a:xfrm>
        </p:grpSpPr>
        <p:sp>
          <p:nvSpPr>
            <p:cNvPr id="83" name="شكل"/>
            <p:cNvSpPr/>
            <p:nvPr/>
          </p:nvSpPr>
          <p:spPr>
            <a:xfrm>
              <a:off x="0" y="-1"/>
              <a:ext cx="7529445" cy="2378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13" fill="norm" stroke="1" extrusionOk="0">
                  <a:moveTo>
                    <a:pt x="314" y="1641"/>
                  </a:moveTo>
                  <a:cubicBezTo>
                    <a:pt x="7410" y="-4043"/>
                    <a:pt x="14505" y="7325"/>
                    <a:pt x="21600" y="1641"/>
                  </a:cubicBezTo>
                  <a:lnTo>
                    <a:pt x="21286" y="11873"/>
                  </a:lnTo>
                  <a:cubicBezTo>
                    <a:pt x="14190" y="17557"/>
                    <a:pt x="7095" y="6189"/>
                    <a:pt x="0" y="11873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rtl="0">
                <a:defRPr/>
              </a:pPr>
            </a:p>
          </p:txBody>
        </p:sp>
        <p:sp>
          <p:nvSpPr>
            <p:cNvPr id="84" name="تنفيذا لاستراتيجية  التصفح والاطلاع  هل يجوز تاخيره دون. ضرورة او عذر"/>
            <p:cNvSpPr txBox="1"/>
            <p:nvPr/>
          </p:nvSpPr>
          <p:spPr>
            <a:xfrm>
              <a:off x="109628" y="588910"/>
              <a:ext cx="7310188" cy="11548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b="1" sz="3900"/>
              </a:lvl1pPr>
            </a:lstStyle>
            <a:p>
              <a:pPr rtl="0">
                <a:defRPr/>
              </a:pPr>
              <a:r>
                <a:t>تنفيذا لاستراتيجية  التصفح والاطلاع  هل يجوز تاخيره دون. ضرورة او عذر </a:t>
              </a:r>
            </a:p>
          </p:txBody>
        </p:sp>
      </p:grpSp>
      <p:pic>
        <p:nvPicPr>
          <p:cNvPr id="86" name="صورة 10" descr="صورة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1956" y="3008718"/>
            <a:ext cx="5885954" cy="411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574" y="3008718"/>
            <a:ext cx="3217193" cy="4325709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مربع نص 14"/>
          <p:cNvSpPr txBox="1"/>
          <p:nvPr/>
        </p:nvSpPr>
        <p:spPr>
          <a:xfrm>
            <a:off x="4058480" y="4592193"/>
            <a:ext cx="4817717" cy="1431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800"/>
            </a:lvl1pPr>
          </a:lstStyle>
          <a:p>
            <a:pPr rtl="0">
              <a:defRPr/>
            </a:pPr>
            <a:r>
              <a:t>لايجوز  تاخيرها  إلا للضرورة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5A4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صورة 6" descr="صورة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753" y="2934043"/>
            <a:ext cx="2864248" cy="39170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" name="صورة 4"/>
          <p:cNvGrpSpPr/>
          <p:nvPr/>
        </p:nvGrpSpPr>
        <p:grpSpPr>
          <a:xfrm>
            <a:off x="6798798" y="2538895"/>
            <a:ext cx="2864248" cy="4244834"/>
            <a:chOff x="0" y="0"/>
            <a:chExt cx="2864247" cy="4244833"/>
          </a:xfrm>
        </p:grpSpPr>
        <p:sp>
          <p:nvSpPr>
            <p:cNvPr id="91" name="مستطيل"/>
            <p:cNvSpPr/>
            <p:nvPr/>
          </p:nvSpPr>
          <p:spPr>
            <a:xfrm>
              <a:off x="0" y="0"/>
              <a:ext cx="2864248" cy="424483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92" name="image13.png" descr="image1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64248" cy="4244834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63500" dist="50800" dir="12900000">
                <a:srgbClr val="000000">
                  <a:alpha val="30000"/>
                </a:srgbClr>
              </a:outerShdw>
            </a:effectLst>
          </p:spPr>
        </p:pic>
      </p:grpSp>
      <p:pic>
        <p:nvPicPr>
          <p:cNvPr id="94" name="صورة 6" descr="صورة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1948" y="2861226"/>
            <a:ext cx="2864248" cy="398987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مربع نص 9"/>
          <p:cNvSpPr txBox="1"/>
          <p:nvPr/>
        </p:nvSpPr>
        <p:spPr>
          <a:xfrm>
            <a:off x="7758042" y="289004"/>
            <a:ext cx="2313058" cy="10647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600"/>
            </a:lvl1pPr>
          </a:lstStyle>
          <a:p>
            <a:pPr rtl="0">
              <a:defRPr/>
            </a:pPr>
            <a:r>
              <a:t>تمرين </a:t>
            </a:r>
          </a:p>
        </p:txBody>
      </p:sp>
      <p:sp>
        <p:nvSpPr>
          <p:cNvPr id="96" name="مربع نص 10"/>
          <p:cNvSpPr txBox="1"/>
          <p:nvPr/>
        </p:nvSpPr>
        <p:spPr>
          <a:xfrm>
            <a:off x="110434" y="160725"/>
            <a:ext cx="7357720" cy="19452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300"/>
            </a:lvl1pPr>
          </a:lstStyle>
          <a:p>
            <a:pPr rtl="0">
              <a:defRPr/>
            </a:pPr>
            <a:r>
              <a:t>وجبت  الزكاة  في المال  الذي يملكه  عبدالله ، وكان  عنده  بعض  الاعمال  التي تحتاج  إلى  شيء من الوقت ، فاذا أراد  إن يؤخر  إخراج الزكاة  لمدة  شهر ، مارأيك  في هذا التصرف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صورة 8" descr="صورة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6957" y="1325218"/>
            <a:ext cx="1697935" cy="5908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صورة 10" descr="صورة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778" y="3066537"/>
            <a:ext cx="1885409" cy="400129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مربع نص 13"/>
          <p:cNvSpPr txBox="1"/>
          <p:nvPr/>
        </p:nvSpPr>
        <p:spPr>
          <a:xfrm>
            <a:off x="13803" y="218678"/>
            <a:ext cx="10132394" cy="1261900"/>
          </a:xfrm>
          <a:prstGeom prst="rect">
            <a:avLst/>
          </a:prstGeom>
          <a:solidFill>
            <a:srgbClr val="FFFF00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200"/>
            </a:lvl1pPr>
          </a:lstStyle>
          <a:p>
            <a:pPr rtl="0">
              <a:defRPr/>
            </a:pPr>
            <a:r>
              <a:t>يجوز لمن ملك نصابا  أن يخرج  زكاته  ( أستراتيجيةأكتشفي الاجابة الصحيحة)</a:t>
            </a:r>
          </a:p>
        </p:txBody>
      </p:sp>
      <p:sp>
        <p:nvSpPr>
          <p:cNvPr id="101" name="مربع نص 14"/>
          <p:cNvSpPr txBox="1"/>
          <p:nvPr/>
        </p:nvSpPr>
        <p:spPr>
          <a:xfrm>
            <a:off x="4497063" y="2415576"/>
            <a:ext cx="3965162" cy="805558"/>
          </a:xfrm>
          <a:prstGeom prst="rect">
            <a:avLst/>
          </a:prstGeom>
          <a:solidFill>
            <a:schemeClr val="accent5"/>
          </a:solidFill>
          <a:ln w="25400">
            <a:solidFill>
              <a:srgbClr val="921B0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8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قبل العيد </a:t>
            </a:r>
          </a:p>
        </p:txBody>
      </p:sp>
      <p:sp>
        <p:nvSpPr>
          <p:cNvPr id="102" name="مربع نص 16"/>
          <p:cNvSpPr txBox="1"/>
          <p:nvPr/>
        </p:nvSpPr>
        <p:spPr>
          <a:xfrm>
            <a:off x="4013751" y="4183520"/>
            <a:ext cx="3965162" cy="743720"/>
          </a:xfrm>
          <a:prstGeom prst="rect">
            <a:avLst/>
          </a:prstGeom>
          <a:solidFill>
            <a:schemeClr val="accent5"/>
          </a:solidFill>
          <a:ln w="25400">
            <a:solidFill>
              <a:srgbClr val="921B0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قبل. تمام  الحول </a:t>
            </a:r>
          </a:p>
        </p:txBody>
      </p:sp>
      <p:sp>
        <p:nvSpPr>
          <p:cNvPr id="103" name="مربع نص 18"/>
          <p:cNvSpPr txBox="1"/>
          <p:nvPr/>
        </p:nvSpPr>
        <p:spPr>
          <a:xfrm>
            <a:off x="2877953" y="6024509"/>
            <a:ext cx="3965162" cy="805558"/>
          </a:xfrm>
          <a:prstGeom prst="rect">
            <a:avLst/>
          </a:prstGeom>
          <a:solidFill>
            <a:schemeClr val="accent5"/>
          </a:solidFill>
          <a:ln w="25400">
            <a:solidFill>
              <a:srgbClr val="921B0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8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بعد. الاستعداد </a:t>
            </a:r>
          </a:p>
        </p:txBody>
      </p:sp>
      <p:pic>
        <p:nvPicPr>
          <p:cNvPr id="104" name="حبر 19" descr="حبر 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66437" y="3621568"/>
            <a:ext cx="5181480" cy="2004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22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1"/>
      <p:bldP build="whole" bldLvl="1" animBg="1" rev="0" advAuto="0" spid="102" grpId="2"/>
      <p:bldP build="whole" bldLvl="1" animBg="1" rev="0" advAuto="0" spid="103" grpId="3"/>
      <p:bldP build="whole" bldLvl="1" animBg="1" rev="0" advAuto="0" spid="104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213"/>
          <p:cNvGrpSpPr/>
          <p:nvPr/>
        </p:nvGrpSpPr>
        <p:grpSpPr>
          <a:xfrm>
            <a:off x="435554" y="278570"/>
            <a:ext cx="9508136" cy="6923042"/>
            <a:chOff x="0" y="0"/>
            <a:chExt cx="9508135" cy="6923040"/>
          </a:xfrm>
        </p:grpSpPr>
        <p:grpSp>
          <p:nvGrpSpPr>
            <p:cNvPr id="113" name="Group 203"/>
            <p:cNvGrpSpPr/>
            <p:nvPr/>
          </p:nvGrpSpPr>
          <p:grpSpPr>
            <a:xfrm>
              <a:off x="0" y="-1"/>
              <a:ext cx="4521882" cy="6923042"/>
              <a:chOff x="0" y="0"/>
              <a:chExt cx="4521880" cy="6923041"/>
            </a:xfrm>
          </p:grpSpPr>
          <p:sp>
            <p:nvSpPr>
              <p:cNvPr id="106" name="Shape 195"/>
              <p:cNvSpPr/>
              <p:nvPr/>
            </p:nvSpPr>
            <p:spPr>
              <a:xfrm>
                <a:off x="1954157" y="1290590"/>
                <a:ext cx="645083" cy="78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92" y="4149"/>
                    </a:moveTo>
                    <a:cubicBezTo>
                      <a:pt x="6116" y="4149"/>
                      <a:pt x="2892" y="7127"/>
                      <a:pt x="2892" y="10800"/>
                    </a:cubicBezTo>
                    <a:cubicBezTo>
                      <a:pt x="2892" y="14473"/>
                      <a:pt x="6116" y="17451"/>
                      <a:pt x="10092" y="17451"/>
                    </a:cubicBezTo>
                    <a:cubicBezTo>
                      <a:pt x="14069" y="17451"/>
                      <a:pt x="17292" y="14473"/>
                      <a:pt x="17292" y="10800"/>
                    </a:cubicBezTo>
                    <a:cubicBezTo>
                      <a:pt x="17292" y="7127"/>
                      <a:pt x="14069" y="4149"/>
                      <a:pt x="10092" y="4149"/>
                    </a:cubicBezTo>
                    <a:close/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7" name="Shape 196"/>
              <p:cNvSpPr/>
              <p:nvPr/>
            </p:nvSpPr>
            <p:spPr>
              <a:xfrm>
                <a:off x="2155876" y="1472925"/>
                <a:ext cx="252151" cy="3447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8" name="Shape 197"/>
              <p:cNvSpPr/>
              <p:nvPr/>
            </p:nvSpPr>
            <p:spPr>
              <a:xfrm rot="5441149">
                <a:off x="2151342" y="1533730"/>
                <a:ext cx="250713" cy="1575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9" name="Shape 198"/>
              <p:cNvSpPr/>
              <p:nvPr/>
            </p:nvSpPr>
            <p:spPr>
              <a:xfrm rot="5441149">
                <a:off x="1595791" y="938471"/>
                <a:ext cx="1361818" cy="9455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0" name="Shape 199"/>
              <p:cNvSpPr/>
              <p:nvPr/>
            </p:nvSpPr>
            <p:spPr>
              <a:xfrm>
                <a:off x="2046612" y="-1"/>
                <a:ext cx="460175" cy="621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1" name="Shape 200"/>
              <p:cNvSpPr/>
              <p:nvPr/>
            </p:nvSpPr>
            <p:spPr>
              <a:xfrm>
                <a:off x="2107547" y="82617"/>
                <a:ext cx="338303" cy="4558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2" name="Shape 201"/>
              <p:cNvSpPr/>
              <p:nvPr/>
            </p:nvSpPr>
            <p:spPr>
              <a:xfrm>
                <a:off x="0" y="1857537"/>
                <a:ext cx="4521881" cy="5065504"/>
              </a:xfrm>
              <a:prstGeom prst="roundRect">
                <a:avLst>
                  <a:gd name="adj" fmla="val 5849"/>
                </a:avLst>
              </a:prstGeom>
              <a:solidFill>
                <a:srgbClr val="FFFFFF"/>
              </a:solidFill>
              <a:ln w="25400" cap="flat">
                <a:solidFill>
                  <a:schemeClr val="accent2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121" name="Group 212"/>
            <p:cNvGrpSpPr/>
            <p:nvPr/>
          </p:nvGrpSpPr>
          <p:grpSpPr>
            <a:xfrm>
              <a:off x="4986254" y="-1"/>
              <a:ext cx="4521882" cy="6923042"/>
              <a:chOff x="0" y="0"/>
              <a:chExt cx="4521880" cy="6923041"/>
            </a:xfrm>
          </p:grpSpPr>
          <p:sp>
            <p:nvSpPr>
              <p:cNvPr id="114" name="Shape 204"/>
              <p:cNvSpPr/>
              <p:nvPr/>
            </p:nvSpPr>
            <p:spPr>
              <a:xfrm>
                <a:off x="1954157" y="1290590"/>
                <a:ext cx="645085" cy="78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92" y="4149"/>
                    </a:moveTo>
                    <a:cubicBezTo>
                      <a:pt x="6116" y="4149"/>
                      <a:pt x="2892" y="7127"/>
                      <a:pt x="2892" y="10800"/>
                    </a:cubicBezTo>
                    <a:cubicBezTo>
                      <a:pt x="2892" y="14473"/>
                      <a:pt x="6116" y="17451"/>
                      <a:pt x="10092" y="17451"/>
                    </a:cubicBezTo>
                    <a:cubicBezTo>
                      <a:pt x="14069" y="17451"/>
                      <a:pt x="17292" y="14473"/>
                      <a:pt x="17292" y="10800"/>
                    </a:cubicBezTo>
                    <a:cubicBezTo>
                      <a:pt x="17292" y="7127"/>
                      <a:pt x="14069" y="4149"/>
                      <a:pt x="10092" y="4149"/>
                    </a:cubicBezTo>
                    <a:close/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5" name="Shape 205"/>
              <p:cNvSpPr/>
              <p:nvPr/>
            </p:nvSpPr>
            <p:spPr>
              <a:xfrm>
                <a:off x="2155876" y="1472925"/>
                <a:ext cx="252151" cy="3447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6" name="Shape 206"/>
              <p:cNvSpPr/>
              <p:nvPr/>
            </p:nvSpPr>
            <p:spPr>
              <a:xfrm rot="5441149">
                <a:off x="2151344" y="1533727"/>
                <a:ext cx="250713" cy="1575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7" name="Shape 207"/>
              <p:cNvSpPr/>
              <p:nvPr/>
            </p:nvSpPr>
            <p:spPr>
              <a:xfrm rot="5441149">
                <a:off x="1595791" y="938470"/>
                <a:ext cx="1361818" cy="945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8" name="Shape 208"/>
              <p:cNvSpPr/>
              <p:nvPr/>
            </p:nvSpPr>
            <p:spPr>
              <a:xfrm>
                <a:off x="2046612" y="-1"/>
                <a:ext cx="460175" cy="621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9" name="Shape 209"/>
              <p:cNvSpPr/>
              <p:nvPr/>
            </p:nvSpPr>
            <p:spPr>
              <a:xfrm>
                <a:off x="2107548" y="82617"/>
                <a:ext cx="338303" cy="4558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0" name="Shape 210"/>
              <p:cNvSpPr/>
              <p:nvPr/>
            </p:nvSpPr>
            <p:spPr>
              <a:xfrm>
                <a:off x="0" y="1857537"/>
                <a:ext cx="4521881" cy="5065504"/>
              </a:xfrm>
              <a:prstGeom prst="roundRect">
                <a:avLst>
                  <a:gd name="adj" fmla="val 5849"/>
                </a:avLst>
              </a:prstGeom>
              <a:gradFill flip="none" rotWithShape="1">
                <a:gsLst>
                  <a:gs pos="0">
                    <a:schemeClr val="accent4">
                      <a:hueOff val="-782216"/>
                      <a:satOff val="13445"/>
                      <a:lumOff val="36756"/>
                    </a:schemeClr>
                  </a:gs>
                  <a:gs pos="35000">
                    <a:srgbClr val="FFD0C3"/>
                  </a:gs>
                  <a:gs pos="100000">
                    <a:schemeClr val="accent4">
                      <a:hueOff val="-854692"/>
                      <a:satOff val="13445"/>
                      <a:lumOff val="48875"/>
                    </a:schemeClr>
                  </a:gs>
                </a:gsLst>
                <a:lin ang="16200000" scaled="0"/>
              </a:gradFill>
              <a:ln w="9525" cap="flat">
                <a:solidFill>
                  <a:srgbClr val="DE670B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rtl="0">
                  <a:defRPr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123" name="مربع نص 1"/>
          <p:cNvSpPr txBox="1"/>
          <p:nvPr/>
        </p:nvSpPr>
        <p:spPr>
          <a:xfrm>
            <a:off x="6213376" y="2338913"/>
            <a:ext cx="3130853" cy="80555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800"/>
            </a:lvl1pPr>
          </a:lstStyle>
          <a:p>
            <a:pPr rtl="0">
              <a:defRPr/>
            </a:pPr>
            <a:r>
              <a:t>فكر </a:t>
            </a:r>
          </a:p>
        </p:txBody>
      </p:sp>
      <p:sp>
        <p:nvSpPr>
          <p:cNvPr id="124" name="مربع نص 3"/>
          <p:cNvSpPr txBox="1"/>
          <p:nvPr/>
        </p:nvSpPr>
        <p:spPr>
          <a:xfrm>
            <a:off x="5688315" y="3254543"/>
            <a:ext cx="4098969" cy="335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400"/>
            </a:lvl1pPr>
          </a:lstStyle>
          <a:p>
            <a:pPr rtl="0">
              <a:defRPr/>
            </a:pPr>
            <a:r>
              <a:t>يخرج  سعود  زكاته  في شهر رمضان  من كل عام ، وفي شهر  رجب أتاه ،محتاج  وطلب مساعدته، فكر سعود في إعطائه  من زكاة ماله ، لكنه تذكر أنه لم يمض عليه الحول  ،فبيماذا ترشده </a:t>
            </a:r>
          </a:p>
        </p:txBody>
      </p:sp>
      <p:sp>
        <p:nvSpPr>
          <p:cNvPr id="125" name="مربع نص 2"/>
          <p:cNvSpPr txBox="1"/>
          <p:nvPr/>
        </p:nvSpPr>
        <p:spPr>
          <a:xfrm>
            <a:off x="1425293" y="3092050"/>
            <a:ext cx="2836579" cy="3677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4400"/>
            </a:lvl1pPr>
          </a:lstStyle>
          <a:p>
            <a:pPr rtl="0">
              <a:defRPr/>
            </a:pPr>
            <a:r>
              <a:t>يجوز له ذلك بنية اخراج الزكاة وان لم يضى عليها الحول. للضرورة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83"/>
          <p:cNvSpPr/>
          <p:nvPr/>
        </p:nvSpPr>
        <p:spPr>
          <a:xfrm>
            <a:off x="1179512" y="3644900"/>
            <a:ext cx="1685926" cy="1685926"/>
          </a:xfrm>
          <a:prstGeom prst="ellipse">
            <a:avLst/>
          </a:prstGeom>
          <a:solidFill>
            <a:srgbClr val="B6B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 rtl="0">
              <a:tabLst>
                <a:tab pos="723900" algn="l"/>
                <a:tab pos="1447800" algn="l"/>
              </a:tabLst>
              <a:defRPr b="1" sz="2600">
                <a:solidFill>
                  <a:srgbClr val="FFFFFF"/>
                </a:solidFill>
              </a:defRPr>
            </a:pPr>
          </a:p>
        </p:txBody>
      </p:sp>
      <p:grpSp>
        <p:nvGrpSpPr>
          <p:cNvPr id="130" name="Shape 86"/>
          <p:cNvGrpSpPr/>
          <p:nvPr/>
        </p:nvGrpSpPr>
        <p:grpSpPr>
          <a:xfrm>
            <a:off x="3827460" y="3910010"/>
            <a:ext cx="1168405" cy="1168405"/>
            <a:chOff x="0" y="0"/>
            <a:chExt cx="1168403" cy="1168403"/>
          </a:xfrm>
        </p:grpSpPr>
        <p:sp>
          <p:nvSpPr>
            <p:cNvPr id="128" name="دائرة"/>
            <p:cNvSpPr/>
            <p:nvPr/>
          </p:nvSpPr>
          <p:spPr>
            <a:xfrm>
              <a:off x="0" y="0"/>
              <a:ext cx="1168404" cy="1168404"/>
            </a:xfrm>
            <a:prstGeom prst="ellipse">
              <a:avLst/>
            </a:prstGeom>
            <a:solidFill>
              <a:srgbClr val="8259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 rtl="0">
                <a:tabLst>
                  <a:tab pos="723900" algn="l"/>
                </a:tabLst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" name="٢"/>
            <p:cNvSpPr txBox="1"/>
            <p:nvPr/>
          </p:nvSpPr>
          <p:spPr>
            <a:xfrm>
              <a:off x="171108" y="377952"/>
              <a:ext cx="826187" cy="41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tabLst>
                  <a:tab pos="723900" algn="l"/>
                </a:tabLst>
                <a:defRPr sz="2200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33" name="Shape 89"/>
          <p:cNvGrpSpPr/>
          <p:nvPr/>
        </p:nvGrpSpPr>
        <p:grpSpPr>
          <a:xfrm>
            <a:off x="3575048" y="5472110"/>
            <a:ext cx="1168405" cy="1168405"/>
            <a:chOff x="0" y="0"/>
            <a:chExt cx="1168403" cy="1168403"/>
          </a:xfrm>
        </p:grpSpPr>
        <p:sp>
          <p:nvSpPr>
            <p:cNvPr id="131" name="دائرة"/>
            <p:cNvSpPr/>
            <p:nvPr/>
          </p:nvSpPr>
          <p:spPr>
            <a:xfrm>
              <a:off x="0" y="0"/>
              <a:ext cx="1168404" cy="1168404"/>
            </a:xfrm>
            <a:prstGeom prst="ellipse">
              <a:avLst/>
            </a:prstGeom>
            <a:solidFill>
              <a:srgbClr val="8259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 rtl="0">
                <a:tabLst>
                  <a:tab pos="723900" algn="l"/>
                </a:tabLst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٣"/>
            <p:cNvSpPr txBox="1"/>
            <p:nvPr/>
          </p:nvSpPr>
          <p:spPr>
            <a:xfrm>
              <a:off x="171108" y="377952"/>
              <a:ext cx="826188" cy="41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tabLst>
                  <a:tab pos="723900" algn="l"/>
                </a:tabLst>
                <a:defRPr sz="2200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36" name="Shape 92"/>
          <p:cNvGrpSpPr/>
          <p:nvPr/>
        </p:nvGrpSpPr>
        <p:grpSpPr>
          <a:xfrm>
            <a:off x="3575048" y="2343148"/>
            <a:ext cx="1168405" cy="1168405"/>
            <a:chOff x="0" y="0"/>
            <a:chExt cx="1168403" cy="1168403"/>
          </a:xfrm>
        </p:grpSpPr>
        <p:sp>
          <p:nvSpPr>
            <p:cNvPr id="134" name="دائرة"/>
            <p:cNvSpPr/>
            <p:nvPr/>
          </p:nvSpPr>
          <p:spPr>
            <a:xfrm>
              <a:off x="0" y="0"/>
              <a:ext cx="1168404" cy="1168404"/>
            </a:xfrm>
            <a:prstGeom prst="ellipse">
              <a:avLst/>
            </a:prstGeom>
            <a:solidFill>
              <a:srgbClr val="8259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 rtl="0">
                <a:tabLst>
                  <a:tab pos="723900" algn="l"/>
                </a:tabLst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5" name="١"/>
            <p:cNvSpPr txBox="1"/>
            <p:nvPr/>
          </p:nvSpPr>
          <p:spPr>
            <a:xfrm>
              <a:off x="171108" y="377953"/>
              <a:ext cx="826188" cy="412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tabLst>
                  <a:tab pos="723900" algn="l"/>
                </a:tabLst>
                <a:defRPr sz="2200">
                  <a:solidFill>
                    <a:srgbClr val="FFFFFF"/>
                  </a:solidFill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sp>
        <p:nvSpPr>
          <p:cNvPr id="137" name="Shape 95"/>
          <p:cNvSpPr/>
          <p:nvPr/>
        </p:nvSpPr>
        <p:spPr>
          <a:xfrm>
            <a:off x="5180012" y="2344736"/>
            <a:ext cx="3535365" cy="1117602"/>
          </a:xfrm>
          <a:prstGeom prst="roundRect">
            <a:avLst>
              <a:gd name="adj" fmla="val 7955"/>
            </a:avLst>
          </a:prstGeom>
          <a:solidFill>
            <a:srgbClr val="3348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914400" rtl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Shape 108"/>
          <p:cNvSpPr/>
          <p:nvPr/>
        </p:nvSpPr>
        <p:spPr>
          <a:xfrm flipV="1">
            <a:off x="2703365" y="3271989"/>
            <a:ext cx="983977" cy="71861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9" name="Shape 109"/>
          <p:cNvSpPr/>
          <p:nvPr/>
        </p:nvSpPr>
        <p:spPr>
          <a:xfrm>
            <a:off x="2702160" y="4986768"/>
            <a:ext cx="986019" cy="72376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0" name="Shape 110"/>
          <p:cNvSpPr/>
          <p:nvPr/>
        </p:nvSpPr>
        <p:spPr>
          <a:xfrm>
            <a:off x="2865476" y="4490103"/>
            <a:ext cx="961935" cy="2558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1" name="Shape 101"/>
          <p:cNvSpPr/>
          <p:nvPr/>
        </p:nvSpPr>
        <p:spPr>
          <a:xfrm>
            <a:off x="5180012" y="3910012"/>
            <a:ext cx="3535365" cy="1117602"/>
          </a:xfrm>
          <a:prstGeom prst="roundRect">
            <a:avLst>
              <a:gd name="adj" fmla="val 7955"/>
            </a:avLst>
          </a:prstGeom>
          <a:solidFill>
            <a:srgbClr val="3348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914400" rtl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Shape 104"/>
          <p:cNvSpPr/>
          <p:nvPr/>
        </p:nvSpPr>
        <p:spPr>
          <a:xfrm>
            <a:off x="5180012" y="5440362"/>
            <a:ext cx="3535365" cy="1117602"/>
          </a:xfrm>
          <a:prstGeom prst="roundRect">
            <a:avLst>
              <a:gd name="adj" fmla="val 7955"/>
            </a:avLst>
          </a:prstGeom>
          <a:solidFill>
            <a:srgbClr val="3348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914400" rtl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مربع نص 1"/>
          <p:cNvSpPr txBox="1"/>
          <p:nvPr/>
        </p:nvSpPr>
        <p:spPr>
          <a:xfrm>
            <a:off x="966616" y="3993309"/>
            <a:ext cx="1828801" cy="996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200"/>
            </a:lvl1pPr>
          </a:lstStyle>
          <a:p>
            <a:pPr rtl="0">
              <a:defRPr/>
            </a:pPr>
            <a:r>
              <a:t>مكان. إخراجها </a:t>
            </a:r>
          </a:p>
        </p:txBody>
      </p:sp>
      <p:sp>
        <p:nvSpPr>
          <p:cNvPr id="144" name="مربع نص 2"/>
          <p:cNvSpPr txBox="1"/>
          <p:nvPr/>
        </p:nvSpPr>
        <p:spPr>
          <a:xfrm>
            <a:off x="5244955" y="2465970"/>
            <a:ext cx="3426516" cy="8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8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اذا لم يكن  في البلد  محتاج  إلى الزكاة</a:t>
            </a:r>
          </a:p>
        </p:txBody>
      </p:sp>
      <p:sp>
        <p:nvSpPr>
          <p:cNvPr id="145" name="مربع نص 3"/>
          <p:cNvSpPr txBox="1"/>
          <p:nvPr/>
        </p:nvSpPr>
        <p:spPr>
          <a:xfrm>
            <a:off x="5288860" y="4066904"/>
            <a:ext cx="3426516" cy="8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8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إذا وجد  قريب محتاج  في البلد. الاخر </a:t>
            </a:r>
          </a:p>
        </p:txBody>
      </p:sp>
      <p:sp>
        <p:nvSpPr>
          <p:cNvPr id="146" name="مربع نص 4"/>
          <p:cNvSpPr txBox="1"/>
          <p:nvPr/>
        </p:nvSpPr>
        <p:spPr>
          <a:xfrm>
            <a:off x="5210826" y="5429362"/>
            <a:ext cx="3426516" cy="125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28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إذا وجدت  مصلحة شرعية تدعو إلى نقلها  مثل البلدان المنكوبة</a:t>
            </a:r>
          </a:p>
        </p:txBody>
      </p:sp>
      <p:sp>
        <p:nvSpPr>
          <p:cNvPr id="147" name="مربع نص 5"/>
          <p:cNvSpPr txBox="1"/>
          <p:nvPr/>
        </p:nvSpPr>
        <p:spPr>
          <a:xfrm>
            <a:off x="143635" y="59136"/>
            <a:ext cx="9704458" cy="14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الأفضل في اخراج الزكاة  في البدلد  الذي فيه الماد   ولكن هناك حالات  يجوز فيها نقلها  الى بلد اخر أذكري تلك الحالات. عبر أستراتيجية  التدوين والملاحظة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3"/>
      <p:bldP build="whole" bldLvl="1" animBg="1" rev="0" advAuto="0" spid="144" grpId="4"/>
      <p:bldP build="whole" bldLvl="1" animBg="1" rev="0" advAuto="0" spid="145" grpId="5"/>
      <p:bldP build="whole" bldLvl="1" animBg="1" rev="0" advAuto="0" spid="146" grpId="6"/>
      <p:bldP build="whole" bldLvl="1" animBg="1" rev="0" advAuto="0" spid="137" grpId="1"/>
      <p:bldP build="whole" bldLvl="1" animBg="1" rev="0" advAuto="0" spid="14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1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49262" rtl="1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1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49262" rtl="1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