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08" r:id="rId1"/>
  </p:sldMasterIdLst>
  <p:sldIdLst>
    <p:sldId id="363" r:id="rId2"/>
    <p:sldId id="365" r:id="rId3"/>
    <p:sldId id="260" r:id="rId4"/>
    <p:sldId id="279" r:id="rId5"/>
    <p:sldId id="280" r:id="rId6"/>
    <p:sldId id="352" r:id="rId7"/>
    <p:sldId id="259" r:id="rId8"/>
    <p:sldId id="282" r:id="rId9"/>
    <p:sldId id="284" r:id="rId10"/>
    <p:sldId id="283" r:id="rId11"/>
    <p:sldId id="286" r:id="rId12"/>
    <p:sldId id="287" r:id="rId13"/>
    <p:sldId id="366" r:id="rId14"/>
    <p:sldId id="288" r:id="rId15"/>
    <p:sldId id="367" r:id="rId16"/>
    <p:sldId id="368" r:id="rId17"/>
    <p:sldId id="369" r:id="rId18"/>
    <p:sldId id="370" r:id="rId19"/>
    <p:sldId id="371" r:id="rId20"/>
    <p:sldId id="374" r:id="rId21"/>
    <p:sldId id="372" r:id="rId22"/>
    <p:sldId id="373"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نمط متوسط 2 - تميي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نمط متوسط 2 - تميي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427" autoAdjust="0"/>
    <p:restoredTop sz="94565" autoAdjust="0"/>
  </p:normalViewPr>
  <p:slideViewPr>
    <p:cSldViewPr>
      <p:cViewPr varScale="1">
        <p:scale>
          <a:sx n="65" d="100"/>
          <a:sy n="65" d="100"/>
        </p:scale>
        <p:origin x="1452" y="66"/>
      </p:cViewPr>
      <p:guideLst>
        <p:guide orient="horz" pos="2160"/>
        <p:guide pos="2880"/>
      </p:guideLst>
    </p:cSldViewPr>
  </p:slideViewPr>
  <p:outlineViewPr>
    <p:cViewPr>
      <p:scale>
        <a:sx n="33" d="100"/>
        <a:sy n="33" d="100"/>
      </p:scale>
      <p:origin x="0" y="1584"/>
    </p:cViewPr>
  </p:outlineViewPr>
  <p:notesTextViewPr>
    <p:cViewPr>
      <p:scale>
        <a:sx n="100" d="100"/>
        <a:sy n="100" d="100"/>
      </p:scale>
      <p:origin x="0" y="0"/>
    </p:cViewPr>
  </p:notesTextViewPr>
  <p:sorterViewPr>
    <p:cViewPr>
      <p:scale>
        <a:sx n="100" d="100"/>
        <a:sy n="100" d="100"/>
      </p:scale>
      <p:origin x="0" y="-517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B58395DA-796A-4E87-A8E0-DA5E3702ADD0}" type="datetimeFigureOut">
              <a:rPr lang="ar-SA" smtClean="0"/>
              <a:pPr/>
              <a:t>25/02/43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C03C00F-12AA-4ED5-A06C-2341FA765EE1}" type="slidenum">
              <a:rPr lang="ar-SA" smtClean="0"/>
              <a:pPr/>
              <a:t>‹#›</a:t>
            </a:fld>
            <a:endParaRPr lang="ar-SA"/>
          </a:p>
        </p:txBody>
      </p:sp>
    </p:spTree>
    <p:extLst>
      <p:ext uri="{BB962C8B-B14F-4D97-AF65-F5344CB8AC3E}">
        <p14:creationId xmlns:p14="http://schemas.microsoft.com/office/powerpoint/2010/main" val="2397035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صورة بانورامي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ar-SA"/>
              <a:t>انقر لتحرير نمط عنوان الشكل الرئيسي</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انقر لتحرير أنماط نص الشكل الرئيسي</a:t>
            </a:r>
          </a:p>
        </p:txBody>
      </p:sp>
      <p:sp>
        <p:nvSpPr>
          <p:cNvPr id="3" name="Date Placeholder 2"/>
          <p:cNvSpPr>
            <a:spLocks noGrp="1"/>
          </p:cNvSpPr>
          <p:nvPr>
            <p:ph type="dt" sz="half" idx="10"/>
          </p:nvPr>
        </p:nvSpPr>
        <p:spPr/>
        <p:txBody>
          <a:bodyPr/>
          <a:lstStyle/>
          <a:p>
            <a:fld id="{B58395DA-796A-4E87-A8E0-DA5E3702ADD0}" type="datetimeFigureOut">
              <a:rPr lang="ar-SA" smtClean="0"/>
              <a:pPr/>
              <a:t>25/02/43</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1C03C00F-12AA-4ED5-A06C-2341FA765EE1}" type="slidenum">
              <a:rPr lang="ar-SA" smtClean="0"/>
              <a:pPr/>
              <a:t>‹#›</a:t>
            </a:fld>
            <a:endParaRPr lang="ar-SA"/>
          </a:p>
        </p:txBody>
      </p:sp>
    </p:spTree>
    <p:extLst>
      <p:ext uri="{BB962C8B-B14F-4D97-AF65-F5344CB8AC3E}">
        <p14:creationId xmlns:p14="http://schemas.microsoft.com/office/powerpoint/2010/main" val="1642640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58395DA-796A-4E87-A8E0-DA5E3702ADD0}" type="datetimeFigureOut">
              <a:rPr lang="ar-SA" smtClean="0"/>
              <a:pPr/>
              <a:t>25/02/43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C03C00F-12AA-4ED5-A06C-2341FA765EE1}" type="slidenum">
              <a:rPr lang="ar-SA" smtClean="0"/>
              <a:pPr/>
              <a:t>‹#›</a:t>
            </a:fld>
            <a:endParaRPr lang="ar-SA"/>
          </a:p>
        </p:txBody>
      </p:sp>
    </p:spTree>
    <p:extLst>
      <p:ext uri="{BB962C8B-B14F-4D97-AF65-F5344CB8AC3E}">
        <p14:creationId xmlns:p14="http://schemas.microsoft.com/office/powerpoint/2010/main" val="625177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ar-SA"/>
              <a:t>انقر لتحرير نمط عنوان الشكل الرئيسي</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انقر لتحرير أنماط نص الشكل الرئيسي</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58395DA-796A-4E87-A8E0-DA5E3702ADD0}" type="datetimeFigureOut">
              <a:rPr lang="ar-SA" smtClean="0"/>
              <a:pPr/>
              <a:t>25/02/43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C03C00F-12AA-4ED5-A06C-2341FA765EE1}" type="slidenum">
              <a:rPr lang="ar-SA" smtClean="0"/>
              <a:pPr/>
              <a:t>‹#›</a:t>
            </a:fld>
            <a:endParaRPr lang="ar-SA"/>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07226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58395DA-796A-4E87-A8E0-DA5E3702ADD0}" type="datetimeFigureOut">
              <a:rPr lang="ar-SA" smtClean="0"/>
              <a:pPr/>
              <a:t>25/02/43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C03C00F-12AA-4ED5-A06C-2341FA765EE1}" type="slidenum">
              <a:rPr lang="ar-SA" smtClean="0"/>
              <a:pPr/>
              <a:t>‹#›</a:t>
            </a:fld>
            <a:endParaRPr lang="ar-SA"/>
          </a:p>
        </p:txBody>
      </p:sp>
    </p:spTree>
    <p:extLst>
      <p:ext uri="{BB962C8B-B14F-4D97-AF65-F5344CB8AC3E}">
        <p14:creationId xmlns:p14="http://schemas.microsoft.com/office/powerpoint/2010/main" val="4265501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ar-SA"/>
              <a:t>انقر لتحرير نمط عنوان الشكل الرئيسي</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ar-SA"/>
              <a:t>انقر لتحرير أنماط نص الشكل الرئيسي</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58395DA-796A-4E87-A8E0-DA5E3702ADD0}" type="datetimeFigureOut">
              <a:rPr lang="ar-SA" smtClean="0"/>
              <a:pPr/>
              <a:t>25/02/43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C03C00F-12AA-4ED5-A06C-2341FA765EE1}" type="slidenum">
              <a:rPr lang="ar-SA" smtClean="0"/>
              <a:pPr/>
              <a:t>‹#›</a:t>
            </a:fld>
            <a:endParaRPr lang="ar-SA"/>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143218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ar-SA"/>
              <a:t>انقر لتحرير نمط عنوان الشكل الرئيسي</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ar-SA"/>
              <a:t>انقر لتحرير أنماط نص الشكل الرئيسي</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58395DA-796A-4E87-A8E0-DA5E3702ADD0}" type="datetimeFigureOut">
              <a:rPr lang="ar-SA" smtClean="0"/>
              <a:pPr/>
              <a:t>25/02/43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C03C00F-12AA-4ED5-A06C-2341FA765EE1}" type="slidenum">
              <a:rPr lang="ar-SA" smtClean="0"/>
              <a:pPr/>
              <a:t>‹#›</a:t>
            </a:fld>
            <a:endParaRPr lang="ar-SA"/>
          </a:p>
        </p:txBody>
      </p:sp>
    </p:spTree>
    <p:extLst>
      <p:ext uri="{BB962C8B-B14F-4D97-AF65-F5344CB8AC3E}">
        <p14:creationId xmlns:p14="http://schemas.microsoft.com/office/powerpoint/2010/main" val="3965627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58395DA-796A-4E87-A8E0-DA5E3702ADD0}" type="datetimeFigureOut">
              <a:rPr lang="ar-SA" smtClean="0"/>
              <a:pPr/>
              <a:t>25/02/43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C03C00F-12AA-4ED5-A06C-2341FA765EE1}" type="slidenum">
              <a:rPr lang="ar-SA" smtClean="0"/>
              <a:pPr/>
              <a:t>‹#›</a:t>
            </a:fld>
            <a:endParaRPr lang="ar-SA"/>
          </a:p>
        </p:txBody>
      </p:sp>
    </p:spTree>
    <p:extLst>
      <p:ext uri="{BB962C8B-B14F-4D97-AF65-F5344CB8AC3E}">
        <p14:creationId xmlns:p14="http://schemas.microsoft.com/office/powerpoint/2010/main" val="1655303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58395DA-796A-4E87-A8E0-DA5E3702ADD0}" type="datetimeFigureOut">
              <a:rPr lang="ar-SA" smtClean="0"/>
              <a:pPr/>
              <a:t>25/02/43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C03C00F-12AA-4ED5-A06C-2341FA765EE1}" type="slidenum">
              <a:rPr lang="ar-SA" smtClean="0"/>
              <a:pPr/>
              <a:t>‹#›</a:t>
            </a:fld>
            <a:endParaRPr lang="ar-SA"/>
          </a:p>
        </p:txBody>
      </p:sp>
    </p:spTree>
    <p:extLst>
      <p:ext uri="{BB962C8B-B14F-4D97-AF65-F5344CB8AC3E}">
        <p14:creationId xmlns:p14="http://schemas.microsoft.com/office/powerpoint/2010/main" val="1742683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عنوان ومحتوى">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246CB39B-5F4C-4A7E-9BE3-AAFD45576D16}" type="datetime2">
              <a:rPr lang="en-US" smtClean="0"/>
              <a:t>Saturday, October 2, 2021</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75232071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58395DA-796A-4E87-A8E0-DA5E3702ADD0}" type="datetimeFigureOut">
              <a:rPr lang="ar-SA" smtClean="0"/>
              <a:pPr/>
              <a:t>25/02/43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C03C00F-12AA-4ED5-A06C-2341FA765EE1}" type="slidenum">
              <a:rPr lang="ar-SA" smtClean="0"/>
              <a:pPr/>
              <a:t>‹#›</a:t>
            </a:fld>
            <a:endParaRPr lang="ar-SA"/>
          </a:p>
        </p:txBody>
      </p:sp>
    </p:spTree>
    <p:extLst>
      <p:ext uri="{BB962C8B-B14F-4D97-AF65-F5344CB8AC3E}">
        <p14:creationId xmlns:p14="http://schemas.microsoft.com/office/powerpoint/2010/main" val="2248550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58395DA-796A-4E87-A8E0-DA5E3702ADD0}" type="datetimeFigureOut">
              <a:rPr lang="ar-SA" smtClean="0"/>
              <a:pPr/>
              <a:t>25/02/43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1C03C00F-12AA-4ED5-A06C-2341FA765EE1}" type="slidenum">
              <a:rPr lang="ar-SA" smtClean="0"/>
              <a:pPr/>
              <a:t>‹#›</a:t>
            </a:fld>
            <a:endParaRPr lang="ar-SA"/>
          </a:p>
        </p:txBody>
      </p:sp>
    </p:spTree>
    <p:extLst>
      <p:ext uri="{BB962C8B-B14F-4D97-AF65-F5344CB8AC3E}">
        <p14:creationId xmlns:p14="http://schemas.microsoft.com/office/powerpoint/2010/main" val="2317923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ar-SA"/>
              <a:t>انقر لتحرير نمط عنوان الشكل الرئيسي</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58395DA-796A-4E87-A8E0-DA5E3702ADD0}" type="datetimeFigureOut">
              <a:rPr lang="ar-SA" smtClean="0"/>
              <a:pPr/>
              <a:t>25/02/43</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1C03C00F-12AA-4ED5-A06C-2341FA765EE1}" type="slidenum">
              <a:rPr lang="ar-SA" smtClean="0"/>
              <a:pPr/>
              <a:t>‹#›</a:t>
            </a:fld>
            <a:endParaRPr lang="ar-SA"/>
          </a:p>
        </p:txBody>
      </p:sp>
    </p:spTree>
    <p:extLst>
      <p:ext uri="{BB962C8B-B14F-4D97-AF65-F5344CB8AC3E}">
        <p14:creationId xmlns:p14="http://schemas.microsoft.com/office/powerpoint/2010/main" val="1521174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58395DA-796A-4E87-A8E0-DA5E3702ADD0}" type="datetimeFigureOut">
              <a:rPr lang="ar-SA" smtClean="0"/>
              <a:pPr/>
              <a:t>25/02/43</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1C03C00F-12AA-4ED5-A06C-2341FA765EE1}" type="slidenum">
              <a:rPr lang="ar-SA" smtClean="0"/>
              <a:pPr/>
              <a:t>‹#›</a:t>
            </a:fld>
            <a:endParaRPr lang="ar-SA"/>
          </a:p>
        </p:txBody>
      </p:sp>
    </p:spTree>
    <p:extLst>
      <p:ext uri="{BB962C8B-B14F-4D97-AF65-F5344CB8AC3E}">
        <p14:creationId xmlns:p14="http://schemas.microsoft.com/office/powerpoint/2010/main" val="3285087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B58395DA-796A-4E87-A8E0-DA5E3702ADD0}" type="datetimeFigureOut">
              <a:rPr lang="ar-SA" smtClean="0"/>
              <a:pPr/>
              <a:t>25/02/43</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1C03C00F-12AA-4ED5-A06C-2341FA765EE1}" type="slidenum">
              <a:rPr lang="ar-SA" smtClean="0"/>
              <a:pPr/>
              <a:t>‹#›</a:t>
            </a:fld>
            <a:endParaRPr lang="ar-SA"/>
          </a:p>
        </p:txBody>
      </p:sp>
    </p:spTree>
    <p:extLst>
      <p:ext uri="{BB962C8B-B14F-4D97-AF65-F5344CB8AC3E}">
        <p14:creationId xmlns:p14="http://schemas.microsoft.com/office/powerpoint/2010/main" val="1448944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8395DA-796A-4E87-A8E0-DA5E3702ADD0}" type="datetimeFigureOut">
              <a:rPr lang="ar-SA" smtClean="0"/>
              <a:pPr/>
              <a:t>25/02/43</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1C03C00F-12AA-4ED5-A06C-2341FA765EE1}" type="slidenum">
              <a:rPr lang="ar-SA" smtClean="0"/>
              <a:pPr/>
              <a:t>‹#›</a:t>
            </a:fld>
            <a:endParaRPr lang="ar-SA"/>
          </a:p>
        </p:txBody>
      </p:sp>
    </p:spTree>
    <p:extLst>
      <p:ext uri="{BB962C8B-B14F-4D97-AF65-F5344CB8AC3E}">
        <p14:creationId xmlns:p14="http://schemas.microsoft.com/office/powerpoint/2010/main" val="266808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B58395DA-796A-4E87-A8E0-DA5E3702ADD0}" type="datetimeFigureOut">
              <a:rPr lang="ar-SA" smtClean="0"/>
              <a:pPr/>
              <a:t>25/02/43</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1C03C00F-12AA-4ED5-A06C-2341FA765EE1}" type="slidenum">
              <a:rPr lang="ar-SA" smtClean="0"/>
              <a:pPr/>
              <a:t>‹#›</a:t>
            </a:fld>
            <a:endParaRPr lang="ar-SA"/>
          </a:p>
        </p:txBody>
      </p:sp>
    </p:spTree>
    <p:extLst>
      <p:ext uri="{BB962C8B-B14F-4D97-AF65-F5344CB8AC3E}">
        <p14:creationId xmlns:p14="http://schemas.microsoft.com/office/powerpoint/2010/main" val="1659379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ar-SA"/>
              <a:t>انقر لتحرير نمط عنوان الشكل الرئيسي</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B58395DA-796A-4E87-A8E0-DA5E3702ADD0}" type="datetimeFigureOut">
              <a:rPr lang="ar-SA" smtClean="0"/>
              <a:pPr/>
              <a:t>25/02/43</a:t>
            </a:fld>
            <a:endParaRPr lang="ar-SA"/>
          </a:p>
        </p:txBody>
      </p:sp>
      <p:sp>
        <p:nvSpPr>
          <p:cNvPr id="6" name="Footer Placeholder 5"/>
          <p:cNvSpPr>
            <a:spLocks noGrp="1"/>
          </p:cNvSpPr>
          <p:nvPr>
            <p:ph type="ftr" sz="quarter" idx="11"/>
          </p:nvPr>
        </p:nvSpPr>
        <p:spPr>
          <a:xfrm>
            <a:off x="533400" y="6172200"/>
            <a:ext cx="5811724" cy="365125"/>
          </a:xfrm>
        </p:spPr>
        <p:txBody>
          <a:bodyPr/>
          <a:lstStyle/>
          <a:p>
            <a:endParaRPr lang="ar-SA"/>
          </a:p>
        </p:txBody>
      </p:sp>
      <p:sp>
        <p:nvSpPr>
          <p:cNvPr id="7" name="Slide Number Placeholder 6"/>
          <p:cNvSpPr>
            <a:spLocks noGrp="1"/>
          </p:cNvSpPr>
          <p:nvPr>
            <p:ph type="sldNum" sz="quarter" idx="12"/>
          </p:nvPr>
        </p:nvSpPr>
        <p:spPr/>
        <p:txBody>
          <a:bodyPr/>
          <a:lstStyle/>
          <a:p>
            <a:fld id="{1C03C00F-12AA-4ED5-A06C-2341FA765EE1}" type="slidenum">
              <a:rPr lang="ar-SA" smtClean="0"/>
              <a:pPr/>
              <a:t>‹#›</a:t>
            </a:fld>
            <a:endParaRPr lang="ar-SA"/>
          </a:p>
        </p:txBody>
      </p:sp>
    </p:spTree>
    <p:extLst>
      <p:ext uri="{BB962C8B-B14F-4D97-AF65-F5344CB8AC3E}">
        <p14:creationId xmlns:p14="http://schemas.microsoft.com/office/powerpoint/2010/main" val="3765834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l="-8000" t="-50000" r="-8000" b="-50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58395DA-796A-4E87-A8E0-DA5E3702ADD0}" type="datetimeFigureOut">
              <a:rPr lang="ar-SA" smtClean="0"/>
              <a:pPr/>
              <a:t>25/02/43</a:t>
            </a:fld>
            <a:endParaRPr lang="ar-SA"/>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ar-SA"/>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1C03C00F-12AA-4ED5-A06C-2341FA765EE1}" type="slidenum">
              <a:rPr lang="ar-SA" smtClean="0"/>
              <a:pPr/>
              <a:t>‹#›</a:t>
            </a:fld>
            <a:endParaRPr lang="ar-SA"/>
          </a:p>
        </p:txBody>
      </p:sp>
    </p:spTree>
    <p:extLst>
      <p:ext uri="{BB962C8B-B14F-4D97-AF65-F5344CB8AC3E}">
        <p14:creationId xmlns:p14="http://schemas.microsoft.com/office/powerpoint/2010/main" val="728079754"/>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Lst>
  <p:txStyles>
    <p:titleStyle>
      <a:lvl1pPr algn="l" defTabSz="457200" rtl="1" eaLnBrk="1" latinLnBrk="0" hangingPunct="1">
        <a:spcBef>
          <a:spcPct val="0"/>
        </a:spcBef>
        <a:buNone/>
        <a:defRPr sz="32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21.png"/><Relationship Id="rId4" Type="http://schemas.openxmlformats.org/officeDocument/2006/relationships/hyperlink" Target="https://shigeoarai.deviantart.com/art/Stock-Photo-Blackboard-12811684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مربع نص 17">
            <a:extLst>
              <a:ext uri="{FF2B5EF4-FFF2-40B4-BE49-F238E27FC236}">
                <a16:creationId xmlns:a16="http://schemas.microsoft.com/office/drawing/2014/main" id="{BBE36809-2C6D-4846-B9E9-B7ACB0240880}"/>
              </a:ext>
            </a:extLst>
          </p:cNvPr>
          <p:cNvSpPr txBox="1"/>
          <p:nvPr/>
        </p:nvSpPr>
        <p:spPr>
          <a:xfrm>
            <a:off x="919626" y="1547097"/>
            <a:ext cx="2119745" cy="830997"/>
          </a:xfrm>
          <a:prstGeom prst="rect">
            <a:avLst/>
          </a:prstGeom>
          <a:noFill/>
        </p:spPr>
        <p:txBody>
          <a:bodyPr wrap="square" rtlCol="1">
            <a:spAutoFit/>
          </a:bodyPr>
          <a:lstStyle/>
          <a:p>
            <a:pPr algn="ctr" rtl="1"/>
            <a:r>
              <a:rPr lang="ar-SA" sz="2400" b="1" dirty="0">
                <a:effectLst>
                  <a:glow rad="228600">
                    <a:schemeClr val="accent2">
                      <a:satMod val="175000"/>
                      <a:alpha val="40000"/>
                    </a:schemeClr>
                  </a:glow>
                </a:effectLst>
                <a:cs typeface="A Amine" panose="00000400000000000000" pitchFamily="2" charset="-78"/>
              </a:rPr>
              <a:t>المهارات الحياتية و الأسرية</a:t>
            </a:r>
          </a:p>
        </p:txBody>
      </p:sp>
      <p:sp>
        <p:nvSpPr>
          <p:cNvPr id="2" name="سهم: خماسي 1">
            <a:extLst>
              <a:ext uri="{FF2B5EF4-FFF2-40B4-BE49-F238E27FC236}">
                <a16:creationId xmlns:a16="http://schemas.microsoft.com/office/drawing/2014/main" id="{428F1F2A-20D7-4F22-8FA8-3309BBD82451}"/>
              </a:ext>
            </a:extLst>
          </p:cNvPr>
          <p:cNvSpPr/>
          <p:nvPr/>
        </p:nvSpPr>
        <p:spPr>
          <a:xfrm flipH="1">
            <a:off x="5220071" y="1730800"/>
            <a:ext cx="3142839" cy="50906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sp>
        <p:nvSpPr>
          <p:cNvPr id="19" name="مربع نص 18">
            <a:extLst>
              <a:ext uri="{FF2B5EF4-FFF2-40B4-BE49-F238E27FC236}">
                <a16:creationId xmlns:a16="http://schemas.microsoft.com/office/drawing/2014/main" id="{5429199A-C062-43DB-BE0D-C761D260EA9B}"/>
              </a:ext>
            </a:extLst>
          </p:cNvPr>
          <p:cNvSpPr txBox="1"/>
          <p:nvPr/>
        </p:nvSpPr>
        <p:spPr>
          <a:xfrm>
            <a:off x="7059987" y="1730800"/>
            <a:ext cx="1694438" cy="461665"/>
          </a:xfrm>
          <a:prstGeom prst="rect">
            <a:avLst/>
          </a:prstGeom>
          <a:noFill/>
        </p:spPr>
        <p:txBody>
          <a:bodyPr wrap="square" rtlCol="1">
            <a:spAutoFit/>
          </a:bodyPr>
          <a:lstStyle/>
          <a:p>
            <a:pPr algn="ctr" rtl="1"/>
            <a:r>
              <a:rPr lang="ar-SA" sz="2400" b="1" dirty="0">
                <a:effectLst>
                  <a:glow rad="139700">
                    <a:schemeClr val="accent2">
                      <a:satMod val="175000"/>
                      <a:alpha val="40000"/>
                    </a:schemeClr>
                  </a:glow>
                </a:effectLst>
                <a:cs typeface="A Amine" panose="00000400000000000000" pitchFamily="2" charset="-78"/>
              </a:rPr>
              <a:t>التاريخ:</a:t>
            </a:r>
          </a:p>
        </p:txBody>
      </p:sp>
      <p:sp>
        <p:nvSpPr>
          <p:cNvPr id="24" name="سهم: خماسي 23">
            <a:extLst>
              <a:ext uri="{FF2B5EF4-FFF2-40B4-BE49-F238E27FC236}">
                <a16:creationId xmlns:a16="http://schemas.microsoft.com/office/drawing/2014/main" id="{0E4684D4-A6CE-48D5-BC90-6800241A3901}"/>
              </a:ext>
            </a:extLst>
          </p:cNvPr>
          <p:cNvSpPr/>
          <p:nvPr/>
        </p:nvSpPr>
        <p:spPr>
          <a:xfrm flipH="1">
            <a:off x="5628948" y="2357095"/>
            <a:ext cx="2733963" cy="50906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sp>
        <p:nvSpPr>
          <p:cNvPr id="26" name="سهم: خماسي 25">
            <a:extLst>
              <a:ext uri="{FF2B5EF4-FFF2-40B4-BE49-F238E27FC236}">
                <a16:creationId xmlns:a16="http://schemas.microsoft.com/office/drawing/2014/main" id="{AF7AA85C-EDDD-4A40-BFF8-ADA0D5A96191}"/>
              </a:ext>
            </a:extLst>
          </p:cNvPr>
          <p:cNvSpPr/>
          <p:nvPr/>
        </p:nvSpPr>
        <p:spPr>
          <a:xfrm flipH="1">
            <a:off x="6084168" y="2957280"/>
            <a:ext cx="2278743" cy="50906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sp>
        <p:nvSpPr>
          <p:cNvPr id="23" name="مربع نص 22">
            <a:extLst>
              <a:ext uri="{FF2B5EF4-FFF2-40B4-BE49-F238E27FC236}">
                <a16:creationId xmlns:a16="http://schemas.microsoft.com/office/drawing/2014/main" id="{281C775D-A32F-4A9B-BBC6-8E24197B4CAE}"/>
              </a:ext>
            </a:extLst>
          </p:cNvPr>
          <p:cNvSpPr txBox="1"/>
          <p:nvPr/>
        </p:nvSpPr>
        <p:spPr>
          <a:xfrm>
            <a:off x="7059987" y="2392303"/>
            <a:ext cx="1694438" cy="461665"/>
          </a:xfrm>
          <a:prstGeom prst="rect">
            <a:avLst/>
          </a:prstGeom>
          <a:noFill/>
        </p:spPr>
        <p:txBody>
          <a:bodyPr wrap="square" rtlCol="1">
            <a:spAutoFit/>
          </a:bodyPr>
          <a:lstStyle/>
          <a:p>
            <a:pPr algn="ctr" rtl="1"/>
            <a:r>
              <a:rPr lang="ar-SA" sz="2400" b="1" dirty="0">
                <a:effectLst>
                  <a:glow rad="139700">
                    <a:schemeClr val="accent2">
                      <a:satMod val="175000"/>
                      <a:alpha val="40000"/>
                    </a:schemeClr>
                  </a:glow>
                </a:effectLst>
                <a:cs typeface="A Amine" panose="00000400000000000000" pitchFamily="2" charset="-78"/>
              </a:rPr>
              <a:t>اليوم:</a:t>
            </a:r>
          </a:p>
        </p:txBody>
      </p:sp>
      <p:sp>
        <p:nvSpPr>
          <p:cNvPr id="22" name="مربع نص 21">
            <a:extLst>
              <a:ext uri="{FF2B5EF4-FFF2-40B4-BE49-F238E27FC236}">
                <a16:creationId xmlns:a16="http://schemas.microsoft.com/office/drawing/2014/main" id="{40E8D33D-DF68-446B-8CD4-6F9684074753}"/>
              </a:ext>
            </a:extLst>
          </p:cNvPr>
          <p:cNvSpPr txBox="1"/>
          <p:nvPr/>
        </p:nvSpPr>
        <p:spPr>
          <a:xfrm>
            <a:off x="7059987" y="2956671"/>
            <a:ext cx="1694438" cy="415498"/>
          </a:xfrm>
          <a:prstGeom prst="rect">
            <a:avLst/>
          </a:prstGeom>
          <a:noFill/>
        </p:spPr>
        <p:txBody>
          <a:bodyPr wrap="square" rtlCol="1">
            <a:spAutoFit/>
          </a:bodyPr>
          <a:lstStyle/>
          <a:p>
            <a:pPr algn="ctr" rtl="1"/>
            <a:r>
              <a:rPr lang="ar-SA" sz="2100" b="1" dirty="0">
                <a:effectLst>
                  <a:glow rad="139700">
                    <a:schemeClr val="accent2">
                      <a:satMod val="175000"/>
                      <a:alpha val="40000"/>
                    </a:schemeClr>
                  </a:glow>
                </a:effectLst>
                <a:cs typeface="A Amine" panose="00000400000000000000" pitchFamily="2" charset="-78"/>
              </a:rPr>
              <a:t>الحصة:</a:t>
            </a:r>
          </a:p>
        </p:txBody>
      </p:sp>
      <p:sp>
        <p:nvSpPr>
          <p:cNvPr id="3" name="مربع نص 2">
            <a:extLst>
              <a:ext uri="{FF2B5EF4-FFF2-40B4-BE49-F238E27FC236}">
                <a16:creationId xmlns:a16="http://schemas.microsoft.com/office/drawing/2014/main" id="{3BA4F7A8-E769-4388-B164-444FEEF96FF1}"/>
              </a:ext>
            </a:extLst>
          </p:cNvPr>
          <p:cNvSpPr txBox="1"/>
          <p:nvPr/>
        </p:nvSpPr>
        <p:spPr>
          <a:xfrm>
            <a:off x="6473722" y="1812206"/>
            <a:ext cx="1008609" cy="369332"/>
          </a:xfrm>
          <a:prstGeom prst="rect">
            <a:avLst/>
          </a:prstGeom>
          <a:noFill/>
        </p:spPr>
        <p:txBody>
          <a:bodyPr wrap="none" rtlCol="1">
            <a:spAutoFit/>
          </a:bodyPr>
          <a:lstStyle/>
          <a:p>
            <a:r>
              <a:rPr lang="ar-SA" dirty="0"/>
              <a:t>-2-1443</a:t>
            </a:r>
          </a:p>
        </p:txBody>
      </p:sp>
      <p:pic>
        <p:nvPicPr>
          <p:cNvPr id="5" name="صورة 4">
            <a:extLst>
              <a:ext uri="{FF2B5EF4-FFF2-40B4-BE49-F238E27FC236}">
                <a16:creationId xmlns:a16="http://schemas.microsoft.com/office/drawing/2014/main" id="{567F90DF-B974-4B21-9ECD-9DA53AA20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260" y="399"/>
            <a:ext cx="6517208" cy="857250"/>
          </a:xfrm>
          <a:prstGeom prst="rect">
            <a:avLst/>
          </a:prstGeom>
          <a:ln>
            <a:noFill/>
          </a:ln>
          <a:effectLst>
            <a:outerShdw blurRad="292100" dist="139700" dir="2700000" algn="tl" rotWithShape="0">
              <a:srgbClr val="333333">
                <a:alpha val="65000"/>
              </a:srgbClr>
            </a:outerShdw>
          </a:effectLst>
        </p:spPr>
      </p:pic>
      <p:pic>
        <p:nvPicPr>
          <p:cNvPr id="4" name="النشيد الوطني السّعودي - بدون موسيقى">
            <a:hlinkClick r:id="" action="ppaction://media"/>
            <a:extLst>
              <a:ext uri="{FF2B5EF4-FFF2-40B4-BE49-F238E27FC236}">
                <a16:creationId xmlns:a16="http://schemas.microsoft.com/office/drawing/2014/main" id="{A24AE47E-63C2-465F-8DC5-F2A22F069F8D}"/>
              </a:ext>
            </a:extLst>
          </p:cNvPr>
          <p:cNvPicPr>
            <a:picLocks noChangeAspect="1"/>
          </p:cNvPicPr>
          <p:nvPr>
            <a:videoFile r:link="rId1"/>
            <p:extLst>
              <p:ext uri="{DAA4B4D4-6D71-4841-9C94-3DE7FCFB9230}">
                <p14:media xmlns:p14="http://schemas.microsoft.com/office/powerpoint/2010/main" r:embed="rId2">
                  <p14:trim st="689"/>
                </p14:media>
              </p:ext>
            </p:extLst>
          </p:nvPr>
        </p:nvPicPr>
        <p:blipFill>
          <a:blip r:embed="rId5"/>
          <a:stretch>
            <a:fillRect/>
          </a:stretch>
        </p:blipFill>
        <p:spPr>
          <a:xfrm>
            <a:off x="4857246" y="3972354"/>
            <a:ext cx="2733964" cy="2621550"/>
          </a:xfrm>
          <a:prstGeom prst="roundRect">
            <a:avLst>
              <a:gd name="adj" fmla="val 16667"/>
            </a:avLst>
          </a:prstGeom>
          <a:ln>
            <a:noFill/>
          </a:ln>
          <a:effectLst>
            <a:innerShdw blurRad="114300">
              <a:prstClr val="black"/>
            </a:innerShdw>
          </a:effectLst>
          <a:scene3d>
            <a:camera prst="perspectiveRelaxed" fov="2700000">
              <a:rot lat="19800000" lon="1200000" rev="20820000"/>
            </a:camera>
            <a:lightRig rig="threePt" dir="t"/>
          </a:scene3d>
          <a:sp3d contourW="6350" prstMaterial="matte">
            <a:bevelT w="101600" h="101600"/>
            <a:contourClr>
              <a:srgbClr val="969696"/>
            </a:contourClr>
          </a:sp3d>
        </p:spPr>
      </p:pic>
      <p:pic>
        <p:nvPicPr>
          <p:cNvPr id="7" name="صورة 6">
            <a:extLst>
              <a:ext uri="{FF2B5EF4-FFF2-40B4-BE49-F238E27FC236}">
                <a16:creationId xmlns:a16="http://schemas.microsoft.com/office/drawing/2014/main" id="{46C0CEF1-A8F5-4C37-8527-BFA68B3ED6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2792" y="3067542"/>
            <a:ext cx="2733964" cy="26499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صورة 8">
            <a:extLst>
              <a:ext uri="{FF2B5EF4-FFF2-40B4-BE49-F238E27FC236}">
                <a16:creationId xmlns:a16="http://schemas.microsoft.com/office/drawing/2014/main" id="{D1C35C56-1C5C-48A0-9F4A-8110FCA23F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584" y="911009"/>
            <a:ext cx="3024336" cy="636088"/>
          </a:xfrm>
          <a:prstGeom prst="rect">
            <a:avLst/>
          </a:prstGeom>
        </p:spPr>
      </p:pic>
    </p:spTree>
    <p:extLst>
      <p:ext uri="{BB962C8B-B14F-4D97-AF65-F5344CB8AC3E}">
        <p14:creationId xmlns:p14="http://schemas.microsoft.com/office/powerpoint/2010/main" val="3760568706"/>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6759B25-6F3A-414A-8188-4CA86AA8D6AE}"/>
              </a:ext>
            </a:extLst>
          </p:cNvPr>
          <p:cNvPicPr>
            <a:picLocks noChangeAspect="1"/>
          </p:cNvPicPr>
          <p:nvPr/>
        </p:nvPicPr>
        <p:blipFill rotWithShape="1">
          <a:blip r:embed="rId2"/>
          <a:srcRect l="42125" t="41596" r="26375" b="47198"/>
          <a:stretch/>
        </p:blipFill>
        <p:spPr>
          <a:xfrm>
            <a:off x="4572000" y="32506"/>
            <a:ext cx="3744412" cy="1008113"/>
          </a:xfrm>
          <a:prstGeom prst="rect">
            <a:avLst/>
          </a:prstGeom>
          <a:ln>
            <a:noFill/>
          </a:ln>
          <a:effectLst>
            <a:softEdge rad="112500"/>
          </a:effectLst>
        </p:spPr>
      </p:pic>
      <p:sp>
        <p:nvSpPr>
          <p:cNvPr id="4" name="مستطيل: مشطوف الحواف 3">
            <a:extLst>
              <a:ext uri="{FF2B5EF4-FFF2-40B4-BE49-F238E27FC236}">
                <a16:creationId xmlns:a16="http://schemas.microsoft.com/office/drawing/2014/main" id="{47598CA7-8E62-4F3F-B0DF-DED1A1FC2E36}"/>
              </a:ext>
            </a:extLst>
          </p:cNvPr>
          <p:cNvSpPr/>
          <p:nvPr/>
        </p:nvSpPr>
        <p:spPr>
          <a:xfrm>
            <a:off x="4067940" y="1172689"/>
            <a:ext cx="4248472" cy="648072"/>
          </a:xfrm>
          <a:prstGeom prst="bevel">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من معلم الأمة الأول؟</a:t>
            </a:r>
          </a:p>
        </p:txBody>
      </p:sp>
      <p:pic>
        <p:nvPicPr>
          <p:cNvPr id="5" name="صورة 4">
            <a:extLst>
              <a:ext uri="{FF2B5EF4-FFF2-40B4-BE49-F238E27FC236}">
                <a16:creationId xmlns:a16="http://schemas.microsoft.com/office/drawing/2014/main" id="{988C3C9B-C1F3-44D0-82BA-083BDDFACF1F}"/>
              </a:ext>
            </a:extLst>
          </p:cNvPr>
          <p:cNvPicPr>
            <a:picLocks noChangeAspect="1"/>
          </p:cNvPicPr>
          <p:nvPr/>
        </p:nvPicPr>
        <p:blipFill rotWithShape="1">
          <a:blip r:embed="rId2"/>
          <a:srcRect l="50224" t="52002" r="25476" b="40794"/>
          <a:stretch/>
        </p:blipFill>
        <p:spPr>
          <a:xfrm>
            <a:off x="3275856" y="1972979"/>
            <a:ext cx="3888432" cy="648072"/>
          </a:xfrm>
          <a:prstGeom prst="rect">
            <a:avLst/>
          </a:prstGeom>
          <a:ln>
            <a:noFill/>
          </a:ln>
          <a:effectLst>
            <a:softEdge rad="112500"/>
          </a:effectLst>
        </p:spPr>
      </p:pic>
      <p:sp>
        <p:nvSpPr>
          <p:cNvPr id="6" name="إطار 5">
            <a:extLst>
              <a:ext uri="{FF2B5EF4-FFF2-40B4-BE49-F238E27FC236}">
                <a16:creationId xmlns:a16="http://schemas.microsoft.com/office/drawing/2014/main" id="{2582F35A-CF97-4223-952A-DC7C1CFD4DE5}"/>
              </a:ext>
            </a:extLst>
          </p:cNvPr>
          <p:cNvSpPr/>
          <p:nvPr/>
        </p:nvSpPr>
        <p:spPr>
          <a:xfrm>
            <a:off x="2594841" y="3872388"/>
            <a:ext cx="4248472" cy="648072"/>
          </a:xfrm>
          <a:prstGeom prst="fram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bg1"/>
                </a:solidFill>
                <a:latin typeface="Arial" panose="020B0604020202020204" pitchFamily="34" charset="0"/>
                <a:cs typeface="Arial" panose="020B0604020202020204" pitchFamily="34" charset="0"/>
              </a:rPr>
              <a:t>ما أهمية المعلمة؟</a:t>
            </a:r>
          </a:p>
        </p:txBody>
      </p:sp>
      <p:grpSp>
        <p:nvGrpSpPr>
          <p:cNvPr id="2" name="مجموعة 1">
            <a:extLst>
              <a:ext uri="{FF2B5EF4-FFF2-40B4-BE49-F238E27FC236}">
                <a16:creationId xmlns:a16="http://schemas.microsoft.com/office/drawing/2014/main" id="{16F36A44-C583-4161-8CE0-3717B3C9F8F4}"/>
              </a:ext>
            </a:extLst>
          </p:cNvPr>
          <p:cNvGrpSpPr/>
          <p:nvPr/>
        </p:nvGrpSpPr>
        <p:grpSpPr>
          <a:xfrm>
            <a:off x="1298697" y="4671638"/>
            <a:ext cx="6585671" cy="1628800"/>
            <a:chOff x="1439652" y="4560985"/>
            <a:chExt cx="7128792" cy="1628800"/>
          </a:xfrm>
        </p:grpSpPr>
        <p:pic>
          <p:nvPicPr>
            <p:cNvPr id="7" name="صورة 6">
              <a:extLst>
                <a:ext uri="{FF2B5EF4-FFF2-40B4-BE49-F238E27FC236}">
                  <a16:creationId xmlns:a16="http://schemas.microsoft.com/office/drawing/2014/main" id="{E803A85B-7C8C-4D27-8D5F-DAC04FABDD7C}"/>
                </a:ext>
              </a:extLst>
            </p:cNvPr>
            <p:cNvPicPr>
              <a:picLocks noChangeAspect="1"/>
            </p:cNvPicPr>
            <p:nvPr/>
          </p:nvPicPr>
          <p:blipFill rotWithShape="1">
            <a:blip r:embed="rId2">
              <a:duotone>
                <a:prstClr val="black"/>
                <a:schemeClr val="accent2">
                  <a:tint val="45000"/>
                  <a:satMod val="400000"/>
                </a:schemeClr>
              </a:duotone>
            </a:blip>
            <a:srcRect l="29074" t="59405" r="26376" b="22489"/>
            <a:stretch/>
          </p:blipFill>
          <p:spPr>
            <a:xfrm>
              <a:off x="1439652" y="4560985"/>
              <a:ext cx="7128792" cy="16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مستطيل 7">
              <a:extLst>
                <a:ext uri="{FF2B5EF4-FFF2-40B4-BE49-F238E27FC236}">
                  <a16:creationId xmlns:a16="http://schemas.microsoft.com/office/drawing/2014/main" id="{98699BFD-D8C6-415B-98CA-7950179FF570}"/>
                </a:ext>
              </a:extLst>
            </p:cNvPr>
            <p:cNvSpPr/>
            <p:nvPr/>
          </p:nvSpPr>
          <p:spPr>
            <a:xfrm>
              <a:off x="6588224" y="4563118"/>
              <a:ext cx="1944216" cy="4500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aphicFrame>
        <p:nvGraphicFramePr>
          <p:cNvPr id="9" name="جدول 9">
            <a:extLst>
              <a:ext uri="{FF2B5EF4-FFF2-40B4-BE49-F238E27FC236}">
                <a16:creationId xmlns:a16="http://schemas.microsoft.com/office/drawing/2014/main" id="{A00BCD36-5367-4711-B33E-B52CBC851827}"/>
              </a:ext>
            </a:extLst>
          </p:cNvPr>
          <p:cNvGraphicFramePr>
            <a:graphicFrameLocks noGrp="1"/>
          </p:cNvGraphicFramePr>
          <p:nvPr>
            <p:extLst>
              <p:ext uri="{D42A27DB-BD31-4B8C-83A1-F6EECF244321}">
                <p14:modId xmlns:p14="http://schemas.microsoft.com/office/powerpoint/2010/main" val="3909249207"/>
              </p:ext>
            </p:extLst>
          </p:nvPr>
        </p:nvGraphicFramePr>
        <p:xfrm>
          <a:off x="0" y="0"/>
          <a:ext cx="3376619" cy="1112520"/>
        </p:xfrm>
        <a:graphic>
          <a:graphicData uri="http://schemas.openxmlformats.org/drawingml/2006/table">
            <a:tbl>
              <a:tblPr rtl="1" firstRow="1" bandRow="1">
                <a:tableStyleId>{21E4AEA4-8DFA-4A89-87EB-49C32662AFE0}</a:tableStyleId>
              </a:tblPr>
              <a:tblGrid>
                <a:gridCol w="1468234">
                  <a:extLst>
                    <a:ext uri="{9D8B030D-6E8A-4147-A177-3AD203B41FA5}">
                      <a16:colId xmlns:a16="http://schemas.microsoft.com/office/drawing/2014/main" val="2581130238"/>
                    </a:ext>
                  </a:extLst>
                </a:gridCol>
                <a:gridCol w="1908385">
                  <a:extLst>
                    <a:ext uri="{9D8B030D-6E8A-4147-A177-3AD203B41FA5}">
                      <a16:colId xmlns:a16="http://schemas.microsoft.com/office/drawing/2014/main" val="3353124102"/>
                    </a:ext>
                  </a:extLst>
                </a:gridCol>
              </a:tblGrid>
              <a:tr h="370840">
                <a:tc>
                  <a:txBody>
                    <a:bodyPr/>
                    <a:lstStyle/>
                    <a:p>
                      <a:pPr rtl="1"/>
                      <a:r>
                        <a:rPr lang="ar-SA" sz="1800" b="1" dirty="0">
                          <a:ln>
                            <a:noFill/>
                          </a:ln>
                          <a:solidFill>
                            <a:sysClr val="windowText" lastClr="000000"/>
                          </a:solidFill>
                          <a:latin typeface="Arial" panose="020B0604020202020204" pitchFamily="34" charset="0"/>
                          <a:cs typeface="Arial" panose="020B0604020202020204" pitchFamily="34" charset="0"/>
                        </a:rPr>
                        <a:t>الكتاب صفحة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800" b="1" dirty="0">
                          <a:ln>
                            <a:noFill/>
                          </a:ln>
                          <a:solidFill>
                            <a:sysClr val="windowText" lastClr="000000"/>
                          </a:solidFill>
                          <a:latin typeface="Arial" panose="020B0604020202020204" pitchFamily="34" charset="0"/>
                          <a:cs typeface="Arial" panose="020B0604020202020204" pitchFamily="34" charset="0"/>
                        </a:rPr>
                        <a:t>59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11931202"/>
                  </a:ext>
                </a:extLst>
              </a:tr>
              <a:tr h="370840">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المهارة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تفكير ناقد</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46209911"/>
                  </a:ext>
                </a:extLst>
              </a:tr>
              <a:tr h="370840">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الاستراتيجية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المناقشة والحوار</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16820595"/>
                  </a:ext>
                </a:extLst>
              </a:tr>
            </a:tbl>
          </a:graphicData>
        </a:graphic>
      </p:graphicFrame>
      <p:sp>
        <p:nvSpPr>
          <p:cNvPr id="10" name="مستطيل: مشطوف الحواف 9">
            <a:extLst>
              <a:ext uri="{FF2B5EF4-FFF2-40B4-BE49-F238E27FC236}">
                <a16:creationId xmlns:a16="http://schemas.microsoft.com/office/drawing/2014/main" id="{C998A368-865F-4F11-87D0-5D2043031EAF}"/>
              </a:ext>
            </a:extLst>
          </p:cNvPr>
          <p:cNvSpPr/>
          <p:nvPr/>
        </p:nvSpPr>
        <p:spPr>
          <a:xfrm>
            <a:off x="2306811" y="3011929"/>
            <a:ext cx="4824532" cy="648072"/>
          </a:xfrm>
          <a:prstGeom prst="bevel">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bg1"/>
                </a:solidFill>
                <a:latin typeface="Arial" panose="020B0604020202020204" pitchFamily="34" charset="0"/>
                <a:cs typeface="Arial" panose="020B0604020202020204" pitchFamily="34" charset="0"/>
              </a:rPr>
              <a:t>ماذا لو لم يوجد معلمون  بحياتنا؟</a:t>
            </a:r>
          </a:p>
        </p:txBody>
      </p:sp>
    </p:spTree>
    <p:extLst>
      <p:ext uri="{BB962C8B-B14F-4D97-AF65-F5344CB8AC3E}">
        <p14:creationId xmlns:p14="http://schemas.microsoft.com/office/powerpoint/2010/main" val="806434738"/>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CF97C64-607C-497B-A890-E41374DE7AF1}"/>
              </a:ext>
            </a:extLst>
          </p:cNvPr>
          <p:cNvPicPr>
            <a:picLocks noChangeAspect="1"/>
          </p:cNvPicPr>
          <p:nvPr/>
        </p:nvPicPr>
        <p:blipFill rotWithShape="1">
          <a:blip r:embed="rId2"/>
          <a:srcRect l="63491" t="30415" r="22158" b="48163"/>
          <a:stretch/>
        </p:blipFill>
        <p:spPr>
          <a:xfrm>
            <a:off x="3769895" y="2941516"/>
            <a:ext cx="4281904" cy="3555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مربع نص 6">
            <a:extLst>
              <a:ext uri="{FF2B5EF4-FFF2-40B4-BE49-F238E27FC236}">
                <a16:creationId xmlns:a16="http://schemas.microsoft.com/office/drawing/2014/main" id="{34F195BF-F5F8-488F-A3AA-49CD98839B4D}"/>
              </a:ext>
            </a:extLst>
          </p:cNvPr>
          <p:cNvSpPr txBox="1"/>
          <p:nvPr/>
        </p:nvSpPr>
        <p:spPr>
          <a:xfrm>
            <a:off x="1100930" y="3955411"/>
            <a:ext cx="1978427" cy="1323439"/>
          </a:xfrm>
          <a:prstGeom prst="rect">
            <a:avLst/>
          </a:prstGeom>
          <a:noFill/>
        </p:spPr>
        <p:txBody>
          <a:bodyPr wrap="none" rtlCol="1">
            <a:spAutoFit/>
          </a:bodyPr>
          <a:lstStyle/>
          <a:p>
            <a:r>
              <a:rPr lang="ar-SA" sz="8000" b="1" dirty="0">
                <a:latin typeface="Ping AR + LT Thin" panose="00000300000000000000" pitchFamily="50" charset="-78"/>
                <a:ea typeface="Ping AR + LT Thin" panose="00000300000000000000" pitchFamily="50" charset="-78"/>
                <a:cs typeface="Ping AR + LT Thin" panose="00000300000000000000" pitchFamily="50" charset="-78"/>
              </a:rPr>
              <a:t>رأيك</a:t>
            </a:r>
          </a:p>
        </p:txBody>
      </p:sp>
      <p:pic>
        <p:nvPicPr>
          <p:cNvPr id="9" name="صورة 8">
            <a:extLst>
              <a:ext uri="{FF2B5EF4-FFF2-40B4-BE49-F238E27FC236}">
                <a16:creationId xmlns:a16="http://schemas.microsoft.com/office/drawing/2014/main" id="{B2100506-F78D-472E-B7BE-5BCCA705BCCD}"/>
              </a:ext>
            </a:extLst>
          </p:cNvPr>
          <p:cNvPicPr>
            <a:picLocks noChangeAspect="1"/>
          </p:cNvPicPr>
          <p:nvPr/>
        </p:nvPicPr>
        <p:blipFill rotWithShape="1">
          <a:blip r:embed="rId3"/>
          <a:srcRect l="26376" t="30391" r="57087" b="51002"/>
          <a:stretch/>
        </p:blipFill>
        <p:spPr>
          <a:xfrm>
            <a:off x="938232" y="4278507"/>
            <a:ext cx="2462958" cy="2000685"/>
          </a:xfrm>
          <a:prstGeom prst="rect">
            <a:avLst/>
          </a:prstGeom>
          <a:solidFill>
            <a:srgbClr val="FFFFFF">
              <a:shade val="85000"/>
            </a:srgbClr>
          </a:solidFill>
          <a:ln w="190500" cap="sq">
            <a:solidFill>
              <a:schemeClr val="accent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صورة 12">
            <a:extLst>
              <a:ext uri="{FF2B5EF4-FFF2-40B4-BE49-F238E27FC236}">
                <a16:creationId xmlns:a16="http://schemas.microsoft.com/office/drawing/2014/main" id="{7393197B-7CFA-4C7A-8B42-DE7DE05D02B6}"/>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123602" y="2398854"/>
            <a:ext cx="1296272" cy="1296272"/>
          </a:xfrm>
          <a:prstGeom prst="rect">
            <a:avLst/>
          </a:prstGeom>
        </p:spPr>
      </p:pic>
      <p:graphicFrame>
        <p:nvGraphicFramePr>
          <p:cNvPr id="10" name="جدول 9">
            <a:extLst>
              <a:ext uri="{FF2B5EF4-FFF2-40B4-BE49-F238E27FC236}">
                <a16:creationId xmlns:a16="http://schemas.microsoft.com/office/drawing/2014/main" id="{6A8593A3-00F5-4F62-93DC-889B27DA7B41}"/>
              </a:ext>
            </a:extLst>
          </p:cNvPr>
          <p:cNvGraphicFramePr>
            <a:graphicFrameLocks noGrp="1"/>
          </p:cNvGraphicFramePr>
          <p:nvPr>
            <p:extLst>
              <p:ext uri="{D42A27DB-BD31-4B8C-83A1-F6EECF244321}">
                <p14:modId xmlns:p14="http://schemas.microsoft.com/office/powerpoint/2010/main" val="2636972648"/>
              </p:ext>
            </p:extLst>
          </p:nvPr>
        </p:nvGraphicFramePr>
        <p:xfrm>
          <a:off x="0" y="0"/>
          <a:ext cx="3376619" cy="1112520"/>
        </p:xfrm>
        <a:graphic>
          <a:graphicData uri="http://schemas.openxmlformats.org/drawingml/2006/table">
            <a:tbl>
              <a:tblPr rtl="1" firstRow="1" bandRow="1">
                <a:tableStyleId>{21E4AEA4-8DFA-4A89-87EB-49C32662AFE0}</a:tableStyleId>
              </a:tblPr>
              <a:tblGrid>
                <a:gridCol w="1468234">
                  <a:extLst>
                    <a:ext uri="{9D8B030D-6E8A-4147-A177-3AD203B41FA5}">
                      <a16:colId xmlns:a16="http://schemas.microsoft.com/office/drawing/2014/main" val="2581130238"/>
                    </a:ext>
                  </a:extLst>
                </a:gridCol>
                <a:gridCol w="1908385">
                  <a:extLst>
                    <a:ext uri="{9D8B030D-6E8A-4147-A177-3AD203B41FA5}">
                      <a16:colId xmlns:a16="http://schemas.microsoft.com/office/drawing/2014/main" val="3353124102"/>
                    </a:ext>
                  </a:extLst>
                </a:gridCol>
              </a:tblGrid>
              <a:tr h="370840">
                <a:tc>
                  <a:txBody>
                    <a:bodyPr/>
                    <a:lstStyle/>
                    <a:p>
                      <a:pPr rtl="1"/>
                      <a:r>
                        <a:rPr lang="ar-SA" sz="1800" b="1" dirty="0">
                          <a:ln>
                            <a:noFill/>
                          </a:ln>
                          <a:solidFill>
                            <a:sysClr val="windowText" lastClr="000000"/>
                          </a:solidFill>
                          <a:latin typeface="Arial" panose="020B0604020202020204" pitchFamily="34" charset="0"/>
                          <a:cs typeface="Arial" panose="020B0604020202020204" pitchFamily="34" charset="0"/>
                        </a:rPr>
                        <a:t>الكتاب صفحة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800" b="1" dirty="0">
                          <a:ln>
                            <a:noFill/>
                          </a:ln>
                          <a:solidFill>
                            <a:sysClr val="windowText" lastClr="000000"/>
                          </a:solidFill>
                          <a:latin typeface="Arial" panose="020B0604020202020204" pitchFamily="34" charset="0"/>
                          <a:cs typeface="Arial" panose="020B0604020202020204" pitchFamily="34" charset="0"/>
                        </a:rPr>
                        <a:t>60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11931202"/>
                  </a:ext>
                </a:extLst>
              </a:tr>
              <a:tr h="370840">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المهارة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تفكير ناقد</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46209911"/>
                  </a:ext>
                </a:extLst>
              </a:tr>
              <a:tr h="370840">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الاستراتيجية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التمييز</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16820595"/>
                  </a:ext>
                </a:extLst>
              </a:tr>
            </a:tbl>
          </a:graphicData>
        </a:graphic>
      </p:graphicFrame>
      <p:pic>
        <p:nvPicPr>
          <p:cNvPr id="5" name="صورة 4">
            <a:extLst>
              <a:ext uri="{FF2B5EF4-FFF2-40B4-BE49-F238E27FC236}">
                <a16:creationId xmlns:a16="http://schemas.microsoft.com/office/drawing/2014/main" id="{85431902-E5C6-4F06-97B5-8DD18485A3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3705" y="0"/>
            <a:ext cx="2591162" cy="1457528"/>
          </a:xfrm>
          <a:prstGeom prst="rect">
            <a:avLst/>
          </a:prstGeom>
        </p:spPr>
      </p:pic>
      <p:sp>
        <p:nvSpPr>
          <p:cNvPr id="8" name="مستطيل 7">
            <a:extLst>
              <a:ext uri="{FF2B5EF4-FFF2-40B4-BE49-F238E27FC236}">
                <a16:creationId xmlns:a16="http://schemas.microsoft.com/office/drawing/2014/main" id="{08D0CC99-3846-4764-AD8F-EE9CFBE58543}"/>
              </a:ext>
            </a:extLst>
          </p:cNvPr>
          <p:cNvSpPr/>
          <p:nvPr/>
        </p:nvSpPr>
        <p:spPr>
          <a:xfrm>
            <a:off x="1494074" y="1492238"/>
            <a:ext cx="6155852" cy="646331"/>
          </a:xfrm>
          <a:prstGeom prst="rect">
            <a:avLst/>
          </a:prstGeom>
          <a:noFill/>
        </p:spPr>
        <p:txBody>
          <a:bodyPr wrap="none" lIns="91440" tIns="45720" rIns="91440" bIns="45720">
            <a:spAutoFit/>
          </a:bodyPr>
          <a:lstStyle/>
          <a:p>
            <a:pPr marL="571500" indent="-571500" algn="ctr" rtl="1">
              <a:buFont typeface="Wingdings" panose="05000000000000000000" pitchFamily="2" charset="2"/>
              <a:buChar char="v"/>
            </a:pPr>
            <a:r>
              <a:rPr lang="ar-SA"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cs typeface="Arial" panose="020B0604020202020204" pitchFamily="34" charset="0"/>
              </a:rPr>
              <a:t>شاهدي المواقف الأتية ثم دوني رأيك</a:t>
            </a:r>
            <a:endParaRPr lang="ar-SA" sz="3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cs typeface="Arial" panose="020B0604020202020204" pitchFamily="34" charset="0"/>
            </a:endParaRPr>
          </a:p>
        </p:txBody>
      </p:sp>
      <p:pic>
        <p:nvPicPr>
          <p:cNvPr id="12" name="صورة 11">
            <a:extLst>
              <a:ext uri="{FF2B5EF4-FFF2-40B4-BE49-F238E27FC236}">
                <a16:creationId xmlns:a16="http://schemas.microsoft.com/office/drawing/2014/main" id="{2FC55194-CFBC-4981-BE27-6998E288032D}"/>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292694" y="2521639"/>
            <a:ext cx="859429" cy="859429"/>
          </a:xfrm>
          <a:prstGeom prst="rect">
            <a:avLst/>
          </a:prstGeom>
        </p:spPr>
      </p:pic>
    </p:spTree>
    <p:extLst>
      <p:ext uri="{BB962C8B-B14F-4D97-AF65-F5344CB8AC3E}">
        <p14:creationId xmlns:p14="http://schemas.microsoft.com/office/powerpoint/2010/main" val="1076595415"/>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CF97C64-607C-497B-A890-E41374DE7AF1}"/>
              </a:ext>
            </a:extLst>
          </p:cNvPr>
          <p:cNvPicPr>
            <a:picLocks noChangeAspect="1"/>
          </p:cNvPicPr>
          <p:nvPr/>
        </p:nvPicPr>
        <p:blipFill rotWithShape="1">
          <a:blip r:embed="rId2"/>
          <a:srcRect l="63734" t="52687" r="22760" b="31161"/>
          <a:stretch/>
        </p:blipFill>
        <p:spPr>
          <a:xfrm>
            <a:off x="3457374" y="2245494"/>
            <a:ext cx="4775267" cy="432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صورة 7">
            <a:extLst>
              <a:ext uri="{FF2B5EF4-FFF2-40B4-BE49-F238E27FC236}">
                <a16:creationId xmlns:a16="http://schemas.microsoft.com/office/drawing/2014/main" id="{F17E6E6E-6368-44D0-A3DC-7B56AB0F2AB9}"/>
              </a:ext>
            </a:extLst>
          </p:cNvPr>
          <p:cNvPicPr>
            <a:picLocks noChangeAspect="1"/>
          </p:cNvPicPr>
          <p:nvPr/>
        </p:nvPicPr>
        <p:blipFill rotWithShape="1">
          <a:blip r:embed="rId3"/>
          <a:srcRect l="25588" t="43071" r="57088" b="39760"/>
          <a:stretch/>
        </p:blipFill>
        <p:spPr>
          <a:xfrm>
            <a:off x="1115616" y="3810511"/>
            <a:ext cx="2552054" cy="2016224"/>
          </a:xfrm>
          <a:prstGeom prst="rect">
            <a:avLst/>
          </a:prstGeom>
          <a:solidFill>
            <a:srgbClr val="FFFFFF">
              <a:shade val="85000"/>
            </a:srgbClr>
          </a:solidFill>
          <a:ln w="190500" cap="sq">
            <a:solidFill>
              <a:schemeClr val="accent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صورة 9">
            <a:extLst>
              <a:ext uri="{FF2B5EF4-FFF2-40B4-BE49-F238E27FC236}">
                <a16:creationId xmlns:a16="http://schemas.microsoft.com/office/drawing/2014/main" id="{AA1496E8-15B0-48CF-926F-40CB4AB42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1641686"/>
            <a:ext cx="2139710" cy="1349376"/>
          </a:xfrm>
          <a:prstGeom prst="rect">
            <a:avLst/>
          </a:prstGeom>
        </p:spPr>
      </p:pic>
      <p:graphicFrame>
        <p:nvGraphicFramePr>
          <p:cNvPr id="9" name="جدول 8">
            <a:extLst>
              <a:ext uri="{FF2B5EF4-FFF2-40B4-BE49-F238E27FC236}">
                <a16:creationId xmlns:a16="http://schemas.microsoft.com/office/drawing/2014/main" id="{E0926B5F-E85B-4E96-B9CA-26954F1A475E}"/>
              </a:ext>
            </a:extLst>
          </p:cNvPr>
          <p:cNvGraphicFramePr>
            <a:graphicFrameLocks noGrp="1"/>
          </p:cNvGraphicFramePr>
          <p:nvPr>
            <p:extLst>
              <p:ext uri="{D42A27DB-BD31-4B8C-83A1-F6EECF244321}">
                <p14:modId xmlns:p14="http://schemas.microsoft.com/office/powerpoint/2010/main" val="1160744062"/>
              </p:ext>
            </p:extLst>
          </p:nvPr>
        </p:nvGraphicFramePr>
        <p:xfrm>
          <a:off x="0" y="0"/>
          <a:ext cx="3376619" cy="1112520"/>
        </p:xfrm>
        <a:graphic>
          <a:graphicData uri="http://schemas.openxmlformats.org/drawingml/2006/table">
            <a:tbl>
              <a:tblPr rtl="1" firstRow="1" bandRow="1">
                <a:tableStyleId>{21E4AEA4-8DFA-4A89-87EB-49C32662AFE0}</a:tableStyleId>
              </a:tblPr>
              <a:tblGrid>
                <a:gridCol w="1468234">
                  <a:extLst>
                    <a:ext uri="{9D8B030D-6E8A-4147-A177-3AD203B41FA5}">
                      <a16:colId xmlns:a16="http://schemas.microsoft.com/office/drawing/2014/main" val="2581130238"/>
                    </a:ext>
                  </a:extLst>
                </a:gridCol>
                <a:gridCol w="1908385">
                  <a:extLst>
                    <a:ext uri="{9D8B030D-6E8A-4147-A177-3AD203B41FA5}">
                      <a16:colId xmlns:a16="http://schemas.microsoft.com/office/drawing/2014/main" val="3353124102"/>
                    </a:ext>
                  </a:extLst>
                </a:gridCol>
              </a:tblGrid>
              <a:tr h="370840">
                <a:tc>
                  <a:txBody>
                    <a:bodyPr/>
                    <a:lstStyle/>
                    <a:p>
                      <a:pPr rtl="1"/>
                      <a:r>
                        <a:rPr lang="ar-SA" sz="1800" b="1" dirty="0">
                          <a:ln>
                            <a:noFill/>
                          </a:ln>
                          <a:solidFill>
                            <a:sysClr val="windowText" lastClr="000000"/>
                          </a:solidFill>
                          <a:latin typeface="Arial" panose="020B0604020202020204" pitchFamily="34" charset="0"/>
                          <a:cs typeface="Arial" panose="020B0604020202020204" pitchFamily="34" charset="0"/>
                        </a:rPr>
                        <a:t>الكتاب صفحة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800" b="1" dirty="0">
                          <a:ln>
                            <a:noFill/>
                          </a:ln>
                          <a:solidFill>
                            <a:sysClr val="windowText" lastClr="000000"/>
                          </a:solidFill>
                          <a:latin typeface="Arial" panose="020B0604020202020204" pitchFamily="34" charset="0"/>
                          <a:cs typeface="Arial" panose="020B0604020202020204" pitchFamily="34" charset="0"/>
                        </a:rPr>
                        <a:t>60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11931202"/>
                  </a:ext>
                </a:extLst>
              </a:tr>
              <a:tr h="370840">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المهارة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تفكير ناقد</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46209911"/>
                  </a:ext>
                </a:extLst>
              </a:tr>
              <a:tr h="370840">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الاستراتيجية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التمييز</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16820595"/>
                  </a:ext>
                </a:extLst>
              </a:tr>
            </a:tbl>
          </a:graphicData>
        </a:graphic>
      </p:graphicFrame>
      <p:pic>
        <p:nvPicPr>
          <p:cNvPr id="7" name="صورة 6">
            <a:extLst>
              <a:ext uri="{FF2B5EF4-FFF2-40B4-BE49-F238E27FC236}">
                <a16:creationId xmlns:a16="http://schemas.microsoft.com/office/drawing/2014/main" id="{BBA17E21-CA0F-4E17-AA24-AEB839C13F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4288" y="1426045"/>
            <a:ext cx="1181265" cy="1181265"/>
          </a:xfrm>
          <a:prstGeom prst="rect">
            <a:avLst/>
          </a:prstGeom>
        </p:spPr>
      </p:pic>
    </p:spTree>
    <p:extLst>
      <p:ext uri="{BB962C8B-B14F-4D97-AF65-F5344CB8AC3E}">
        <p14:creationId xmlns:p14="http://schemas.microsoft.com/office/powerpoint/2010/main" val="3392025568"/>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332A85D4-28CE-4C1E-9F17-566F3B5E0447}"/>
              </a:ext>
            </a:extLst>
          </p:cNvPr>
          <p:cNvSpPr txBox="1"/>
          <p:nvPr/>
        </p:nvSpPr>
        <p:spPr>
          <a:xfrm>
            <a:off x="1187624" y="1700808"/>
            <a:ext cx="6768752" cy="4247317"/>
          </a:xfrm>
          <a:prstGeom prst="rect">
            <a:avLst/>
          </a:prstGeom>
          <a:noFill/>
        </p:spPr>
        <p:txBody>
          <a:bodyPr wrap="square">
            <a:spAutoFit/>
          </a:bodyPr>
          <a:lstStyle/>
          <a:p>
            <a:pPr algn="ctr" rtl="1"/>
            <a:r>
              <a:rPr lang="ar-SA" sz="5400" b="1" i="0" dirty="0">
                <a:solidFill>
                  <a:srgbClr val="000000"/>
                </a:solidFill>
                <a:effectLst/>
                <a:latin typeface="Traditional Arabic" panose="02020603050405020304" pitchFamily="18" charset="-78"/>
                <a:cs typeface="Traditional Arabic" panose="02020603050405020304" pitchFamily="18" charset="-78"/>
              </a:rPr>
              <a:t>وَإِذَا حُيِّيتُم بِتَحِيَّةٍ فَحَيُّوا بِأَحْسَنَ مِنْهَا أَوْ رُدُّوهَا ۗ إِنَّ اللَّهَ كَانَ على كُلِّ شَيْءٍ حَسِيبًا</a:t>
            </a:r>
          </a:p>
          <a:p>
            <a:pPr algn="ctr" rtl="1"/>
            <a:endParaRPr lang="ar-SA" sz="5400" b="1" dirty="0">
              <a:solidFill>
                <a:srgbClr val="000000"/>
              </a:solidFill>
              <a:latin typeface="Traditional Arabic" panose="02020603050405020304" pitchFamily="18" charset="-78"/>
              <a:cs typeface="Traditional Arabic" panose="02020603050405020304" pitchFamily="18" charset="-78"/>
            </a:endParaRPr>
          </a:p>
          <a:p>
            <a:pPr algn="ctr" rtl="1"/>
            <a:r>
              <a:rPr lang="ar-SA" sz="5400" b="1" dirty="0">
                <a:solidFill>
                  <a:srgbClr val="000000"/>
                </a:solidFill>
                <a:latin typeface="Traditional Arabic" panose="02020603050405020304" pitchFamily="18" charset="-78"/>
                <a:cs typeface="Traditional Arabic" panose="02020603050405020304" pitchFamily="18" charset="-78"/>
              </a:rPr>
              <a:t>سورة النساء</a:t>
            </a:r>
            <a:r>
              <a:rPr lang="ar-SA" sz="5400" b="1" i="0" dirty="0">
                <a:solidFill>
                  <a:srgbClr val="000000"/>
                </a:solidFill>
                <a:effectLst/>
                <a:latin typeface="Traditional Arabic" panose="02020603050405020304" pitchFamily="18" charset="-78"/>
                <a:cs typeface="Traditional Arabic" panose="02020603050405020304" pitchFamily="18" charset="-78"/>
              </a:rPr>
              <a:t> (86)</a:t>
            </a:r>
            <a:endParaRPr lang="ar-SA" sz="5400" dirty="0"/>
          </a:p>
        </p:txBody>
      </p:sp>
      <p:sp>
        <p:nvSpPr>
          <p:cNvPr id="4" name="مستطيل 3">
            <a:extLst>
              <a:ext uri="{FF2B5EF4-FFF2-40B4-BE49-F238E27FC236}">
                <a16:creationId xmlns:a16="http://schemas.microsoft.com/office/drawing/2014/main" id="{1880868E-0588-46BE-B3ED-EC2F722B9915}"/>
              </a:ext>
            </a:extLst>
          </p:cNvPr>
          <p:cNvSpPr/>
          <p:nvPr/>
        </p:nvSpPr>
        <p:spPr>
          <a:xfrm>
            <a:off x="5508104" y="777478"/>
            <a:ext cx="2642070" cy="923330"/>
          </a:xfrm>
          <a:prstGeom prst="rect">
            <a:avLst/>
          </a:prstGeom>
          <a:noFill/>
        </p:spPr>
        <p:txBody>
          <a:bodyPr wrap="none" lIns="91440" tIns="45720" rIns="91440" bIns="45720">
            <a:spAutoFit/>
          </a:bodyPr>
          <a:lstStyle/>
          <a:p>
            <a:pPr algn="ctr"/>
            <a:r>
              <a:rPr lang="ar-SA"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A Amine" panose="00000400000000000000" pitchFamily="2" charset="-78"/>
              </a:rPr>
              <a:t>قال تعالى :</a:t>
            </a:r>
          </a:p>
        </p:txBody>
      </p:sp>
      <p:graphicFrame>
        <p:nvGraphicFramePr>
          <p:cNvPr id="5" name="جدول 5">
            <a:extLst>
              <a:ext uri="{FF2B5EF4-FFF2-40B4-BE49-F238E27FC236}">
                <a16:creationId xmlns:a16="http://schemas.microsoft.com/office/drawing/2014/main" id="{A3AF95D3-7FE2-4EB1-81A7-8AE9C5C79580}"/>
              </a:ext>
            </a:extLst>
          </p:cNvPr>
          <p:cNvGraphicFramePr>
            <a:graphicFrameLocks noGrp="1"/>
          </p:cNvGraphicFramePr>
          <p:nvPr>
            <p:extLst>
              <p:ext uri="{D42A27DB-BD31-4B8C-83A1-F6EECF244321}">
                <p14:modId xmlns:p14="http://schemas.microsoft.com/office/powerpoint/2010/main" val="3178787708"/>
              </p:ext>
            </p:extLst>
          </p:nvPr>
        </p:nvGraphicFramePr>
        <p:xfrm>
          <a:off x="19990" y="3220"/>
          <a:ext cx="3863558" cy="370840"/>
        </p:xfrm>
        <a:graphic>
          <a:graphicData uri="http://schemas.openxmlformats.org/drawingml/2006/table">
            <a:tbl>
              <a:tblPr rtl="1" firstRow="1" bandRow="1">
                <a:tableStyleId>{F5AB1C69-6EDB-4FF4-983F-18BD219EF322}</a:tableStyleId>
              </a:tblPr>
              <a:tblGrid>
                <a:gridCol w="1931779">
                  <a:extLst>
                    <a:ext uri="{9D8B030D-6E8A-4147-A177-3AD203B41FA5}">
                      <a16:colId xmlns:a16="http://schemas.microsoft.com/office/drawing/2014/main" val="670362669"/>
                    </a:ext>
                  </a:extLst>
                </a:gridCol>
                <a:gridCol w="1931779">
                  <a:extLst>
                    <a:ext uri="{9D8B030D-6E8A-4147-A177-3AD203B41FA5}">
                      <a16:colId xmlns:a16="http://schemas.microsoft.com/office/drawing/2014/main" val="332493735"/>
                    </a:ext>
                  </a:extLst>
                </a:gridCol>
              </a:tblGrid>
              <a:tr h="370840">
                <a:tc>
                  <a:txBody>
                    <a:bodyPr/>
                    <a:lstStyle/>
                    <a:p>
                      <a:pPr rtl="1"/>
                      <a:r>
                        <a:rPr lang="ar-SA" dirty="0"/>
                        <a:t>الربط </a:t>
                      </a:r>
                      <a:endParaRPr lang="ar-SA" dirty="0">
                        <a:cs typeface="A Amine" panose="00000400000000000000" pitchFamily="2"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dirty="0"/>
                        <a:t>بالدين</a:t>
                      </a:r>
                      <a:endParaRPr lang="ar-SA" dirty="0">
                        <a:cs typeface="A Amine" panose="00000400000000000000" pitchFamily="2"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99645744"/>
                  </a:ext>
                </a:extLst>
              </a:tr>
            </a:tbl>
          </a:graphicData>
        </a:graphic>
      </p:graphicFrame>
    </p:spTree>
    <p:extLst>
      <p:ext uri="{BB962C8B-B14F-4D97-AF65-F5344CB8AC3E}">
        <p14:creationId xmlns:p14="http://schemas.microsoft.com/office/powerpoint/2010/main" val="2169845741"/>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CF97C64-607C-497B-A890-E41374DE7AF1}"/>
              </a:ext>
            </a:extLst>
          </p:cNvPr>
          <p:cNvPicPr>
            <a:picLocks noChangeAspect="1"/>
          </p:cNvPicPr>
          <p:nvPr/>
        </p:nvPicPr>
        <p:blipFill rotWithShape="1">
          <a:blip r:embed="rId2"/>
          <a:srcRect l="62962" t="70540" r="22375" b="13309"/>
          <a:stretch/>
        </p:blipFill>
        <p:spPr>
          <a:xfrm>
            <a:off x="3707904" y="2132856"/>
            <a:ext cx="4536504" cy="4536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صورة 6">
            <a:extLst>
              <a:ext uri="{FF2B5EF4-FFF2-40B4-BE49-F238E27FC236}">
                <a16:creationId xmlns:a16="http://schemas.microsoft.com/office/drawing/2014/main" id="{0B9D634E-844A-4F8E-AA0D-F66526A8D2F9}"/>
              </a:ext>
            </a:extLst>
          </p:cNvPr>
          <p:cNvPicPr>
            <a:picLocks noChangeAspect="1"/>
          </p:cNvPicPr>
          <p:nvPr/>
        </p:nvPicPr>
        <p:blipFill rotWithShape="1">
          <a:blip r:embed="rId3"/>
          <a:srcRect l="24013" t="45799" r="55513" b="35993"/>
          <a:stretch/>
        </p:blipFill>
        <p:spPr>
          <a:xfrm>
            <a:off x="1115616" y="4007207"/>
            <a:ext cx="2449907" cy="1902797"/>
          </a:xfrm>
          <a:prstGeom prst="rect">
            <a:avLst/>
          </a:prstGeom>
          <a:solidFill>
            <a:srgbClr val="FFFFFF">
              <a:shade val="85000"/>
            </a:srgbClr>
          </a:solidFill>
          <a:ln w="190500" cap="sq">
            <a:solidFill>
              <a:schemeClr val="accent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صورة 8">
            <a:extLst>
              <a:ext uri="{FF2B5EF4-FFF2-40B4-BE49-F238E27FC236}">
                <a16:creationId xmlns:a16="http://schemas.microsoft.com/office/drawing/2014/main" id="{2C85F66D-49ED-4412-8857-869F5D2839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1556792"/>
            <a:ext cx="1917447" cy="1691059"/>
          </a:xfrm>
          <a:prstGeom prst="rect">
            <a:avLst/>
          </a:prstGeom>
        </p:spPr>
      </p:pic>
      <p:graphicFrame>
        <p:nvGraphicFramePr>
          <p:cNvPr id="8" name="جدول 7">
            <a:extLst>
              <a:ext uri="{FF2B5EF4-FFF2-40B4-BE49-F238E27FC236}">
                <a16:creationId xmlns:a16="http://schemas.microsoft.com/office/drawing/2014/main" id="{7CC6B150-6227-4E43-987F-CD8D0156D529}"/>
              </a:ext>
            </a:extLst>
          </p:cNvPr>
          <p:cNvGraphicFramePr>
            <a:graphicFrameLocks noGrp="1"/>
          </p:cNvGraphicFramePr>
          <p:nvPr>
            <p:extLst>
              <p:ext uri="{D42A27DB-BD31-4B8C-83A1-F6EECF244321}">
                <p14:modId xmlns:p14="http://schemas.microsoft.com/office/powerpoint/2010/main" val="4284185854"/>
              </p:ext>
            </p:extLst>
          </p:nvPr>
        </p:nvGraphicFramePr>
        <p:xfrm>
          <a:off x="0" y="0"/>
          <a:ext cx="3376619" cy="1112520"/>
        </p:xfrm>
        <a:graphic>
          <a:graphicData uri="http://schemas.openxmlformats.org/drawingml/2006/table">
            <a:tbl>
              <a:tblPr rtl="1" firstRow="1" bandRow="1">
                <a:tableStyleId>{21E4AEA4-8DFA-4A89-87EB-49C32662AFE0}</a:tableStyleId>
              </a:tblPr>
              <a:tblGrid>
                <a:gridCol w="1468234">
                  <a:extLst>
                    <a:ext uri="{9D8B030D-6E8A-4147-A177-3AD203B41FA5}">
                      <a16:colId xmlns:a16="http://schemas.microsoft.com/office/drawing/2014/main" val="2581130238"/>
                    </a:ext>
                  </a:extLst>
                </a:gridCol>
                <a:gridCol w="1908385">
                  <a:extLst>
                    <a:ext uri="{9D8B030D-6E8A-4147-A177-3AD203B41FA5}">
                      <a16:colId xmlns:a16="http://schemas.microsoft.com/office/drawing/2014/main" val="3353124102"/>
                    </a:ext>
                  </a:extLst>
                </a:gridCol>
              </a:tblGrid>
              <a:tr h="370840">
                <a:tc>
                  <a:txBody>
                    <a:bodyPr/>
                    <a:lstStyle/>
                    <a:p>
                      <a:pPr rtl="1"/>
                      <a:r>
                        <a:rPr lang="ar-SA" sz="1800" b="1" dirty="0">
                          <a:ln>
                            <a:noFill/>
                          </a:ln>
                          <a:solidFill>
                            <a:sysClr val="windowText" lastClr="000000"/>
                          </a:solidFill>
                          <a:latin typeface="Arial" panose="020B0604020202020204" pitchFamily="34" charset="0"/>
                          <a:cs typeface="Arial" panose="020B0604020202020204" pitchFamily="34" charset="0"/>
                        </a:rPr>
                        <a:t>الكتاب صفحة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800" b="1" dirty="0">
                          <a:ln>
                            <a:noFill/>
                          </a:ln>
                          <a:solidFill>
                            <a:sysClr val="windowText" lastClr="000000"/>
                          </a:solidFill>
                          <a:latin typeface="Arial" panose="020B0604020202020204" pitchFamily="34" charset="0"/>
                          <a:cs typeface="Arial" panose="020B0604020202020204" pitchFamily="34" charset="0"/>
                        </a:rPr>
                        <a:t>60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11931202"/>
                  </a:ext>
                </a:extLst>
              </a:tr>
              <a:tr h="370840">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المهارة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تفكير ناقد</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46209911"/>
                  </a:ext>
                </a:extLst>
              </a:tr>
              <a:tr h="370840">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الاستراتيجية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التمييز</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16820595"/>
                  </a:ext>
                </a:extLst>
              </a:tr>
            </a:tbl>
          </a:graphicData>
        </a:graphic>
      </p:graphicFrame>
      <p:pic>
        <p:nvPicPr>
          <p:cNvPr id="10" name="صورة 9">
            <a:extLst>
              <a:ext uri="{FF2B5EF4-FFF2-40B4-BE49-F238E27FC236}">
                <a16:creationId xmlns:a16="http://schemas.microsoft.com/office/drawing/2014/main" id="{B8C60D96-C264-4B62-AF71-F8FF326C6917}"/>
              </a:ext>
            </a:extLst>
          </p:cNvPr>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974463" y="1340768"/>
            <a:ext cx="1269945" cy="1266862"/>
          </a:xfrm>
          <a:prstGeom prst="rect">
            <a:avLst/>
          </a:prstGeom>
        </p:spPr>
      </p:pic>
    </p:spTree>
    <p:extLst>
      <p:ext uri="{BB962C8B-B14F-4D97-AF65-F5344CB8AC3E}">
        <p14:creationId xmlns:p14="http://schemas.microsoft.com/office/powerpoint/2010/main" val="246972403"/>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جدول 7">
            <a:extLst>
              <a:ext uri="{FF2B5EF4-FFF2-40B4-BE49-F238E27FC236}">
                <a16:creationId xmlns:a16="http://schemas.microsoft.com/office/drawing/2014/main" id="{7CC6B150-6227-4E43-987F-CD8D0156D529}"/>
              </a:ext>
            </a:extLst>
          </p:cNvPr>
          <p:cNvGraphicFramePr>
            <a:graphicFrameLocks noGrp="1"/>
          </p:cNvGraphicFramePr>
          <p:nvPr>
            <p:extLst>
              <p:ext uri="{D42A27DB-BD31-4B8C-83A1-F6EECF244321}">
                <p14:modId xmlns:p14="http://schemas.microsoft.com/office/powerpoint/2010/main" val="3711804876"/>
              </p:ext>
            </p:extLst>
          </p:nvPr>
        </p:nvGraphicFramePr>
        <p:xfrm>
          <a:off x="0" y="0"/>
          <a:ext cx="3376619" cy="1112520"/>
        </p:xfrm>
        <a:graphic>
          <a:graphicData uri="http://schemas.openxmlformats.org/drawingml/2006/table">
            <a:tbl>
              <a:tblPr rtl="1" firstRow="1" bandRow="1">
                <a:tableStyleId>{21E4AEA4-8DFA-4A89-87EB-49C32662AFE0}</a:tableStyleId>
              </a:tblPr>
              <a:tblGrid>
                <a:gridCol w="1468234">
                  <a:extLst>
                    <a:ext uri="{9D8B030D-6E8A-4147-A177-3AD203B41FA5}">
                      <a16:colId xmlns:a16="http://schemas.microsoft.com/office/drawing/2014/main" val="2581130238"/>
                    </a:ext>
                  </a:extLst>
                </a:gridCol>
                <a:gridCol w="1908385">
                  <a:extLst>
                    <a:ext uri="{9D8B030D-6E8A-4147-A177-3AD203B41FA5}">
                      <a16:colId xmlns:a16="http://schemas.microsoft.com/office/drawing/2014/main" val="3353124102"/>
                    </a:ext>
                  </a:extLst>
                </a:gridCol>
              </a:tblGrid>
              <a:tr h="370840">
                <a:tc>
                  <a:txBody>
                    <a:bodyPr/>
                    <a:lstStyle/>
                    <a:p>
                      <a:pPr rtl="1"/>
                      <a:r>
                        <a:rPr lang="ar-SA" sz="1800" b="1" dirty="0">
                          <a:ln>
                            <a:noFill/>
                          </a:ln>
                          <a:solidFill>
                            <a:sysClr val="windowText" lastClr="000000"/>
                          </a:solidFill>
                          <a:latin typeface="Arial" panose="020B0604020202020204" pitchFamily="34" charset="0"/>
                          <a:cs typeface="Arial" panose="020B0604020202020204" pitchFamily="34" charset="0"/>
                        </a:rPr>
                        <a:t>الكتاب صفحة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800" b="1" dirty="0">
                          <a:ln>
                            <a:noFill/>
                          </a:ln>
                          <a:solidFill>
                            <a:sysClr val="windowText" lastClr="000000"/>
                          </a:solidFill>
                          <a:latin typeface="Arial" panose="020B0604020202020204" pitchFamily="34" charset="0"/>
                          <a:cs typeface="Arial" panose="020B0604020202020204" pitchFamily="34" charset="0"/>
                        </a:rPr>
                        <a:t>61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11931202"/>
                  </a:ext>
                </a:extLst>
              </a:tr>
              <a:tr h="370840">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المهارة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تفكير ناقد</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46209911"/>
                  </a:ext>
                </a:extLst>
              </a:tr>
              <a:tr h="370840">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الاستراتيجية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عصف ذهني</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16820595"/>
                  </a:ext>
                </a:extLst>
              </a:tr>
            </a:tbl>
          </a:graphicData>
        </a:graphic>
      </p:graphicFrame>
      <p:pic>
        <p:nvPicPr>
          <p:cNvPr id="4" name="صورة 3">
            <a:extLst>
              <a:ext uri="{FF2B5EF4-FFF2-40B4-BE49-F238E27FC236}">
                <a16:creationId xmlns:a16="http://schemas.microsoft.com/office/drawing/2014/main" id="{8494A8FB-67C4-4ECF-B784-E2296AE8FA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0"/>
            <a:ext cx="2667372" cy="1400370"/>
          </a:xfrm>
          <a:prstGeom prst="rect">
            <a:avLst/>
          </a:prstGeom>
        </p:spPr>
      </p:pic>
      <p:sp>
        <p:nvSpPr>
          <p:cNvPr id="5" name="مستطيل 4">
            <a:extLst>
              <a:ext uri="{FF2B5EF4-FFF2-40B4-BE49-F238E27FC236}">
                <a16:creationId xmlns:a16="http://schemas.microsoft.com/office/drawing/2014/main" id="{E399A372-1E6F-4E02-BD6B-F0ED967E7063}"/>
              </a:ext>
            </a:extLst>
          </p:cNvPr>
          <p:cNvSpPr/>
          <p:nvPr/>
        </p:nvSpPr>
        <p:spPr>
          <a:xfrm>
            <a:off x="1577203" y="1400370"/>
            <a:ext cx="5174814" cy="1077218"/>
          </a:xfrm>
          <a:prstGeom prst="rect">
            <a:avLst/>
          </a:prstGeom>
          <a:noFill/>
        </p:spPr>
        <p:txBody>
          <a:bodyPr wrap="none" lIns="91440" tIns="45720" rIns="91440" bIns="45720">
            <a:spAutoFit/>
          </a:bodyPr>
          <a:lstStyle/>
          <a:p>
            <a:pPr marL="457200" indent="-457200" algn="ctr" rtl="1">
              <a:buFont typeface="Arial" panose="020B0604020202020204" pitchFamily="34" charset="0"/>
              <a:buChar char="•"/>
            </a:pPr>
            <a:r>
              <a:rPr lang="ar-SA" sz="3200" b="1" cap="none" spc="0" dirty="0">
                <a:ln w="12700" cmpd="sng">
                  <a:solidFill>
                    <a:schemeClr val="bg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cs typeface="A Amine" panose="00000400000000000000" pitchFamily="2" charset="-78"/>
              </a:rPr>
              <a:t>اكتب بعض السلوكيات التي قمت</a:t>
            </a:r>
          </a:p>
          <a:p>
            <a:pPr algn="ctr" rtl="1"/>
            <a:r>
              <a:rPr lang="ar-SA" sz="3200" b="1" cap="none" spc="0" dirty="0">
                <a:ln w="12700" cmpd="sng">
                  <a:solidFill>
                    <a:schemeClr val="bg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cs typeface="A Amine" panose="00000400000000000000" pitchFamily="2" charset="-78"/>
              </a:rPr>
              <a:t> بها وأعجبت المعلم </a:t>
            </a:r>
          </a:p>
        </p:txBody>
      </p:sp>
      <p:pic>
        <p:nvPicPr>
          <p:cNvPr id="11" name="صورة 10">
            <a:extLst>
              <a:ext uri="{FF2B5EF4-FFF2-40B4-BE49-F238E27FC236}">
                <a16:creationId xmlns:a16="http://schemas.microsoft.com/office/drawing/2014/main" id="{EC281E63-E357-47BE-8B4A-B698571D2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16017" y="3284801"/>
            <a:ext cx="3459459" cy="3168352"/>
          </a:xfrm>
          <a:prstGeom prst="rect">
            <a:avLst/>
          </a:prstGeom>
        </p:spPr>
      </p:pic>
      <p:pic>
        <p:nvPicPr>
          <p:cNvPr id="13" name="صورة 12">
            <a:extLst>
              <a:ext uri="{FF2B5EF4-FFF2-40B4-BE49-F238E27FC236}">
                <a16:creationId xmlns:a16="http://schemas.microsoft.com/office/drawing/2014/main" id="{3FC5896A-6289-42E0-92C0-462169B12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3" y="2996951"/>
            <a:ext cx="3888432" cy="3600401"/>
          </a:xfrm>
          <a:prstGeom prst="rect">
            <a:avLst/>
          </a:prstGeom>
        </p:spPr>
      </p:pic>
      <p:sp>
        <p:nvSpPr>
          <p:cNvPr id="14" name="مربع نص 13">
            <a:extLst>
              <a:ext uri="{FF2B5EF4-FFF2-40B4-BE49-F238E27FC236}">
                <a16:creationId xmlns:a16="http://schemas.microsoft.com/office/drawing/2014/main" id="{007208FA-9A01-4B30-AFBA-C3631BC3DC2D}"/>
              </a:ext>
            </a:extLst>
          </p:cNvPr>
          <p:cNvSpPr txBox="1"/>
          <p:nvPr/>
        </p:nvSpPr>
        <p:spPr>
          <a:xfrm>
            <a:off x="4587642" y="2779173"/>
            <a:ext cx="2164375" cy="400110"/>
          </a:xfrm>
          <a:prstGeom prst="rect">
            <a:avLst/>
          </a:prstGeom>
          <a:noFill/>
        </p:spPr>
        <p:txBody>
          <a:bodyPr wrap="none" rtlCol="1">
            <a:spAutoFit/>
          </a:bodyPr>
          <a:lstStyle/>
          <a:p>
            <a:r>
              <a:rPr lang="ar-SA" sz="2000" b="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السلوكيات التي قمت بها</a:t>
            </a:r>
          </a:p>
        </p:txBody>
      </p:sp>
      <p:sp>
        <p:nvSpPr>
          <p:cNvPr id="15" name="مربع نص 14">
            <a:extLst>
              <a:ext uri="{FF2B5EF4-FFF2-40B4-BE49-F238E27FC236}">
                <a16:creationId xmlns:a16="http://schemas.microsoft.com/office/drawing/2014/main" id="{F0A05621-185A-4B33-A89D-906A592A4156}"/>
              </a:ext>
            </a:extLst>
          </p:cNvPr>
          <p:cNvSpPr txBox="1"/>
          <p:nvPr/>
        </p:nvSpPr>
        <p:spPr>
          <a:xfrm>
            <a:off x="2877737" y="2779173"/>
            <a:ext cx="1056700" cy="400110"/>
          </a:xfrm>
          <a:prstGeom prst="rect">
            <a:avLst/>
          </a:prstGeom>
          <a:noFill/>
        </p:spPr>
        <p:txBody>
          <a:bodyPr wrap="none" rtlCol="1">
            <a:spAutoFit/>
          </a:bodyPr>
          <a:lstStyle/>
          <a:p>
            <a:r>
              <a:rPr lang="ar-SA" sz="2000" b="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رأي المعلم</a:t>
            </a:r>
          </a:p>
        </p:txBody>
      </p:sp>
    </p:spTree>
    <p:extLst>
      <p:ext uri="{BB962C8B-B14F-4D97-AF65-F5344CB8AC3E}">
        <p14:creationId xmlns:p14="http://schemas.microsoft.com/office/powerpoint/2010/main" val="3158994045"/>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جدول 7">
            <a:extLst>
              <a:ext uri="{FF2B5EF4-FFF2-40B4-BE49-F238E27FC236}">
                <a16:creationId xmlns:a16="http://schemas.microsoft.com/office/drawing/2014/main" id="{7CC6B150-6227-4E43-987F-CD8D0156D529}"/>
              </a:ext>
            </a:extLst>
          </p:cNvPr>
          <p:cNvGraphicFramePr>
            <a:graphicFrameLocks noGrp="1"/>
          </p:cNvGraphicFramePr>
          <p:nvPr>
            <p:extLst>
              <p:ext uri="{D42A27DB-BD31-4B8C-83A1-F6EECF244321}">
                <p14:modId xmlns:p14="http://schemas.microsoft.com/office/powerpoint/2010/main" val="3601576473"/>
              </p:ext>
            </p:extLst>
          </p:nvPr>
        </p:nvGraphicFramePr>
        <p:xfrm>
          <a:off x="0" y="0"/>
          <a:ext cx="3376619" cy="1483360"/>
        </p:xfrm>
        <a:graphic>
          <a:graphicData uri="http://schemas.openxmlformats.org/drawingml/2006/table">
            <a:tbl>
              <a:tblPr rtl="1" firstRow="1" bandRow="1">
                <a:tableStyleId>{21E4AEA4-8DFA-4A89-87EB-49C32662AFE0}</a:tableStyleId>
              </a:tblPr>
              <a:tblGrid>
                <a:gridCol w="1468234">
                  <a:extLst>
                    <a:ext uri="{9D8B030D-6E8A-4147-A177-3AD203B41FA5}">
                      <a16:colId xmlns:a16="http://schemas.microsoft.com/office/drawing/2014/main" val="2581130238"/>
                    </a:ext>
                  </a:extLst>
                </a:gridCol>
                <a:gridCol w="1908385">
                  <a:extLst>
                    <a:ext uri="{9D8B030D-6E8A-4147-A177-3AD203B41FA5}">
                      <a16:colId xmlns:a16="http://schemas.microsoft.com/office/drawing/2014/main" val="3353124102"/>
                    </a:ext>
                  </a:extLst>
                </a:gridCol>
              </a:tblGrid>
              <a:tr h="370840">
                <a:tc>
                  <a:txBody>
                    <a:bodyPr/>
                    <a:lstStyle/>
                    <a:p>
                      <a:pPr rtl="1"/>
                      <a:r>
                        <a:rPr lang="ar-SA" sz="1800" b="1" dirty="0">
                          <a:ln>
                            <a:noFill/>
                          </a:ln>
                          <a:solidFill>
                            <a:sysClr val="windowText" lastClr="000000"/>
                          </a:solidFill>
                          <a:latin typeface="Arial" panose="020B0604020202020204" pitchFamily="34" charset="0"/>
                          <a:cs typeface="Arial" panose="020B0604020202020204" pitchFamily="34" charset="0"/>
                        </a:rPr>
                        <a:t>الكتاب صفحة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800" b="1" dirty="0">
                          <a:ln>
                            <a:noFill/>
                          </a:ln>
                          <a:solidFill>
                            <a:sysClr val="windowText" lastClr="000000"/>
                          </a:solidFill>
                          <a:latin typeface="Arial" panose="020B0604020202020204" pitchFamily="34" charset="0"/>
                          <a:cs typeface="Arial" panose="020B0604020202020204" pitchFamily="34" charset="0"/>
                        </a:rPr>
                        <a:t>61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11931202"/>
                  </a:ext>
                </a:extLst>
              </a:tr>
              <a:tr h="370840">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المهارة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تفكير ابداعي</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46209911"/>
                  </a:ext>
                </a:extLst>
              </a:tr>
              <a:tr h="370840">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الاستراتيجية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التعبير</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16820595"/>
                  </a:ext>
                </a:extLst>
              </a:tr>
              <a:tr h="370840">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الربط بمادة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لغتي</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59126250"/>
                  </a:ext>
                </a:extLst>
              </a:tr>
            </a:tbl>
          </a:graphicData>
        </a:graphic>
      </p:graphicFrame>
      <p:grpSp>
        <p:nvGrpSpPr>
          <p:cNvPr id="6" name="مجموعة 5">
            <a:extLst>
              <a:ext uri="{FF2B5EF4-FFF2-40B4-BE49-F238E27FC236}">
                <a16:creationId xmlns:a16="http://schemas.microsoft.com/office/drawing/2014/main" id="{CD62F4B6-0EC7-40C2-8EEE-0719B40CF6B0}"/>
              </a:ext>
            </a:extLst>
          </p:cNvPr>
          <p:cNvGrpSpPr/>
          <p:nvPr/>
        </p:nvGrpSpPr>
        <p:grpSpPr>
          <a:xfrm>
            <a:off x="3851920" y="1772816"/>
            <a:ext cx="3510136" cy="4869160"/>
            <a:chOff x="3131840" y="1628800"/>
            <a:chExt cx="3510136" cy="4869160"/>
          </a:xfrm>
        </p:grpSpPr>
        <p:pic>
          <p:nvPicPr>
            <p:cNvPr id="4" name="صورة 3">
              <a:extLst>
                <a:ext uri="{FF2B5EF4-FFF2-40B4-BE49-F238E27FC236}">
                  <a16:creationId xmlns:a16="http://schemas.microsoft.com/office/drawing/2014/main" id="{086A780C-30C0-4963-A722-8E6EC8F6D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1628800"/>
              <a:ext cx="3510136" cy="4869160"/>
            </a:xfrm>
            <a:prstGeom prst="rect">
              <a:avLst/>
            </a:prstGeom>
          </p:spPr>
        </p:pic>
        <p:sp>
          <p:nvSpPr>
            <p:cNvPr id="5" name="مستطيل 4">
              <a:extLst>
                <a:ext uri="{FF2B5EF4-FFF2-40B4-BE49-F238E27FC236}">
                  <a16:creationId xmlns:a16="http://schemas.microsoft.com/office/drawing/2014/main" id="{D482B7CC-10CF-4354-86AE-F6DCF797BC82}"/>
                </a:ext>
              </a:extLst>
            </p:cNvPr>
            <p:cNvSpPr/>
            <p:nvPr/>
          </p:nvSpPr>
          <p:spPr>
            <a:xfrm>
              <a:off x="4211960" y="2204864"/>
              <a:ext cx="1879041" cy="369332"/>
            </a:xfrm>
            <a:prstGeom prst="rect">
              <a:avLst/>
            </a:prstGeom>
            <a:noFill/>
          </p:spPr>
          <p:txBody>
            <a:bodyPr wrap="none" lIns="91440" tIns="45720" rIns="91440" bIns="45720">
              <a:spAutoFit/>
            </a:bodyPr>
            <a:lstStyle/>
            <a:p>
              <a:pPr algn="ctr"/>
              <a:r>
                <a:rPr lang="ar-SA" b="1" cap="none" spc="0" dirty="0">
                  <a:ln w="22225">
                    <a:solidFill>
                      <a:schemeClr val="accent2"/>
                    </a:solidFill>
                    <a:prstDash val="solid"/>
                  </a:ln>
                  <a:solidFill>
                    <a:schemeClr val="accent2">
                      <a:lumMod val="40000"/>
                      <a:lumOff val="60000"/>
                    </a:schemeClr>
                  </a:solidFill>
                  <a:effectLst/>
                </a:rPr>
                <a:t>معلمي الفاضل:</a:t>
              </a:r>
            </a:p>
          </p:txBody>
        </p:sp>
      </p:grpSp>
      <p:sp>
        <p:nvSpPr>
          <p:cNvPr id="11" name="مربع نص 10">
            <a:extLst>
              <a:ext uri="{FF2B5EF4-FFF2-40B4-BE49-F238E27FC236}">
                <a16:creationId xmlns:a16="http://schemas.microsoft.com/office/drawing/2014/main" id="{5EB01AE0-A8A8-4C9E-B719-A8283DECBFA6}"/>
              </a:ext>
            </a:extLst>
          </p:cNvPr>
          <p:cNvSpPr txBox="1"/>
          <p:nvPr/>
        </p:nvSpPr>
        <p:spPr>
          <a:xfrm>
            <a:off x="3851920" y="741680"/>
            <a:ext cx="4172937" cy="584775"/>
          </a:xfrm>
          <a:prstGeom prst="rect">
            <a:avLst/>
          </a:prstGeom>
          <a:noFill/>
        </p:spPr>
        <p:txBody>
          <a:bodyPr wrap="none" rtlCol="1">
            <a:spAutoFit/>
          </a:bodyPr>
          <a:lstStyle/>
          <a:p>
            <a:pPr marL="457200" indent="-457200" algn="r" rtl="1">
              <a:buFont typeface="Wingdings" panose="05000000000000000000" pitchFamily="2" charset="2"/>
              <a:buChar char="v"/>
            </a:pPr>
            <a:r>
              <a:rPr lang="ar-SA" sz="3200" dirty="0">
                <a:solidFill>
                  <a:schemeClr val="bg1"/>
                </a:solidFill>
                <a:cs typeface="A Amine" panose="00000400000000000000" pitchFamily="2" charset="-78"/>
              </a:rPr>
              <a:t>اكتب بطاقة شكر لمعلمك</a:t>
            </a:r>
          </a:p>
        </p:txBody>
      </p:sp>
    </p:spTree>
    <p:extLst>
      <p:ext uri="{BB962C8B-B14F-4D97-AF65-F5344CB8AC3E}">
        <p14:creationId xmlns:p14="http://schemas.microsoft.com/office/powerpoint/2010/main" val="731123307"/>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جدول 7">
            <a:extLst>
              <a:ext uri="{FF2B5EF4-FFF2-40B4-BE49-F238E27FC236}">
                <a16:creationId xmlns:a16="http://schemas.microsoft.com/office/drawing/2014/main" id="{7CC6B150-6227-4E43-987F-CD8D0156D529}"/>
              </a:ext>
            </a:extLst>
          </p:cNvPr>
          <p:cNvGraphicFramePr>
            <a:graphicFrameLocks noGrp="1"/>
          </p:cNvGraphicFramePr>
          <p:nvPr>
            <p:extLst>
              <p:ext uri="{D42A27DB-BD31-4B8C-83A1-F6EECF244321}">
                <p14:modId xmlns:p14="http://schemas.microsoft.com/office/powerpoint/2010/main" val="3720066360"/>
              </p:ext>
            </p:extLst>
          </p:nvPr>
        </p:nvGraphicFramePr>
        <p:xfrm>
          <a:off x="0" y="0"/>
          <a:ext cx="3376619" cy="1112520"/>
        </p:xfrm>
        <a:graphic>
          <a:graphicData uri="http://schemas.openxmlformats.org/drawingml/2006/table">
            <a:tbl>
              <a:tblPr rtl="1" firstRow="1" bandRow="1">
                <a:tableStyleId>{21E4AEA4-8DFA-4A89-87EB-49C32662AFE0}</a:tableStyleId>
              </a:tblPr>
              <a:tblGrid>
                <a:gridCol w="1468234">
                  <a:extLst>
                    <a:ext uri="{9D8B030D-6E8A-4147-A177-3AD203B41FA5}">
                      <a16:colId xmlns:a16="http://schemas.microsoft.com/office/drawing/2014/main" val="2581130238"/>
                    </a:ext>
                  </a:extLst>
                </a:gridCol>
                <a:gridCol w="1908385">
                  <a:extLst>
                    <a:ext uri="{9D8B030D-6E8A-4147-A177-3AD203B41FA5}">
                      <a16:colId xmlns:a16="http://schemas.microsoft.com/office/drawing/2014/main" val="3353124102"/>
                    </a:ext>
                  </a:extLst>
                </a:gridCol>
              </a:tblGrid>
              <a:tr h="370840">
                <a:tc>
                  <a:txBody>
                    <a:bodyPr/>
                    <a:lstStyle/>
                    <a:p>
                      <a:pPr rtl="1"/>
                      <a:r>
                        <a:rPr lang="ar-SA" sz="1800" b="1" dirty="0">
                          <a:ln>
                            <a:noFill/>
                          </a:ln>
                          <a:solidFill>
                            <a:sysClr val="windowText" lastClr="000000"/>
                          </a:solidFill>
                          <a:latin typeface="Arial" panose="020B0604020202020204" pitchFamily="34" charset="0"/>
                          <a:cs typeface="Arial" panose="020B0604020202020204" pitchFamily="34" charset="0"/>
                        </a:rPr>
                        <a:t>الكتاب صفحة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800" b="1" dirty="0">
                          <a:ln>
                            <a:noFill/>
                          </a:ln>
                          <a:solidFill>
                            <a:sysClr val="windowText" lastClr="000000"/>
                          </a:solidFill>
                          <a:latin typeface="Arial" panose="020B0604020202020204" pitchFamily="34" charset="0"/>
                          <a:cs typeface="Arial" panose="020B0604020202020204" pitchFamily="34" charset="0"/>
                        </a:rPr>
                        <a:t>61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11931202"/>
                  </a:ext>
                </a:extLst>
              </a:tr>
              <a:tr h="370840">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المهارة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تفكير ابداعي</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46209911"/>
                  </a:ext>
                </a:extLst>
              </a:tr>
              <a:tr h="370840">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الاستراتيجية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rtl="1"/>
                      <a:r>
                        <a:rPr lang="ar-SA" sz="1600" b="1" dirty="0">
                          <a:ln>
                            <a:noFill/>
                          </a:ln>
                          <a:solidFill>
                            <a:sysClr val="windowText" lastClr="000000"/>
                          </a:solidFill>
                          <a:latin typeface="Arial" panose="020B0604020202020204" pitchFamily="34" charset="0"/>
                          <a:cs typeface="Arial" panose="020B0604020202020204" pitchFamily="34" charset="0"/>
                        </a:rPr>
                        <a:t>اقتراح الحلول</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16820595"/>
                  </a:ext>
                </a:extLst>
              </a:tr>
            </a:tbl>
          </a:graphicData>
        </a:graphic>
      </p:graphicFrame>
      <p:sp>
        <p:nvSpPr>
          <p:cNvPr id="11" name="مربع نص 10">
            <a:extLst>
              <a:ext uri="{FF2B5EF4-FFF2-40B4-BE49-F238E27FC236}">
                <a16:creationId xmlns:a16="http://schemas.microsoft.com/office/drawing/2014/main" id="{5EB01AE0-A8A8-4C9E-B719-A8283DECBFA6}"/>
              </a:ext>
            </a:extLst>
          </p:cNvPr>
          <p:cNvSpPr txBox="1"/>
          <p:nvPr/>
        </p:nvSpPr>
        <p:spPr>
          <a:xfrm>
            <a:off x="5148064" y="1483360"/>
            <a:ext cx="2994731" cy="584775"/>
          </a:xfrm>
          <a:prstGeom prst="rect">
            <a:avLst/>
          </a:prstGeom>
          <a:noFill/>
        </p:spPr>
        <p:txBody>
          <a:bodyPr wrap="none" rtlCol="1">
            <a:spAutoFit/>
          </a:bodyPr>
          <a:lstStyle/>
          <a:p>
            <a:pPr marL="457200" indent="-457200" algn="r" rtl="1">
              <a:buFont typeface="Wingdings" panose="05000000000000000000" pitchFamily="2" charset="2"/>
              <a:buChar char="v"/>
            </a:pPr>
            <a:r>
              <a:rPr lang="ar-SA" sz="3200" dirty="0">
                <a:solidFill>
                  <a:schemeClr val="bg1"/>
                </a:solidFill>
                <a:cs typeface="A Amine" panose="00000400000000000000" pitchFamily="2" charset="-78"/>
              </a:rPr>
              <a:t>كيف تتصرف اذا :</a:t>
            </a:r>
          </a:p>
        </p:txBody>
      </p:sp>
      <p:pic>
        <p:nvPicPr>
          <p:cNvPr id="3" name="صورة 2">
            <a:extLst>
              <a:ext uri="{FF2B5EF4-FFF2-40B4-BE49-F238E27FC236}">
                <a16:creationId xmlns:a16="http://schemas.microsoft.com/office/drawing/2014/main" id="{954B5EF1-E931-46C0-B467-B79AF1F0B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22442"/>
            <a:ext cx="2705478" cy="1438476"/>
          </a:xfrm>
          <a:prstGeom prst="rect">
            <a:avLst/>
          </a:prstGeom>
        </p:spPr>
      </p:pic>
      <p:sp>
        <p:nvSpPr>
          <p:cNvPr id="7" name="مربع نص 6">
            <a:extLst>
              <a:ext uri="{FF2B5EF4-FFF2-40B4-BE49-F238E27FC236}">
                <a16:creationId xmlns:a16="http://schemas.microsoft.com/office/drawing/2014/main" id="{954666CC-D38F-45D4-AED4-397B807E795C}"/>
              </a:ext>
            </a:extLst>
          </p:cNvPr>
          <p:cNvSpPr txBox="1"/>
          <p:nvPr/>
        </p:nvSpPr>
        <p:spPr>
          <a:xfrm>
            <a:off x="2842912" y="2276872"/>
            <a:ext cx="5492209" cy="584775"/>
          </a:xfrm>
          <a:prstGeom prst="rect">
            <a:avLst/>
          </a:prstGeom>
          <a:noFill/>
        </p:spPr>
        <p:txBody>
          <a:bodyPr wrap="none" rtlCol="1">
            <a:spAutoFit/>
          </a:bodyPr>
          <a:lstStyle/>
          <a:p>
            <a:r>
              <a:rPr lang="ar-SA" sz="3200" b="1" dirty="0">
                <a:solidFill>
                  <a:schemeClr val="accent6">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رأيت زميلك يرفع صوته على المعلم؟</a:t>
            </a:r>
          </a:p>
        </p:txBody>
      </p:sp>
      <p:sp>
        <p:nvSpPr>
          <p:cNvPr id="10" name="مربع نص 9">
            <a:extLst>
              <a:ext uri="{FF2B5EF4-FFF2-40B4-BE49-F238E27FC236}">
                <a16:creationId xmlns:a16="http://schemas.microsoft.com/office/drawing/2014/main" id="{DAD030D4-2518-4F68-A585-75D656B5E345}"/>
              </a:ext>
            </a:extLst>
          </p:cNvPr>
          <p:cNvSpPr txBox="1"/>
          <p:nvPr/>
        </p:nvSpPr>
        <p:spPr>
          <a:xfrm>
            <a:off x="1929200" y="4082733"/>
            <a:ext cx="6542176" cy="584775"/>
          </a:xfrm>
          <a:prstGeom prst="rect">
            <a:avLst/>
          </a:prstGeom>
          <a:noFill/>
        </p:spPr>
        <p:txBody>
          <a:bodyPr wrap="none" rtlCol="1">
            <a:spAutoFit/>
          </a:bodyPr>
          <a:lstStyle/>
          <a:p>
            <a:r>
              <a:rPr lang="ar-SA" sz="3200" b="1" dirty="0">
                <a:solidFill>
                  <a:schemeClr val="accent6">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اكتشفت أنك قد نسيت أداء الواجب المدرسي؟</a:t>
            </a:r>
          </a:p>
        </p:txBody>
      </p:sp>
      <p:sp>
        <p:nvSpPr>
          <p:cNvPr id="9" name="مربع نص 8">
            <a:extLst>
              <a:ext uri="{FF2B5EF4-FFF2-40B4-BE49-F238E27FC236}">
                <a16:creationId xmlns:a16="http://schemas.microsoft.com/office/drawing/2014/main" id="{642E3988-DD83-40EF-A1D5-51E8DC2DD35B}"/>
              </a:ext>
            </a:extLst>
          </p:cNvPr>
          <p:cNvSpPr txBox="1"/>
          <p:nvPr/>
        </p:nvSpPr>
        <p:spPr>
          <a:xfrm>
            <a:off x="1259632" y="3136612"/>
            <a:ext cx="5896166" cy="584775"/>
          </a:xfrm>
          <a:prstGeom prst="rect">
            <a:avLst/>
          </a:prstGeom>
          <a:noFill/>
        </p:spPr>
        <p:txBody>
          <a:bodyPr wrap="none" rtlCol="1">
            <a:spAutoFit/>
          </a:bodyPr>
          <a:lstStyle/>
          <a:p>
            <a:r>
              <a:rPr lang="ar-SA" sz="3200" b="1" dirty="0">
                <a:solidFill>
                  <a:schemeClr val="bg1"/>
                </a:solidFill>
                <a:latin typeface="Arial" panose="020B0604020202020204" pitchFamily="34" charset="0"/>
                <a:cs typeface="Arial" panose="020B0604020202020204" pitchFamily="34" charset="0"/>
              </a:rPr>
              <a:t>أنصحه بأسلوب جيد وأوضح له فضل المعلم</a:t>
            </a:r>
          </a:p>
        </p:txBody>
      </p:sp>
      <p:sp>
        <p:nvSpPr>
          <p:cNvPr id="12" name="مربع نص 11">
            <a:extLst>
              <a:ext uri="{FF2B5EF4-FFF2-40B4-BE49-F238E27FC236}">
                <a16:creationId xmlns:a16="http://schemas.microsoft.com/office/drawing/2014/main" id="{C92AB075-446B-43AB-AB36-7F0DB41E99AF}"/>
              </a:ext>
            </a:extLst>
          </p:cNvPr>
          <p:cNvSpPr txBox="1"/>
          <p:nvPr/>
        </p:nvSpPr>
        <p:spPr>
          <a:xfrm>
            <a:off x="1211307" y="5191074"/>
            <a:ext cx="6122189" cy="584775"/>
          </a:xfrm>
          <a:prstGeom prst="rect">
            <a:avLst/>
          </a:prstGeom>
          <a:noFill/>
        </p:spPr>
        <p:txBody>
          <a:bodyPr wrap="none" rtlCol="1">
            <a:spAutoFit/>
          </a:bodyPr>
          <a:lstStyle/>
          <a:p>
            <a:r>
              <a:rPr lang="ar-SA" sz="3200" b="1" dirty="0">
                <a:solidFill>
                  <a:schemeClr val="bg1"/>
                </a:solidFill>
                <a:latin typeface="Arial" panose="020B0604020202020204" pitchFamily="34" charset="0"/>
                <a:cs typeface="Arial" panose="020B0604020202020204" pitchFamily="34" charset="0"/>
              </a:rPr>
              <a:t>أعتذر من المعلم واعده بأنه لا يتكرر بأذن الله</a:t>
            </a:r>
          </a:p>
        </p:txBody>
      </p:sp>
    </p:spTree>
    <p:extLst>
      <p:ext uri="{BB962C8B-B14F-4D97-AF65-F5344CB8AC3E}">
        <p14:creationId xmlns:p14="http://schemas.microsoft.com/office/powerpoint/2010/main" val="1973879843"/>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ربع نص 10">
            <a:extLst>
              <a:ext uri="{FF2B5EF4-FFF2-40B4-BE49-F238E27FC236}">
                <a16:creationId xmlns:a16="http://schemas.microsoft.com/office/drawing/2014/main" id="{5EB01AE0-A8A8-4C9E-B719-A8283DECBFA6}"/>
              </a:ext>
            </a:extLst>
          </p:cNvPr>
          <p:cNvSpPr txBox="1"/>
          <p:nvPr/>
        </p:nvSpPr>
        <p:spPr>
          <a:xfrm>
            <a:off x="1005260" y="1700808"/>
            <a:ext cx="7133479" cy="4401205"/>
          </a:xfrm>
          <a:prstGeom prst="rect">
            <a:avLst/>
          </a:prstGeom>
          <a:noFill/>
        </p:spPr>
        <p:txBody>
          <a:bodyPr wrap="square" rtlCol="1">
            <a:spAutoFit/>
          </a:bodyPr>
          <a:lstStyle/>
          <a:p>
            <a:pPr marL="457200" indent="-457200" algn="r" rtl="1">
              <a:buFont typeface="Wingdings" panose="05000000000000000000" pitchFamily="2" charset="2"/>
              <a:buChar char="v"/>
            </a:pPr>
            <a:r>
              <a:rPr lang="ar-SA" sz="2800" b="1" dirty="0">
                <a:solidFill>
                  <a:schemeClr val="bg1"/>
                </a:solidFill>
                <a:latin typeface="Arial" panose="020B0604020202020204" pitchFamily="34" charset="0"/>
                <a:cs typeface="Arial" panose="020B0604020202020204" pitchFamily="34" charset="0"/>
              </a:rPr>
              <a:t>وزارة التعليم نهضت بقطاعاتها كافة لمواجهة الجائحة كبقية مؤسسات الدولة مستظلة بتوجيهات القيادة الرشيدة -حفظها الله-، ودعمها غير المحدود لقطاع التعليم، مؤكدةً أن المسؤوليات التي تتحمّلها وزارة التعليم فرضت البحث المستمر عن الفرص كافة ،والممكنات للحدّ من خطر تفشي الجائحة، ومواجهة تداعياتـها التي طالت التعليم في دول العالم، والبحث عن الحلول والبدائل الميسّرة لتقديم التعليم بوجه عام،</a:t>
            </a:r>
          </a:p>
          <a:p>
            <a:pPr marL="457200" indent="-457200" algn="r" rtl="1">
              <a:buFont typeface="Wingdings" panose="05000000000000000000" pitchFamily="2" charset="2"/>
              <a:buChar char="v"/>
            </a:pPr>
            <a:r>
              <a:rPr lang="ar-SA" sz="2800" b="1" dirty="0">
                <a:solidFill>
                  <a:schemeClr val="bg1"/>
                </a:solidFill>
                <a:latin typeface="Arial" panose="020B0604020202020204" pitchFamily="34" charset="0"/>
                <a:cs typeface="Arial" panose="020B0604020202020204" pitchFamily="34" charset="0"/>
              </a:rPr>
              <a:t>فجعلت المعلم والطالب يمارسون التعليم عن بعد </a:t>
            </a:r>
          </a:p>
          <a:p>
            <a:pPr marL="457200" indent="-457200" algn="r" rtl="1">
              <a:buFont typeface="Wingdings" panose="05000000000000000000" pitchFamily="2" charset="2"/>
              <a:buChar char="v"/>
            </a:pPr>
            <a:r>
              <a:rPr lang="ar-SA" sz="2800" b="1" dirty="0">
                <a:solidFill>
                  <a:schemeClr val="bg1"/>
                </a:solidFill>
                <a:latin typeface="Arial" panose="020B0604020202020204" pitchFamily="34" charset="0"/>
                <a:cs typeface="Arial" panose="020B0604020202020204" pitchFamily="34" charset="0"/>
              </a:rPr>
              <a:t>اقامت الدورات والتطوير المهني عن بعد ايضاً</a:t>
            </a:r>
          </a:p>
        </p:txBody>
      </p:sp>
      <p:sp>
        <p:nvSpPr>
          <p:cNvPr id="2" name="مستطيل 1">
            <a:extLst>
              <a:ext uri="{FF2B5EF4-FFF2-40B4-BE49-F238E27FC236}">
                <a16:creationId xmlns:a16="http://schemas.microsoft.com/office/drawing/2014/main" id="{F9E221C6-C407-4CCB-BB05-6B857036B6AA}"/>
              </a:ext>
            </a:extLst>
          </p:cNvPr>
          <p:cNvSpPr/>
          <p:nvPr/>
        </p:nvSpPr>
        <p:spPr>
          <a:xfrm>
            <a:off x="3355057" y="294322"/>
            <a:ext cx="4783682" cy="923330"/>
          </a:xfrm>
          <a:prstGeom prst="rect">
            <a:avLst/>
          </a:prstGeom>
          <a:noFill/>
        </p:spPr>
        <p:txBody>
          <a:bodyPr wrap="none" lIns="91440" tIns="45720" rIns="91440" bIns="45720">
            <a:spAutoFit/>
          </a:bodyPr>
          <a:lstStyle/>
          <a:p>
            <a:pPr algn="ctr"/>
            <a:r>
              <a:rPr lang="ar-SA" sz="5400" b="1" cap="none" spc="0" dirty="0">
                <a:ln w="22225">
                  <a:solidFill>
                    <a:schemeClr val="accent2"/>
                  </a:solidFill>
                  <a:prstDash val="solid"/>
                </a:ln>
                <a:solidFill>
                  <a:schemeClr val="accent2">
                    <a:lumMod val="40000"/>
                    <a:lumOff val="60000"/>
                  </a:schemeClr>
                </a:solidFill>
                <a:effectLst/>
              </a:rPr>
              <a:t>جهود المملكة </a:t>
            </a:r>
          </a:p>
        </p:txBody>
      </p:sp>
    </p:spTree>
    <p:extLst>
      <p:ext uri="{BB962C8B-B14F-4D97-AF65-F5344CB8AC3E}">
        <p14:creationId xmlns:p14="http://schemas.microsoft.com/office/powerpoint/2010/main" val="2595770039"/>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ربع نص 10">
            <a:extLst>
              <a:ext uri="{FF2B5EF4-FFF2-40B4-BE49-F238E27FC236}">
                <a16:creationId xmlns:a16="http://schemas.microsoft.com/office/drawing/2014/main" id="{5EB01AE0-A8A8-4C9E-B719-A8283DECBFA6}"/>
              </a:ext>
            </a:extLst>
          </p:cNvPr>
          <p:cNvSpPr txBox="1"/>
          <p:nvPr/>
        </p:nvSpPr>
        <p:spPr>
          <a:xfrm>
            <a:off x="3882376" y="741680"/>
            <a:ext cx="4142481" cy="584775"/>
          </a:xfrm>
          <a:prstGeom prst="rect">
            <a:avLst/>
          </a:prstGeom>
          <a:noFill/>
        </p:spPr>
        <p:txBody>
          <a:bodyPr wrap="none" rtlCol="1">
            <a:spAutoFit/>
          </a:bodyPr>
          <a:lstStyle/>
          <a:p>
            <a:pPr marL="457200" indent="-457200" algn="r" rtl="1">
              <a:buFont typeface="Wingdings" panose="05000000000000000000" pitchFamily="2" charset="2"/>
              <a:buChar char="v"/>
            </a:pPr>
            <a:r>
              <a:rPr lang="ar-SA" sz="3200" dirty="0">
                <a:solidFill>
                  <a:schemeClr val="bg1"/>
                </a:solidFill>
                <a:cs typeface="A Amine" panose="00000400000000000000" pitchFamily="2" charset="-78"/>
              </a:rPr>
              <a:t>آداب التعامل مع المعلمة</a:t>
            </a:r>
          </a:p>
        </p:txBody>
      </p:sp>
      <p:pic>
        <p:nvPicPr>
          <p:cNvPr id="3" name="صورة 2">
            <a:extLst>
              <a:ext uri="{FF2B5EF4-FFF2-40B4-BE49-F238E27FC236}">
                <a16:creationId xmlns:a16="http://schemas.microsoft.com/office/drawing/2014/main" id="{69DC788B-6354-4095-8999-654A7B08EE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768" y="655837"/>
            <a:ext cx="951058" cy="670618"/>
          </a:xfrm>
          <a:prstGeom prst="rect">
            <a:avLst/>
          </a:prstGeom>
        </p:spPr>
      </p:pic>
      <p:pic>
        <p:nvPicPr>
          <p:cNvPr id="7" name="اداب التعامل مع المعلمة">
            <a:hlinkClick r:id="" action="ppaction://media"/>
            <a:extLst>
              <a:ext uri="{FF2B5EF4-FFF2-40B4-BE49-F238E27FC236}">
                <a16:creationId xmlns:a16="http://schemas.microsoft.com/office/drawing/2014/main" id="{EA94DE81-A3A8-44EB-B80C-EDD6D5978E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630163"/>
            <a:ext cx="6096000" cy="4572000"/>
          </a:xfrm>
          <a:prstGeom prst="rect">
            <a:avLst/>
          </a:prstGeom>
        </p:spPr>
      </p:pic>
    </p:spTree>
    <p:extLst>
      <p:ext uri="{BB962C8B-B14F-4D97-AF65-F5344CB8AC3E}">
        <p14:creationId xmlns:p14="http://schemas.microsoft.com/office/powerpoint/2010/main" val="134128676"/>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C1C0C071-06AE-4429-B6D1-50215D6C75F0}"/>
              </a:ext>
            </a:extLst>
          </p:cNvPr>
          <p:cNvPicPr>
            <a:picLocks noChangeAspect="1"/>
          </p:cNvPicPr>
          <p:nvPr/>
        </p:nvPicPr>
        <p:blipFill>
          <a:blip r:embed="rId2"/>
          <a:stretch>
            <a:fillRect/>
          </a:stretch>
        </p:blipFill>
        <p:spPr>
          <a:xfrm>
            <a:off x="3448857" y="4293096"/>
            <a:ext cx="2351444" cy="2100064"/>
          </a:xfrm>
          <a:prstGeom prst="rect">
            <a:avLst/>
          </a:prstGeom>
        </p:spPr>
      </p:pic>
      <p:pic>
        <p:nvPicPr>
          <p:cNvPr id="10" name="صورة 9">
            <a:extLst>
              <a:ext uri="{FF2B5EF4-FFF2-40B4-BE49-F238E27FC236}">
                <a16:creationId xmlns:a16="http://schemas.microsoft.com/office/drawing/2014/main" id="{E142D54A-238C-4A25-95A6-30BC5CD7AE69}"/>
              </a:ext>
            </a:extLst>
          </p:cNvPr>
          <p:cNvPicPr>
            <a:picLocks noChangeAspect="1"/>
          </p:cNvPicPr>
          <p:nvPr/>
        </p:nvPicPr>
        <p:blipFill>
          <a:blip r:embed="rId3"/>
          <a:stretch>
            <a:fillRect/>
          </a:stretch>
        </p:blipFill>
        <p:spPr>
          <a:xfrm>
            <a:off x="5863408" y="1988840"/>
            <a:ext cx="2432338" cy="2047271"/>
          </a:xfrm>
          <a:prstGeom prst="rect">
            <a:avLst/>
          </a:prstGeom>
        </p:spPr>
      </p:pic>
      <p:pic>
        <p:nvPicPr>
          <p:cNvPr id="12" name="صورة 11">
            <a:extLst>
              <a:ext uri="{FF2B5EF4-FFF2-40B4-BE49-F238E27FC236}">
                <a16:creationId xmlns:a16="http://schemas.microsoft.com/office/drawing/2014/main" id="{7D73D72C-ED5E-4B6E-B0BB-01B75BC03C32}"/>
              </a:ext>
            </a:extLst>
          </p:cNvPr>
          <p:cNvPicPr>
            <a:picLocks noChangeAspect="1"/>
          </p:cNvPicPr>
          <p:nvPr/>
        </p:nvPicPr>
        <p:blipFill>
          <a:blip r:embed="rId4"/>
          <a:stretch>
            <a:fillRect/>
          </a:stretch>
        </p:blipFill>
        <p:spPr>
          <a:xfrm>
            <a:off x="5868144" y="4293095"/>
            <a:ext cx="2351444" cy="2076931"/>
          </a:xfrm>
          <a:prstGeom prst="rect">
            <a:avLst/>
          </a:prstGeom>
        </p:spPr>
      </p:pic>
      <p:pic>
        <p:nvPicPr>
          <p:cNvPr id="14" name="صورة 13">
            <a:extLst>
              <a:ext uri="{FF2B5EF4-FFF2-40B4-BE49-F238E27FC236}">
                <a16:creationId xmlns:a16="http://schemas.microsoft.com/office/drawing/2014/main" id="{3C1FA775-8639-46C3-8CE1-EAE6AD27A028}"/>
              </a:ext>
            </a:extLst>
          </p:cNvPr>
          <p:cNvPicPr>
            <a:picLocks noChangeAspect="1"/>
          </p:cNvPicPr>
          <p:nvPr/>
        </p:nvPicPr>
        <p:blipFill>
          <a:blip r:embed="rId5"/>
          <a:stretch>
            <a:fillRect/>
          </a:stretch>
        </p:blipFill>
        <p:spPr>
          <a:xfrm>
            <a:off x="3361234" y="1988840"/>
            <a:ext cx="2439067" cy="2089161"/>
          </a:xfrm>
          <a:prstGeom prst="rect">
            <a:avLst/>
          </a:prstGeom>
        </p:spPr>
      </p:pic>
      <p:pic>
        <p:nvPicPr>
          <p:cNvPr id="16" name="صورة 15">
            <a:extLst>
              <a:ext uri="{FF2B5EF4-FFF2-40B4-BE49-F238E27FC236}">
                <a16:creationId xmlns:a16="http://schemas.microsoft.com/office/drawing/2014/main" id="{E0E4A47F-D6B6-475C-B35F-B868C67360E2}"/>
              </a:ext>
            </a:extLst>
          </p:cNvPr>
          <p:cNvPicPr>
            <a:picLocks noChangeAspect="1"/>
          </p:cNvPicPr>
          <p:nvPr/>
        </p:nvPicPr>
        <p:blipFill>
          <a:blip r:embed="rId6"/>
          <a:stretch>
            <a:fillRect/>
          </a:stretch>
        </p:blipFill>
        <p:spPr>
          <a:xfrm>
            <a:off x="809281" y="1988839"/>
            <a:ext cx="2488972" cy="2083037"/>
          </a:xfrm>
          <a:prstGeom prst="rect">
            <a:avLst/>
          </a:prstGeom>
        </p:spPr>
      </p:pic>
      <p:pic>
        <p:nvPicPr>
          <p:cNvPr id="20" name="صورة 19">
            <a:extLst>
              <a:ext uri="{FF2B5EF4-FFF2-40B4-BE49-F238E27FC236}">
                <a16:creationId xmlns:a16="http://schemas.microsoft.com/office/drawing/2014/main" id="{959D7758-B7D8-433C-8A02-7D4633984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1948" y="4290891"/>
            <a:ext cx="2439066" cy="2083037"/>
          </a:xfrm>
          <a:prstGeom prst="rect">
            <a:avLst/>
          </a:prstGeom>
        </p:spPr>
      </p:pic>
      <p:pic>
        <p:nvPicPr>
          <p:cNvPr id="3" name="صورة 2">
            <a:extLst>
              <a:ext uri="{FF2B5EF4-FFF2-40B4-BE49-F238E27FC236}">
                <a16:creationId xmlns:a16="http://schemas.microsoft.com/office/drawing/2014/main" id="{32474127-EE53-43F9-8B3E-D4091558BD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6795" y="171660"/>
            <a:ext cx="6310410" cy="8375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1181602"/>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80">
                                          <p:stCondLst>
                                            <p:cond delay="0"/>
                                          </p:stCondLst>
                                        </p:cTn>
                                        <p:tgtEl>
                                          <p:spTgt spid="20"/>
                                        </p:tgtEl>
                                      </p:cBhvr>
                                    </p:animEffect>
                                    <p:anim calcmode="lin" valueType="num">
                                      <p:cBhvr>
                                        <p:cTn id="4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5" dur="26">
                                          <p:stCondLst>
                                            <p:cond delay="650"/>
                                          </p:stCondLst>
                                        </p:cTn>
                                        <p:tgtEl>
                                          <p:spTgt spid="20"/>
                                        </p:tgtEl>
                                      </p:cBhvr>
                                      <p:to x="100000" y="60000"/>
                                    </p:animScale>
                                    <p:animScale>
                                      <p:cBhvr>
                                        <p:cTn id="46" dur="166" decel="50000">
                                          <p:stCondLst>
                                            <p:cond delay="676"/>
                                          </p:stCondLst>
                                        </p:cTn>
                                        <p:tgtEl>
                                          <p:spTgt spid="20"/>
                                        </p:tgtEl>
                                      </p:cBhvr>
                                      <p:to x="100000" y="100000"/>
                                    </p:animScale>
                                    <p:animScale>
                                      <p:cBhvr>
                                        <p:cTn id="47" dur="26">
                                          <p:stCondLst>
                                            <p:cond delay="1312"/>
                                          </p:stCondLst>
                                        </p:cTn>
                                        <p:tgtEl>
                                          <p:spTgt spid="20"/>
                                        </p:tgtEl>
                                      </p:cBhvr>
                                      <p:to x="100000" y="80000"/>
                                    </p:animScale>
                                    <p:animScale>
                                      <p:cBhvr>
                                        <p:cTn id="48" dur="166" decel="50000">
                                          <p:stCondLst>
                                            <p:cond delay="1338"/>
                                          </p:stCondLst>
                                        </p:cTn>
                                        <p:tgtEl>
                                          <p:spTgt spid="20"/>
                                        </p:tgtEl>
                                      </p:cBhvr>
                                      <p:to x="100000" y="100000"/>
                                    </p:animScale>
                                    <p:animScale>
                                      <p:cBhvr>
                                        <p:cTn id="49" dur="26">
                                          <p:stCondLst>
                                            <p:cond delay="1642"/>
                                          </p:stCondLst>
                                        </p:cTn>
                                        <p:tgtEl>
                                          <p:spTgt spid="20"/>
                                        </p:tgtEl>
                                      </p:cBhvr>
                                      <p:to x="100000" y="90000"/>
                                    </p:animScale>
                                    <p:animScale>
                                      <p:cBhvr>
                                        <p:cTn id="50" dur="166" decel="50000">
                                          <p:stCondLst>
                                            <p:cond delay="1668"/>
                                          </p:stCondLst>
                                        </p:cTn>
                                        <p:tgtEl>
                                          <p:spTgt spid="20"/>
                                        </p:tgtEl>
                                      </p:cBhvr>
                                      <p:to x="100000" y="100000"/>
                                    </p:animScale>
                                    <p:animScale>
                                      <p:cBhvr>
                                        <p:cTn id="51" dur="26">
                                          <p:stCondLst>
                                            <p:cond delay="1808"/>
                                          </p:stCondLst>
                                        </p:cTn>
                                        <p:tgtEl>
                                          <p:spTgt spid="20"/>
                                        </p:tgtEl>
                                      </p:cBhvr>
                                      <p:to x="100000" y="95000"/>
                                    </p:animScale>
                                    <p:animScale>
                                      <p:cBhvr>
                                        <p:cTn id="52" dur="166" decel="50000">
                                          <p:stCondLst>
                                            <p:cond delay="1834"/>
                                          </p:stCondLst>
                                        </p:cTn>
                                        <p:tgtEl>
                                          <p:spTgt spid="20"/>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80">
                                          <p:stCondLst>
                                            <p:cond delay="0"/>
                                          </p:stCondLst>
                                        </p:cTn>
                                        <p:tgtEl>
                                          <p:spTgt spid="10"/>
                                        </p:tgtEl>
                                      </p:cBhvr>
                                    </p:animEffect>
                                    <p:anim calcmode="lin" valueType="num">
                                      <p:cBhvr>
                                        <p:cTn id="5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1" dur="26">
                                          <p:stCondLst>
                                            <p:cond delay="650"/>
                                          </p:stCondLst>
                                        </p:cTn>
                                        <p:tgtEl>
                                          <p:spTgt spid="10"/>
                                        </p:tgtEl>
                                      </p:cBhvr>
                                      <p:to x="100000" y="60000"/>
                                    </p:animScale>
                                    <p:animScale>
                                      <p:cBhvr>
                                        <p:cTn id="62" dur="166" decel="50000">
                                          <p:stCondLst>
                                            <p:cond delay="676"/>
                                          </p:stCondLst>
                                        </p:cTn>
                                        <p:tgtEl>
                                          <p:spTgt spid="10"/>
                                        </p:tgtEl>
                                      </p:cBhvr>
                                      <p:to x="100000" y="100000"/>
                                    </p:animScale>
                                    <p:animScale>
                                      <p:cBhvr>
                                        <p:cTn id="63" dur="26">
                                          <p:stCondLst>
                                            <p:cond delay="1312"/>
                                          </p:stCondLst>
                                        </p:cTn>
                                        <p:tgtEl>
                                          <p:spTgt spid="10"/>
                                        </p:tgtEl>
                                      </p:cBhvr>
                                      <p:to x="100000" y="80000"/>
                                    </p:animScale>
                                    <p:animScale>
                                      <p:cBhvr>
                                        <p:cTn id="64" dur="166" decel="50000">
                                          <p:stCondLst>
                                            <p:cond delay="1338"/>
                                          </p:stCondLst>
                                        </p:cTn>
                                        <p:tgtEl>
                                          <p:spTgt spid="10"/>
                                        </p:tgtEl>
                                      </p:cBhvr>
                                      <p:to x="100000" y="100000"/>
                                    </p:animScale>
                                    <p:animScale>
                                      <p:cBhvr>
                                        <p:cTn id="65" dur="26">
                                          <p:stCondLst>
                                            <p:cond delay="1642"/>
                                          </p:stCondLst>
                                        </p:cTn>
                                        <p:tgtEl>
                                          <p:spTgt spid="10"/>
                                        </p:tgtEl>
                                      </p:cBhvr>
                                      <p:to x="100000" y="90000"/>
                                    </p:animScale>
                                    <p:animScale>
                                      <p:cBhvr>
                                        <p:cTn id="66" dur="166" decel="50000">
                                          <p:stCondLst>
                                            <p:cond delay="1668"/>
                                          </p:stCondLst>
                                        </p:cTn>
                                        <p:tgtEl>
                                          <p:spTgt spid="10"/>
                                        </p:tgtEl>
                                      </p:cBhvr>
                                      <p:to x="100000" y="100000"/>
                                    </p:animScale>
                                    <p:animScale>
                                      <p:cBhvr>
                                        <p:cTn id="67" dur="26">
                                          <p:stCondLst>
                                            <p:cond delay="1808"/>
                                          </p:stCondLst>
                                        </p:cTn>
                                        <p:tgtEl>
                                          <p:spTgt spid="10"/>
                                        </p:tgtEl>
                                      </p:cBhvr>
                                      <p:to x="100000" y="95000"/>
                                    </p:animScale>
                                    <p:animScale>
                                      <p:cBhvr>
                                        <p:cTn id="68" dur="166" decel="50000">
                                          <p:stCondLst>
                                            <p:cond delay="1834"/>
                                          </p:stCondLst>
                                        </p:cTn>
                                        <p:tgtEl>
                                          <p:spTgt spid="10"/>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down)">
                                      <p:cBhvr>
                                        <p:cTn id="71" dur="580">
                                          <p:stCondLst>
                                            <p:cond delay="0"/>
                                          </p:stCondLst>
                                        </p:cTn>
                                        <p:tgtEl>
                                          <p:spTgt spid="14"/>
                                        </p:tgtEl>
                                      </p:cBhvr>
                                    </p:animEffect>
                                    <p:anim calcmode="lin" valueType="num">
                                      <p:cBhvr>
                                        <p:cTn id="7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7" dur="26">
                                          <p:stCondLst>
                                            <p:cond delay="650"/>
                                          </p:stCondLst>
                                        </p:cTn>
                                        <p:tgtEl>
                                          <p:spTgt spid="14"/>
                                        </p:tgtEl>
                                      </p:cBhvr>
                                      <p:to x="100000" y="60000"/>
                                    </p:animScale>
                                    <p:animScale>
                                      <p:cBhvr>
                                        <p:cTn id="78" dur="166" decel="50000">
                                          <p:stCondLst>
                                            <p:cond delay="676"/>
                                          </p:stCondLst>
                                        </p:cTn>
                                        <p:tgtEl>
                                          <p:spTgt spid="14"/>
                                        </p:tgtEl>
                                      </p:cBhvr>
                                      <p:to x="100000" y="100000"/>
                                    </p:animScale>
                                    <p:animScale>
                                      <p:cBhvr>
                                        <p:cTn id="79" dur="26">
                                          <p:stCondLst>
                                            <p:cond delay="1312"/>
                                          </p:stCondLst>
                                        </p:cTn>
                                        <p:tgtEl>
                                          <p:spTgt spid="14"/>
                                        </p:tgtEl>
                                      </p:cBhvr>
                                      <p:to x="100000" y="80000"/>
                                    </p:animScale>
                                    <p:animScale>
                                      <p:cBhvr>
                                        <p:cTn id="80" dur="166" decel="50000">
                                          <p:stCondLst>
                                            <p:cond delay="1338"/>
                                          </p:stCondLst>
                                        </p:cTn>
                                        <p:tgtEl>
                                          <p:spTgt spid="14"/>
                                        </p:tgtEl>
                                      </p:cBhvr>
                                      <p:to x="100000" y="100000"/>
                                    </p:animScale>
                                    <p:animScale>
                                      <p:cBhvr>
                                        <p:cTn id="81" dur="26">
                                          <p:stCondLst>
                                            <p:cond delay="1642"/>
                                          </p:stCondLst>
                                        </p:cTn>
                                        <p:tgtEl>
                                          <p:spTgt spid="14"/>
                                        </p:tgtEl>
                                      </p:cBhvr>
                                      <p:to x="100000" y="90000"/>
                                    </p:animScale>
                                    <p:animScale>
                                      <p:cBhvr>
                                        <p:cTn id="82" dur="166" decel="50000">
                                          <p:stCondLst>
                                            <p:cond delay="1668"/>
                                          </p:stCondLst>
                                        </p:cTn>
                                        <p:tgtEl>
                                          <p:spTgt spid="14"/>
                                        </p:tgtEl>
                                      </p:cBhvr>
                                      <p:to x="100000" y="100000"/>
                                    </p:animScale>
                                    <p:animScale>
                                      <p:cBhvr>
                                        <p:cTn id="83" dur="26">
                                          <p:stCondLst>
                                            <p:cond delay="1808"/>
                                          </p:stCondLst>
                                        </p:cTn>
                                        <p:tgtEl>
                                          <p:spTgt spid="14"/>
                                        </p:tgtEl>
                                      </p:cBhvr>
                                      <p:to x="100000" y="95000"/>
                                    </p:animScale>
                                    <p:animScale>
                                      <p:cBhvr>
                                        <p:cTn id="84" dur="166" decel="50000">
                                          <p:stCondLst>
                                            <p:cond delay="1834"/>
                                          </p:stCondLst>
                                        </p:cTn>
                                        <p:tgtEl>
                                          <p:spTgt spid="14"/>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wipe(down)">
                                      <p:cBhvr>
                                        <p:cTn id="87" dur="580">
                                          <p:stCondLst>
                                            <p:cond delay="0"/>
                                          </p:stCondLst>
                                        </p:cTn>
                                        <p:tgtEl>
                                          <p:spTgt spid="16"/>
                                        </p:tgtEl>
                                      </p:cBhvr>
                                    </p:animEffect>
                                    <p:anim calcmode="lin" valueType="num">
                                      <p:cBhvr>
                                        <p:cTn id="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3" dur="26">
                                          <p:stCondLst>
                                            <p:cond delay="650"/>
                                          </p:stCondLst>
                                        </p:cTn>
                                        <p:tgtEl>
                                          <p:spTgt spid="16"/>
                                        </p:tgtEl>
                                      </p:cBhvr>
                                      <p:to x="100000" y="60000"/>
                                    </p:animScale>
                                    <p:animScale>
                                      <p:cBhvr>
                                        <p:cTn id="94" dur="166" decel="50000">
                                          <p:stCondLst>
                                            <p:cond delay="676"/>
                                          </p:stCondLst>
                                        </p:cTn>
                                        <p:tgtEl>
                                          <p:spTgt spid="16"/>
                                        </p:tgtEl>
                                      </p:cBhvr>
                                      <p:to x="100000" y="100000"/>
                                    </p:animScale>
                                    <p:animScale>
                                      <p:cBhvr>
                                        <p:cTn id="95" dur="26">
                                          <p:stCondLst>
                                            <p:cond delay="1312"/>
                                          </p:stCondLst>
                                        </p:cTn>
                                        <p:tgtEl>
                                          <p:spTgt spid="16"/>
                                        </p:tgtEl>
                                      </p:cBhvr>
                                      <p:to x="100000" y="80000"/>
                                    </p:animScale>
                                    <p:animScale>
                                      <p:cBhvr>
                                        <p:cTn id="96" dur="166" decel="50000">
                                          <p:stCondLst>
                                            <p:cond delay="1338"/>
                                          </p:stCondLst>
                                        </p:cTn>
                                        <p:tgtEl>
                                          <p:spTgt spid="16"/>
                                        </p:tgtEl>
                                      </p:cBhvr>
                                      <p:to x="100000" y="100000"/>
                                    </p:animScale>
                                    <p:animScale>
                                      <p:cBhvr>
                                        <p:cTn id="97" dur="26">
                                          <p:stCondLst>
                                            <p:cond delay="1642"/>
                                          </p:stCondLst>
                                        </p:cTn>
                                        <p:tgtEl>
                                          <p:spTgt spid="16"/>
                                        </p:tgtEl>
                                      </p:cBhvr>
                                      <p:to x="100000" y="90000"/>
                                    </p:animScale>
                                    <p:animScale>
                                      <p:cBhvr>
                                        <p:cTn id="98" dur="166" decel="50000">
                                          <p:stCondLst>
                                            <p:cond delay="1668"/>
                                          </p:stCondLst>
                                        </p:cTn>
                                        <p:tgtEl>
                                          <p:spTgt spid="16"/>
                                        </p:tgtEl>
                                      </p:cBhvr>
                                      <p:to x="100000" y="100000"/>
                                    </p:animScale>
                                    <p:animScale>
                                      <p:cBhvr>
                                        <p:cTn id="99" dur="26">
                                          <p:stCondLst>
                                            <p:cond delay="1808"/>
                                          </p:stCondLst>
                                        </p:cTn>
                                        <p:tgtEl>
                                          <p:spTgt spid="16"/>
                                        </p:tgtEl>
                                      </p:cBhvr>
                                      <p:to x="100000" y="95000"/>
                                    </p:animScale>
                                    <p:animScale>
                                      <p:cBhvr>
                                        <p:cTn id="10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35EC6078-FE40-4C91-8297-8AC1326D63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260648"/>
            <a:ext cx="2343477" cy="1962424"/>
          </a:xfrm>
          <a:prstGeom prst="rect">
            <a:avLst/>
          </a:prstGeom>
        </p:spPr>
      </p:pic>
      <p:graphicFrame>
        <p:nvGraphicFramePr>
          <p:cNvPr id="4" name="جدول 4">
            <a:extLst>
              <a:ext uri="{FF2B5EF4-FFF2-40B4-BE49-F238E27FC236}">
                <a16:creationId xmlns:a16="http://schemas.microsoft.com/office/drawing/2014/main" id="{763F0FBD-66DC-4706-B623-7B8D14049B57}"/>
              </a:ext>
            </a:extLst>
          </p:cNvPr>
          <p:cNvGraphicFramePr>
            <a:graphicFrameLocks noGrp="1"/>
          </p:cNvGraphicFramePr>
          <p:nvPr>
            <p:extLst>
              <p:ext uri="{D42A27DB-BD31-4B8C-83A1-F6EECF244321}">
                <p14:modId xmlns:p14="http://schemas.microsoft.com/office/powerpoint/2010/main" val="3786688818"/>
              </p:ext>
            </p:extLst>
          </p:nvPr>
        </p:nvGraphicFramePr>
        <p:xfrm>
          <a:off x="0" y="0"/>
          <a:ext cx="4104456" cy="741680"/>
        </p:xfrm>
        <a:graphic>
          <a:graphicData uri="http://schemas.openxmlformats.org/drawingml/2006/table">
            <a:tbl>
              <a:tblPr rtl="1" firstRow="1" bandRow="1">
                <a:tableStyleId>{5C22544A-7EE6-4342-B048-85BDC9FD1C3A}</a:tableStyleId>
              </a:tblPr>
              <a:tblGrid>
                <a:gridCol w="2052228">
                  <a:extLst>
                    <a:ext uri="{9D8B030D-6E8A-4147-A177-3AD203B41FA5}">
                      <a16:colId xmlns:a16="http://schemas.microsoft.com/office/drawing/2014/main" val="609347339"/>
                    </a:ext>
                  </a:extLst>
                </a:gridCol>
                <a:gridCol w="2052228">
                  <a:extLst>
                    <a:ext uri="{9D8B030D-6E8A-4147-A177-3AD203B41FA5}">
                      <a16:colId xmlns:a16="http://schemas.microsoft.com/office/drawing/2014/main" val="3354696269"/>
                    </a:ext>
                  </a:extLst>
                </a:gridCol>
              </a:tblGrid>
              <a:tr h="370840">
                <a:tc>
                  <a:txBody>
                    <a:bodyPr/>
                    <a:lstStyle/>
                    <a:p>
                      <a:pPr rtl="1"/>
                      <a:r>
                        <a:rPr lang="ar-SA" dirty="0"/>
                        <a:t>الكتاب</a:t>
                      </a:r>
                    </a:p>
                  </a:txBody>
                  <a:tcPr/>
                </a:tc>
                <a:tc>
                  <a:txBody>
                    <a:bodyPr/>
                    <a:lstStyle/>
                    <a:p>
                      <a:pPr rtl="1"/>
                      <a:r>
                        <a:rPr lang="ar-SA" dirty="0"/>
                        <a:t>75</a:t>
                      </a:r>
                    </a:p>
                  </a:txBody>
                  <a:tcPr/>
                </a:tc>
                <a:extLst>
                  <a:ext uri="{0D108BD9-81ED-4DB2-BD59-A6C34878D82A}">
                    <a16:rowId xmlns:a16="http://schemas.microsoft.com/office/drawing/2014/main" val="2484906885"/>
                  </a:ext>
                </a:extLst>
              </a:tr>
              <a:tr h="370840">
                <a:tc>
                  <a:txBody>
                    <a:bodyPr/>
                    <a:lstStyle/>
                    <a:p>
                      <a:pPr rtl="1"/>
                      <a:r>
                        <a:rPr lang="ar-SA" dirty="0"/>
                        <a:t>الاستراتيجية</a:t>
                      </a:r>
                    </a:p>
                  </a:txBody>
                  <a:tcPr/>
                </a:tc>
                <a:tc>
                  <a:txBody>
                    <a:bodyPr/>
                    <a:lstStyle/>
                    <a:p>
                      <a:pPr rtl="1"/>
                      <a:r>
                        <a:rPr lang="ar-SA" dirty="0"/>
                        <a:t>المحاكاة</a:t>
                      </a:r>
                    </a:p>
                  </a:txBody>
                  <a:tcPr/>
                </a:tc>
                <a:extLst>
                  <a:ext uri="{0D108BD9-81ED-4DB2-BD59-A6C34878D82A}">
                    <a16:rowId xmlns:a16="http://schemas.microsoft.com/office/drawing/2014/main" val="160441462"/>
                  </a:ext>
                </a:extLst>
              </a:tr>
            </a:tbl>
          </a:graphicData>
        </a:graphic>
      </p:graphicFrame>
      <p:pic>
        <p:nvPicPr>
          <p:cNvPr id="6" name="صورة 5">
            <a:extLst>
              <a:ext uri="{FF2B5EF4-FFF2-40B4-BE49-F238E27FC236}">
                <a16:creationId xmlns:a16="http://schemas.microsoft.com/office/drawing/2014/main" id="{04B48A2C-5C90-4D0C-A018-D964DA9ECD62}"/>
              </a:ext>
            </a:extLst>
          </p:cNvPr>
          <p:cNvPicPr>
            <a:picLocks noChangeAspect="1"/>
          </p:cNvPicPr>
          <p:nvPr/>
        </p:nvPicPr>
        <p:blipFill>
          <a:blip r:embed="rId5"/>
          <a:stretch>
            <a:fillRect/>
          </a:stretch>
        </p:blipFill>
        <p:spPr>
          <a:xfrm>
            <a:off x="4427983" y="2019300"/>
            <a:ext cx="3711629" cy="2409303"/>
          </a:xfrm>
          <a:prstGeom prst="rect">
            <a:avLst/>
          </a:prstGeom>
        </p:spPr>
      </p:pic>
      <p:pic>
        <p:nvPicPr>
          <p:cNvPr id="7" name="لغة الإشارة Arabic Sign Language _ إحترام Respect">
            <a:hlinkClick r:id="" action="ppaction://media"/>
            <a:extLst>
              <a:ext uri="{FF2B5EF4-FFF2-40B4-BE49-F238E27FC236}">
                <a16:creationId xmlns:a16="http://schemas.microsoft.com/office/drawing/2014/main" id="{9F95EFA6-3995-486A-80FF-31FAEFEA3FA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7584" y="3057002"/>
            <a:ext cx="3429000" cy="3684365"/>
          </a:xfrm>
          <a:prstGeom prst="rect">
            <a:avLst/>
          </a:prstGeom>
        </p:spPr>
      </p:pic>
    </p:spTree>
    <p:extLst>
      <p:ext uri="{BB962C8B-B14F-4D97-AF65-F5344CB8AC3E}">
        <p14:creationId xmlns:p14="http://schemas.microsoft.com/office/powerpoint/2010/main" val="70187632"/>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65B2450E-370E-43AE-B58D-4F6DA7122C6E}"/>
              </a:ext>
            </a:extLst>
          </p:cNvPr>
          <p:cNvSpPr txBox="1"/>
          <p:nvPr/>
        </p:nvSpPr>
        <p:spPr>
          <a:xfrm>
            <a:off x="1476441" y="1916832"/>
            <a:ext cx="6191118" cy="584775"/>
          </a:xfrm>
          <a:prstGeom prst="rect">
            <a:avLst/>
          </a:prstGeom>
          <a:noFill/>
        </p:spPr>
        <p:txBody>
          <a:bodyPr wrap="none" rtlCol="1">
            <a:spAutoFit/>
          </a:bodyPr>
          <a:lstStyle/>
          <a:p>
            <a:r>
              <a:rPr lang="ar-SA" sz="3200" b="1" dirty="0">
                <a:solidFill>
                  <a:schemeClr val="bg1"/>
                </a:solidFill>
                <a:latin typeface="Arial" panose="020B0604020202020204" pitchFamily="34" charset="0"/>
                <a:cs typeface="Arial" panose="020B0604020202020204" pitchFamily="34" charset="0"/>
              </a:rPr>
              <a:t>1- ما الآداب التي يجب التعامل بها مع المعلم؟</a:t>
            </a:r>
          </a:p>
        </p:txBody>
      </p:sp>
      <p:sp>
        <p:nvSpPr>
          <p:cNvPr id="6" name="مربع نص 5">
            <a:extLst>
              <a:ext uri="{FF2B5EF4-FFF2-40B4-BE49-F238E27FC236}">
                <a16:creationId xmlns:a16="http://schemas.microsoft.com/office/drawing/2014/main" id="{B15520B8-1E43-49B1-B60A-EE5DC3928F3C}"/>
              </a:ext>
            </a:extLst>
          </p:cNvPr>
          <p:cNvSpPr txBox="1"/>
          <p:nvPr/>
        </p:nvSpPr>
        <p:spPr>
          <a:xfrm>
            <a:off x="1179084" y="3778177"/>
            <a:ext cx="6785832" cy="584775"/>
          </a:xfrm>
          <a:prstGeom prst="rect">
            <a:avLst/>
          </a:prstGeom>
          <a:noFill/>
        </p:spPr>
        <p:txBody>
          <a:bodyPr wrap="none" rtlCol="1">
            <a:spAutoFit/>
          </a:bodyPr>
          <a:lstStyle/>
          <a:p>
            <a:r>
              <a:rPr lang="ar-SA" sz="3200" b="1" dirty="0">
                <a:solidFill>
                  <a:schemeClr val="bg1"/>
                </a:solidFill>
                <a:latin typeface="Arial" panose="020B0604020202020204" pitchFamily="34" charset="0"/>
                <a:cs typeface="Arial" panose="020B0604020202020204" pitchFamily="34" charset="0"/>
              </a:rPr>
              <a:t>2- ما النصيحة التي تقدمينها لمن لا يحترم المعلم؟</a:t>
            </a:r>
          </a:p>
        </p:txBody>
      </p:sp>
      <p:pic>
        <p:nvPicPr>
          <p:cNvPr id="4" name="صورة 3">
            <a:extLst>
              <a:ext uri="{FF2B5EF4-FFF2-40B4-BE49-F238E27FC236}">
                <a16:creationId xmlns:a16="http://schemas.microsoft.com/office/drawing/2014/main" id="{C7A1F17D-091F-478B-93A5-48199F5CA9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332656"/>
            <a:ext cx="2114436" cy="12487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9447833"/>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ربع نص 10">
            <a:extLst>
              <a:ext uri="{FF2B5EF4-FFF2-40B4-BE49-F238E27FC236}">
                <a16:creationId xmlns:a16="http://schemas.microsoft.com/office/drawing/2014/main" id="{5EB01AE0-A8A8-4C9E-B719-A8283DECBFA6}"/>
              </a:ext>
            </a:extLst>
          </p:cNvPr>
          <p:cNvSpPr txBox="1"/>
          <p:nvPr/>
        </p:nvSpPr>
        <p:spPr>
          <a:xfrm>
            <a:off x="2940784" y="3284984"/>
            <a:ext cx="3262432" cy="1077218"/>
          </a:xfrm>
          <a:prstGeom prst="rect">
            <a:avLst/>
          </a:prstGeom>
          <a:noFill/>
        </p:spPr>
        <p:txBody>
          <a:bodyPr wrap="none" rtlCol="1">
            <a:spAutoFit/>
          </a:bodyPr>
          <a:lstStyle/>
          <a:p>
            <a:pPr marL="457200" indent="-457200" algn="r" rtl="1">
              <a:buFont typeface="Wingdings" panose="05000000000000000000" pitchFamily="2" charset="2"/>
              <a:buChar char="v"/>
            </a:pPr>
            <a:r>
              <a:rPr lang="ar-SA" sz="3200" dirty="0">
                <a:solidFill>
                  <a:schemeClr val="bg1"/>
                </a:solidFill>
                <a:cs typeface="A Amine" panose="00000400000000000000" pitchFamily="2" charset="-78"/>
              </a:rPr>
              <a:t>الكتاب صفحة 74</a:t>
            </a:r>
          </a:p>
          <a:p>
            <a:pPr marL="457200" indent="-457200" algn="r" rtl="1">
              <a:buFont typeface="Wingdings" panose="05000000000000000000" pitchFamily="2" charset="2"/>
              <a:buChar char="v"/>
            </a:pPr>
            <a:r>
              <a:rPr lang="ar-SA" sz="3200" dirty="0">
                <a:solidFill>
                  <a:schemeClr val="bg1"/>
                </a:solidFill>
                <a:cs typeface="A Amine" panose="00000400000000000000" pitchFamily="2" charset="-78"/>
              </a:rPr>
              <a:t>سؤال 5 فقرة أ – هـ</a:t>
            </a:r>
          </a:p>
        </p:txBody>
      </p:sp>
      <p:pic>
        <p:nvPicPr>
          <p:cNvPr id="3" name="صورة 2">
            <a:extLst>
              <a:ext uri="{FF2B5EF4-FFF2-40B4-BE49-F238E27FC236}">
                <a16:creationId xmlns:a16="http://schemas.microsoft.com/office/drawing/2014/main" id="{34225435-6192-4AA2-B695-0EF69EFE2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1772816"/>
            <a:ext cx="2438400" cy="904875"/>
          </a:xfrm>
          <a:prstGeom prst="rect">
            <a:avLst/>
          </a:prstGeom>
        </p:spPr>
      </p:pic>
    </p:spTree>
    <p:extLst>
      <p:ext uri="{BB962C8B-B14F-4D97-AF65-F5344CB8AC3E}">
        <p14:creationId xmlns:p14="http://schemas.microsoft.com/office/powerpoint/2010/main" val="4141713278"/>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4B32068D-BBED-4BB8-8896-07AE7CBBE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255" y="1708016"/>
            <a:ext cx="6247925" cy="4673312"/>
          </a:xfrm>
          <a:prstGeom prst="rect">
            <a:avLst/>
          </a:prstGeom>
        </p:spPr>
      </p:pic>
      <p:pic>
        <p:nvPicPr>
          <p:cNvPr id="3" name="صورة 2">
            <a:extLst>
              <a:ext uri="{FF2B5EF4-FFF2-40B4-BE49-F238E27FC236}">
                <a16:creationId xmlns:a16="http://schemas.microsoft.com/office/drawing/2014/main" id="{DE88D62E-7459-41FE-9F2C-33E6865A0F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6317" y="354344"/>
            <a:ext cx="6525491" cy="976745"/>
          </a:xfrm>
          <a:prstGeom prst="rect">
            <a:avLst/>
          </a:prstGeom>
          <a:ln>
            <a:noFill/>
          </a:ln>
          <a:effectLst>
            <a:outerShdw blurRad="292100" dist="139700" dir="2700000" algn="tl" rotWithShape="0">
              <a:srgbClr val="333333">
                <a:alpha val="65000"/>
              </a:srgbClr>
            </a:outerShdw>
          </a:effectLst>
        </p:spPr>
      </p:pic>
      <p:sp>
        <p:nvSpPr>
          <p:cNvPr id="2" name="مستطيل 1">
            <a:extLst>
              <a:ext uri="{FF2B5EF4-FFF2-40B4-BE49-F238E27FC236}">
                <a16:creationId xmlns:a16="http://schemas.microsoft.com/office/drawing/2014/main" id="{D32B2631-1473-4F5C-863B-7E43CA798E4D}"/>
              </a:ext>
            </a:extLst>
          </p:cNvPr>
          <p:cNvSpPr/>
          <p:nvPr/>
        </p:nvSpPr>
        <p:spPr>
          <a:xfrm>
            <a:off x="7408718" y="2291195"/>
            <a:ext cx="426027" cy="374073"/>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sz="1350"/>
          </a:p>
        </p:txBody>
      </p:sp>
      <p:sp>
        <p:nvSpPr>
          <p:cNvPr id="4" name="مربع نص 3">
            <a:extLst>
              <a:ext uri="{FF2B5EF4-FFF2-40B4-BE49-F238E27FC236}">
                <a16:creationId xmlns:a16="http://schemas.microsoft.com/office/drawing/2014/main" id="{C2C9D832-E550-4336-A535-19FDAF191C0F}"/>
              </a:ext>
            </a:extLst>
          </p:cNvPr>
          <p:cNvSpPr txBox="1"/>
          <p:nvPr/>
        </p:nvSpPr>
        <p:spPr>
          <a:xfrm>
            <a:off x="2057038" y="2641431"/>
            <a:ext cx="4891083" cy="646331"/>
          </a:xfrm>
          <a:prstGeom prst="rect">
            <a:avLst/>
          </a:prstGeom>
          <a:noFill/>
        </p:spPr>
        <p:txBody>
          <a:bodyPr wrap="none" rtlCol="1">
            <a:spAutoFit/>
          </a:bodyPr>
          <a:lstStyle/>
          <a:p>
            <a:r>
              <a:rPr lang="ar-SA" sz="3600" dirty="0">
                <a:solidFill>
                  <a:schemeClr val="bg1"/>
                </a:solidFill>
                <a:latin typeface="Monotype Koufi" pitchFamily="2" charset="-78"/>
                <a:ea typeface="Monotype Koufi" pitchFamily="2" charset="-78"/>
                <a:cs typeface="Monotype Koufi" pitchFamily="2" charset="-78"/>
              </a:rPr>
              <a:t>1- عددي لوازم حقيبة السفر؟</a:t>
            </a:r>
          </a:p>
        </p:txBody>
      </p:sp>
      <p:sp>
        <p:nvSpPr>
          <p:cNvPr id="11" name="مربع نص 10">
            <a:extLst>
              <a:ext uri="{FF2B5EF4-FFF2-40B4-BE49-F238E27FC236}">
                <a16:creationId xmlns:a16="http://schemas.microsoft.com/office/drawing/2014/main" id="{092B0517-35E4-4EBD-9390-A45BD95824E3}"/>
              </a:ext>
            </a:extLst>
          </p:cNvPr>
          <p:cNvSpPr txBox="1"/>
          <p:nvPr/>
        </p:nvSpPr>
        <p:spPr>
          <a:xfrm>
            <a:off x="2259017" y="3572542"/>
            <a:ext cx="4689104" cy="646331"/>
          </a:xfrm>
          <a:prstGeom prst="rect">
            <a:avLst/>
          </a:prstGeom>
          <a:noFill/>
        </p:spPr>
        <p:txBody>
          <a:bodyPr wrap="none" rtlCol="1">
            <a:spAutoFit/>
          </a:bodyPr>
          <a:lstStyle/>
          <a:p>
            <a:r>
              <a:rPr lang="ar-SA" sz="3600" dirty="0">
                <a:solidFill>
                  <a:schemeClr val="bg1"/>
                </a:solidFill>
                <a:latin typeface="Monotype Koufi" pitchFamily="2" charset="-78"/>
                <a:ea typeface="Monotype Koufi" pitchFamily="2" charset="-78"/>
                <a:cs typeface="Monotype Koufi" pitchFamily="2" charset="-78"/>
              </a:rPr>
              <a:t>2- عددي لوازم حقيبة اليد؟</a:t>
            </a:r>
          </a:p>
        </p:txBody>
      </p:sp>
      <p:sp>
        <p:nvSpPr>
          <p:cNvPr id="12" name="مربع نص 11">
            <a:extLst>
              <a:ext uri="{FF2B5EF4-FFF2-40B4-BE49-F238E27FC236}">
                <a16:creationId xmlns:a16="http://schemas.microsoft.com/office/drawing/2014/main" id="{79BA65DE-84F5-4CDD-AADC-C50826F5B7C4}"/>
              </a:ext>
            </a:extLst>
          </p:cNvPr>
          <p:cNvSpPr txBox="1"/>
          <p:nvPr/>
        </p:nvSpPr>
        <p:spPr>
          <a:xfrm>
            <a:off x="1763688" y="4503653"/>
            <a:ext cx="5184433" cy="646331"/>
          </a:xfrm>
          <a:prstGeom prst="rect">
            <a:avLst/>
          </a:prstGeom>
          <a:noFill/>
        </p:spPr>
        <p:txBody>
          <a:bodyPr wrap="none" rtlCol="1">
            <a:spAutoFit/>
          </a:bodyPr>
          <a:lstStyle/>
          <a:p>
            <a:r>
              <a:rPr lang="ar-SA" sz="3600" dirty="0">
                <a:solidFill>
                  <a:schemeClr val="bg1"/>
                </a:solidFill>
                <a:latin typeface="Monotype Koufi" pitchFamily="2" charset="-78"/>
                <a:ea typeface="Monotype Koufi" pitchFamily="2" charset="-78"/>
                <a:cs typeface="Monotype Koufi" pitchFamily="2" charset="-78"/>
              </a:rPr>
              <a:t>3- كيف نرتب خزانة ملابسنا؟</a:t>
            </a:r>
          </a:p>
        </p:txBody>
      </p:sp>
    </p:spTree>
    <p:extLst>
      <p:ext uri="{BB962C8B-B14F-4D97-AF65-F5344CB8AC3E}">
        <p14:creationId xmlns:p14="http://schemas.microsoft.com/office/powerpoint/2010/main" val="1135112528"/>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FCD326F-472A-4E6A-94B2-506A23B99A2C}"/>
              </a:ext>
            </a:extLst>
          </p:cNvPr>
          <p:cNvSpPr>
            <a:spLocks noGrp="1"/>
          </p:cNvSpPr>
          <p:nvPr>
            <p:ph type="title"/>
          </p:nvPr>
        </p:nvSpPr>
        <p:spPr>
          <a:xfrm>
            <a:off x="1763688" y="2060848"/>
            <a:ext cx="5688632" cy="4599384"/>
          </a:xfrm>
        </p:spPr>
        <p:txBody>
          <a:bodyPr>
            <a:noAutofit/>
          </a:bodyPr>
          <a:lstStyle/>
          <a:p>
            <a:pPr algn="ctr" rtl="1"/>
            <a:r>
              <a:rPr lang="ar-SA" sz="2800" b="1" dirty="0">
                <a:solidFill>
                  <a:schemeClr val="bg1"/>
                </a:solidFill>
                <a:effectLst>
                  <a:outerShdw blurRad="38100" dist="38100" dir="2700000" algn="tl">
                    <a:srgbClr val="000000">
                      <a:alpha val="43137"/>
                    </a:srgbClr>
                  </a:outerShdw>
                </a:effectLst>
                <a:latin typeface="Ping AR + LT Thin" panose="00000300000000000000" pitchFamily="50" charset="-78"/>
                <a:ea typeface="Ping AR + LT Thin" panose="00000300000000000000" pitchFamily="50" charset="-78"/>
                <a:cs typeface="Ping AR + LT Thin" panose="00000300000000000000" pitchFamily="50" charset="-78"/>
              </a:rPr>
              <a:t>لاشك أن للمجتمع الذي يعيش فيه الانسان تأثيرا كبيرا على خلقه وسلوكه وقدرته على التعامل مع افراد </a:t>
            </a:r>
            <a:r>
              <a:rPr lang="ar-SA" sz="2000" b="1" dirty="0">
                <a:solidFill>
                  <a:schemeClr val="bg1"/>
                </a:solidFill>
                <a:effectLst>
                  <a:outerShdw blurRad="38100" dist="38100" dir="2700000" algn="tl">
                    <a:srgbClr val="000000">
                      <a:alpha val="43137"/>
                    </a:srgbClr>
                  </a:outerShdw>
                </a:effectLst>
                <a:latin typeface="Ping AR + LT Thin" panose="00000300000000000000" pitchFamily="50" charset="-78"/>
                <a:ea typeface="Ping AR + LT Thin" panose="00000300000000000000" pitchFamily="50" charset="-78"/>
                <a:cs typeface="Ping AR + LT Thin" panose="00000300000000000000" pitchFamily="50" charset="-78"/>
              </a:rPr>
              <a:t>المجتمع</a:t>
            </a:r>
            <a:r>
              <a:rPr lang="ar-SA" sz="2800" b="1" dirty="0">
                <a:solidFill>
                  <a:schemeClr val="bg1"/>
                </a:solidFill>
                <a:effectLst>
                  <a:outerShdw blurRad="38100" dist="38100" dir="2700000" algn="tl">
                    <a:srgbClr val="000000">
                      <a:alpha val="43137"/>
                    </a:srgbClr>
                  </a:outerShdw>
                </a:effectLst>
                <a:latin typeface="Ping AR + LT Thin" panose="00000300000000000000" pitchFamily="50" charset="-78"/>
                <a:ea typeface="Ping AR + LT Thin" panose="00000300000000000000" pitchFamily="50" charset="-78"/>
                <a:cs typeface="Ping AR + LT Thin" panose="00000300000000000000" pitchFamily="50" charset="-78"/>
              </a:rPr>
              <a:t> , ولأهمية ذلك وجب علينا تعليمكن الطريقة الصحيحة للتعامل مع الاخرين , لتكسبي رضا الله ثم تكوني إيجابية وفعالة مع الاخرين وهذا ما سوف نستعرض بعض جوانبه في هذه الوحدة </a:t>
            </a:r>
          </a:p>
        </p:txBody>
      </p:sp>
      <p:sp>
        <p:nvSpPr>
          <p:cNvPr id="3" name="مستطيل 2">
            <a:extLst>
              <a:ext uri="{FF2B5EF4-FFF2-40B4-BE49-F238E27FC236}">
                <a16:creationId xmlns:a16="http://schemas.microsoft.com/office/drawing/2014/main" id="{40AB2872-25B4-4D9E-9C0D-088236CAA5C2}"/>
              </a:ext>
            </a:extLst>
          </p:cNvPr>
          <p:cNvSpPr/>
          <p:nvPr/>
        </p:nvSpPr>
        <p:spPr>
          <a:xfrm>
            <a:off x="1619672" y="197768"/>
            <a:ext cx="5688632" cy="1077218"/>
          </a:xfrm>
          <a:prstGeom prst="rect">
            <a:avLst/>
          </a:prstGeom>
          <a:solidFill>
            <a:schemeClr val="tx2">
              <a:lumMod val="20000"/>
              <a:lumOff val="80000"/>
            </a:schemeClr>
          </a:solidFill>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lIns="91440" tIns="45720" rIns="91440" bIns="45720">
            <a:spAutoFit/>
          </a:bodyPr>
          <a:lstStyle/>
          <a:p>
            <a:pPr algn="ctr"/>
            <a:r>
              <a:rPr lang="ar-SA" sz="3200" b="1" cap="none" spc="50" dirty="0">
                <a:ln w="0"/>
                <a:solidFill>
                  <a:schemeClr val="bg2"/>
                </a:solidFill>
                <a:effectLst>
                  <a:innerShdw blurRad="63500" dist="50800" dir="13500000">
                    <a:srgbClr val="000000">
                      <a:alpha val="50000"/>
                    </a:srgbClr>
                  </a:innerShdw>
                </a:effectLst>
                <a:cs typeface="Akhbar MT" pitchFamily="2" charset="-78"/>
              </a:rPr>
              <a:t>طالبتي الإيجابية شاركينا بقراءتك الجميلة </a:t>
            </a:r>
          </a:p>
          <a:p>
            <a:pPr algn="ctr" rtl="1"/>
            <a:r>
              <a:rPr lang="ar-SA" sz="3200" b="1" cap="none" spc="50" dirty="0">
                <a:ln w="0"/>
                <a:solidFill>
                  <a:schemeClr val="bg2"/>
                </a:solidFill>
                <a:effectLst>
                  <a:innerShdw blurRad="63500" dist="50800" dir="13500000">
                    <a:srgbClr val="000000">
                      <a:alpha val="50000"/>
                    </a:srgbClr>
                  </a:innerShdw>
                </a:effectLst>
                <a:cs typeface="Akhbar MT" pitchFamily="2" charset="-78"/>
              </a:rPr>
              <a:t>المقطع الاتي</a:t>
            </a:r>
          </a:p>
        </p:txBody>
      </p:sp>
      <p:pic>
        <p:nvPicPr>
          <p:cNvPr id="5" name="صورة 4">
            <a:extLst>
              <a:ext uri="{FF2B5EF4-FFF2-40B4-BE49-F238E27FC236}">
                <a16:creationId xmlns:a16="http://schemas.microsoft.com/office/drawing/2014/main" id="{5575E06F-FD3D-4E42-B951-E3A23C8C36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099" y="733367"/>
            <a:ext cx="1589162" cy="1589162"/>
          </a:xfrm>
          <a:prstGeom prst="rect">
            <a:avLst/>
          </a:prstGeom>
        </p:spPr>
      </p:pic>
    </p:spTree>
    <p:extLst>
      <p:ext uri="{BB962C8B-B14F-4D97-AF65-F5344CB8AC3E}">
        <p14:creationId xmlns:p14="http://schemas.microsoft.com/office/powerpoint/2010/main" val="1352183232"/>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39D8F3C-168A-4E66-96F4-A2CBE17017FF}"/>
              </a:ext>
            </a:extLst>
          </p:cNvPr>
          <p:cNvSpPr>
            <a:spLocks noGrp="1"/>
          </p:cNvSpPr>
          <p:nvPr>
            <p:ph type="title"/>
          </p:nvPr>
        </p:nvSpPr>
        <p:spPr>
          <a:xfrm>
            <a:off x="1043608" y="327992"/>
            <a:ext cx="6768752" cy="801177"/>
          </a:xfrm>
        </p:spPr>
        <p:style>
          <a:lnRef idx="1">
            <a:schemeClr val="accent2"/>
          </a:lnRef>
          <a:fillRef idx="2">
            <a:schemeClr val="accent2"/>
          </a:fillRef>
          <a:effectRef idx="1">
            <a:schemeClr val="accent2"/>
          </a:effectRef>
          <a:fontRef idx="minor">
            <a:schemeClr val="dk1"/>
          </a:fontRef>
        </p:style>
        <p:txBody>
          <a:bodyPr>
            <a:noAutofit/>
          </a:bodyPr>
          <a:lstStyle/>
          <a:p>
            <a:pPr algn="ctr" rtl="1"/>
            <a:r>
              <a:rPr lang="ar-SA" sz="2800" b="1" dirty="0">
                <a:solidFill>
                  <a:schemeClr val="bg1"/>
                </a:solidFill>
                <a:cs typeface="Akhbar MT" pitchFamily="2" charset="-78"/>
              </a:rPr>
              <a:t>لتتوصلي لعنوان درسنا علقي على الصور الاتية</a:t>
            </a:r>
          </a:p>
        </p:txBody>
      </p:sp>
      <p:pic>
        <p:nvPicPr>
          <p:cNvPr id="1030" name="Picture 6" descr="آداب التعامل مع المعلم - لوحات مدرسيه و وسائل تعليميه | Facebook">
            <a:extLst>
              <a:ext uri="{FF2B5EF4-FFF2-40B4-BE49-F238E27FC236}">
                <a16:creationId xmlns:a16="http://schemas.microsoft.com/office/drawing/2014/main" id="{C4050067-7A7A-4B5E-B70B-152D6774DA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169"/>
          <a:stretch/>
        </p:blipFill>
        <p:spPr bwMode="auto">
          <a:xfrm>
            <a:off x="1187624" y="1575923"/>
            <a:ext cx="4466202" cy="24290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صورة 3">
            <a:extLst>
              <a:ext uri="{FF2B5EF4-FFF2-40B4-BE49-F238E27FC236}">
                <a16:creationId xmlns:a16="http://schemas.microsoft.com/office/drawing/2014/main" id="{458505F2-4DF3-4544-8680-6E66F68AD926}"/>
              </a:ext>
            </a:extLst>
          </p:cNvPr>
          <p:cNvPicPr>
            <a:picLocks noChangeAspect="1"/>
          </p:cNvPicPr>
          <p:nvPr/>
        </p:nvPicPr>
        <p:blipFill>
          <a:blip r:embed="rId3"/>
          <a:stretch>
            <a:fillRect/>
          </a:stretch>
        </p:blipFill>
        <p:spPr>
          <a:xfrm>
            <a:off x="3995936" y="4021051"/>
            <a:ext cx="4183452" cy="26067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صورة 4">
            <a:extLst>
              <a:ext uri="{FF2B5EF4-FFF2-40B4-BE49-F238E27FC236}">
                <a16:creationId xmlns:a16="http://schemas.microsoft.com/office/drawing/2014/main" id="{3F582FDD-E260-4E62-92AD-FBF6A9511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088" y="3704962"/>
            <a:ext cx="3810532" cy="3238952"/>
          </a:xfrm>
          <a:prstGeom prst="rect">
            <a:avLst/>
          </a:prstGeom>
        </p:spPr>
      </p:pic>
    </p:spTree>
    <p:extLst>
      <p:ext uri="{BB962C8B-B14F-4D97-AF65-F5344CB8AC3E}">
        <p14:creationId xmlns:p14="http://schemas.microsoft.com/office/powerpoint/2010/main" val="785066074"/>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32F5526B-07FF-4C3E-BE66-5007CE48462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24792" y="961159"/>
            <a:ext cx="7273636" cy="4882298"/>
          </a:xfrm>
          <a:prstGeom prst="rect">
            <a:avLst/>
          </a:prstGeom>
          <a:ln>
            <a:noFill/>
          </a:ln>
          <a:effectLst>
            <a:outerShdw blurRad="292100" dist="139700" dir="2700000" algn="tl" rotWithShape="0">
              <a:srgbClr val="333333">
                <a:alpha val="65000"/>
              </a:srgbClr>
            </a:outerShdw>
          </a:effectLst>
        </p:spPr>
      </p:pic>
      <p:sp>
        <p:nvSpPr>
          <p:cNvPr id="9" name="مستطيل 8">
            <a:extLst>
              <a:ext uri="{FF2B5EF4-FFF2-40B4-BE49-F238E27FC236}">
                <a16:creationId xmlns:a16="http://schemas.microsoft.com/office/drawing/2014/main" id="{EA6617EE-98D1-4B79-8CC3-FEDEE3BB708E}"/>
              </a:ext>
            </a:extLst>
          </p:cNvPr>
          <p:cNvSpPr/>
          <p:nvPr/>
        </p:nvSpPr>
        <p:spPr>
          <a:xfrm>
            <a:off x="6122160" y="1274733"/>
            <a:ext cx="1866537" cy="692497"/>
          </a:xfrm>
          <a:prstGeom prst="rect">
            <a:avLst/>
          </a:prstGeom>
          <a:noFill/>
        </p:spPr>
        <p:txBody>
          <a:bodyPr wrap="none" lIns="68580" tIns="34290" rIns="68580" bIns="34290">
            <a:spAutoFit/>
          </a:bodyPr>
          <a:lstStyle/>
          <a:p>
            <a:pPr algn="ctr"/>
            <a:r>
              <a:rPr lang="ar-SA" sz="4050" b="1" dirty="0">
                <a:ln w="6600">
                  <a:solidFill>
                    <a:schemeClr val="accent2"/>
                  </a:solidFill>
                  <a:prstDash val="solid"/>
                </a:ln>
                <a:solidFill>
                  <a:srgbClr val="FFFFFF"/>
                </a:solidFill>
                <a:effectLst>
                  <a:outerShdw dist="38100" dir="2700000" algn="tl" rotWithShape="0">
                    <a:schemeClr val="accent2"/>
                  </a:outerShdw>
                </a:effectLst>
              </a:rPr>
              <a:t>التاريخ:</a:t>
            </a:r>
          </a:p>
        </p:txBody>
      </p:sp>
      <p:sp>
        <p:nvSpPr>
          <p:cNvPr id="10" name="مستطيل 9">
            <a:extLst>
              <a:ext uri="{FF2B5EF4-FFF2-40B4-BE49-F238E27FC236}">
                <a16:creationId xmlns:a16="http://schemas.microsoft.com/office/drawing/2014/main" id="{CC6CF637-53A6-497F-9BDA-5065B3F78B50}"/>
              </a:ext>
            </a:extLst>
          </p:cNvPr>
          <p:cNvSpPr/>
          <p:nvPr/>
        </p:nvSpPr>
        <p:spPr>
          <a:xfrm>
            <a:off x="6301698" y="1934556"/>
            <a:ext cx="1507465" cy="692497"/>
          </a:xfrm>
          <a:prstGeom prst="rect">
            <a:avLst/>
          </a:prstGeom>
          <a:noFill/>
        </p:spPr>
        <p:txBody>
          <a:bodyPr wrap="none" lIns="68580" tIns="34290" rIns="68580" bIns="34290">
            <a:spAutoFit/>
          </a:bodyPr>
          <a:lstStyle/>
          <a:p>
            <a:pPr algn="ctr"/>
            <a:r>
              <a:rPr lang="ar-SA" sz="4050" b="1" dirty="0">
                <a:ln w="6600">
                  <a:solidFill>
                    <a:schemeClr val="accent2"/>
                  </a:solidFill>
                  <a:prstDash val="solid"/>
                </a:ln>
                <a:solidFill>
                  <a:srgbClr val="FFFFFF"/>
                </a:solidFill>
                <a:effectLst>
                  <a:outerShdw dist="38100" dir="2700000" algn="tl" rotWithShape="0">
                    <a:schemeClr val="accent2"/>
                  </a:outerShdw>
                </a:effectLst>
              </a:rPr>
              <a:t>اليوم:</a:t>
            </a:r>
          </a:p>
        </p:txBody>
      </p:sp>
      <p:sp>
        <p:nvSpPr>
          <p:cNvPr id="11" name="مستطيل 10">
            <a:extLst>
              <a:ext uri="{FF2B5EF4-FFF2-40B4-BE49-F238E27FC236}">
                <a16:creationId xmlns:a16="http://schemas.microsoft.com/office/drawing/2014/main" id="{5FD1373F-F371-452D-B46E-EF892EA26A5B}"/>
              </a:ext>
            </a:extLst>
          </p:cNvPr>
          <p:cNvSpPr/>
          <p:nvPr/>
        </p:nvSpPr>
        <p:spPr>
          <a:xfrm>
            <a:off x="6189187" y="2536686"/>
            <a:ext cx="1909818" cy="692497"/>
          </a:xfrm>
          <a:prstGeom prst="rect">
            <a:avLst/>
          </a:prstGeom>
          <a:noFill/>
        </p:spPr>
        <p:txBody>
          <a:bodyPr wrap="none" lIns="68580" tIns="34290" rIns="68580" bIns="34290">
            <a:spAutoFit/>
          </a:bodyPr>
          <a:lstStyle/>
          <a:p>
            <a:pPr algn="ctr"/>
            <a:r>
              <a:rPr lang="ar-SA" sz="4050" b="1" dirty="0">
                <a:ln w="6600">
                  <a:solidFill>
                    <a:schemeClr val="accent2"/>
                  </a:solidFill>
                  <a:prstDash val="solid"/>
                </a:ln>
                <a:solidFill>
                  <a:srgbClr val="FFFFFF"/>
                </a:solidFill>
                <a:effectLst>
                  <a:outerShdw dist="38100" dir="2700000" algn="tl" rotWithShape="0">
                    <a:schemeClr val="accent2"/>
                  </a:outerShdw>
                </a:effectLst>
              </a:rPr>
              <a:t>الحصة:</a:t>
            </a:r>
          </a:p>
        </p:txBody>
      </p:sp>
      <p:sp>
        <p:nvSpPr>
          <p:cNvPr id="12" name="مستطيل 11">
            <a:extLst>
              <a:ext uri="{FF2B5EF4-FFF2-40B4-BE49-F238E27FC236}">
                <a16:creationId xmlns:a16="http://schemas.microsoft.com/office/drawing/2014/main" id="{5FEBD263-9977-49CC-97D6-D103892EFEF0}"/>
              </a:ext>
            </a:extLst>
          </p:cNvPr>
          <p:cNvSpPr/>
          <p:nvPr/>
        </p:nvSpPr>
        <p:spPr>
          <a:xfrm>
            <a:off x="5659576" y="3340277"/>
            <a:ext cx="2135841" cy="577081"/>
          </a:xfrm>
          <a:prstGeom prst="rect">
            <a:avLst/>
          </a:prstGeom>
          <a:noFill/>
        </p:spPr>
        <p:txBody>
          <a:bodyPr wrap="none" lIns="68580" tIns="34290" rIns="68580" bIns="34290">
            <a:spAutoFit/>
          </a:bodyPr>
          <a:lstStyle/>
          <a:p>
            <a:pPr algn="ctr"/>
            <a:r>
              <a:rPr lang="ar-SA" sz="3300" b="1" u="sng" dirty="0">
                <a:ln w="6600">
                  <a:solidFill>
                    <a:schemeClr val="accent2"/>
                  </a:solidFill>
                  <a:prstDash val="solid"/>
                </a:ln>
                <a:solidFill>
                  <a:schemeClr val="accent6">
                    <a:lumMod val="40000"/>
                    <a:lumOff val="60000"/>
                  </a:schemeClr>
                </a:solidFill>
                <a:effectLst>
                  <a:glow rad="228600">
                    <a:schemeClr val="accent4">
                      <a:satMod val="175000"/>
                      <a:alpha val="40000"/>
                    </a:schemeClr>
                  </a:glow>
                  <a:outerShdw dist="38100" dir="2700000" algn="tl" rotWithShape="0">
                    <a:schemeClr val="accent2"/>
                  </a:outerShdw>
                </a:effectLst>
              </a:rPr>
              <a:t>الموضوع :</a:t>
            </a:r>
          </a:p>
        </p:txBody>
      </p:sp>
      <p:pic>
        <p:nvPicPr>
          <p:cNvPr id="14" name="صورة 13">
            <a:extLst>
              <a:ext uri="{FF2B5EF4-FFF2-40B4-BE49-F238E27FC236}">
                <a16:creationId xmlns:a16="http://schemas.microsoft.com/office/drawing/2014/main" id="{11CFA13E-9049-4E1D-BE29-30574A062F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2585" y="4338194"/>
            <a:ext cx="1650437" cy="1028843"/>
          </a:xfrm>
          <a:prstGeom prst="rect">
            <a:avLst/>
          </a:prstGeom>
        </p:spPr>
      </p:pic>
      <p:sp>
        <p:nvSpPr>
          <p:cNvPr id="15" name="عنوان 1">
            <a:extLst>
              <a:ext uri="{FF2B5EF4-FFF2-40B4-BE49-F238E27FC236}">
                <a16:creationId xmlns:a16="http://schemas.microsoft.com/office/drawing/2014/main" id="{830794B3-305B-48E8-9435-2B6333CACAB3}"/>
              </a:ext>
            </a:extLst>
          </p:cNvPr>
          <p:cNvSpPr txBox="1">
            <a:spLocks/>
          </p:cNvSpPr>
          <p:nvPr/>
        </p:nvSpPr>
        <p:spPr bwMode="auto">
          <a:xfrm>
            <a:off x="862011" y="3019595"/>
            <a:ext cx="5260149" cy="973765"/>
          </a:xfrm>
          <a:prstGeom prst="rect">
            <a:avLst/>
          </a:prstGeom>
          <a:noFill/>
          <a:ln w="9525">
            <a:noFill/>
            <a:miter lim="800000"/>
            <a:headEnd/>
            <a:tailEnd/>
          </a:ln>
        </p:spPr>
        <p:txBody>
          <a:bodyPr rtlCol="1" anchor="ctr"/>
          <a:lstStyle/>
          <a:p>
            <a:pPr algn="ctr">
              <a:defRPr/>
            </a:pPr>
            <a:r>
              <a:rPr lang="ar-EG" sz="4950" b="1" dirty="0">
                <a:ln w="18415" cmpd="sng">
                  <a:solidFill>
                    <a:srgbClr val="FF0000"/>
                  </a:solidFill>
                  <a:prstDash val="solid"/>
                </a:ln>
                <a:solidFill>
                  <a:srgbClr val="FFFF66"/>
                </a:solidFill>
                <a:effectLst>
                  <a:outerShdw blurRad="63500" dir="3600000" algn="tl" rotWithShape="0">
                    <a:srgbClr val="000000">
                      <a:alpha val="70000"/>
                    </a:srgbClr>
                  </a:outerShdw>
                </a:effectLst>
                <a:latin typeface="+mj-lt"/>
                <a:ea typeface="+mj-ea"/>
              </a:rPr>
              <a:t>”</a:t>
            </a:r>
            <a:r>
              <a:rPr lang="ar-SA" sz="2700" b="1" dirty="0">
                <a:ln w="24500" cmpd="dbl">
                  <a:solidFill>
                    <a:srgbClr val="FF0000"/>
                  </a:solidFill>
                  <a:prstDash val="solid"/>
                  <a:miter lim="800000"/>
                </a:ln>
                <a:solidFill>
                  <a:srgbClr val="FFFF66"/>
                </a:solidFill>
                <a:effectLst>
                  <a:outerShdw blurRad="38100" dist="38100" dir="7020000" algn="tl">
                    <a:srgbClr val="000000">
                      <a:alpha val="35000"/>
                    </a:srgbClr>
                  </a:outerShdw>
                </a:effectLst>
                <a:latin typeface="+mj-lt"/>
                <a:ea typeface="+mj-ea"/>
              </a:rPr>
              <a:t>آداب التعامل خارج المنزل</a:t>
            </a:r>
            <a:r>
              <a:rPr lang="ar-EG" sz="4500" dirty="0">
                <a:ln w="18415" cmpd="sng">
                  <a:solidFill>
                    <a:srgbClr val="FF0000"/>
                  </a:solidFill>
                  <a:prstDash val="solid"/>
                </a:ln>
                <a:solidFill>
                  <a:srgbClr val="FFFF66"/>
                </a:solidFill>
                <a:effectLst>
                  <a:outerShdw blurRad="63500" dir="3600000" algn="tl" rotWithShape="0">
                    <a:srgbClr val="000000">
                      <a:alpha val="70000"/>
                    </a:srgbClr>
                  </a:outerShdw>
                </a:effectLst>
                <a:latin typeface="+mj-lt"/>
                <a:ea typeface="+mj-ea"/>
              </a:rPr>
              <a:t>“</a:t>
            </a:r>
            <a:endParaRPr lang="en-US" sz="4500" dirty="0">
              <a:ln w="18415" cmpd="sng">
                <a:solidFill>
                  <a:srgbClr val="FF0000"/>
                </a:solidFill>
                <a:prstDash val="solid"/>
              </a:ln>
              <a:solidFill>
                <a:srgbClr val="FFFF66"/>
              </a:solidFill>
              <a:effectLst>
                <a:outerShdw blurRad="63500" dir="3600000" algn="tl" rotWithShape="0">
                  <a:srgbClr val="000000">
                    <a:alpha val="70000"/>
                  </a:srgbClr>
                </a:outerShdw>
              </a:effectLst>
              <a:latin typeface="+mj-lt"/>
              <a:ea typeface="+mj-ea"/>
            </a:endParaRPr>
          </a:p>
        </p:txBody>
      </p:sp>
      <p:sp>
        <p:nvSpPr>
          <p:cNvPr id="16" name="مربع نص 15">
            <a:extLst>
              <a:ext uri="{FF2B5EF4-FFF2-40B4-BE49-F238E27FC236}">
                <a16:creationId xmlns:a16="http://schemas.microsoft.com/office/drawing/2014/main" id="{05E1BD67-E141-4A09-B7A3-F5E7C653D25C}"/>
              </a:ext>
            </a:extLst>
          </p:cNvPr>
          <p:cNvSpPr txBox="1"/>
          <p:nvPr/>
        </p:nvSpPr>
        <p:spPr>
          <a:xfrm>
            <a:off x="2299422" y="4946582"/>
            <a:ext cx="4410182" cy="584775"/>
          </a:xfrm>
          <a:prstGeom prst="rect">
            <a:avLst/>
          </a:prstGeom>
          <a:noFill/>
        </p:spPr>
        <p:txBody>
          <a:bodyPr wrap="none" rtlCol="1">
            <a:spAutoFit/>
          </a:bodyPr>
          <a:lstStyle/>
          <a:p>
            <a:pPr algn="ctr" rtl="1"/>
            <a:r>
              <a:rPr lang="ar-SA" sz="3200" b="1" dirty="0">
                <a:cs typeface="Akhbar MT" pitchFamily="2" charset="-78"/>
              </a:rPr>
              <a:t>اكتساب مهارة حسن التعامل مع المعلمة</a:t>
            </a:r>
          </a:p>
        </p:txBody>
      </p:sp>
      <p:sp>
        <p:nvSpPr>
          <p:cNvPr id="2" name="مستطيل: زوايا مستديرة 1">
            <a:extLst>
              <a:ext uri="{FF2B5EF4-FFF2-40B4-BE49-F238E27FC236}">
                <a16:creationId xmlns:a16="http://schemas.microsoft.com/office/drawing/2014/main" id="{FA4D098F-EAC9-4F2C-B5F4-B93C4716FB64}"/>
              </a:ext>
            </a:extLst>
          </p:cNvPr>
          <p:cNvSpPr/>
          <p:nvPr/>
        </p:nvSpPr>
        <p:spPr>
          <a:xfrm>
            <a:off x="1356881" y="1274733"/>
            <a:ext cx="1885083" cy="8581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100" b="1" dirty="0">
                <a:effectLst>
                  <a:outerShdw blurRad="38100" dist="38100" dir="2700000" algn="tl">
                    <a:srgbClr val="000000">
                      <a:alpha val="43137"/>
                    </a:srgbClr>
                  </a:outerShdw>
                </a:effectLst>
              </a:rPr>
              <a:t>الكتاب صفحة 59</a:t>
            </a:r>
          </a:p>
        </p:txBody>
      </p:sp>
      <p:sp>
        <p:nvSpPr>
          <p:cNvPr id="13" name="مربع نص 12">
            <a:extLst>
              <a:ext uri="{FF2B5EF4-FFF2-40B4-BE49-F238E27FC236}">
                <a16:creationId xmlns:a16="http://schemas.microsoft.com/office/drawing/2014/main" id="{ACDC659C-022F-4BE4-8113-A0AE7A368E00}"/>
              </a:ext>
            </a:extLst>
          </p:cNvPr>
          <p:cNvSpPr txBox="1"/>
          <p:nvPr/>
        </p:nvSpPr>
        <p:spPr>
          <a:xfrm>
            <a:off x="1657273" y="3898450"/>
            <a:ext cx="3865162" cy="461665"/>
          </a:xfrm>
          <a:prstGeom prst="rect">
            <a:avLst/>
          </a:prstGeom>
          <a:noFill/>
        </p:spPr>
        <p:txBody>
          <a:bodyPr wrap="none" rtlCol="1">
            <a:spAutoFit/>
          </a:bodyPr>
          <a:lstStyle/>
          <a:p>
            <a:pPr algn="ctr" rtl="1"/>
            <a:r>
              <a:rPr lang="ar-SA" sz="2400" b="1" dirty="0">
                <a:solidFill>
                  <a:schemeClr val="bg1"/>
                </a:solidFill>
              </a:rPr>
              <a:t>1- آداب التعامل مع المعلم</a:t>
            </a:r>
          </a:p>
        </p:txBody>
      </p:sp>
    </p:spTree>
    <p:custDataLst>
      <p:tags r:id="rId1"/>
    </p:custDataLst>
    <p:extLst>
      <p:ext uri="{BB962C8B-B14F-4D97-AF65-F5344CB8AC3E}">
        <p14:creationId xmlns:p14="http://schemas.microsoft.com/office/powerpoint/2010/main" val="1398959171"/>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p:cNvSpPr>
            <a:spLocks noGrp="1"/>
          </p:cNvSpPr>
          <p:nvPr>
            <p:ph type="subTitle" idx="1"/>
          </p:nvPr>
        </p:nvSpPr>
        <p:spPr>
          <a:xfrm>
            <a:off x="871086" y="2826690"/>
            <a:ext cx="7401828" cy="2369759"/>
          </a:xfrm>
        </p:spPr>
        <p:txBody>
          <a:bodyPr>
            <a:noAutofit/>
          </a:bodyPr>
          <a:lstStyle/>
          <a:p>
            <a:pPr marL="457200" indent="-457200" algn="r">
              <a:lnSpc>
                <a:spcPct val="120000"/>
              </a:lnSpc>
              <a:buClr>
                <a:schemeClr val="accent6"/>
              </a:buClr>
              <a:buFont typeface="Wingdings" panose="05000000000000000000" pitchFamily="2" charset="2"/>
              <a:buChar char="q"/>
            </a:pPr>
            <a:r>
              <a:rPr lang="ar-SA" sz="2400" b="1" dirty="0">
                <a:solidFill>
                  <a:schemeClr val="bg1"/>
                </a:solidFill>
                <a:latin typeface="Arial" panose="020B0604020202020204" pitchFamily="34" charset="0"/>
                <a:ea typeface="Ping AR + LT Thin" panose="00000300000000000000" pitchFamily="50" charset="-78"/>
                <a:cs typeface="Arial" panose="020B0604020202020204" pitchFamily="34" charset="0"/>
              </a:rPr>
              <a:t>أن تحرص التلميذة على تطبيق الأداب الإسلامية في علاقتها بأفراد مجتمعها</a:t>
            </a:r>
          </a:p>
          <a:p>
            <a:pPr marL="457200" indent="-457200" algn="r">
              <a:lnSpc>
                <a:spcPct val="120000"/>
              </a:lnSpc>
              <a:buClr>
                <a:schemeClr val="accent6"/>
              </a:buClr>
              <a:buFont typeface="Wingdings" panose="05000000000000000000" pitchFamily="2" charset="2"/>
              <a:buChar char="q"/>
            </a:pPr>
            <a:r>
              <a:rPr lang="ar-SA" sz="2400" b="1" dirty="0">
                <a:solidFill>
                  <a:schemeClr val="bg1"/>
                </a:solidFill>
                <a:latin typeface="Arial" panose="020B0604020202020204" pitchFamily="34" charset="0"/>
                <a:ea typeface="Ping AR + LT Thin" panose="00000300000000000000" pitchFamily="50" charset="-78"/>
                <a:cs typeface="Arial" panose="020B0604020202020204" pitchFamily="34" charset="0"/>
              </a:rPr>
              <a:t>أن تبدي التلميذة رأيها في بعض المواقف التي تسلكها بعض الزميلات مع معلماتهن</a:t>
            </a:r>
          </a:p>
          <a:p>
            <a:pPr marL="457200" indent="-457200" algn="r">
              <a:lnSpc>
                <a:spcPct val="120000"/>
              </a:lnSpc>
              <a:buClr>
                <a:schemeClr val="accent6"/>
              </a:buClr>
              <a:buFont typeface="Wingdings" panose="05000000000000000000" pitchFamily="2" charset="2"/>
              <a:buChar char="q"/>
            </a:pPr>
            <a:r>
              <a:rPr lang="ar-SA" sz="2400" b="1" dirty="0">
                <a:solidFill>
                  <a:schemeClr val="bg1"/>
                </a:solidFill>
                <a:latin typeface="Arial" panose="020B0604020202020204" pitchFamily="34" charset="0"/>
                <a:ea typeface="Ping AR + LT Thin" panose="00000300000000000000" pitchFamily="50" charset="-78"/>
                <a:cs typeface="Arial" panose="020B0604020202020204" pitchFamily="34" charset="0"/>
              </a:rPr>
              <a:t>أن تقترح التلميذة حلولاً مناسبة للمشكلات المعروضة في التعامل مع المعلمات </a:t>
            </a:r>
          </a:p>
          <a:p>
            <a:pPr marL="457200" indent="-457200" algn="r">
              <a:lnSpc>
                <a:spcPct val="120000"/>
              </a:lnSpc>
              <a:buClr>
                <a:schemeClr val="accent6"/>
              </a:buClr>
              <a:buFont typeface="Wingdings" panose="05000000000000000000" pitchFamily="2" charset="2"/>
              <a:buChar char="q"/>
            </a:pPr>
            <a:r>
              <a:rPr lang="ar-SA" sz="2400" b="1" dirty="0">
                <a:solidFill>
                  <a:schemeClr val="bg1"/>
                </a:solidFill>
                <a:latin typeface="Arial" panose="020B0604020202020204" pitchFamily="34" charset="0"/>
                <a:ea typeface="Ping AR + LT Thin" panose="00000300000000000000" pitchFamily="50" charset="-78"/>
                <a:cs typeface="Arial" panose="020B0604020202020204" pitchFamily="34" charset="0"/>
              </a:rPr>
              <a:t>أن تحكم التلميذة على سلوك الآخرين</a:t>
            </a:r>
          </a:p>
        </p:txBody>
      </p:sp>
      <p:pic>
        <p:nvPicPr>
          <p:cNvPr id="8" name="صورة 7">
            <a:extLst>
              <a:ext uri="{FF2B5EF4-FFF2-40B4-BE49-F238E27FC236}">
                <a16:creationId xmlns:a16="http://schemas.microsoft.com/office/drawing/2014/main" id="{F0F82908-E702-471B-9B73-E9F66780D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209514"/>
            <a:ext cx="4002456" cy="896588"/>
          </a:xfrm>
          <a:prstGeom prst="rect">
            <a:avLst/>
          </a:prstGeom>
          <a:ln>
            <a:noFill/>
          </a:ln>
          <a:effectLst>
            <a:outerShdw blurRad="292100" dist="139700" dir="2700000" algn="tl" rotWithShape="0">
              <a:srgbClr val="333333">
                <a:alpha val="65000"/>
              </a:srgbClr>
            </a:outerShdw>
          </a:effectLst>
        </p:spPr>
      </p:pic>
      <p:pic>
        <p:nvPicPr>
          <p:cNvPr id="10" name="صورة 9">
            <a:extLst>
              <a:ext uri="{FF2B5EF4-FFF2-40B4-BE49-F238E27FC236}">
                <a16:creationId xmlns:a16="http://schemas.microsoft.com/office/drawing/2014/main" id="{047C6792-DA9F-4291-A265-6C2084A2D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529" y="476672"/>
            <a:ext cx="2840982" cy="16338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547957E0-A965-4995-AE02-DFBE6A841F24}"/>
              </a:ext>
            </a:extLst>
          </p:cNvPr>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8927" r="11477"/>
          <a:stretch/>
        </p:blipFill>
        <p:spPr>
          <a:xfrm>
            <a:off x="5751102" y="0"/>
            <a:ext cx="2573175" cy="751356"/>
          </a:xfrm>
          <a:prstGeom prst="rect">
            <a:avLst/>
          </a:prstGeom>
        </p:spPr>
      </p:pic>
      <p:sp>
        <p:nvSpPr>
          <p:cNvPr id="9" name="مربع نص 8">
            <a:extLst>
              <a:ext uri="{FF2B5EF4-FFF2-40B4-BE49-F238E27FC236}">
                <a16:creationId xmlns:a16="http://schemas.microsoft.com/office/drawing/2014/main" id="{9884F154-991A-46EC-BFB1-256B98E297C7}"/>
              </a:ext>
            </a:extLst>
          </p:cNvPr>
          <p:cNvSpPr txBox="1"/>
          <p:nvPr/>
        </p:nvSpPr>
        <p:spPr>
          <a:xfrm>
            <a:off x="5709020" y="1814884"/>
            <a:ext cx="2123599" cy="1080135"/>
          </a:xfrm>
          <a:prstGeom prst="pentagon">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none" rtlCol="1">
            <a:spAutoFit/>
          </a:bodyPr>
          <a:lstStyle/>
          <a:p>
            <a:r>
              <a:rPr lang="ar-SA" sz="4800" b="1" u="sng" dirty="0">
                <a:solidFill>
                  <a:schemeClr val="bg1"/>
                </a:solidFill>
                <a:cs typeface="Akhbar MT" pitchFamily="2" charset="-78"/>
              </a:rPr>
              <a:t>السلوك</a:t>
            </a:r>
          </a:p>
        </p:txBody>
      </p:sp>
      <p:sp>
        <p:nvSpPr>
          <p:cNvPr id="11" name="مربع نص 10">
            <a:extLst>
              <a:ext uri="{FF2B5EF4-FFF2-40B4-BE49-F238E27FC236}">
                <a16:creationId xmlns:a16="http://schemas.microsoft.com/office/drawing/2014/main" id="{14FDDBA2-7DBE-48B6-8DB1-C6BA81E0F246}"/>
              </a:ext>
            </a:extLst>
          </p:cNvPr>
          <p:cNvSpPr txBox="1"/>
          <p:nvPr/>
        </p:nvSpPr>
        <p:spPr>
          <a:xfrm>
            <a:off x="1792755" y="1845213"/>
            <a:ext cx="1566386" cy="1080135"/>
          </a:xfrm>
          <a:prstGeom prst="pentagon">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1">
            <a:spAutoFit/>
          </a:bodyPr>
          <a:lstStyle/>
          <a:p>
            <a:r>
              <a:rPr lang="ar-SA" sz="4800" b="1" u="sng" dirty="0">
                <a:solidFill>
                  <a:schemeClr val="bg1"/>
                </a:solidFill>
                <a:cs typeface="Akhbar MT" pitchFamily="2" charset="-78"/>
              </a:rPr>
              <a:t>المعلم</a:t>
            </a:r>
          </a:p>
        </p:txBody>
      </p:sp>
      <p:pic>
        <p:nvPicPr>
          <p:cNvPr id="24" name="صورة 23">
            <a:extLst>
              <a:ext uri="{FF2B5EF4-FFF2-40B4-BE49-F238E27FC236}">
                <a16:creationId xmlns:a16="http://schemas.microsoft.com/office/drawing/2014/main" id="{23049BE4-C921-4819-9BE4-34F9E0E6B44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74" b="100000" l="1000" r="99000">
                        <a14:backgroundMark x1="93500" y1="19435" x2="93500" y2="19435"/>
                        <a14:backgroundMark x1="95000" y1="67845" x2="95000" y2="67845"/>
                        <a14:backgroundMark x1="9000" y1="95053" x2="9000" y2="95053"/>
                        <a14:backgroundMark x1="6500" y1="21908" x2="6500" y2="21908"/>
                      </a14:backgroundRemoval>
                    </a14:imgEffect>
                  </a14:imgLayer>
                </a14:imgProps>
              </a:ext>
              <a:ext uri="{28A0092B-C50C-407E-A947-70E740481C1C}">
                <a14:useLocalDpi xmlns:a14="http://schemas.microsoft.com/office/drawing/2010/main" val="0"/>
              </a:ext>
            </a:extLst>
          </a:blip>
          <a:srcRect t="8092"/>
          <a:stretch/>
        </p:blipFill>
        <p:spPr>
          <a:xfrm>
            <a:off x="5421332" y="2789584"/>
            <a:ext cx="2782562" cy="3434141"/>
          </a:xfrm>
          <a:prstGeom prst="rect">
            <a:avLst/>
          </a:prstGeom>
        </p:spPr>
      </p:pic>
      <p:pic>
        <p:nvPicPr>
          <p:cNvPr id="25" name="صورة 24">
            <a:extLst>
              <a:ext uri="{FF2B5EF4-FFF2-40B4-BE49-F238E27FC236}">
                <a16:creationId xmlns:a16="http://schemas.microsoft.com/office/drawing/2014/main" id="{2B2C8CF9-22F3-40DE-8F25-76E1ECB062C3}"/>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774" b="100000" l="1000" r="99000">
                        <a14:backgroundMark x1="93500" y1="19435" x2="93500" y2="19435"/>
                        <a14:backgroundMark x1="95000" y1="67845" x2="95000" y2="67845"/>
                        <a14:backgroundMark x1="9000" y1="95053" x2="9000" y2="95053"/>
                        <a14:backgroundMark x1="6500" y1="21908" x2="6500" y2="21908"/>
                      </a14:backgroundRemoval>
                    </a14:imgEffect>
                  </a14:imgLayer>
                </a14:imgProps>
              </a:ext>
              <a:ext uri="{28A0092B-C50C-407E-A947-70E740481C1C}">
                <a14:useLocalDpi xmlns:a14="http://schemas.microsoft.com/office/drawing/2010/main" val="0"/>
              </a:ext>
            </a:extLst>
          </a:blip>
          <a:srcRect t="8092"/>
          <a:stretch/>
        </p:blipFill>
        <p:spPr>
          <a:xfrm>
            <a:off x="1146340" y="2839276"/>
            <a:ext cx="2859216" cy="3388784"/>
          </a:xfrm>
          <a:prstGeom prst="rect">
            <a:avLst/>
          </a:prstGeom>
        </p:spPr>
      </p:pic>
      <p:sp>
        <p:nvSpPr>
          <p:cNvPr id="14" name="مربع نص 13">
            <a:extLst>
              <a:ext uri="{FF2B5EF4-FFF2-40B4-BE49-F238E27FC236}">
                <a16:creationId xmlns:a16="http://schemas.microsoft.com/office/drawing/2014/main" id="{0CAD9F46-D905-4786-9287-8F0CB8229DC4}"/>
              </a:ext>
            </a:extLst>
          </p:cNvPr>
          <p:cNvSpPr txBox="1"/>
          <p:nvPr/>
        </p:nvSpPr>
        <p:spPr>
          <a:xfrm>
            <a:off x="5833218" y="4227878"/>
            <a:ext cx="1977067" cy="1569660"/>
          </a:xfrm>
          <a:prstGeom prst="rect">
            <a:avLst/>
          </a:prstGeom>
          <a:noFill/>
        </p:spPr>
        <p:txBody>
          <a:bodyPr wrap="square">
            <a:spAutoFit/>
          </a:bodyPr>
          <a:lstStyle/>
          <a:p>
            <a:pPr algn="ctr"/>
            <a:r>
              <a:rPr lang="ar-SA" sz="2400" b="1" i="0" dirty="0">
                <a:solidFill>
                  <a:srgbClr val="0070C0"/>
                </a:solidFill>
                <a:effectLst/>
                <a:latin typeface="HelveticaNeue"/>
                <a:cs typeface="Akhbar MT" pitchFamily="2" charset="-78"/>
              </a:rPr>
              <a:t>كل الأفعال </a:t>
            </a:r>
          </a:p>
          <a:p>
            <a:pPr algn="ctr"/>
            <a:r>
              <a:rPr lang="ar-SA" sz="2400" b="1" i="0" dirty="0">
                <a:solidFill>
                  <a:srgbClr val="0070C0"/>
                </a:solidFill>
                <a:effectLst/>
                <a:latin typeface="HelveticaNeue"/>
                <a:cs typeface="Akhbar MT" pitchFamily="2" charset="-78"/>
              </a:rPr>
              <a:t>والنشاطات التي تصدر</a:t>
            </a:r>
          </a:p>
          <a:p>
            <a:pPr algn="ctr"/>
            <a:r>
              <a:rPr lang="ar-SA" sz="2400" b="1" i="0" dirty="0">
                <a:solidFill>
                  <a:srgbClr val="0070C0"/>
                </a:solidFill>
                <a:effectLst/>
                <a:latin typeface="HelveticaNeue"/>
                <a:cs typeface="Akhbar MT" pitchFamily="2" charset="-78"/>
              </a:rPr>
              <a:t> عن الفرد سواءً كانت</a:t>
            </a:r>
          </a:p>
          <a:p>
            <a:pPr algn="ctr"/>
            <a:r>
              <a:rPr lang="ar-SA" sz="2400" b="1" i="0" dirty="0">
                <a:solidFill>
                  <a:srgbClr val="0070C0"/>
                </a:solidFill>
                <a:effectLst/>
                <a:latin typeface="HelveticaNeue"/>
                <a:cs typeface="Akhbar MT" pitchFamily="2" charset="-78"/>
              </a:rPr>
              <a:t> ظاهرة أم غير ظاهرة</a:t>
            </a:r>
            <a:endParaRPr lang="ar-SA" sz="2400" b="1" dirty="0">
              <a:solidFill>
                <a:srgbClr val="0070C0"/>
              </a:solidFill>
              <a:cs typeface="Akhbar MT" pitchFamily="2" charset="-78"/>
            </a:endParaRPr>
          </a:p>
        </p:txBody>
      </p:sp>
      <p:sp>
        <p:nvSpPr>
          <p:cNvPr id="16" name="مربع نص 15">
            <a:extLst>
              <a:ext uri="{FF2B5EF4-FFF2-40B4-BE49-F238E27FC236}">
                <a16:creationId xmlns:a16="http://schemas.microsoft.com/office/drawing/2014/main" id="{ADC21A79-DECC-42A6-951E-FABD6F39D837}"/>
              </a:ext>
            </a:extLst>
          </p:cNvPr>
          <p:cNvSpPr txBox="1"/>
          <p:nvPr/>
        </p:nvSpPr>
        <p:spPr>
          <a:xfrm>
            <a:off x="1586706" y="4166322"/>
            <a:ext cx="1978485" cy="1631216"/>
          </a:xfrm>
          <a:prstGeom prst="rect">
            <a:avLst/>
          </a:prstGeom>
          <a:noFill/>
        </p:spPr>
        <p:txBody>
          <a:bodyPr wrap="square">
            <a:spAutoFit/>
          </a:bodyPr>
          <a:lstStyle/>
          <a:p>
            <a:pPr algn="ctr" rtl="1"/>
            <a:r>
              <a:rPr lang="ar-SA" sz="2000" b="1" i="0" dirty="0">
                <a:solidFill>
                  <a:srgbClr val="4D5156"/>
                </a:solidFill>
                <a:effectLst/>
                <a:latin typeface="Arial" panose="020B0604020202020204" pitchFamily="34" charset="0"/>
                <a:cs typeface="Arial" panose="020B0604020202020204" pitchFamily="34" charset="0"/>
              </a:rPr>
              <a:t>الشخص المسؤول عن توزيع المعرفة، وعن تزويد الطلاب بها، وتيسير المعلومة وتبسيطها ...</a:t>
            </a:r>
            <a:endParaRPr lang="ar-SA" sz="2000" b="1" dirty="0">
              <a:solidFill>
                <a:srgbClr val="0070C0"/>
              </a:solidFill>
              <a:latin typeface="Arial" panose="020B0604020202020204" pitchFamily="34" charset="0"/>
              <a:cs typeface="Arial" panose="020B0604020202020204" pitchFamily="34" charset="0"/>
            </a:endParaRPr>
          </a:p>
        </p:txBody>
      </p:sp>
      <p:graphicFrame>
        <p:nvGraphicFramePr>
          <p:cNvPr id="15" name="جدول 6">
            <a:extLst>
              <a:ext uri="{FF2B5EF4-FFF2-40B4-BE49-F238E27FC236}">
                <a16:creationId xmlns:a16="http://schemas.microsoft.com/office/drawing/2014/main" id="{4536288A-040F-4EAD-9EC9-FC2AA4B978CF}"/>
              </a:ext>
            </a:extLst>
          </p:cNvPr>
          <p:cNvGraphicFramePr>
            <a:graphicFrameLocks noGrp="1"/>
          </p:cNvGraphicFramePr>
          <p:nvPr>
            <p:extLst>
              <p:ext uri="{D42A27DB-BD31-4B8C-83A1-F6EECF244321}">
                <p14:modId xmlns:p14="http://schemas.microsoft.com/office/powerpoint/2010/main" val="3534765109"/>
              </p:ext>
            </p:extLst>
          </p:nvPr>
        </p:nvGraphicFramePr>
        <p:xfrm>
          <a:off x="0" y="-12698"/>
          <a:ext cx="3173412" cy="741680"/>
        </p:xfrm>
        <a:graphic>
          <a:graphicData uri="http://schemas.openxmlformats.org/drawingml/2006/table">
            <a:tbl>
              <a:tblPr rtl="1" firstRow="1" bandRow="1">
                <a:tableStyleId>{5C22544A-7EE6-4342-B048-85BDC9FD1C3A}</a:tableStyleId>
              </a:tblPr>
              <a:tblGrid>
                <a:gridCol w="1586706">
                  <a:extLst>
                    <a:ext uri="{9D8B030D-6E8A-4147-A177-3AD203B41FA5}">
                      <a16:colId xmlns:a16="http://schemas.microsoft.com/office/drawing/2014/main" val="4194327881"/>
                    </a:ext>
                  </a:extLst>
                </a:gridCol>
                <a:gridCol w="1586706">
                  <a:extLst>
                    <a:ext uri="{9D8B030D-6E8A-4147-A177-3AD203B41FA5}">
                      <a16:colId xmlns:a16="http://schemas.microsoft.com/office/drawing/2014/main" val="2317642710"/>
                    </a:ext>
                  </a:extLst>
                </a:gridCol>
              </a:tblGrid>
              <a:tr h="370840">
                <a:tc>
                  <a:txBody>
                    <a:bodyPr/>
                    <a:lstStyle/>
                    <a:p>
                      <a:pPr rtl="1"/>
                      <a:r>
                        <a:rPr lang="ar-SA" b="1" dirty="0">
                          <a:latin typeface="Arial" panose="020B0604020202020204" pitchFamily="34" charset="0"/>
                          <a:cs typeface="Arial" panose="020B0604020202020204" pitchFamily="34" charset="0"/>
                        </a:rPr>
                        <a:t>رقم الصفحة</a:t>
                      </a:r>
                    </a:p>
                  </a:txBody>
                  <a:tcPr/>
                </a:tc>
                <a:tc>
                  <a:txBody>
                    <a:bodyPr/>
                    <a:lstStyle/>
                    <a:p>
                      <a:pPr rtl="1"/>
                      <a:r>
                        <a:rPr lang="ar-SA" dirty="0">
                          <a:latin typeface="Arial" panose="020B0604020202020204" pitchFamily="34" charset="0"/>
                          <a:cs typeface="Arial" panose="020B0604020202020204" pitchFamily="34" charset="0"/>
                        </a:rPr>
                        <a:t>45</a:t>
                      </a:r>
                    </a:p>
                  </a:txBody>
                  <a:tcPr/>
                </a:tc>
                <a:extLst>
                  <a:ext uri="{0D108BD9-81ED-4DB2-BD59-A6C34878D82A}">
                    <a16:rowId xmlns:a16="http://schemas.microsoft.com/office/drawing/2014/main" val="4181662066"/>
                  </a:ext>
                </a:extLst>
              </a:tr>
              <a:tr h="370840">
                <a:tc>
                  <a:txBody>
                    <a:bodyPr/>
                    <a:lstStyle/>
                    <a:p>
                      <a:pPr rtl="1"/>
                      <a:r>
                        <a:rPr lang="ar-SA" b="1" dirty="0">
                          <a:latin typeface="Arial" panose="020B0604020202020204" pitchFamily="34" charset="0"/>
                          <a:cs typeface="Arial" panose="020B0604020202020204" pitchFamily="34" charset="0"/>
                        </a:rPr>
                        <a:t>الاستراتيجية</a:t>
                      </a:r>
                    </a:p>
                  </a:txBody>
                  <a:tcPr/>
                </a:tc>
                <a:tc>
                  <a:txBody>
                    <a:bodyPr/>
                    <a:lstStyle/>
                    <a:p>
                      <a:pPr rtl="1"/>
                      <a:r>
                        <a:rPr lang="ar-SA" dirty="0">
                          <a:latin typeface="Arial" panose="020B0604020202020204" pitchFamily="34" charset="0"/>
                          <a:cs typeface="Arial" panose="020B0604020202020204" pitchFamily="34" charset="0"/>
                        </a:rPr>
                        <a:t>البحث</a:t>
                      </a:r>
                    </a:p>
                  </a:txBody>
                  <a:tcPr/>
                </a:tc>
                <a:extLst>
                  <a:ext uri="{0D108BD9-81ED-4DB2-BD59-A6C34878D82A}">
                    <a16:rowId xmlns:a16="http://schemas.microsoft.com/office/drawing/2014/main" val="1192815636"/>
                  </a:ext>
                </a:extLst>
              </a:tr>
            </a:tbl>
          </a:graphicData>
        </a:graphic>
      </p:graphicFrame>
    </p:spTree>
    <p:extLst>
      <p:ext uri="{BB962C8B-B14F-4D97-AF65-F5344CB8AC3E}">
        <p14:creationId xmlns:p14="http://schemas.microsoft.com/office/powerpoint/2010/main" val="915099322"/>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فضل المعلم ✨">
            <a:hlinkClick r:id="" action="ppaction://media"/>
            <a:extLst>
              <a:ext uri="{FF2B5EF4-FFF2-40B4-BE49-F238E27FC236}">
                <a16:creationId xmlns:a16="http://schemas.microsoft.com/office/drawing/2014/main" id="{396024B2-91B3-43AF-BBB6-11B590EA38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9592" y="1124744"/>
            <a:ext cx="7272808" cy="4880507"/>
          </a:xfrm>
          <a:prstGeom prst="rect">
            <a:avLst/>
          </a:prstGeom>
        </p:spPr>
      </p:pic>
      <p:sp>
        <p:nvSpPr>
          <p:cNvPr id="3" name="مستطيل: زوايا مستديرة 2">
            <a:extLst>
              <a:ext uri="{FF2B5EF4-FFF2-40B4-BE49-F238E27FC236}">
                <a16:creationId xmlns:a16="http://schemas.microsoft.com/office/drawing/2014/main" id="{13A6BE68-9686-4EC2-971D-C80675BC4EB0}"/>
              </a:ext>
            </a:extLst>
          </p:cNvPr>
          <p:cNvSpPr/>
          <p:nvPr/>
        </p:nvSpPr>
        <p:spPr>
          <a:xfrm>
            <a:off x="4355976" y="188640"/>
            <a:ext cx="3672408" cy="79208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t>شاهدي الاتي</a:t>
            </a:r>
          </a:p>
        </p:txBody>
      </p:sp>
    </p:spTree>
    <p:extLst>
      <p:ext uri="{BB962C8B-B14F-4D97-AF65-F5344CB8AC3E}">
        <p14:creationId xmlns:p14="http://schemas.microsoft.com/office/powerpoint/2010/main" val="3264138885"/>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1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شريحة">
  <a:themeElements>
    <a:clrScheme name="شريحة">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شريحة">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شريحة">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3324</TotalTime>
  <Words>487</Words>
  <Application>Microsoft Office PowerPoint</Application>
  <PresentationFormat>عرض على الشاشة (4:3)</PresentationFormat>
  <Paragraphs>115</Paragraphs>
  <Slides>22</Slides>
  <Notes>0</Notes>
  <HiddenSlides>0</HiddenSlides>
  <MMClips>4</MMClips>
  <ScaleCrop>false</ScaleCrop>
  <HeadingPairs>
    <vt:vector size="6" baseType="variant">
      <vt:variant>
        <vt:lpstr>الخطوط المستخدمة</vt:lpstr>
      </vt:variant>
      <vt:variant>
        <vt:i4>9</vt:i4>
      </vt:variant>
      <vt:variant>
        <vt:lpstr>نسق</vt:lpstr>
      </vt:variant>
      <vt:variant>
        <vt:i4>1</vt:i4>
      </vt:variant>
      <vt:variant>
        <vt:lpstr>عناوين الشرائح</vt:lpstr>
      </vt:variant>
      <vt:variant>
        <vt:i4>22</vt:i4>
      </vt:variant>
    </vt:vector>
  </HeadingPairs>
  <TitlesOfParts>
    <vt:vector size="32" baseType="lpstr">
      <vt:lpstr>A Amine</vt:lpstr>
      <vt:lpstr>Arial</vt:lpstr>
      <vt:lpstr>Century Gothic</vt:lpstr>
      <vt:lpstr>HelveticaNeue</vt:lpstr>
      <vt:lpstr>Monotype Koufi</vt:lpstr>
      <vt:lpstr>Ping AR + LT Thin</vt:lpstr>
      <vt:lpstr>Traditional Arabic</vt:lpstr>
      <vt:lpstr>Wingdings</vt:lpstr>
      <vt:lpstr>Wingdings 3</vt:lpstr>
      <vt:lpstr>شريحة</vt:lpstr>
      <vt:lpstr>عرض تقديمي في PowerPoint</vt:lpstr>
      <vt:lpstr>عرض تقديمي في PowerPoint</vt:lpstr>
      <vt:lpstr>عرض تقديمي في PowerPoint</vt:lpstr>
      <vt:lpstr>لاشك أن للمجتمع الذي يعيش فيه الانسان تأثيرا كبيرا على خلقه وسلوكه وقدرته على التعامل مع افراد المجتمع , ولأهمية ذلك وجب علينا تعليمكن الطريقة الصحيحة للتعامل مع الاخرين , لتكسبي رضا الله ثم تكوني إيجابية وفعالة مع الاخرين وهذا ما سوف نستعرض بعض جوانبه في هذه الوحدة </vt:lpstr>
      <vt:lpstr>لتتوصلي لعنوان درسنا علقي على الصور الاتية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arwa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آداب التعامل خارج المنزل</dc:title>
  <dc:creator>ABUMADA</dc:creator>
  <cp:lastModifiedBy>أحلام بنت الحازمي</cp:lastModifiedBy>
  <cp:revision>190</cp:revision>
  <dcterms:created xsi:type="dcterms:W3CDTF">2012-11-19T17:43:05Z</dcterms:created>
  <dcterms:modified xsi:type="dcterms:W3CDTF">2021-10-02T19:45:11Z</dcterms:modified>
</cp:coreProperties>
</file>