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2" r:id="rId2"/>
    <p:sldId id="261" r:id="rId3"/>
    <p:sldId id="266" r:id="rId4"/>
    <p:sldId id="304" r:id="rId5"/>
    <p:sldId id="283" r:id="rId6"/>
    <p:sldId id="260" r:id="rId7"/>
    <p:sldId id="284" r:id="rId8"/>
    <p:sldId id="267" r:id="rId9"/>
    <p:sldId id="268" r:id="rId10"/>
    <p:sldId id="291" r:id="rId11"/>
    <p:sldId id="270" r:id="rId12"/>
    <p:sldId id="285" r:id="rId13"/>
    <p:sldId id="269" r:id="rId14"/>
    <p:sldId id="286" r:id="rId15"/>
    <p:sldId id="287" r:id="rId16"/>
    <p:sldId id="288" r:id="rId17"/>
    <p:sldId id="289" r:id="rId18"/>
    <p:sldId id="290" r:id="rId19"/>
    <p:sldId id="303" r:id="rId20"/>
    <p:sldId id="293" r:id="rId21"/>
    <p:sldId id="299" r:id="rId22"/>
    <p:sldId id="300" r:id="rId23"/>
    <p:sldId id="274" r:id="rId24"/>
    <p:sldId id="296" r:id="rId25"/>
    <p:sldId id="297" r:id="rId26"/>
    <p:sldId id="295" r:id="rId27"/>
    <p:sldId id="298" r:id="rId28"/>
    <p:sldId id="301" r:id="rId29"/>
    <p:sldId id="302" r:id="rId30"/>
    <p:sldId id="275" r:id="rId31"/>
    <p:sldId id="258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23" autoAdjust="0"/>
    <p:restoredTop sz="41085" autoAdjust="0"/>
  </p:normalViewPr>
  <p:slideViewPr>
    <p:cSldViewPr>
      <p:cViewPr varScale="1">
        <p:scale>
          <a:sx n="72" d="100"/>
          <a:sy n="72" d="100"/>
        </p:scale>
        <p:origin x="5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62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912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479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582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35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218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732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052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915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65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56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8E715-DBCB-49D3-9618-1BE494DE2354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27CCC-AB74-4E48-AC56-91815199A8A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936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84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04B16083-427A-4550-86FB-7F454701FEC1}"/>
              </a:ext>
            </a:extLst>
          </p:cNvPr>
          <p:cNvSpPr/>
          <p:nvPr/>
        </p:nvSpPr>
        <p:spPr>
          <a:xfrm>
            <a:off x="5436096" y="1268760"/>
            <a:ext cx="157291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في رحاب آية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C5D7F58-9530-4C5C-8768-6D6630A2E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6" y="2780928"/>
            <a:ext cx="9144000" cy="376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1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08100" y="643385"/>
            <a:ext cx="2981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ماذا نعني </a:t>
            </a:r>
          </a:p>
          <a:p>
            <a:pPr algn="ctr"/>
            <a:r>
              <a:rPr lang="ar-SA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بالغلاف الصخري</a:t>
            </a:r>
            <a:r>
              <a:rPr lang="ar-SA" sz="36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83515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نتيجة بحث الصور عن الكرة الأرضية متحركة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" y="0"/>
            <a:ext cx="3397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779912" y="980728"/>
            <a:ext cx="517968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الغلاف الصخري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هو القشرة الأرضية الصلبة التي تكون 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القارات وقيعان البحار والمحيطات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95736" y="620688"/>
            <a:ext cx="532859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200" dirty="0">
                <a:ln w="29210">
                  <a:solidFill>
                    <a:sysClr val="windowText" lastClr="000000"/>
                  </a:solidFill>
                </a:ln>
                <a:solidFill>
                  <a:schemeClr val="tx1"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أرصد  ـي مع مجموعتك </a:t>
            </a:r>
          </a:p>
          <a:p>
            <a:pPr algn="ctr"/>
            <a:r>
              <a:rPr lang="ar-SA" sz="2800" b="1" spc="200" dirty="0">
                <a:ln w="29210">
                  <a:solidFill>
                    <a:sysClr val="windowText" lastClr="000000"/>
                  </a:solidFill>
                </a:ln>
                <a:solidFill>
                  <a:schemeClr val="tx1"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الاختلافات بين طبقات </a:t>
            </a:r>
          </a:p>
          <a:p>
            <a:pPr algn="ctr"/>
            <a:r>
              <a:rPr lang="ar-SA" sz="2800" b="1" cap="none" spc="200" dirty="0">
                <a:ln w="29210">
                  <a:solidFill>
                    <a:sysClr val="windowText" lastClr="000000"/>
                  </a:solidFill>
                </a:ln>
                <a:solidFill>
                  <a:schemeClr val="tx1"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الأرض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627784" y="404664"/>
            <a:ext cx="403244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تختلف من حيث :</a:t>
            </a:r>
          </a:p>
          <a:p>
            <a:pPr algn="ctr"/>
            <a:r>
              <a:rPr lang="ar-SA" sz="28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 الكثافة / الشكل / درجة الحرارة / السمك/ العناصر )</a:t>
            </a:r>
            <a:endParaRPr lang="ar-SA" sz="28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4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331640" y="4886325"/>
            <a:ext cx="6024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ما سمك القشرة الأرضية ؟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8416" y="5661248"/>
            <a:ext cx="7330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تتراوح ما بين 10 كم و 60 كم </a:t>
            </a:r>
          </a:p>
        </p:txBody>
      </p:sp>
    </p:spTree>
    <p:extLst>
      <p:ext uri="{BB962C8B-B14F-4D97-AF65-F5344CB8AC3E}">
        <p14:creationId xmlns:p14="http://schemas.microsoft.com/office/powerpoint/2010/main" val="10763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47664" y="5805264"/>
            <a:ext cx="558788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صممــــ     ـي خارطة مفاهيم لطبقات </a:t>
            </a:r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الغلاف الصخري 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176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588224" y="1733530"/>
            <a:ext cx="1680268" cy="369332"/>
          </a:xfrm>
          <a:custGeom>
            <a:avLst/>
            <a:gdLst>
              <a:gd name="connsiteX0" fmla="*/ 0 w 1680268"/>
              <a:gd name="connsiteY0" fmla="*/ 0 h 369332"/>
              <a:gd name="connsiteX1" fmla="*/ 543287 w 1680268"/>
              <a:gd name="connsiteY1" fmla="*/ 0 h 369332"/>
              <a:gd name="connsiteX2" fmla="*/ 1052968 w 1680268"/>
              <a:gd name="connsiteY2" fmla="*/ 0 h 369332"/>
              <a:gd name="connsiteX3" fmla="*/ 1680268 w 1680268"/>
              <a:gd name="connsiteY3" fmla="*/ 0 h 369332"/>
              <a:gd name="connsiteX4" fmla="*/ 1680268 w 1680268"/>
              <a:gd name="connsiteY4" fmla="*/ 369332 h 369332"/>
              <a:gd name="connsiteX5" fmla="*/ 1153784 w 1680268"/>
              <a:gd name="connsiteY5" fmla="*/ 369332 h 369332"/>
              <a:gd name="connsiteX6" fmla="*/ 560089 w 1680268"/>
              <a:gd name="connsiteY6" fmla="*/ 369332 h 369332"/>
              <a:gd name="connsiteX7" fmla="*/ 0 w 1680268"/>
              <a:gd name="connsiteY7" fmla="*/ 369332 h 369332"/>
              <a:gd name="connsiteX8" fmla="*/ 0 w 1680268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0268" h="369332" extrusionOk="0">
                <a:moveTo>
                  <a:pt x="0" y="0"/>
                </a:moveTo>
                <a:cubicBezTo>
                  <a:pt x="191052" y="-1490"/>
                  <a:pt x="318740" y="29744"/>
                  <a:pt x="543287" y="0"/>
                </a:cubicBezTo>
                <a:cubicBezTo>
                  <a:pt x="767834" y="-29744"/>
                  <a:pt x="895026" y="27085"/>
                  <a:pt x="1052968" y="0"/>
                </a:cubicBezTo>
                <a:cubicBezTo>
                  <a:pt x="1210910" y="-27085"/>
                  <a:pt x="1524615" y="12821"/>
                  <a:pt x="1680268" y="0"/>
                </a:cubicBezTo>
                <a:cubicBezTo>
                  <a:pt x="1715856" y="113493"/>
                  <a:pt x="1653461" y="197069"/>
                  <a:pt x="1680268" y="369332"/>
                </a:cubicBezTo>
                <a:cubicBezTo>
                  <a:pt x="1574971" y="376526"/>
                  <a:pt x="1394652" y="366772"/>
                  <a:pt x="1153784" y="369332"/>
                </a:cubicBezTo>
                <a:cubicBezTo>
                  <a:pt x="912916" y="371892"/>
                  <a:pt x="749351" y="369260"/>
                  <a:pt x="560089" y="369332"/>
                </a:cubicBezTo>
                <a:cubicBezTo>
                  <a:pt x="370828" y="369404"/>
                  <a:pt x="135935" y="324150"/>
                  <a:pt x="0" y="369332"/>
                </a:cubicBezTo>
                <a:cubicBezTo>
                  <a:pt x="-22716" y="225711"/>
                  <a:pt x="27200" y="15834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b="1" cap="all" spc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1) القشرة الأرضية </a:t>
            </a:r>
          </a:p>
        </p:txBody>
      </p:sp>
      <p:cxnSp>
        <p:nvCxnSpPr>
          <p:cNvPr id="13" name="رابط كسهم مستقيم 12"/>
          <p:cNvCxnSpPr/>
          <p:nvPr/>
        </p:nvCxnSpPr>
        <p:spPr>
          <a:xfrm>
            <a:off x="7664352" y="1358028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>
            <a:off x="3220132" y="1375287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2E3F549-7BB9-491F-B178-7136D4D0175C}"/>
              </a:ext>
            </a:extLst>
          </p:cNvPr>
          <p:cNvSpPr/>
          <p:nvPr/>
        </p:nvSpPr>
        <p:spPr>
          <a:xfrm>
            <a:off x="2928761" y="542275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طبقات الأرض</a:t>
            </a:r>
          </a:p>
        </p:txBody>
      </p: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15EF29E5-E60B-4A51-8BE6-9658FF02F12C}"/>
              </a:ext>
            </a:extLst>
          </p:cNvPr>
          <p:cNvCxnSpPr>
            <a:cxnSpLocks/>
          </p:cNvCxnSpPr>
          <p:nvPr/>
        </p:nvCxnSpPr>
        <p:spPr>
          <a:xfrm flipH="1">
            <a:off x="3203816" y="1340768"/>
            <a:ext cx="459965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1C289D92-3505-4C24-ADD0-27872C9E400F}"/>
              </a:ext>
            </a:extLst>
          </p:cNvPr>
          <p:cNvCxnSpPr/>
          <p:nvPr/>
        </p:nvCxnSpPr>
        <p:spPr>
          <a:xfrm>
            <a:off x="5411929" y="1359268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85E0FB42-F0EC-4A33-941D-AE51566AC053}"/>
              </a:ext>
            </a:extLst>
          </p:cNvPr>
          <p:cNvSpPr/>
          <p:nvPr/>
        </p:nvSpPr>
        <p:spPr>
          <a:xfrm>
            <a:off x="4744118" y="1811134"/>
            <a:ext cx="1335623" cy="369332"/>
          </a:xfrm>
          <a:custGeom>
            <a:avLst/>
            <a:gdLst>
              <a:gd name="connsiteX0" fmla="*/ 0 w 1335623"/>
              <a:gd name="connsiteY0" fmla="*/ 0 h 369332"/>
              <a:gd name="connsiteX1" fmla="*/ 431851 w 1335623"/>
              <a:gd name="connsiteY1" fmla="*/ 0 h 369332"/>
              <a:gd name="connsiteX2" fmla="*/ 836990 w 1335623"/>
              <a:gd name="connsiteY2" fmla="*/ 0 h 369332"/>
              <a:gd name="connsiteX3" fmla="*/ 1335623 w 1335623"/>
              <a:gd name="connsiteY3" fmla="*/ 0 h 369332"/>
              <a:gd name="connsiteX4" fmla="*/ 1335623 w 1335623"/>
              <a:gd name="connsiteY4" fmla="*/ 369332 h 369332"/>
              <a:gd name="connsiteX5" fmla="*/ 917128 w 1335623"/>
              <a:gd name="connsiteY5" fmla="*/ 369332 h 369332"/>
              <a:gd name="connsiteX6" fmla="*/ 445208 w 1335623"/>
              <a:gd name="connsiteY6" fmla="*/ 369332 h 369332"/>
              <a:gd name="connsiteX7" fmla="*/ 0 w 1335623"/>
              <a:gd name="connsiteY7" fmla="*/ 369332 h 369332"/>
              <a:gd name="connsiteX8" fmla="*/ 0 w 1335623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5623" h="369332" extrusionOk="0">
                <a:moveTo>
                  <a:pt x="0" y="0"/>
                </a:moveTo>
                <a:cubicBezTo>
                  <a:pt x="207846" y="-30474"/>
                  <a:pt x="274194" y="3568"/>
                  <a:pt x="431851" y="0"/>
                </a:cubicBezTo>
                <a:cubicBezTo>
                  <a:pt x="589508" y="-3568"/>
                  <a:pt x="670959" y="3002"/>
                  <a:pt x="836990" y="0"/>
                </a:cubicBezTo>
                <a:cubicBezTo>
                  <a:pt x="1003021" y="-3002"/>
                  <a:pt x="1187618" y="47558"/>
                  <a:pt x="1335623" y="0"/>
                </a:cubicBezTo>
                <a:cubicBezTo>
                  <a:pt x="1371211" y="113493"/>
                  <a:pt x="1308816" y="197069"/>
                  <a:pt x="1335623" y="369332"/>
                </a:cubicBezTo>
                <a:cubicBezTo>
                  <a:pt x="1180790" y="393847"/>
                  <a:pt x="1008876" y="344955"/>
                  <a:pt x="917128" y="369332"/>
                </a:cubicBezTo>
                <a:cubicBezTo>
                  <a:pt x="825380" y="393709"/>
                  <a:pt x="546718" y="331687"/>
                  <a:pt x="445208" y="369332"/>
                </a:cubicBezTo>
                <a:cubicBezTo>
                  <a:pt x="343698" y="406977"/>
                  <a:pt x="208562" y="325755"/>
                  <a:pt x="0" y="369332"/>
                </a:cubicBezTo>
                <a:cubicBezTo>
                  <a:pt x="-22716" y="225711"/>
                  <a:pt x="27200" y="15834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b="1" cap="all" spc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2) طبقة الستار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EC499FE-0FD5-4DF7-9F96-DB65D5DCD50B}"/>
              </a:ext>
            </a:extLst>
          </p:cNvPr>
          <p:cNvSpPr/>
          <p:nvPr/>
        </p:nvSpPr>
        <p:spPr>
          <a:xfrm>
            <a:off x="2739889" y="1750789"/>
            <a:ext cx="918841" cy="369332"/>
          </a:xfrm>
          <a:custGeom>
            <a:avLst/>
            <a:gdLst>
              <a:gd name="connsiteX0" fmla="*/ 0 w 918841"/>
              <a:gd name="connsiteY0" fmla="*/ 0 h 369332"/>
              <a:gd name="connsiteX1" fmla="*/ 450232 w 918841"/>
              <a:gd name="connsiteY1" fmla="*/ 0 h 369332"/>
              <a:gd name="connsiteX2" fmla="*/ 918841 w 918841"/>
              <a:gd name="connsiteY2" fmla="*/ 0 h 369332"/>
              <a:gd name="connsiteX3" fmla="*/ 918841 w 918841"/>
              <a:gd name="connsiteY3" fmla="*/ 369332 h 369332"/>
              <a:gd name="connsiteX4" fmla="*/ 459421 w 918841"/>
              <a:gd name="connsiteY4" fmla="*/ 369332 h 369332"/>
              <a:gd name="connsiteX5" fmla="*/ 0 w 918841"/>
              <a:gd name="connsiteY5" fmla="*/ 369332 h 369332"/>
              <a:gd name="connsiteX6" fmla="*/ 0 w 918841"/>
              <a:gd name="connsiteY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841" h="369332" extrusionOk="0">
                <a:moveTo>
                  <a:pt x="0" y="0"/>
                </a:moveTo>
                <a:cubicBezTo>
                  <a:pt x="191559" y="-34877"/>
                  <a:pt x="290269" y="5297"/>
                  <a:pt x="450232" y="0"/>
                </a:cubicBezTo>
                <a:cubicBezTo>
                  <a:pt x="610195" y="-5297"/>
                  <a:pt x="738398" y="51941"/>
                  <a:pt x="918841" y="0"/>
                </a:cubicBezTo>
                <a:cubicBezTo>
                  <a:pt x="946804" y="78977"/>
                  <a:pt x="888417" y="271296"/>
                  <a:pt x="918841" y="369332"/>
                </a:cubicBezTo>
                <a:cubicBezTo>
                  <a:pt x="794465" y="392733"/>
                  <a:pt x="609694" y="347651"/>
                  <a:pt x="459421" y="369332"/>
                </a:cubicBezTo>
                <a:cubicBezTo>
                  <a:pt x="309148" y="391013"/>
                  <a:pt x="126371" y="323117"/>
                  <a:pt x="0" y="369332"/>
                </a:cubicBezTo>
                <a:cubicBezTo>
                  <a:pt x="-6017" y="217080"/>
                  <a:pt x="5246" y="88445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b="1" cap="all" spc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3) النواة </a:t>
            </a:r>
          </a:p>
        </p:txBody>
      </p: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28934413-807B-428E-9626-8FE91A7AA705}"/>
              </a:ext>
            </a:extLst>
          </p:cNvPr>
          <p:cNvCxnSpPr/>
          <p:nvPr/>
        </p:nvCxnSpPr>
        <p:spPr>
          <a:xfrm>
            <a:off x="7910872" y="2276872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3FEF6B7E-F972-47BC-972D-96A510F0A793}"/>
              </a:ext>
            </a:extLst>
          </p:cNvPr>
          <p:cNvCxnSpPr/>
          <p:nvPr/>
        </p:nvCxnSpPr>
        <p:spPr>
          <a:xfrm>
            <a:off x="7031293" y="2276872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3CD3C2C3-FFFE-49F5-8A9A-E80B4387A0D4}"/>
              </a:ext>
            </a:extLst>
          </p:cNvPr>
          <p:cNvSpPr/>
          <p:nvPr/>
        </p:nvSpPr>
        <p:spPr>
          <a:xfrm>
            <a:off x="7702371" y="2652374"/>
            <a:ext cx="79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القشرة </a:t>
            </a:r>
          </a:p>
          <a:p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القارية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8650C206-69EE-4E94-A597-A59E5B22EA9C}"/>
              </a:ext>
            </a:extLst>
          </p:cNvPr>
          <p:cNvSpPr/>
          <p:nvPr/>
        </p:nvSpPr>
        <p:spPr>
          <a:xfrm>
            <a:off x="6520071" y="2660486"/>
            <a:ext cx="989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القشرة</a:t>
            </a:r>
          </a:p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 المحيطية</a:t>
            </a:r>
            <a:endParaRPr lang="ar-SA" dirty="0">
              <a:highlight>
                <a:srgbClr val="FFFF00"/>
              </a:highlight>
            </a:endParaRPr>
          </a:p>
        </p:txBody>
      </p: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1E7E695F-9980-433F-B897-5B5F2882CBBF}"/>
              </a:ext>
            </a:extLst>
          </p:cNvPr>
          <p:cNvCxnSpPr/>
          <p:nvPr/>
        </p:nvCxnSpPr>
        <p:spPr>
          <a:xfrm>
            <a:off x="5956436" y="2284984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88392E09-7CAA-45AC-A486-0A02129C06B5}"/>
              </a:ext>
            </a:extLst>
          </p:cNvPr>
          <p:cNvCxnSpPr/>
          <p:nvPr/>
        </p:nvCxnSpPr>
        <p:spPr>
          <a:xfrm>
            <a:off x="4744118" y="2284984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338C05BD-32B1-4D69-A2C0-9CD8772A0C11}"/>
              </a:ext>
            </a:extLst>
          </p:cNvPr>
          <p:cNvSpPr/>
          <p:nvPr/>
        </p:nvSpPr>
        <p:spPr>
          <a:xfrm>
            <a:off x="5596396" y="2652374"/>
            <a:ext cx="76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الوشاح</a:t>
            </a:r>
          </a:p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العلوي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0EEF057B-BBF8-4010-A25E-A447C4215CA8}"/>
              </a:ext>
            </a:extLst>
          </p:cNvPr>
          <p:cNvSpPr/>
          <p:nvPr/>
        </p:nvSpPr>
        <p:spPr>
          <a:xfrm>
            <a:off x="4378812" y="2649061"/>
            <a:ext cx="76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الوشاح</a:t>
            </a:r>
          </a:p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السفلي</a:t>
            </a:r>
            <a:endParaRPr lang="ar-SA" dirty="0">
              <a:highlight>
                <a:srgbClr val="FFFF00"/>
              </a:highlight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E0F71803-F56D-43E0-845D-730FF92D2511}"/>
              </a:ext>
            </a:extLst>
          </p:cNvPr>
          <p:cNvCxnSpPr/>
          <p:nvPr/>
        </p:nvCxnSpPr>
        <p:spPr>
          <a:xfrm>
            <a:off x="3658730" y="2180466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4010251B-533C-479B-82A0-EE5E13293914}"/>
              </a:ext>
            </a:extLst>
          </p:cNvPr>
          <p:cNvCxnSpPr/>
          <p:nvPr/>
        </p:nvCxnSpPr>
        <p:spPr>
          <a:xfrm>
            <a:off x="2739889" y="2221427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26271385-4D31-4D37-A9F7-867AF8405659}"/>
              </a:ext>
            </a:extLst>
          </p:cNvPr>
          <p:cNvSpPr/>
          <p:nvPr/>
        </p:nvSpPr>
        <p:spPr>
          <a:xfrm>
            <a:off x="3203816" y="2555968"/>
            <a:ext cx="1046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الخارجية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AE88319D-0168-4CB9-881C-B7CF36C5D113}"/>
              </a:ext>
            </a:extLst>
          </p:cNvPr>
          <p:cNvSpPr/>
          <p:nvPr/>
        </p:nvSpPr>
        <p:spPr>
          <a:xfrm>
            <a:off x="2216546" y="2614319"/>
            <a:ext cx="1046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highlight>
                  <a:srgbClr val="FFFF00"/>
                </a:highlight>
              </a:rPr>
              <a:t>الداخلية</a:t>
            </a:r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9DB98D9-088F-43F2-90B4-CB14427D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92" y="2102862"/>
            <a:ext cx="2214616" cy="22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4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/>
      <p:bldP spid="27" grpId="0" animBg="1"/>
      <p:bldP spid="28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79912" y="2348880"/>
            <a:ext cx="440099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خلال دقيقة واحدة اكتبي معلوماتك</a:t>
            </a:r>
          </a:p>
          <a:p>
            <a:pPr algn="ctr"/>
            <a:r>
              <a:rPr lang="ar-S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عن القشرة الأرضية 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59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634734" y="3874698"/>
            <a:ext cx="437031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خلال الكتاب اكتبي البيانات </a:t>
            </a:r>
            <a:r>
              <a:rPr lang="ar-SA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على الشكل</a:t>
            </a:r>
            <a:endParaRPr lang="ar-SA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372200" y="532535"/>
            <a:ext cx="9348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القشرة </a:t>
            </a:r>
          </a:p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القارية</a:t>
            </a:r>
            <a:endParaRPr lang="ar-SA" sz="2400" b="1" cap="none" spc="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94464" y="717660"/>
            <a:ext cx="11560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القشرة </a:t>
            </a:r>
          </a:p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المحيطية </a:t>
            </a:r>
            <a:endParaRPr lang="ar-SA" sz="2400" b="1" cap="none" spc="0" dirty="0">
              <a:ln w="17780" cmpd="sng">
                <a:solidFill>
                  <a:schemeClr val="accent1">
                    <a:lumMod val="5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33102" y="3613088"/>
            <a:ext cx="77556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يصف الطلبة  حالة المادة في القشرة الأرضية </a:t>
            </a:r>
          </a:p>
        </p:txBody>
      </p:sp>
      <p:cxnSp>
        <p:nvCxnSpPr>
          <p:cNvPr id="7" name="رابط كسهم مستقيم 6"/>
          <p:cNvCxnSpPr>
            <a:stCxn id="3" idx="2"/>
          </p:cNvCxnSpPr>
          <p:nvPr/>
        </p:nvCxnSpPr>
        <p:spPr>
          <a:xfrm flipH="1">
            <a:off x="6660232" y="1363532"/>
            <a:ext cx="179404" cy="4092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955BC218-21EF-4C8D-A50D-EC14861B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508" y="1657946"/>
            <a:ext cx="5998984" cy="2164268"/>
          </a:xfrm>
          <a:prstGeom prst="rect">
            <a:avLst/>
          </a:prstGeom>
        </p:spPr>
      </p:pic>
      <p:cxnSp>
        <p:nvCxnSpPr>
          <p:cNvPr id="11" name="رابط كسهم مستقيم 10"/>
          <p:cNvCxnSpPr>
            <a:cxnSpLocks/>
          </p:cNvCxnSpPr>
          <p:nvPr/>
        </p:nvCxnSpPr>
        <p:spPr>
          <a:xfrm>
            <a:off x="1691680" y="1605462"/>
            <a:ext cx="176816" cy="44173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1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352B7CD-3836-4919-AFA8-EF7A75596CD4}"/>
              </a:ext>
            </a:extLst>
          </p:cNvPr>
          <p:cNvSpPr/>
          <p:nvPr/>
        </p:nvSpPr>
        <p:spPr>
          <a:xfrm>
            <a:off x="1331640" y="2708920"/>
            <a:ext cx="59720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غطاء صخري يحيط بالنواة , وينقسم إلى وشاح علوي , و وشاح سفلي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ACAEB71-AFC6-4627-B83A-56F9CD4DDD27}"/>
              </a:ext>
            </a:extLst>
          </p:cNvPr>
          <p:cNvSpPr/>
          <p:nvPr/>
        </p:nvSpPr>
        <p:spPr>
          <a:xfrm>
            <a:off x="1475656" y="4581128"/>
            <a:ext cx="597207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عرفي الستار ؟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C12D199-B587-44F5-937A-C9DE3A947505}"/>
              </a:ext>
            </a:extLst>
          </p:cNvPr>
          <p:cNvSpPr/>
          <p:nvPr/>
        </p:nvSpPr>
        <p:spPr>
          <a:xfrm>
            <a:off x="1475656" y="1773307"/>
            <a:ext cx="597207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يضع الطلبة سؤال للإجابة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9455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9230" y="548680"/>
            <a:ext cx="36904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اكتبي أبرز النقاط في درس الطقس والمناخ</a:t>
            </a:r>
          </a:p>
        </p:txBody>
      </p:sp>
    </p:spTree>
    <p:extLst>
      <p:ext uri="{BB962C8B-B14F-4D97-AF65-F5344CB8AC3E}">
        <p14:creationId xmlns:p14="http://schemas.microsoft.com/office/powerpoint/2010/main" val="1817635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6588224" y="1052736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الستار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12EBCE-A6AB-4A2F-B9D7-335D2BF03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14401"/>
            <a:ext cx="44862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62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57346" y="476672"/>
            <a:ext cx="68291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يقارن الطلبة  بين الوشاح العلوي والوشاح السفلي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C181586-BE57-457D-9D97-4BAA9DB6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43336"/>
            <a:ext cx="8064896" cy="396044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7919678-0787-4D6A-87B3-2F764354D639}"/>
              </a:ext>
            </a:extLst>
          </p:cNvPr>
          <p:cNvSpPr/>
          <p:nvPr/>
        </p:nvSpPr>
        <p:spPr>
          <a:xfrm>
            <a:off x="6029157" y="2348880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الوشاح العلوي</a:t>
            </a:r>
            <a:endParaRPr lang="ar-SA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513ED15-CCB3-48EB-AA63-4EB24B015C03}"/>
              </a:ext>
            </a:extLst>
          </p:cNvPr>
          <p:cNvSpPr/>
          <p:nvPr/>
        </p:nvSpPr>
        <p:spPr>
          <a:xfrm>
            <a:off x="1557118" y="2395046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الوشاح السفلي</a:t>
            </a:r>
          </a:p>
        </p:txBody>
      </p:sp>
    </p:spTree>
    <p:extLst>
      <p:ext uri="{BB962C8B-B14F-4D97-AF65-F5344CB8AC3E}">
        <p14:creationId xmlns:p14="http://schemas.microsoft.com/office/powerpoint/2010/main" val="202989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7DADA0F-673E-4E19-88FB-96A307819A84}"/>
              </a:ext>
            </a:extLst>
          </p:cNvPr>
          <p:cNvSpPr/>
          <p:nvPr/>
        </p:nvSpPr>
        <p:spPr>
          <a:xfrm>
            <a:off x="6401055" y="1455167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الوشاح العلوي</a:t>
            </a:r>
            <a:endParaRPr lang="ar-SA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F7A8015-AC2D-4B68-88DD-8CFC8792FD9F}"/>
              </a:ext>
            </a:extLst>
          </p:cNvPr>
          <p:cNvSpPr/>
          <p:nvPr/>
        </p:nvSpPr>
        <p:spPr>
          <a:xfrm>
            <a:off x="976183" y="1455167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الوشاح السفلي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95F4B66-8583-4CFD-8A8C-DF2315F3C080}"/>
              </a:ext>
            </a:extLst>
          </p:cNvPr>
          <p:cNvSpPr/>
          <p:nvPr/>
        </p:nvSpPr>
        <p:spPr>
          <a:xfrm>
            <a:off x="3841671" y="3296016"/>
            <a:ext cx="123623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من </a:t>
            </a:r>
          </a:p>
          <a:p>
            <a:pPr algn="ctr"/>
            <a:r>
              <a:rPr lang="ar-SA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أقسام </a:t>
            </a:r>
          </a:p>
          <a:p>
            <a:pPr algn="ctr"/>
            <a:r>
              <a:rPr lang="ar-SA" sz="36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الستار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48E00A8-1F5E-4914-8D13-C3A5BF68FE4C}"/>
              </a:ext>
            </a:extLst>
          </p:cNvPr>
          <p:cNvSpPr/>
          <p:nvPr/>
        </p:nvSpPr>
        <p:spPr>
          <a:xfrm>
            <a:off x="5588973" y="2726690"/>
            <a:ext cx="16241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درجة الحرارة </a:t>
            </a: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ar-SA" sz="24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الحالة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7E77CBA-4080-4B17-9390-DD174B6650F1}"/>
              </a:ext>
            </a:extLst>
          </p:cNvPr>
          <p:cNvSpPr/>
          <p:nvPr/>
        </p:nvSpPr>
        <p:spPr>
          <a:xfrm>
            <a:off x="2011167" y="2726690"/>
            <a:ext cx="162416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درجة الحرارة </a:t>
            </a: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ar-SA" sz="24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ar-SA" sz="24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الحالة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69A9C0E-B3E4-4F5F-815F-9937BA1F864A}"/>
              </a:ext>
            </a:extLst>
          </p:cNvPr>
          <p:cNvSpPr/>
          <p:nvPr/>
        </p:nvSpPr>
        <p:spPr>
          <a:xfrm>
            <a:off x="5667986" y="3429000"/>
            <a:ext cx="18421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1400- 3000 </a:t>
            </a:r>
          </a:p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درجة مئوية 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7EEA6F1-6B39-4932-B8F8-287E66D2A479}"/>
              </a:ext>
            </a:extLst>
          </p:cNvPr>
          <p:cNvSpPr/>
          <p:nvPr/>
        </p:nvSpPr>
        <p:spPr>
          <a:xfrm>
            <a:off x="2179859" y="3296016"/>
            <a:ext cx="14462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3000 </a:t>
            </a:r>
          </a:p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درجة مئوية 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BB1508D-EC0C-4A50-A137-FF2C43E01CEA}"/>
              </a:ext>
            </a:extLst>
          </p:cNvPr>
          <p:cNvSpPr/>
          <p:nvPr/>
        </p:nvSpPr>
        <p:spPr>
          <a:xfrm>
            <a:off x="5667986" y="5172000"/>
            <a:ext cx="1431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سائل / صلب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2799733-AE6E-4C44-84B9-619AB223CE12}"/>
              </a:ext>
            </a:extLst>
          </p:cNvPr>
          <p:cNvSpPr/>
          <p:nvPr/>
        </p:nvSpPr>
        <p:spPr>
          <a:xfrm>
            <a:off x="2541415" y="4933931"/>
            <a:ext cx="723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صلبة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641C803C-016E-44F1-87CB-28DD682F09EF}"/>
              </a:ext>
            </a:extLst>
          </p:cNvPr>
          <p:cNvCxnSpPr/>
          <p:nvPr/>
        </p:nvCxnSpPr>
        <p:spPr>
          <a:xfrm>
            <a:off x="6012160" y="5633665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E8CF9D1-68FB-47A2-B518-DC620578C608}"/>
              </a:ext>
            </a:extLst>
          </p:cNvPr>
          <p:cNvSpPr/>
          <p:nvPr/>
        </p:nvSpPr>
        <p:spPr>
          <a:xfrm>
            <a:off x="5221356" y="6001848"/>
            <a:ext cx="1567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بسبب البرودة 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E6D5D0FD-E09B-4780-8FB2-A1AC26BF86E4}"/>
              </a:ext>
            </a:extLst>
          </p:cNvPr>
          <p:cNvCxnSpPr/>
          <p:nvPr/>
        </p:nvCxnSpPr>
        <p:spPr>
          <a:xfrm>
            <a:off x="2884505" y="5395596"/>
            <a:ext cx="0" cy="375502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B970493-9195-4876-A5D8-B71509ECD1F0}"/>
              </a:ext>
            </a:extLst>
          </p:cNvPr>
          <p:cNvSpPr/>
          <p:nvPr/>
        </p:nvSpPr>
        <p:spPr>
          <a:xfrm>
            <a:off x="2119289" y="5756180"/>
            <a:ext cx="1722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17780" cmpd="sng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بسبب الضغط للأسفل </a:t>
            </a:r>
            <a:endParaRPr lang="ar-SA" sz="2400" dirty="0">
              <a:ln w="17780" cmpd="sng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نتيجة بحث الصور عن علامة استفهام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38125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483768" y="5097958"/>
            <a:ext cx="431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؟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553542" y="1773971"/>
            <a:ext cx="640871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على الرغم من أن الوشاح السفلي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درجة حرارة عالية جدا إلا أن صخوره</a:t>
            </a:r>
          </a:p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صلبة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57" y="260648"/>
            <a:ext cx="3409950" cy="151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2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7504" y="188640"/>
            <a:ext cx="20882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all" spc="0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من خلال الصورة , اكتبي ما يتبادر لذهنك حول نواة الأرض</a:t>
            </a:r>
          </a:p>
        </p:txBody>
      </p:sp>
    </p:spTree>
    <p:extLst>
      <p:ext uri="{BB962C8B-B14F-4D97-AF65-F5344CB8AC3E}">
        <p14:creationId xmlns:p14="http://schemas.microsoft.com/office/powerpoint/2010/main" val="37208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2656"/>
            <a:ext cx="5524500" cy="16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508104" y="1356322"/>
            <a:ext cx="2282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فجوة المعلومات</a:t>
            </a: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253697"/>
              </p:ext>
            </p:extLst>
          </p:nvPr>
        </p:nvGraphicFramePr>
        <p:xfrm>
          <a:off x="683568" y="2349467"/>
          <a:ext cx="7107532" cy="193040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77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6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6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أقسامها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الحالة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مكوناتها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خصائصها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نواة خارجية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حديد ونيكل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  <a:p>
                      <a:pPr algn="ctr" rtl="1"/>
                      <a:endParaRPr lang="ar-SA" b="1" dirty="0"/>
                    </a:p>
                    <a:p>
                      <a:pPr algn="ctr" rtl="1"/>
                      <a:endParaRPr lang="ar-SA" b="1" dirty="0"/>
                    </a:p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0807"/>
              </a:clrFrom>
              <a:clrTo>
                <a:srgbClr val="0608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58277"/>
            <a:ext cx="6552727" cy="262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6D6740F-77FF-47E3-959E-D4321941F761}"/>
              </a:ext>
            </a:extLst>
          </p:cNvPr>
          <p:cNvSpPr txBox="1"/>
          <p:nvPr/>
        </p:nvSpPr>
        <p:spPr>
          <a:xfrm>
            <a:off x="4787909" y="391053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نواة داخلية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0729830-5414-4B3B-AE2C-718EB6930C93}"/>
              </a:ext>
            </a:extLst>
          </p:cNvPr>
          <p:cNvSpPr txBox="1"/>
          <p:nvPr/>
        </p:nvSpPr>
        <p:spPr>
          <a:xfrm>
            <a:off x="4617844" y="2738903"/>
            <a:ext cx="107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سائلة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E697868-3784-4FCF-A67D-F14453F8706F}"/>
              </a:ext>
            </a:extLst>
          </p:cNvPr>
          <p:cNvSpPr txBox="1"/>
          <p:nvPr/>
        </p:nvSpPr>
        <p:spPr>
          <a:xfrm>
            <a:off x="4525938" y="3914831"/>
            <a:ext cx="107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صلبة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E4ABA11-1D3C-4758-B0EB-3D2A6DECA4C3}"/>
              </a:ext>
            </a:extLst>
          </p:cNvPr>
          <p:cNvSpPr txBox="1"/>
          <p:nvPr/>
        </p:nvSpPr>
        <p:spPr>
          <a:xfrm>
            <a:off x="2808760" y="3876627"/>
            <a:ext cx="1074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حديد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1FF118C-386E-43FF-AD3A-4ED8FB8EFAE7}"/>
              </a:ext>
            </a:extLst>
          </p:cNvPr>
          <p:cNvSpPr txBox="1"/>
          <p:nvPr/>
        </p:nvSpPr>
        <p:spPr>
          <a:xfrm>
            <a:off x="655290" y="2714502"/>
            <a:ext cx="20074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حركة المعادن داخلها تسبب المجال المغناطيسي لكوكب الأرض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BD43555-E882-46C0-BF69-3E384A5F6413}"/>
              </a:ext>
            </a:extLst>
          </p:cNvPr>
          <p:cNvSpPr txBox="1"/>
          <p:nvPr/>
        </p:nvSpPr>
        <p:spPr>
          <a:xfrm>
            <a:off x="-885241" y="3897466"/>
            <a:ext cx="4678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تصلبت بسبب الضغط الشديد</a:t>
            </a:r>
          </a:p>
        </p:txBody>
      </p:sp>
    </p:spTree>
    <p:extLst>
      <p:ext uri="{BB962C8B-B14F-4D97-AF65-F5344CB8AC3E}">
        <p14:creationId xmlns:p14="http://schemas.microsoft.com/office/powerpoint/2010/main" val="165332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467544" y="134076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dirty="0">
                <a:solidFill>
                  <a:schemeClr val="tx2"/>
                </a:solidFill>
                <a:latin typeface="Droid Arabic Kufi"/>
              </a:rPr>
              <a:t> </a:t>
            </a:r>
          </a:p>
          <a:p>
            <a:pPr algn="ctr"/>
            <a:r>
              <a:rPr lang="ar-SA" b="1" dirty="0">
                <a:solidFill>
                  <a:schemeClr val="tx2"/>
                </a:solidFill>
                <a:latin typeface="Droid Arabic Kufi"/>
              </a:rPr>
              <a:t>إذا كانت نواة الأرض ساخنة جدا، فلماذا لا تذوب؟</a:t>
            </a:r>
            <a:endParaRPr lang="ar-SA" b="1" i="0" dirty="0">
              <a:solidFill>
                <a:schemeClr val="tx2"/>
              </a:solidFill>
              <a:effectLst/>
              <a:latin typeface="Droid Arabic Kufi"/>
            </a:endParaRPr>
          </a:p>
        </p:txBody>
      </p:sp>
    </p:spTree>
    <p:extLst>
      <p:ext uri="{BB962C8B-B14F-4D97-AF65-F5344CB8AC3E}">
        <p14:creationId xmlns:p14="http://schemas.microsoft.com/office/powerpoint/2010/main" val="8693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61" y="3212976"/>
            <a:ext cx="4073078" cy="257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123728" y="2132856"/>
            <a:ext cx="53285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cap="none" spc="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/>
              </a:rPr>
              <a:t>يوجد الطلبة  العلاقة بين ثمرة الخوخ</a:t>
            </a:r>
          </a:p>
          <a:p>
            <a:pPr algn="ctr"/>
            <a:r>
              <a:rPr lang="ar-SA" b="1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ودرس الغلاف الصخري</a:t>
            </a:r>
            <a:endParaRPr lang="ar-SA" b="1" cap="none" spc="0" dirty="0">
              <a:ln w="10541" cmpd="sng">
                <a:solidFill>
                  <a:srgbClr val="FFFF0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975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73217B2-C784-4F35-B353-CE887437CFFB}"/>
              </a:ext>
            </a:extLst>
          </p:cNvPr>
          <p:cNvSpPr/>
          <p:nvPr/>
        </p:nvSpPr>
        <p:spPr>
          <a:xfrm>
            <a:off x="3936669" y="2204864"/>
            <a:ext cx="38090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ماذا لو بردت نواة الأرض ؟</a:t>
            </a:r>
            <a:endParaRPr lang="ar-SA" sz="3200" b="1" cap="all" spc="0" dirty="0">
              <a:ln w="9000" cmpd="sng">
                <a:solidFill>
                  <a:srgbClr val="FFFF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24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اذا لو بردت نواة الارض !!">
            <a:hlinkClick r:id="" action="ppaction://media"/>
            <a:extLst>
              <a:ext uri="{FF2B5EF4-FFF2-40B4-BE49-F238E27FC236}">
                <a16:creationId xmlns:a16="http://schemas.microsoft.com/office/drawing/2014/main" id="{7824DC29-BA0C-4B4F-869D-12654AE06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857250"/>
            <a:ext cx="7920880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4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716016" y="4869160"/>
            <a:ext cx="28328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2000" b="1" cap="all" spc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عددي الأغلفة التي تكون الأرض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35402CC-9269-47E7-9169-6A11F5ADE3F7}"/>
              </a:ext>
            </a:extLst>
          </p:cNvPr>
          <p:cNvSpPr/>
          <p:nvPr/>
        </p:nvSpPr>
        <p:spPr>
          <a:xfrm>
            <a:off x="688416" y="1844824"/>
            <a:ext cx="210346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3600" b="1" cap="all" spc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من الأسرع 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F16296-7016-4CCC-9EA9-15224BEB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020272" y="188640"/>
            <a:ext cx="574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BBEAEED-00B4-4F43-89E1-BEDD6718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188640"/>
            <a:ext cx="1920406" cy="82303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9BD2031-A983-4237-9B42-A96108121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386663"/>
            <a:ext cx="7267062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868144" y="2420888"/>
            <a:ext cx="9509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أذكري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النقاط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الرئيسية 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للدرس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511086" y="2420887"/>
            <a:ext cx="10727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لخصي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ما تعلمتيه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في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منظم بياني</a:t>
            </a:r>
            <a:endParaRPr lang="ar-SA" sz="2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287626" y="2276872"/>
            <a:ext cx="121539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وجهي اسئلة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حول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الدرس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في كل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الاتجاهات</a:t>
            </a:r>
            <a:endParaRPr lang="ar-SA" sz="2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129339" y="2276872"/>
            <a:ext cx="9396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اربطي ما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تعلمته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بنص أو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شخص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أو حدث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70770" y="2266998"/>
            <a:ext cx="146546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علقي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على أ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داء المجموعات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وعلى </a:t>
            </a:r>
          </a:p>
          <a:p>
            <a:pPr algn="ctr"/>
            <a:r>
              <a:rPr lang="ar-SA" sz="2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الدرس</a:t>
            </a:r>
            <a:endParaRPr lang="ar-SA" sz="20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6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8000C04-FFF1-4A0E-8F7C-B8F5BFD98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068960"/>
            <a:ext cx="8091264" cy="338137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59AAAFF-A167-4477-976B-992882D0C75B}"/>
              </a:ext>
            </a:extLst>
          </p:cNvPr>
          <p:cNvSpPr txBox="1"/>
          <p:nvPr/>
        </p:nvSpPr>
        <p:spPr>
          <a:xfrm>
            <a:off x="3923928" y="30689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cs typeface="Akhbar MT" pitchFamily="2" charset="-78"/>
              </a:rPr>
              <a:t>( العلا) في رؤية 2030 .. هيئة ملكية  تواكب قيمتها التاريخية </a:t>
            </a:r>
          </a:p>
        </p:txBody>
      </p:sp>
    </p:spTree>
    <p:extLst>
      <p:ext uri="{BB962C8B-B14F-4D97-AF65-F5344CB8AC3E}">
        <p14:creationId xmlns:p14="http://schemas.microsoft.com/office/powerpoint/2010/main" val="1071570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57799"/>
            <a:ext cx="4297660" cy="286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067944" y="2276872"/>
            <a:ext cx="3985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الغلاف الصخري </a:t>
            </a:r>
          </a:p>
        </p:txBody>
      </p:sp>
    </p:spTree>
    <p:extLst>
      <p:ext uri="{BB962C8B-B14F-4D97-AF65-F5344CB8AC3E}">
        <p14:creationId xmlns:p14="http://schemas.microsoft.com/office/powerpoint/2010/main" val="194300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18258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37112"/>
            <a:ext cx="18288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6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333625" cy="476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66408"/>
            <a:ext cx="6552728" cy="512688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995936" y="1700808"/>
            <a:ext cx="4032448" cy="374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يتوقع من الطلبة بنهاية الدرس أن 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1)	يعرفوا  الغلاف الصخري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2)	يقدروا  سمك كل طبقة من الغلاف الصخري  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3)	يحددوا  أوجه الاختلاف بين  طبقات الأرض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4)	يصمموا خارطة مفاهيم لطبقات الأرض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5)	تصف طبقة القشرة الأرضية 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6)	يقارنوا بين طبقة الوشاح العلوي والوشاح السفلي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7)	يعللوا صخور المنطقة العليا في الوشاح أكثر صلابة 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8)	يميزوا  بين النواة الداخلية والنواة الخارجية</a:t>
            </a:r>
          </a:p>
          <a:p>
            <a:pPr algn="ctr"/>
            <a:r>
              <a:rPr lang="ar-SA" b="1" dirty="0">
                <a:solidFill>
                  <a:schemeClr val="tx2">
                    <a:lumMod val="75000"/>
                  </a:schemeClr>
                </a:solidFill>
                <a:cs typeface="Akhbar MT" pitchFamily="2" charset="-78"/>
              </a:rPr>
              <a:t>9)	يشعروا بعظمة الله في خلقه للأرض </a:t>
            </a:r>
          </a:p>
        </p:txBody>
      </p:sp>
    </p:spTree>
    <p:extLst>
      <p:ext uri="{BB962C8B-B14F-4D97-AF65-F5344CB8AC3E}">
        <p14:creationId xmlns:p14="http://schemas.microsoft.com/office/powerpoint/2010/main" val="351420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49266" y="620688"/>
            <a:ext cx="32079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تصفحـ   ـي الكتاب واستخرجــ     ـي</a:t>
            </a:r>
          </a:p>
          <a:p>
            <a:pPr algn="ctr"/>
            <a:r>
              <a:rPr lang="ar-SA" sz="2000" b="1" cap="none" spc="0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الكلمات الغير مفهومة </a:t>
            </a:r>
          </a:p>
          <a:p>
            <a:pPr algn="ctr"/>
            <a:r>
              <a:rPr lang="ar-SA" sz="2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بالنسبة لك </a:t>
            </a:r>
            <a:endParaRPr lang="ar-SA" sz="20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2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695255" y="2420888"/>
            <a:ext cx="5753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الغلاف الصخري / الستار</a:t>
            </a:r>
          </a:p>
          <a:p>
            <a:pPr algn="ctr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/الوشاح /اللب</a:t>
            </a:r>
            <a:endParaRPr lang="ar-SA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4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422</Words>
  <Application>Microsoft Office PowerPoint</Application>
  <PresentationFormat>عرض على الشاشة (4:3)</PresentationFormat>
  <Paragraphs>137</Paragraphs>
  <Slides>31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5" baseType="lpstr">
      <vt:lpstr>Arial</vt:lpstr>
      <vt:lpstr>Calibri</vt:lpstr>
      <vt:lpstr>Droid Arabic Kufi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acer</dc:creator>
  <cp:lastModifiedBy>faisal hbk</cp:lastModifiedBy>
  <cp:revision>61</cp:revision>
  <dcterms:created xsi:type="dcterms:W3CDTF">2019-10-06T14:40:19Z</dcterms:created>
  <dcterms:modified xsi:type="dcterms:W3CDTF">2021-09-23T09:30:45Z</dcterms:modified>
</cp:coreProperties>
</file>