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  <p:sldMasterId id="2147483660" r:id="rId2"/>
  </p:sldMasterIdLst>
  <p:notesMasterIdLst>
    <p:notesMasterId r:id="rId44"/>
  </p:notesMasterIdLst>
  <p:sldIdLst>
    <p:sldId id="351" r:id="rId3"/>
    <p:sldId id="312" r:id="rId4"/>
    <p:sldId id="257" r:id="rId5"/>
    <p:sldId id="341" r:id="rId6"/>
    <p:sldId id="258" r:id="rId7"/>
    <p:sldId id="323" r:id="rId8"/>
    <p:sldId id="342" r:id="rId9"/>
    <p:sldId id="259" r:id="rId10"/>
    <p:sldId id="324" r:id="rId11"/>
    <p:sldId id="261" r:id="rId12"/>
    <p:sldId id="325" r:id="rId13"/>
    <p:sldId id="326" r:id="rId14"/>
    <p:sldId id="262" r:id="rId15"/>
    <p:sldId id="327" r:id="rId16"/>
    <p:sldId id="328" r:id="rId17"/>
    <p:sldId id="329" r:id="rId18"/>
    <p:sldId id="263" r:id="rId19"/>
    <p:sldId id="330" r:id="rId20"/>
    <p:sldId id="331" r:id="rId21"/>
    <p:sldId id="264" r:id="rId22"/>
    <p:sldId id="332" r:id="rId23"/>
    <p:sldId id="265" r:id="rId24"/>
    <p:sldId id="343" r:id="rId25"/>
    <p:sldId id="340" r:id="rId26"/>
    <p:sldId id="266" r:id="rId27"/>
    <p:sldId id="267" r:id="rId28"/>
    <p:sldId id="268" r:id="rId29"/>
    <p:sldId id="333" r:id="rId30"/>
    <p:sldId id="269" r:id="rId31"/>
    <p:sldId id="334" r:id="rId32"/>
    <p:sldId id="270" r:id="rId33"/>
    <p:sldId id="336" r:id="rId34"/>
    <p:sldId id="344" r:id="rId35"/>
    <p:sldId id="345" r:id="rId36"/>
    <p:sldId id="346" r:id="rId37"/>
    <p:sldId id="347" r:id="rId38"/>
    <p:sldId id="348" r:id="rId39"/>
    <p:sldId id="349" r:id="rId40"/>
    <p:sldId id="337" r:id="rId41"/>
    <p:sldId id="338" r:id="rId42"/>
    <p:sldId id="339" r:id="rId43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00"/>
    <a:srgbClr val="FF00FF"/>
    <a:srgbClr val="FF3300"/>
    <a:srgbClr val="003300"/>
    <a:srgbClr val="66FFFF"/>
    <a:srgbClr val="800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41" autoAdjust="0"/>
    <p:restoredTop sz="94578" autoAdjust="0"/>
  </p:normalViewPr>
  <p:slideViewPr>
    <p:cSldViewPr>
      <p:cViewPr varScale="1">
        <p:scale>
          <a:sx n="81" d="100"/>
          <a:sy n="81" d="100"/>
        </p:scale>
        <p:origin x="5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FA9BF8-A99D-4019-B56F-93AE07493DA5}" type="datetimeFigureOut">
              <a:rPr lang="ar-SA"/>
              <a:pPr>
                <a:defRPr/>
              </a:pPr>
              <a:t>11/01/40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FE6452-4091-4B47-B46C-4A98C94B4B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0582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7BBF-87D5-46A1-A3D2-7BD12B106C5C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0E3E0-9472-43D8-8214-03B5419A019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2C885-14CA-4E19-B007-4F8BEB68F764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82F90-4AA4-4F01-890E-C3BEC40551F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221A3-A782-43F5-85A5-8A39E31F9244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C4AAE-01CF-4C06-A786-B14AACFC26E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043FA-80E6-431B-97D0-2B6BD52ADEA4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D0092-2987-4F3A-82E1-F7A88646187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u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5A937-1223-4423-9CC9-2BFC5079A7F9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885DF-B651-4660-BC98-255D4F8A523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252D-236E-46FC-A4E0-75A3D4F755BC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B0E2-93C1-4FE1-8AE4-145A480992D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AB5A5-0D9F-4CD0-AC0F-D0657EA87F98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49413-E2E4-4453-82AB-9BB16798929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477A-5147-451C-B38D-DC615327529F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B5E5-89FD-4669-95E8-AF6FE90BAF6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AEDB9-88C9-48A8-9739-B69F426F2B7A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06E00-C87C-4C66-BBD2-D0C2965560A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E902B-858D-421B-95FF-D8459EFDD001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7EC1A-CCE8-466E-8C01-3EFD5917FB0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05CE3-6B2D-43E3-8BFB-4136218F493D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EA7E-E8E3-4D56-9DA9-8A8DFDA556D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69FF7-B46E-4AE9-9135-33768C6CF9F4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DA992-EE93-4CB3-B1CB-3CC5966A596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d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18A10B-5080-4D9A-BC65-9F483BE8C44D}" type="datetime1">
              <a:rPr lang="en-US" smtClean="0"/>
              <a:pPr>
                <a:defRPr/>
              </a:pPr>
              <a:t>9/21/2018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84BD6A-6B4C-46EA-AB7E-A1325143A9C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d"/>
    <p:sndAc>
      <p:stSnd>
        <p:snd r:embed="rId13" name="chimes.wav"/>
      </p:stSnd>
    </p:sndAc>
  </p:transition>
  <p:hf sldNum="0" hd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7A9D116A-EC70-4D88-A56D-9E6899F436D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r>
              <a:rPr lang="ar-AE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13F8D6F8-B1EF-4984-A5C8-62C655A171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3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image" Target="../media/image10.png"/><Relationship Id="rId5" Type="http://schemas.openxmlformats.org/officeDocument/2006/relationships/audio" Target="../media/audio25.wav"/><Relationship Id="rId10" Type="http://schemas.openxmlformats.org/officeDocument/2006/relationships/image" Target="../media/image9.png"/><Relationship Id="rId4" Type="http://schemas.openxmlformats.org/officeDocument/2006/relationships/audio" Target="../media/audio24.wav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2" Type="http://schemas.openxmlformats.org/officeDocument/2006/relationships/audio" Target="../media/audio1.wav"/><Relationship Id="rId16" Type="http://schemas.openxmlformats.org/officeDocument/2006/relationships/audio" Target="../media/audio4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5" Type="http://schemas.openxmlformats.org/officeDocument/2006/relationships/audio" Target="../media/audio34.wav"/><Relationship Id="rId15" Type="http://schemas.openxmlformats.org/officeDocument/2006/relationships/audio" Target="../media/audio44.wav"/><Relationship Id="rId10" Type="http://schemas.openxmlformats.org/officeDocument/2006/relationships/audio" Target="../media/audio39.wav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3" Type="http://schemas.openxmlformats.org/officeDocument/2006/relationships/audio" Target="../media/audio46.wav"/><Relationship Id="rId7" Type="http://schemas.openxmlformats.org/officeDocument/2006/relationships/audio" Target="../media/audio5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5" Type="http://schemas.openxmlformats.org/officeDocument/2006/relationships/audio" Target="../media/audio48.wav"/><Relationship Id="rId10" Type="http://schemas.openxmlformats.org/officeDocument/2006/relationships/audio" Target="../media/audio53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9.wav"/><Relationship Id="rId11" Type="http://schemas.openxmlformats.org/officeDocument/2006/relationships/audio" Target="../media/audio64.wav"/><Relationship Id="rId5" Type="http://schemas.openxmlformats.org/officeDocument/2006/relationships/audio" Target="../media/audio58.wav"/><Relationship Id="rId10" Type="http://schemas.openxmlformats.org/officeDocument/2006/relationships/audio" Target="../media/audio63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7.wav"/><Relationship Id="rId4" Type="http://schemas.openxmlformats.org/officeDocument/2006/relationships/audio" Target="../media/audio6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0.wav"/><Relationship Id="rId4" Type="http://schemas.openxmlformats.org/officeDocument/2006/relationships/audio" Target="../media/audio6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5.wav"/><Relationship Id="rId5" Type="http://schemas.openxmlformats.org/officeDocument/2006/relationships/audio" Target="../media/audio74.wav"/><Relationship Id="rId4" Type="http://schemas.openxmlformats.org/officeDocument/2006/relationships/audio" Target="../media/audio7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7" Type="http://schemas.openxmlformats.org/officeDocument/2006/relationships/audio" Target="../media/audio8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5.wav"/><Relationship Id="rId5" Type="http://schemas.openxmlformats.org/officeDocument/2006/relationships/audio" Target="../media/audio84.wav"/><Relationship Id="rId4" Type="http://schemas.openxmlformats.org/officeDocument/2006/relationships/audio" Target="../media/audio8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audio" Target="../media/audio89.wav"/><Relationship Id="rId4" Type="http://schemas.openxmlformats.org/officeDocument/2006/relationships/audio" Target="../media/audio8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8.wav"/><Relationship Id="rId4" Type="http://schemas.openxmlformats.org/officeDocument/2006/relationships/audio" Target="../media/audio97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3.wav"/><Relationship Id="rId13" Type="http://schemas.openxmlformats.org/officeDocument/2006/relationships/image" Target="../media/image14.png"/><Relationship Id="rId3" Type="http://schemas.openxmlformats.org/officeDocument/2006/relationships/audio" Target="../media/audio8.wav"/><Relationship Id="rId7" Type="http://schemas.openxmlformats.org/officeDocument/2006/relationships/audio" Target="../media/audio102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11" Type="http://schemas.openxmlformats.org/officeDocument/2006/relationships/audio" Target="../media/audio106.wav"/><Relationship Id="rId5" Type="http://schemas.openxmlformats.org/officeDocument/2006/relationships/audio" Target="../media/audio100.wav"/><Relationship Id="rId10" Type="http://schemas.openxmlformats.org/officeDocument/2006/relationships/audio" Target="../media/audio105.wav"/><Relationship Id="rId4" Type="http://schemas.openxmlformats.org/officeDocument/2006/relationships/audio" Target="../media/audio99.wav"/><Relationship Id="rId9" Type="http://schemas.openxmlformats.org/officeDocument/2006/relationships/audio" Target="../media/audio104.wav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13" Type="http://schemas.openxmlformats.org/officeDocument/2006/relationships/image" Target="../media/image15.png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11" Type="http://schemas.openxmlformats.org/officeDocument/2006/relationships/image" Target="../media/image13.png"/><Relationship Id="rId5" Type="http://schemas.openxmlformats.org/officeDocument/2006/relationships/audio" Target="../media/audio101.wav"/><Relationship Id="rId10" Type="http://schemas.openxmlformats.org/officeDocument/2006/relationships/audio" Target="../media/audio106.wav"/><Relationship Id="rId4" Type="http://schemas.openxmlformats.org/officeDocument/2006/relationships/audio" Target="../media/audio107.wav"/><Relationship Id="rId9" Type="http://schemas.openxmlformats.org/officeDocument/2006/relationships/audio" Target="../media/audio105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9.wav"/><Relationship Id="rId11" Type="http://schemas.openxmlformats.org/officeDocument/2006/relationships/image" Target="../media/image13.png"/><Relationship Id="rId5" Type="http://schemas.openxmlformats.org/officeDocument/2006/relationships/audio" Target="../media/audio101.wav"/><Relationship Id="rId10" Type="http://schemas.openxmlformats.org/officeDocument/2006/relationships/audio" Target="../media/audio106.wav"/><Relationship Id="rId4" Type="http://schemas.openxmlformats.org/officeDocument/2006/relationships/audio" Target="../media/audio108.wav"/><Relationship Id="rId9" Type="http://schemas.openxmlformats.org/officeDocument/2006/relationships/audio" Target="../media/audio105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13" Type="http://schemas.openxmlformats.org/officeDocument/2006/relationships/image" Target="../media/image14.png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9.wav"/><Relationship Id="rId11" Type="http://schemas.openxmlformats.org/officeDocument/2006/relationships/image" Target="../media/image13.png"/><Relationship Id="rId5" Type="http://schemas.openxmlformats.org/officeDocument/2006/relationships/audio" Target="../media/audio101.wav"/><Relationship Id="rId10" Type="http://schemas.openxmlformats.org/officeDocument/2006/relationships/audio" Target="../media/audio106.wav"/><Relationship Id="rId4" Type="http://schemas.openxmlformats.org/officeDocument/2006/relationships/audio" Target="../media/audio110.wav"/><Relationship Id="rId9" Type="http://schemas.openxmlformats.org/officeDocument/2006/relationships/audio" Target="../media/audio11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13" Type="http://schemas.openxmlformats.org/officeDocument/2006/relationships/image" Target="../media/image14.png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3.wav"/><Relationship Id="rId11" Type="http://schemas.openxmlformats.org/officeDocument/2006/relationships/image" Target="../media/image13.png"/><Relationship Id="rId5" Type="http://schemas.openxmlformats.org/officeDocument/2006/relationships/audio" Target="../media/audio101.wav"/><Relationship Id="rId10" Type="http://schemas.openxmlformats.org/officeDocument/2006/relationships/audio" Target="../media/audio106.wav"/><Relationship Id="rId4" Type="http://schemas.openxmlformats.org/officeDocument/2006/relationships/audio" Target="../media/audio112.wav"/><Relationship Id="rId9" Type="http://schemas.openxmlformats.org/officeDocument/2006/relationships/audio" Target="../media/audio114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3.wav"/><Relationship Id="rId11" Type="http://schemas.openxmlformats.org/officeDocument/2006/relationships/image" Target="../media/image13.png"/><Relationship Id="rId5" Type="http://schemas.openxmlformats.org/officeDocument/2006/relationships/audio" Target="../media/audio101.wav"/><Relationship Id="rId10" Type="http://schemas.openxmlformats.org/officeDocument/2006/relationships/audio" Target="../media/audio106.wav"/><Relationship Id="rId4" Type="http://schemas.openxmlformats.org/officeDocument/2006/relationships/audio" Target="../media/audio115.wav"/><Relationship Id="rId9" Type="http://schemas.openxmlformats.org/officeDocument/2006/relationships/audio" Target="../media/audio11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9.wav"/><Relationship Id="rId4" Type="http://schemas.openxmlformats.org/officeDocument/2006/relationships/audio" Target="../media/audio118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10" Type="http://schemas.openxmlformats.org/officeDocument/2006/relationships/image" Target="../media/image5.jpeg"/><Relationship Id="rId4" Type="http://schemas.openxmlformats.org/officeDocument/2006/relationships/audio" Target="../media/audio19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قرص ممغنط 3"/>
          <p:cNvSpPr/>
          <p:nvPr/>
        </p:nvSpPr>
        <p:spPr>
          <a:xfrm>
            <a:off x="4067944" y="836712"/>
            <a:ext cx="3660512" cy="1283910"/>
          </a:xfrm>
          <a:prstGeom prst="flowChartMagneticDisk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الْوَحْدَةُ الأُولى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39552" y="4941168"/>
            <a:ext cx="7344816" cy="646331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</a:rPr>
              <a:t>الْمَخْلُوقَاتُ الْحَيَّةُ تَتَكوَّنُ مِنْ خَلايَا</a:t>
            </a:r>
          </a:p>
        </p:txBody>
      </p:sp>
      <p:sp>
        <p:nvSpPr>
          <p:cNvPr id="8" name="Cloud 7"/>
          <p:cNvSpPr/>
          <p:nvPr/>
        </p:nvSpPr>
        <p:spPr>
          <a:xfrm>
            <a:off x="2411760" y="3068960"/>
            <a:ext cx="4581891" cy="983873"/>
          </a:xfrm>
          <a:prstGeom prst="clou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 smtClean="0">
                <a:solidFill>
                  <a:srgbClr val="0000FF"/>
                </a:solidFill>
              </a:rPr>
              <a:t>الْمَخْلُوقَاتُ الْحَيَّةُ</a:t>
            </a:r>
            <a:endParaRPr lang="ar-SA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trips dir="ru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ْوَحْدَةُ الأُو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ْمَخْلُوقَاتُ الْحَيَّةُ تَتَكوَّنُ مِنْ خَلايَ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3059832" y="692696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3860800"/>
            <a:ext cx="1684338" cy="181292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5600" y="3860800"/>
            <a:ext cx="1668463" cy="17653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375" y="3860800"/>
            <a:ext cx="1682750" cy="1778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150" y="3860800"/>
            <a:ext cx="1695450" cy="173672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860800"/>
            <a:ext cx="1643063" cy="1727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Diamond 2"/>
          <p:cNvSpPr/>
          <p:nvPr/>
        </p:nvSpPr>
        <p:spPr>
          <a:xfrm>
            <a:off x="8101013" y="1700213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27584" y="2276872"/>
            <a:ext cx="6905625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أَخْتارُ عَشَرَةَ حَيَواناتٍ ونَباتاتٍ مِنْ بِيئَتِي، ثُمَّ أَعْمَلُ بِطاقَةً لِكُلِّ مَخْلُوقٍ حَيٍّ </a:t>
            </a:r>
            <a:r>
              <a:rPr lang="ar-EG" sz="2800" b="1" dirty="0" err="1">
                <a:solidFill>
                  <a:srgbClr val="0000FF"/>
                </a:solidFill>
              </a:rPr>
              <a:t>أَخْتارُهُ.</a:t>
            </a:r>
            <a:r>
              <a:rPr lang="ar-EG" sz="2800" b="1" dirty="0">
                <a:solidFill>
                  <a:srgbClr val="0000FF"/>
                </a:solidFill>
              </a:rPr>
              <a:t> يُمْكِنُ استِخْدامُ الصوَرِ </a:t>
            </a:r>
            <a:r>
              <a:rPr lang="ar-EG" sz="2800" b="1" dirty="0" err="1">
                <a:solidFill>
                  <a:srgbClr val="0000FF"/>
                </a:solidFill>
              </a:rPr>
              <a:t>المُجاوِرَةِ..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ْخُطُوَ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َخْتارُ عَشَرَةَ حَيَواناتٍ ونَباتات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ows XP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ows XP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ows XP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ows XP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ows XP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900113" y="3068638"/>
            <a:ext cx="6718300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اخترت: الجمل - الحصان - القطة - العصفور - البطة والدجاجة - الفراولة - المانجو - الفاصوليا - المشمش.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Explosion 2 1"/>
          <p:cNvSpPr/>
          <p:nvPr/>
        </p:nvSpPr>
        <p:spPr>
          <a:xfrm>
            <a:off x="2915816" y="764704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sp>
        <p:nvSpPr>
          <p:cNvPr id="8" name="Diamond 2"/>
          <p:cNvSpPr/>
          <p:nvPr/>
        </p:nvSpPr>
        <p:spPr>
          <a:xfrm>
            <a:off x="8101013" y="1700213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ر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4643438" y="71438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sp>
        <p:nvSpPr>
          <p:cNvPr id="7" name="Diamond 2"/>
          <p:cNvSpPr/>
          <p:nvPr/>
        </p:nvSpPr>
        <p:spPr>
          <a:xfrm>
            <a:off x="8101013" y="1700213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Rectangle 3"/>
          <p:cNvSpPr/>
          <p:nvPr/>
        </p:nvSpPr>
        <p:spPr bwMode="auto">
          <a:xfrm>
            <a:off x="539750" y="2276475"/>
            <a:ext cx="7375525" cy="1815882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أُلاحِظُ. فِيمَ تَتَشابَهُ الْمَخْلُوقَاتُ الْحَيَّةُ الَّتِي اخْتَرْتُها؟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وَفِيمَ تَخْتَلِفُ؟ هَلْ لِلْحَيَوانِ الَّذِي اخْتَرْتُهُ، أَجْنِحَةٌ أَوْ مِنْقَارٌ أَوْ ذَيْلٌ؟ هَلْ لِلنَّباتِ الَّذِي اخْتَرْتُهُ أَزْهارٌ أَوْ بُذُورٌ؟ أَعْمَلُ جَدْولاً، وَ أُسَجِّلُ خَصائِصَ كُلِّ مَخْلُوقٍ حَيٍّ.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ُلاحِظُ فِيمَ تَتَشابَهُ الْمَخْلُوقَ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xplosion 2 1"/>
          <p:cNvSpPr/>
          <p:nvPr/>
        </p:nvSpPr>
        <p:spPr>
          <a:xfrm>
            <a:off x="4427984" y="620688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sp>
        <p:nvSpPr>
          <p:cNvPr id="13" name="Diamond 2"/>
          <p:cNvSpPr/>
          <p:nvPr/>
        </p:nvSpPr>
        <p:spPr>
          <a:xfrm>
            <a:off x="8101013" y="1700213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900113" y="2492375"/>
            <a:ext cx="6718300" cy="2246769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تتشابه المخلوقات الحية فيما يلي</a:t>
            </a:r>
            <a:r>
              <a:rPr lang="en-US" sz="2800" b="1" dirty="0">
                <a:solidFill>
                  <a:srgbClr val="0000FF"/>
                </a:solidFill>
              </a:rPr>
              <a:t>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2800" b="1" dirty="0">
                <a:solidFill>
                  <a:srgbClr val="0000FF"/>
                </a:solidFill>
              </a:rPr>
              <a:t>أنها جميعا تحتاج إلى الماء والهواء والغذاء للحصول على الطاقة وضوء الشمس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2800" b="1" dirty="0">
                <a:solidFill>
                  <a:srgbClr val="0000FF"/>
                </a:solidFill>
              </a:rPr>
              <a:t>جميع المخلوقات الحية تنمو وتتكاثر وتستجيب لمؤثرات البيئة.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تشابه  المخلوق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ها جميعا تحتاج إلى الماء والهواء و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ميع المخلوقات الحية تنمو وتتكا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3491880" y="692696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sp>
        <p:nvSpPr>
          <p:cNvPr id="3" name="Diamond 2"/>
          <p:cNvSpPr/>
          <p:nvPr/>
        </p:nvSpPr>
        <p:spPr>
          <a:xfrm>
            <a:off x="8101013" y="1700213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1" y="2636838"/>
          <a:ext cx="9143999" cy="41764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1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8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088">
                <a:tc gridSpan="6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272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272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3832">
                <a:tc gridSpan="3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994400" y="3505200"/>
            <a:ext cx="369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4000" b="1">
                <a:solidFill>
                  <a:schemeClr val="bg1"/>
                </a:solidFill>
                <a:latin typeface="Calibri" pitchFamily="34" charset="0"/>
              </a:rPr>
              <a:t>م</a:t>
            </a:r>
            <a:endParaRPr lang="ar-EG" sz="4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3708400" y="2636838"/>
            <a:ext cx="1758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chemeClr val="bg1"/>
                </a:solidFill>
              </a:rPr>
              <a:t>الحيوانات</a:t>
            </a:r>
            <a:endParaRPr lang="ar-EG" sz="4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7885113" y="3644900"/>
            <a:ext cx="93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>
                <a:solidFill>
                  <a:srgbClr val="800080"/>
                </a:solidFill>
              </a:rPr>
              <a:t>الجمل</a:t>
            </a:r>
            <a:endParaRPr lang="ar-EG" sz="320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261100" y="3644900"/>
            <a:ext cx="887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>
                <a:solidFill>
                  <a:srgbClr val="800080"/>
                </a:solidFill>
              </a:rPr>
              <a:t>القطة</a:t>
            </a:r>
            <a:endParaRPr lang="en-US" sz="3200">
              <a:solidFill>
                <a:srgbClr val="800080"/>
              </a:solidFill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4643438" y="3644900"/>
            <a:ext cx="1222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>
                <a:solidFill>
                  <a:srgbClr val="800080"/>
                </a:solidFill>
              </a:rPr>
              <a:t>الحصان</a:t>
            </a:r>
            <a:endParaRPr lang="ar-EG" sz="320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987675" y="3644900"/>
            <a:ext cx="147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>
                <a:solidFill>
                  <a:srgbClr val="800080"/>
                </a:solidFill>
              </a:rPr>
              <a:t>العصفورة</a:t>
            </a:r>
            <a:endParaRPr lang="ar-EG" sz="320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476375" y="3644900"/>
            <a:ext cx="1206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>
                <a:solidFill>
                  <a:srgbClr val="800080"/>
                </a:solidFill>
              </a:rPr>
              <a:t>الدجاجة</a:t>
            </a:r>
            <a:endParaRPr lang="ar-EG" sz="320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349250" y="3644900"/>
            <a:ext cx="868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200" b="1">
                <a:solidFill>
                  <a:srgbClr val="800080"/>
                </a:solidFill>
              </a:rPr>
              <a:t>البطة</a:t>
            </a:r>
            <a:endParaRPr lang="ar-EG" sz="320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7678738" y="4437063"/>
            <a:ext cx="1465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FF0000"/>
                </a:solidFill>
              </a:rPr>
              <a:t>يأكل الأعشاب</a:t>
            </a:r>
            <a:endParaRPr lang="ar-EG" sz="3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6011863" y="4365625"/>
            <a:ext cx="1465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FF0000"/>
                </a:solidFill>
              </a:rPr>
              <a:t>تأكل</a:t>
            </a:r>
            <a:r>
              <a:rPr lang="ar-SA" sz="3600">
                <a:solidFill>
                  <a:srgbClr val="FF0000"/>
                </a:solidFill>
              </a:rPr>
              <a:t> </a:t>
            </a:r>
            <a:r>
              <a:rPr lang="ar-SA" sz="3600" b="1">
                <a:solidFill>
                  <a:srgbClr val="FF0000"/>
                </a:solidFill>
              </a:rPr>
              <a:t>اللحوم</a:t>
            </a:r>
            <a:endParaRPr lang="ar-EG" sz="3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4500563" y="4437063"/>
            <a:ext cx="1463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FF0000"/>
                </a:solidFill>
              </a:rPr>
              <a:t>يأكل الأعشاب</a:t>
            </a:r>
            <a:endParaRPr lang="ar-EG" sz="3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2987675" y="4652963"/>
            <a:ext cx="1465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</a:rPr>
              <a:t>تطير</a:t>
            </a:r>
            <a:endParaRPr lang="ar-EG" sz="36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403350" y="4652963"/>
            <a:ext cx="1465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</a:rPr>
              <a:t>لا تطير</a:t>
            </a:r>
            <a:endParaRPr lang="ar-EG" sz="36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0" y="4581525"/>
            <a:ext cx="1465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</a:rPr>
              <a:t>لا تطير</a:t>
            </a:r>
            <a:endParaRPr lang="ar-EG" sz="36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4643438" y="5516563"/>
            <a:ext cx="41719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00B0F0"/>
                </a:solidFill>
              </a:rPr>
              <a:t>له أربع أرجل – يغطي جسمه شعر- تلد وترضع صغارها.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50825" y="5589588"/>
            <a:ext cx="41719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FF00FF"/>
                </a:solidFill>
              </a:rPr>
              <a:t>لها جناحان - لها رجلان - لها منقار - لها ذيل وتبيض.</a:t>
            </a:r>
            <a:endParaRPr lang="en-US" sz="2000" b="1" dirty="0">
              <a:solidFill>
                <a:srgbClr val="FF00FF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ss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يو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ج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حص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عصف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دجا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ب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يأكل الأعش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أكل اللح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يأكل الأعش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ط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لا تط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لا تط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له أربع أرجل – يغطي جسم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لها جناحان - لها رج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جدول 20"/>
          <p:cNvGraphicFramePr>
            <a:graphicFrameLocks noGrp="1"/>
          </p:cNvGraphicFramePr>
          <p:nvPr/>
        </p:nvGraphicFramePr>
        <p:xfrm>
          <a:off x="500063" y="2465388"/>
          <a:ext cx="7715304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FF">
                            <a:tint val="66000"/>
                            <a:satMod val="160000"/>
                          </a:srgbClr>
                        </a:gs>
                        <a:gs pos="50000">
                          <a:srgbClr val="66FFFF">
                            <a:tint val="44500"/>
                            <a:satMod val="160000"/>
                          </a:srgbClr>
                        </a:gs>
                        <a:gs pos="100000">
                          <a:srgbClr val="66FF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FF">
                            <a:tint val="66000"/>
                            <a:satMod val="160000"/>
                          </a:srgbClr>
                        </a:gs>
                        <a:gs pos="50000">
                          <a:srgbClr val="66FFFF">
                            <a:tint val="44500"/>
                            <a:satMod val="160000"/>
                          </a:srgbClr>
                        </a:gs>
                        <a:gs pos="100000">
                          <a:srgbClr val="66FF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FF">
                            <a:tint val="66000"/>
                            <a:satMod val="160000"/>
                          </a:srgbClr>
                        </a:gs>
                        <a:gs pos="50000">
                          <a:srgbClr val="66FFFF">
                            <a:tint val="44500"/>
                            <a:satMod val="160000"/>
                          </a:srgbClr>
                        </a:gs>
                        <a:gs pos="100000">
                          <a:srgbClr val="66FF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FF">
                            <a:tint val="66000"/>
                            <a:satMod val="160000"/>
                          </a:srgbClr>
                        </a:gs>
                        <a:gs pos="50000">
                          <a:srgbClr val="66FFFF">
                            <a:tint val="44500"/>
                            <a:satMod val="160000"/>
                          </a:srgbClr>
                        </a:gs>
                        <a:gs pos="100000">
                          <a:srgbClr val="66FF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96"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Explosion 2 1"/>
          <p:cNvSpPr/>
          <p:nvPr/>
        </p:nvSpPr>
        <p:spPr>
          <a:xfrm>
            <a:off x="3491880" y="548680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sp>
        <p:nvSpPr>
          <p:cNvPr id="3" name="Diamond 2"/>
          <p:cNvSpPr/>
          <p:nvPr/>
        </p:nvSpPr>
        <p:spPr>
          <a:xfrm>
            <a:off x="8101013" y="1700213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505575" y="2786063"/>
            <a:ext cx="1352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chemeClr val="bg1"/>
                </a:solidFill>
              </a:rPr>
              <a:t>الفراولة</a:t>
            </a:r>
            <a:endParaRPr lang="ar-EG" sz="3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3000375" y="2714625"/>
            <a:ext cx="1270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chemeClr val="bg1"/>
                </a:solidFill>
              </a:rPr>
              <a:t>المانجو</a:t>
            </a:r>
            <a:endParaRPr lang="ar-EG" sz="3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556375" y="4005263"/>
            <a:ext cx="1230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FF0000"/>
                </a:solidFill>
              </a:rPr>
              <a:t>تؤكل الثمار والبذور</a:t>
            </a:r>
            <a:endParaRPr lang="ar-EG" sz="3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2714625" y="3714750"/>
            <a:ext cx="12477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FF0000"/>
                </a:solidFill>
              </a:rPr>
              <a:t>تؤكل الثمار دون البذور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062538" y="4221163"/>
            <a:ext cx="10779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FF0000"/>
                </a:solidFill>
              </a:rPr>
              <a:t>تؤكل بذوره</a:t>
            </a:r>
            <a:endParaRPr lang="ar-EG" sz="3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000125" y="3714750"/>
            <a:ext cx="15462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FF0000"/>
                </a:solidFill>
              </a:rPr>
              <a:t>تؤكل الثمار دون البذور</a:t>
            </a:r>
            <a:endParaRPr lang="ar-EG" sz="3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539750" y="6072188"/>
            <a:ext cx="7627938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00FF"/>
                </a:solidFill>
              </a:rPr>
              <a:t>النبات له جذور وسيقان وأوراق وثمار وزهور  وبذور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038725" y="2781300"/>
            <a:ext cx="1268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chemeClr val="bg1"/>
                </a:solidFill>
              </a:rPr>
              <a:t>البازلاء</a:t>
            </a:r>
            <a:endParaRPr lang="ar-EG" sz="3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571500" y="2643188"/>
            <a:ext cx="1473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chemeClr val="bg1"/>
                </a:solidFill>
              </a:rPr>
              <a:t>المشمش</a:t>
            </a:r>
            <a:endParaRPr lang="ar-EG" sz="3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sconn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را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انج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بازل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شم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تؤكل الثمار والبذ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ؤكل بذو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تؤكل الثمار دون البذور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تؤكل الثمار دون البذور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نبات له جذور وسيقان وأوراق وثمار وزه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9" grpId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3275856" y="908720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sp>
        <p:nvSpPr>
          <p:cNvPr id="3" name="Diamond 2"/>
          <p:cNvSpPr/>
          <p:nvPr/>
        </p:nvSpPr>
        <p:spPr>
          <a:xfrm>
            <a:off x="7164288" y="1700808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Rectangle 1"/>
          <p:cNvSpPr/>
          <p:nvPr/>
        </p:nvSpPr>
        <p:spPr bwMode="auto">
          <a:xfrm>
            <a:off x="755650" y="3141663"/>
            <a:ext cx="7570788" cy="1384995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err="1">
                <a:solidFill>
                  <a:srgbClr val="0000FF"/>
                </a:solidFill>
              </a:rPr>
              <a:t>أُصنِّفُ.</a:t>
            </a:r>
            <a:r>
              <a:rPr lang="ar-EG" sz="2800" b="1" dirty="0">
                <a:solidFill>
                  <a:srgbClr val="0000FF"/>
                </a:solidFill>
              </a:rPr>
              <a:t> أُضع بِطاقاتِ المخلوقات الَّتِي تَحْمِلُ خَصائِصَ مُتَشابِهَةً فِي مَجْمُوعاتٍ. وَهَذِهِ إِحْدى طرائقِ التَّصنِيفِ الَّتِي اعْتَمَدَها العُلَماءُ لِتَصنِيفِ النَّبَاتَاتِ والْحَيَوَانَاتِ.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ُصنِّفُ أُضع بِطاقات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1"/>
          <p:cNvSpPr/>
          <p:nvPr/>
        </p:nvSpPr>
        <p:spPr>
          <a:xfrm>
            <a:off x="2627784" y="836712"/>
            <a:ext cx="4071937" cy="1175980"/>
          </a:xfrm>
          <a:prstGeom prst="irregularSeal2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الْخُطُوَاتُ</a:t>
            </a:r>
          </a:p>
        </p:txBody>
      </p:sp>
      <p:sp>
        <p:nvSpPr>
          <p:cNvPr id="9" name="Diamond 2"/>
          <p:cNvSpPr/>
          <p:nvPr/>
        </p:nvSpPr>
        <p:spPr>
          <a:xfrm>
            <a:off x="7092280" y="1700808"/>
            <a:ext cx="785812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/>
        </p:nvGraphicFramePr>
        <p:xfrm>
          <a:off x="0" y="2708919"/>
          <a:ext cx="9144000" cy="3204357"/>
        </p:xfrm>
        <a:graphic>
          <a:graphicData uri="http://schemas.openxmlformats.org/drawingml/2006/table">
            <a:tbl>
              <a:tblPr rtl="1">
                <a:tableStyleId>{08FB837D-C827-4EFA-A057-4D05807E0F7C}</a:tableStyleId>
              </a:tblPr>
              <a:tblGrid>
                <a:gridCol w="2392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4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4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2169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  <a:tabLst>
                          <a:tab pos="434340" algn="ctr"/>
                        </a:tabLst>
                      </a:pPr>
                      <a:r>
                        <a:rPr lang="ar-SA" sz="2800" dirty="0"/>
                        <a:t>	</a:t>
                      </a: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218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  <a:tabLst>
                          <a:tab pos="434340" algn="ctr"/>
                        </a:tabLs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7318375" y="3213100"/>
            <a:ext cx="1335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3600" b="1">
                <a:solidFill>
                  <a:schemeClr val="bg1"/>
                </a:solidFill>
              </a:rPr>
              <a:t>الثدييات</a:t>
            </a:r>
            <a:endParaRPr lang="ar-EG" sz="3600" b="1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6927850" y="4437063"/>
            <a:ext cx="22161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ar-SA" sz="3200" b="1" dirty="0">
                <a:solidFill>
                  <a:srgbClr val="FF0000"/>
                </a:solidFill>
              </a:rPr>
              <a:t>الحصان </a:t>
            </a:r>
            <a:r>
              <a:rPr lang="ar-EG" sz="3200" b="1" dirty="0" err="1">
                <a:solidFill>
                  <a:srgbClr val="FF0000"/>
                </a:solidFill>
              </a:rPr>
              <a:t>-</a:t>
            </a:r>
            <a:r>
              <a:rPr lang="ar-SA" sz="3200" b="1" dirty="0">
                <a:solidFill>
                  <a:srgbClr val="FF0000"/>
                </a:solidFill>
              </a:rPr>
              <a:t> الجمل </a:t>
            </a:r>
            <a:r>
              <a:rPr lang="ar-EG" sz="3200" b="1" dirty="0" err="1">
                <a:solidFill>
                  <a:srgbClr val="FF0000"/>
                </a:solidFill>
              </a:rPr>
              <a:t>-</a:t>
            </a:r>
            <a:r>
              <a:rPr lang="ar-SA" sz="3200" b="1" dirty="0">
                <a:solidFill>
                  <a:srgbClr val="FF0000"/>
                </a:solidFill>
              </a:rPr>
              <a:t> القطة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5076825" y="3213100"/>
            <a:ext cx="116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bg1"/>
                </a:solidFill>
              </a:rPr>
              <a:t>الطيور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339975" y="2924175"/>
            <a:ext cx="217328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bg1"/>
                </a:solidFill>
              </a:rPr>
              <a:t>نباتات تؤكل ببذورها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4859338" y="4221163"/>
            <a:ext cx="17383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FF0000"/>
                </a:solidFill>
              </a:rPr>
              <a:t>العصافير الدجاجة</a:t>
            </a:r>
            <a:r>
              <a:rPr lang="ar-EG" sz="3200" b="1">
                <a:solidFill>
                  <a:srgbClr val="FF0000"/>
                </a:solidFill>
              </a:rPr>
              <a:t> </a:t>
            </a:r>
            <a:r>
              <a:rPr lang="ar-SA" sz="3200" b="1">
                <a:solidFill>
                  <a:srgbClr val="FF0000"/>
                </a:solidFill>
              </a:rPr>
              <a:t>- البطة</a:t>
            </a:r>
            <a:endParaRPr lang="ar-EG" sz="3200" b="1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2484438" y="4437063"/>
            <a:ext cx="18653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77888" algn="l"/>
              </a:tabLst>
              <a:defRPr/>
            </a:pPr>
            <a:r>
              <a:rPr lang="ar-SA" sz="3200" b="1" dirty="0">
                <a:solidFill>
                  <a:srgbClr val="FF0000"/>
                </a:solidFill>
              </a:rPr>
              <a:t>الفراولة –الفاصوليا</a:t>
            </a:r>
            <a:r>
              <a:rPr lang="ar-EG" sz="3200" b="1" dirty="0">
                <a:solidFill>
                  <a:srgbClr val="FF0000"/>
                </a:solidFill>
              </a:rPr>
              <a:t>ء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0" y="2924175"/>
            <a:ext cx="22447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bg1"/>
                </a:solidFill>
              </a:rPr>
              <a:t>نباتات تؤكل بدون بذورها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5288" y="4437063"/>
            <a:ext cx="17573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77888" algn="l"/>
              </a:tabLst>
              <a:defRPr/>
            </a:pPr>
            <a:r>
              <a:rPr lang="ar-SA" sz="3200" b="1" dirty="0" err="1">
                <a:solidFill>
                  <a:srgbClr val="FF0000"/>
                </a:solidFill>
              </a:rPr>
              <a:t>المانجو </a:t>
            </a:r>
            <a:r>
              <a:rPr lang="ar-SA" sz="3200" b="1" dirty="0">
                <a:solidFill>
                  <a:srgbClr val="FF0000"/>
                </a:solidFill>
              </a:rPr>
              <a:t>- المشمش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ثدي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طي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باتات تؤكل ببذور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نباتات تؤكل بدون بذور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حصان - الجمل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عصافير الدجا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فراولة –الفاصول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مانجو - المشم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2"/>
          <p:cNvSpPr/>
          <p:nvPr/>
        </p:nvSpPr>
        <p:spPr>
          <a:xfrm>
            <a:off x="7812360" y="1772816"/>
            <a:ext cx="785812" cy="785812"/>
          </a:xfrm>
          <a:prstGeom prst="diamond">
            <a:avLst/>
          </a:prstGeom>
          <a:ln w="38100">
            <a:solidFill>
              <a:srgbClr val="660066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Snip Diagonal Corner Rectangle 1"/>
          <p:cNvSpPr/>
          <p:nvPr/>
        </p:nvSpPr>
        <p:spPr>
          <a:xfrm>
            <a:off x="2339752" y="1268760"/>
            <a:ext cx="3786187" cy="785813"/>
          </a:xfrm>
          <a:prstGeom prst="snip2DiagRect">
            <a:avLst/>
          </a:prstGeom>
          <a:solidFill>
            <a:srgbClr val="66FFFF"/>
          </a:solidFill>
          <a:ln w="603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00FF"/>
                </a:solidFill>
              </a:rPr>
              <a:t>أْستَخْلصُ النَّتَائج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60425" y="2982913"/>
            <a:ext cx="7129463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err="1">
                <a:solidFill>
                  <a:srgbClr val="0000FF"/>
                </a:solidFill>
              </a:rPr>
              <a:t>أُلاحِظُ.</a:t>
            </a:r>
            <a:r>
              <a:rPr lang="ar-EG" sz="2800" b="1" dirty="0">
                <a:solidFill>
                  <a:srgbClr val="0000FF"/>
                </a:solidFill>
              </a:rPr>
              <a:t> أتفحص خَصائِص كُلِّ مَخْلُوقٍ حَيٍّ قُمْتُ بِدِرَاسَتِهِ فِي كُلِّ </a:t>
            </a:r>
            <a:r>
              <a:rPr lang="ar-EG" sz="2800" b="1" dirty="0" err="1">
                <a:solidFill>
                  <a:srgbClr val="0000FF"/>
                </a:solidFill>
              </a:rPr>
              <a:t>مَجْمُوعَةٍ؟</a:t>
            </a:r>
            <a:r>
              <a:rPr lang="ar-EG" sz="2800" b="1" dirty="0">
                <a:solidFill>
                  <a:srgbClr val="0000FF"/>
                </a:solidFill>
              </a:rPr>
              <a:t> و اسجل ملاحظاتي عَلَى </a:t>
            </a:r>
            <a:r>
              <a:rPr lang="ar-EG" sz="2800" b="1" dirty="0" err="1">
                <a:solidFill>
                  <a:srgbClr val="0000FF"/>
                </a:solidFill>
              </a:rPr>
              <a:t>الْبِطاقَةِ.</a:t>
            </a:r>
            <a:r>
              <a:rPr lang="ar-EG" sz="2800" b="1" dirty="0">
                <a:solidFill>
                  <a:srgbClr val="0000FF"/>
                </a:solidFill>
              </a:rPr>
              <a:t>  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ْستَخْلصُ النَّتَائج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ُلاحِظُ أتفحص خَصائِص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2"/>
          <p:cNvSpPr/>
          <p:nvPr/>
        </p:nvSpPr>
        <p:spPr>
          <a:xfrm>
            <a:off x="8101013" y="1700213"/>
            <a:ext cx="785812" cy="785812"/>
          </a:xfrm>
          <a:prstGeom prst="diamond">
            <a:avLst/>
          </a:prstGeom>
          <a:ln w="38100">
            <a:solidFill>
              <a:srgbClr val="660066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755650" y="2060575"/>
            <a:ext cx="6934200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كلا من الحصان والجمل والقطة ثدييات يغطي جسمها شعر وتلد وترضع صغارها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755650" y="3141663"/>
            <a:ext cx="7007225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أما العصفورة والدجاجة والبطة فهي تبيض ولها جناحان ومنقار ورجلان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827088" y="4292600"/>
            <a:ext cx="7078662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الفاصولياء والفراولة نباتات تؤكل ثمارها بالبذور أما المانجو والمشمش فنباتات تؤكل بدون البذور.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Snip Diagonal Corner Rectangle 1"/>
          <p:cNvSpPr/>
          <p:nvPr/>
        </p:nvSpPr>
        <p:spPr>
          <a:xfrm>
            <a:off x="3995936" y="1124744"/>
            <a:ext cx="3786187" cy="785813"/>
          </a:xfrm>
          <a:prstGeom prst="snip2DiagRect">
            <a:avLst/>
          </a:prstGeom>
          <a:solidFill>
            <a:srgbClr val="66FFFF"/>
          </a:solidFill>
          <a:ln w="603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00FF"/>
                </a:solidFill>
              </a:rPr>
              <a:t>أْستَخْلصُ النَّتَائجُ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لا من الحصان والجمل والقطة ثدي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ما العصفورة والدجا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فصولياء والفرا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مس عادي 1"/>
          <p:cNvSpPr/>
          <p:nvPr/>
        </p:nvSpPr>
        <p:spPr>
          <a:xfrm>
            <a:off x="4563680" y="1628800"/>
            <a:ext cx="3178692" cy="840105"/>
          </a:xfrm>
          <a:prstGeom prst="pentagon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الْفَصلُ الأولُ</a:t>
            </a:r>
          </a:p>
        </p:txBody>
      </p:sp>
      <p:sp>
        <p:nvSpPr>
          <p:cNvPr id="3" name="سهم إلى اليسار واليمين 2"/>
          <p:cNvSpPr/>
          <p:nvPr/>
        </p:nvSpPr>
        <p:spPr>
          <a:xfrm>
            <a:off x="1331640" y="3717032"/>
            <a:ext cx="6267450" cy="646331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مَمَالِكُ الْمَخْلُوقَاتِ الْحَيَّةِ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ْفَصلُ الأول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َمَالِكُ الْمَخْلُوقَاتِ الْحَ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mond 2"/>
          <p:cNvSpPr/>
          <p:nvPr/>
        </p:nvSpPr>
        <p:spPr>
          <a:xfrm>
            <a:off x="8101013" y="1700213"/>
            <a:ext cx="785812" cy="785812"/>
          </a:xfrm>
          <a:prstGeom prst="diamond">
            <a:avLst/>
          </a:prstGeom>
          <a:ln w="38100">
            <a:solidFill>
              <a:srgbClr val="660066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Snip Diagonal Corner Rectangle 1"/>
          <p:cNvSpPr/>
          <p:nvPr/>
        </p:nvSpPr>
        <p:spPr>
          <a:xfrm>
            <a:off x="3563888" y="908720"/>
            <a:ext cx="3786187" cy="785813"/>
          </a:xfrm>
          <a:prstGeom prst="snip2DiagRect">
            <a:avLst/>
          </a:prstGeom>
          <a:solidFill>
            <a:srgbClr val="66FFFF"/>
          </a:solidFill>
          <a:ln w="603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00FF"/>
                </a:solidFill>
              </a:rPr>
              <a:t>أْستَخْلصُ النَّتَائجُ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71550" y="3213100"/>
            <a:ext cx="6764338" cy="1384995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أَتَوَقَّعُ. هَلْ يُمْكِنُ اعْتِمادُ التَّصنِيفِ الَّسابِقِ لِمَخْلُوقَاتٍ حَيَّةٍ أُخْرى؟ أُفَكِّرُ فِي نَباتاتٍ وحيَوَاناتٍ أُخْرى يُمْكِنُ وَ ْضعُها فِي كلِّ مَجْموعَةٍ.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َتَوَقَّعُ هَلْ يُمْكِنُ اعْتِمادُ التَّصنِيف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779912" y="692696"/>
            <a:ext cx="3786187" cy="624423"/>
          </a:xfrm>
          <a:prstGeom prst="snip2Diag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أْستَخْلصُ النَّتَائجُ</a:t>
            </a: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971550" y="2060575"/>
            <a:ext cx="6718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00B0F0"/>
                </a:solidFill>
              </a:rPr>
              <a:t>الثدييات: </a:t>
            </a:r>
            <a:r>
              <a:rPr lang="ar-EG" sz="3600" b="1" dirty="0">
                <a:solidFill>
                  <a:srgbClr val="FF0000"/>
                </a:solidFill>
              </a:rPr>
              <a:t>الأسد - الغزال - البقرة - النمر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900113" y="2708275"/>
            <a:ext cx="6934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00B0F0"/>
                </a:solidFill>
              </a:rPr>
              <a:t>الطيور: </a:t>
            </a:r>
            <a:r>
              <a:rPr lang="ar-EG" sz="3600" b="1" dirty="0">
                <a:solidFill>
                  <a:srgbClr val="FF0000"/>
                </a:solidFill>
              </a:rPr>
              <a:t>الصقر - النسر - الحمامة - الببغاء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827088" y="3429000"/>
            <a:ext cx="70786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00B0F0"/>
                </a:solidFill>
              </a:rPr>
              <a:t>نباتات تؤكل ببذورها: </a:t>
            </a:r>
            <a:r>
              <a:rPr lang="ar-EG" sz="3600" b="1" dirty="0">
                <a:solidFill>
                  <a:srgbClr val="FF3300"/>
                </a:solidFill>
              </a:rPr>
              <a:t>الكوسة - الخيار - الباذنجان - اللوبيا</a:t>
            </a:r>
            <a:r>
              <a:rPr lang="en-US" sz="3600" b="1" dirty="0">
                <a:solidFill>
                  <a:srgbClr val="FF3300"/>
                </a:solidFill>
              </a:rPr>
              <a:t>.</a:t>
            </a:r>
            <a:endParaRPr lang="en-US" sz="3600" dirty="0">
              <a:solidFill>
                <a:srgbClr val="FF3300"/>
              </a:solidFill>
            </a:endParaRPr>
          </a:p>
        </p:txBody>
      </p:sp>
      <p:sp>
        <p:nvSpPr>
          <p:cNvPr id="9" name="Diamond 2"/>
          <p:cNvSpPr/>
          <p:nvPr/>
        </p:nvSpPr>
        <p:spPr>
          <a:xfrm>
            <a:off x="7740352" y="1772816"/>
            <a:ext cx="785812" cy="785812"/>
          </a:xfrm>
          <a:prstGeom prst="diamond">
            <a:avLst/>
          </a:prstGeom>
          <a:ln w="38100">
            <a:solidFill>
              <a:srgbClr val="660066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55650" y="4724400"/>
            <a:ext cx="70786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00B0F0"/>
                </a:solidFill>
              </a:rPr>
              <a:t>نباتات لا تؤكل بذورها: </a:t>
            </a:r>
            <a:r>
              <a:rPr lang="ar-EG" sz="3600" b="1">
                <a:solidFill>
                  <a:srgbClr val="FF0000"/>
                </a:solidFill>
              </a:rPr>
              <a:t>التفاح - الخوخ  - الكمثرى - البرقوق.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ثدييات الأسد - الغزال - البق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طيور الصقر - النسر - الحم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باتات تؤكل ببذورها الكو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باتات لا تؤكل بذورها  التفاح - الخو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3779912" y="1196752"/>
            <a:ext cx="3714776" cy="1039356"/>
          </a:xfrm>
          <a:prstGeom prst="wave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أْستَكْشفُ أَكْثَرَ</a:t>
            </a:r>
          </a:p>
        </p:txBody>
      </p:sp>
      <p:sp>
        <p:nvSpPr>
          <p:cNvPr id="6" name="TextBox 2"/>
          <p:cNvSpPr txBox="1"/>
          <p:nvPr/>
        </p:nvSpPr>
        <p:spPr bwMode="auto">
          <a:xfrm>
            <a:off x="971550" y="3141663"/>
            <a:ext cx="7245350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أَتَعَرَّفُ طرائقَ التَّصنِيفِ والخصائص الّتِي اعْتَمَدَها زُملاَئِي، ثُمَّ أقارِنُ بَيْنَها وَبَيْنَ خَصائِص الْمَخْلُوقِ الحَيِّ الَّذِي اخْتَرْتُهُ.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ْستَكْشفُ أَكْثَر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َتَعَرَّفُ طُرُقَ التَّصنِيفِ والخصائ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1907704" y="2276872"/>
            <a:ext cx="5500688" cy="1168539"/>
          </a:xfrm>
          <a:prstGeom prst="ellipse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الشرح والتفسير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995936" y="1052736"/>
            <a:ext cx="2857500" cy="695265"/>
          </a:xfrm>
          <a:prstGeom prst="horizontalScroll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أقرأ وأتعلم</a:t>
            </a: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2987824" y="2636912"/>
            <a:ext cx="4857750" cy="73574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السؤال الرَّئِيَس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8888" y="4437063"/>
            <a:ext cx="6356350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كيف تصف المخلوقات </a:t>
            </a:r>
            <a:r>
              <a:rPr lang="ar-EG" sz="2800" b="1" dirty="0" err="1">
                <a:solidFill>
                  <a:srgbClr val="0000FF"/>
                </a:solidFill>
              </a:rPr>
              <a:t>الحية؟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تصف المخلوق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851920" y="980728"/>
            <a:ext cx="2857500" cy="695265"/>
          </a:xfrm>
          <a:prstGeom prst="horizontalScroll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أقرأ وأتعلم</a:t>
            </a: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3275856" y="2276872"/>
            <a:ext cx="4857750" cy="735747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السؤال الرَّئِيَس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31913" y="4076700"/>
            <a:ext cx="6356350" cy="1384995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يُمْكِنُ تَصنِيفُ الْمَخْلُوقَاتِ الْحيَّةِ فِي ِستِّ مَمَالِك، وتصنف أَفْرَادُ كُلّ مَمْلَكَة فِي ُشعْب، وَطَوائِفَ، وَرُتْب، وَفَصائلَ، وَأجِناْسٍ وَ أنْوَاعٍ.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ُمْكِنُ تَصنِيفُ الْمَخْلُوقَاتِ الْحيَّةِ فِي ِستِّ مَمَالِك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/>
          <p:cNvSpPr/>
          <p:nvPr/>
        </p:nvSpPr>
        <p:spPr>
          <a:xfrm>
            <a:off x="3707904" y="476672"/>
            <a:ext cx="2571750" cy="735747"/>
          </a:xfrm>
          <a:prstGeom prst="flowChartMagneticTape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الْمُفَرَدَاتُ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372200" y="2132856"/>
            <a:ext cx="1855788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الصفَةُ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المَمْلَكةُ</a:t>
            </a:r>
          </a:p>
        </p:txBody>
      </p:sp>
      <p:sp>
        <p:nvSpPr>
          <p:cNvPr id="4" name="Snip Diagonal Corner Rectangle 3"/>
          <p:cNvSpPr/>
          <p:nvPr/>
        </p:nvSpPr>
        <p:spPr bwMode="auto">
          <a:xfrm>
            <a:off x="5429250" y="3429000"/>
            <a:ext cx="3214688" cy="624423"/>
          </a:xfrm>
          <a:prstGeom prst="snip2Diag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مَهَارَةُ الْقرَاءةِ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32240" y="4725144"/>
            <a:ext cx="1191352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التَّصنِيفُ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71558" y="4643438"/>
          <a:ext cx="3762380" cy="1746248"/>
        </p:xfrm>
        <a:graphic>
          <a:graphicData uri="http://schemas.openxmlformats.org/drawingml/2006/table">
            <a:tbl>
              <a:tblPr rtl="1" firstRow="1" bandRow="1">
                <a:tableStyleId>{EB9631B5-78F2-41C9-869B-9F39066F8104}</a:tableStyleId>
              </a:tblPr>
              <a:tblGrid>
                <a:gridCol w="1881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124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124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ْمُفَرَدَ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ف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َهَارَةُ الْقرَاء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َّصنِيف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irect Access Storage 1"/>
          <p:cNvSpPr/>
          <p:nvPr/>
        </p:nvSpPr>
        <p:spPr>
          <a:xfrm>
            <a:off x="611561" y="980728"/>
            <a:ext cx="7632848" cy="523220"/>
          </a:xfrm>
          <a:prstGeom prst="flowChartMagneticDrum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كَيْفَ تُصَنَّفُ الْمَخْلُوقَاتُ الْحَيَّةُ؟</a:t>
            </a:r>
          </a:p>
        </p:txBody>
      </p:sp>
      <p:pic>
        <p:nvPicPr>
          <p:cNvPr id="4" name="Picture 3" descr="2762-6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2720" y="4920243"/>
            <a:ext cx="2317080" cy="1618669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139952" y="2132856"/>
            <a:ext cx="4603750" cy="2485787"/>
          </a:xfrm>
          <a:prstGeom prst="round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هَلْ حَاوَلْتَ يَوْما فَرْزَ مَلابِسِكَ؟ كَيْفَ قُمْتَ بِذَلِكَ؟ عَمَلِيَّةُ فَرْزِ الْمَلابِسِ طَريقَةٌ لِتَصْنِيفِ الأَشْياءِ؛ فَنَحْنُ عَنْدَما نُصَنِّفُ الأَشْياءَ نَضَعُ الْمُتَشابِهَ مِنْهَا فِي مَجْمُوعاتٍ.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00" y="1970811"/>
            <a:ext cx="3040956" cy="2809875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َيْفَ تُصَنَّفُ الْمَخْلُوقَاتُ الْحَ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َلْ حَاوَلْتَ يَوْمًا فَرْزَ مَلابِسِك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irect Access Storage 1"/>
          <p:cNvSpPr/>
          <p:nvPr/>
        </p:nvSpPr>
        <p:spPr>
          <a:xfrm>
            <a:off x="467544" y="764704"/>
            <a:ext cx="8215313" cy="523220"/>
          </a:xfrm>
          <a:prstGeom prst="flowChartMagneticDrum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كَيْفَ تُصَنَّفُ الْمَخْلُوقَاتُ الْحَيَّةُ؟</a:t>
            </a:r>
          </a:p>
        </p:txBody>
      </p:sp>
      <p:pic>
        <p:nvPicPr>
          <p:cNvPr id="29702" name="Picture 3" descr="2762-6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88" y="2143125"/>
            <a:ext cx="3900487" cy="357187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211960" y="1854200"/>
            <a:ext cx="4603750" cy="2962513"/>
          </a:xfrm>
          <a:prstGeom prst="round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وَلِكَيْ نُصَنِّفَ الأَشْيَاءَ يَجِبُ أَنْ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نَعْرِفَ الصِّفَات الَّتِي نَعْتَمِدُها فِي التَّصْنِيفِ، كَاللَّوْنِ مَثَلاً أُفَكِّرُ فِي صِفَاتٍ أُخْرَى يمكن أن أستخدمها في </a:t>
            </a:r>
            <a:r>
              <a:rPr lang="ar-EG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التصنيف.</a:t>
            </a: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والمخلوقات الحية تصنف في مجموعات أيضاً بحسب صفاتها.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َلِكَيْ نُصَنِّفَ الأَشْيَاء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>
            <a:off x="5508104" y="764704"/>
            <a:ext cx="2643188" cy="538401"/>
          </a:xfrm>
          <a:prstGeom prst="trapezoi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الصِّفاتُ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7624" y="2204864"/>
            <a:ext cx="6884988" cy="3231654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لِتَصْنِيفِ الْمَخْلُوقَاتِ الْحَيَّةِ فِي مَجْمُوعَاتٍ كَبِيرَةٍ، دَرَسَ الْعُلَمَاءُ الْعَدِيدَ مِنَ </a:t>
            </a:r>
            <a:r>
              <a:rPr lang="ar-EG" sz="2800" b="1" dirty="0" err="1">
                <a:solidFill>
                  <a:srgbClr val="0000FF"/>
                </a:solidFill>
              </a:rPr>
              <a:t>الصِّفَاتِ.</a:t>
            </a:r>
            <a:r>
              <a:rPr lang="ar-EG" sz="2800" b="1" dirty="0">
                <a:solidFill>
                  <a:srgbClr val="0000FF"/>
                </a:solidFill>
              </a:rPr>
              <a:t> وَالصِّفَةُ هِيَ إحْدَى خَصَائِصِ الْمَخْلُوقَاتِ </a:t>
            </a:r>
            <a:r>
              <a:rPr lang="ar-EG" sz="2800" b="1" dirty="0" err="1">
                <a:solidFill>
                  <a:srgbClr val="0000FF"/>
                </a:solidFill>
              </a:rPr>
              <a:t>الْحَيَّةِ.</a:t>
            </a:r>
            <a:r>
              <a:rPr lang="ar-EG" sz="2800" b="1" dirty="0">
                <a:solidFill>
                  <a:srgbClr val="0000FF"/>
                </a:solidFill>
              </a:rPr>
              <a:t> يَنْظُرُ العُلَمَاءُ بِعِنَايَةٍ إِلَى: شَكْلِ الْجِسْمِ، وقُدْرَةِ الْمَخْلُوقِ الْحَيِّ عَلَى الْحَرَكَةِ، وكَيْفَ يَحْصُلُ عَلَى غِذَائِهِ، وعَدَدِ الْخَلايَا الْمُكَوِّنَةِ لَهُ، وَهَلِ الخَلايَا تَحْتَوِي عَلَى نَوَاةٍ أو أجْزَاءٍ </a:t>
            </a:r>
            <a:r>
              <a:rPr lang="ar-EG" sz="2800" b="1" dirty="0" err="1">
                <a:solidFill>
                  <a:srgbClr val="0000FF"/>
                </a:solidFill>
              </a:rPr>
              <a:t>أُخْرى.</a:t>
            </a:r>
            <a:r>
              <a:rPr lang="ar-EG" sz="2800" b="1" dirty="0">
                <a:solidFill>
                  <a:srgbClr val="0000FF"/>
                </a:solidFill>
              </a:rPr>
              <a:t> ويصنفون المخلوقات الحية اعتماداً على واحدة أو أكثر من هذه الصفات.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صِّف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ِتَصْنِيفِ الْمَخْلُوقَاتِ الْحَ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3275856" y="1844824"/>
            <a:ext cx="4572032" cy="908864"/>
          </a:xfrm>
          <a:prstGeom prst="flowChartTerminator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اَلدَّرْسُ الثَّاني</a:t>
            </a:r>
          </a:p>
        </p:txBody>
      </p:sp>
      <p:sp>
        <p:nvSpPr>
          <p:cNvPr id="3" name="Pentagon 2"/>
          <p:cNvSpPr/>
          <p:nvPr/>
        </p:nvSpPr>
        <p:spPr>
          <a:xfrm>
            <a:off x="1259632" y="4149080"/>
            <a:ext cx="6429375" cy="646331"/>
          </a:xfrm>
          <a:prstGeom prst="homePlate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تَصنِيفُ الْمَخْلُوقَاتِ الْحَيَّةِ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َلدَّرْسُ الثَّ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صنيف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42988" y="743734"/>
            <a:ext cx="6523037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المشروم من الفطريات وليس من النباتات الفطريات لا تصنع غذاءها بنفسها.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024062"/>
            <a:ext cx="7920880" cy="3925218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ل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35696" y="1124744"/>
            <a:ext cx="5961063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ممالك المخلوقات الحية</a:t>
            </a:r>
          </a:p>
        </p:txBody>
      </p:sp>
      <p:sp>
        <p:nvSpPr>
          <p:cNvPr id="9" name="Rectangle 1"/>
          <p:cNvSpPr/>
          <p:nvPr/>
        </p:nvSpPr>
        <p:spPr bwMode="auto">
          <a:xfrm>
            <a:off x="1042988" y="2320925"/>
            <a:ext cx="7045325" cy="2677656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اتَّفقَ العُلَماءُ عَلَى تَقْسِيمِ الْمَخْلُوقَاتِ الْحَيَّةِ إِلَى سِتِّ مَمالِكَ، والْمَمْلَكَة هِيَ الْمَجْمُوعَةُ الكُبْرَى الَّتِي تُصَنَّفُ إِلَيْهَا الْمَخْلُوقَاتُ الْحَيَّةُ، ويَشْتَرِكُ جَمِيعُ أَفْرادِها فِي صِفاتٍ أساسيَّةٍ. هَذِهِ الْمَمَالِكُ السِّتُّ هِيَ: مَمْلَكَةٌ لِلنَّباتاتِ، وأُخْرَى لِلْحَيَواناتِ، ومَمْلَكَتَانِ لِلْبكْتِيرْيَا لِوُجُودِ أَنْواعٍ كثيرة مِنْهَا، ومَمْلَكَةٌ للطَّلائِعِيَّاتِ، وأُخْرَى للفطْرِيَّاتِ.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الك المخلوقات الحي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تَّفقَ العُلَماءُ عَلَى تَقْسِيمِ الْمَخْلُوقَات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986718" y="692150"/>
            <a:ext cx="1503938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أقرأ الجدول</a:t>
            </a:r>
            <a:endParaRPr lang="ar-SA" sz="2800" b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3109109"/>
            <a:ext cx="8001000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فيم تختلف مملكتا البكتريا عن ممالك المخلوقات الحية الأربع الأخرى؟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39750" y="4365625"/>
            <a:ext cx="8208963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إرشاد: أنظر إلى عمودي مملكتي البكتريا في الجدول، ثم أقارن بينهما وبين بقية الممالك.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الجد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م تختلف مملكتا البكتريا عن مما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رشاد أنظر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35أ"/>
          <p:cNvPicPr>
            <a:picLocks noChangeAspect="1" noChangeArrowheads="1"/>
          </p:cNvPicPr>
          <p:nvPr/>
        </p:nvPicPr>
        <p:blipFill>
          <a:blip r:embed="rId12" cstate="print"/>
          <a:srcRect b="76042"/>
          <a:stretch>
            <a:fillRect/>
          </a:stretch>
        </p:blipFill>
        <p:spPr bwMode="auto">
          <a:xfrm>
            <a:off x="71438" y="214313"/>
            <a:ext cx="9001125" cy="1643062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20072" y="332656"/>
            <a:ext cx="3797649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تصنيف المخلوقات الحية</a:t>
            </a:r>
          </a:p>
        </p:txBody>
      </p:sp>
      <p:graphicFrame>
        <p:nvGraphicFramePr>
          <p:cNvPr id="38" name="جدول 37"/>
          <p:cNvGraphicFramePr>
            <a:graphicFrameLocks noGrp="1"/>
          </p:cNvGraphicFramePr>
          <p:nvPr/>
        </p:nvGraphicFramePr>
        <p:xfrm>
          <a:off x="428596" y="2071678"/>
          <a:ext cx="8358246" cy="457201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417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مربع نص 38"/>
          <p:cNvSpPr txBox="1">
            <a:spLocks noChangeArrowheads="1"/>
          </p:cNvSpPr>
          <p:nvPr/>
        </p:nvSpPr>
        <p:spPr bwMode="auto">
          <a:xfrm>
            <a:off x="6999288" y="2071688"/>
            <a:ext cx="1592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المملكة</a:t>
            </a:r>
          </a:p>
        </p:txBody>
      </p:sp>
      <p:sp>
        <p:nvSpPr>
          <p:cNvPr id="40" name="مربع نص 39"/>
          <p:cNvSpPr txBox="1">
            <a:spLocks noChangeArrowheads="1"/>
          </p:cNvSpPr>
          <p:nvPr/>
        </p:nvSpPr>
        <p:spPr bwMode="auto">
          <a:xfrm>
            <a:off x="6276975" y="3000375"/>
            <a:ext cx="2341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عدد الخلايا</a:t>
            </a:r>
          </a:p>
        </p:txBody>
      </p:sp>
      <p:sp>
        <p:nvSpPr>
          <p:cNvPr id="41" name="مربع نص 40"/>
          <p:cNvSpPr txBox="1">
            <a:spLocks noChangeArrowheads="1"/>
          </p:cNvSpPr>
          <p:nvPr/>
        </p:nvSpPr>
        <p:spPr bwMode="auto">
          <a:xfrm>
            <a:off x="7288213" y="3956050"/>
            <a:ext cx="1303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النوى</a:t>
            </a:r>
          </a:p>
        </p:txBody>
      </p:sp>
      <p:sp>
        <p:nvSpPr>
          <p:cNvPr id="42" name="مربع نص 41"/>
          <p:cNvSpPr txBox="1">
            <a:spLocks noChangeArrowheads="1"/>
          </p:cNvSpPr>
          <p:nvPr/>
        </p:nvSpPr>
        <p:spPr bwMode="auto">
          <a:xfrm>
            <a:off x="7327900" y="4857750"/>
            <a:ext cx="1316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الغذاء</a:t>
            </a:r>
          </a:p>
        </p:txBody>
      </p:sp>
      <p:sp>
        <p:nvSpPr>
          <p:cNvPr id="43" name="مربع نص 42"/>
          <p:cNvSpPr txBox="1">
            <a:spLocks noChangeArrowheads="1"/>
          </p:cNvSpPr>
          <p:nvPr/>
        </p:nvSpPr>
        <p:spPr bwMode="auto">
          <a:xfrm>
            <a:off x="4643438" y="5854700"/>
            <a:ext cx="4071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الحركة من مكان إلى أخر</a:t>
            </a:r>
          </a:p>
        </p:txBody>
      </p:sp>
      <p:sp>
        <p:nvSpPr>
          <p:cNvPr id="44" name="مربع نص 43"/>
          <p:cNvSpPr txBox="1">
            <a:spLocks noChangeArrowheads="1"/>
          </p:cNvSpPr>
          <p:nvPr/>
        </p:nvSpPr>
        <p:spPr bwMode="auto">
          <a:xfrm>
            <a:off x="1139825" y="2071688"/>
            <a:ext cx="33083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>
                <a:solidFill>
                  <a:srgbClr val="FF0000"/>
                </a:solidFill>
              </a:rPr>
              <a:t>البكتيريا البدائية</a:t>
            </a:r>
          </a:p>
        </p:txBody>
      </p:sp>
      <p:sp>
        <p:nvSpPr>
          <p:cNvPr id="45" name="مربع نص 44"/>
          <p:cNvSpPr txBox="1">
            <a:spLocks noChangeArrowheads="1"/>
          </p:cNvSpPr>
          <p:nvPr/>
        </p:nvSpPr>
        <p:spPr bwMode="auto">
          <a:xfrm>
            <a:off x="3133725" y="3000375"/>
            <a:ext cx="1341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واحدة</a:t>
            </a:r>
          </a:p>
        </p:txBody>
      </p:sp>
      <p:sp>
        <p:nvSpPr>
          <p:cNvPr id="47" name="مربع نص 46"/>
          <p:cNvSpPr txBox="1">
            <a:spLocks noChangeArrowheads="1"/>
          </p:cNvSpPr>
          <p:nvPr/>
        </p:nvSpPr>
        <p:spPr bwMode="auto">
          <a:xfrm>
            <a:off x="500063" y="4714875"/>
            <a:ext cx="4000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تصنع غذائها أو تحصل عليه من مخلوقات أخرى</a:t>
            </a:r>
          </a:p>
        </p:txBody>
      </p:sp>
      <p:pic>
        <p:nvPicPr>
          <p:cNvPr id="51" name="Picture 4" descr="http://images.clipshrine.com/download/wheel/large-Wrong-sign-66.6-330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875" y="407193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1875" y="5748338"/>
            <a:ext cx="7143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نيف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بكتيريا البدائ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خل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ن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تصنع غذاء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حركة من مكان إلى أ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5أ"/>
          <p:cNvPicPr>
            <a:picLocks noChangeAspect="1" noChangeArrowheads="1"/>
          </p:cNvPicPr>
          <p:nvPr/>
        </p:nvPicPr>
        <p:blipFill>
          <a:blip r:embed="rId11" cstate="print"/>
          <a:srcRect b="76042"/>
          <a:stretch>
            <a:fillRect/>
          </a:stretch>
        </p:blipFill>
        <p:spPr bwMode="auto">
          <a:xfrm>
            <a:off x="71438" y="214313"/>
            <a:ext cx="9001125" cy="1643062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238847" y="332656"/>
            <a:ext cx="3797649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تصنيف المخلوقات الحية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428596" y="2071678"/>
          <a:ext cx="8358246" cy="457201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417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687638" y="2071688"/>
            <a:ext cx="17605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>
                <a:solidFill>
                  <a:srgbClr val="FF0000"/>
                </a:solidFill>
              </a:rPr>
              <a:t>البكتيريا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133725" y="3000375"/>
            <a:ext cx="1341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واحدة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500063" y="4714875"/>
            <a:ext cx="4000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تصنع غذائها أو تحصل عليه من مخلوقات أخرى</a:t>
            </a:r>
          </a:p>
        </p:txBody>
      </p:sp>
      <p:pic>
        <p:nvPicPr>
          <p:cNvPr id="14" name="Picture 4" descr="http://images.clipshrine.com/download/wheel/large-Wrong-sign-66.6-330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75" y="407193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875" y="5748338"/>
            <a:ext cx="7143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999288" y="2071688"/>
            <a:ext cx="1592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المملكة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6276975" y="3000375"/>
            <a:ext cx="2341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عدد الخلايا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7288213" y="3956050"/>
            <a:ext cx="1303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النوى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7327900" y="4857750"/>
            <a:ext cx="1316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الغذاء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4643438" y="5854700"/>
            <a:ext cx="4071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الحركة من مكان إلى أخر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بكتير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خل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ن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صنع غذاء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حركة من مكان إلى أ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35أ"/>
          <p:cNvPicPr>
            <a:picLocks noChangeAspect="1" noChangeArrowheads="1"/>
          </p:cNvPicPr>
          <p:nvPr/>
        </p:nvPicPr>
        <p:blipFill>
          <a:blip r:embed="rId11" cstate="print"/>
          <a:srcRect b="76042"/>
          <a:stretch>
            <a:fillRect/>
          </a:stretch>
        </p:blipFill>
        <p:spPr bwMode="auto">
          <a:xfrm>
            <a:off x="71438" y="214313"/>
            <a:ext cx="9001125" cy="1643062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46351" y="332656"/>
            <a:ext cx="3797649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تصنيف المخلوقات الحية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428596" y="2071678"/>
          <a:ext cx="8358246" cy="457201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417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232025" y="2071688"/>
            <a:ext cx="2216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>
                <a:solidFill>
                  <a:srgbClr val="FF0000"/>
                </a:solidFill>
              </a:rPr>
              <a:t>الطلائعيات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1246188" y="3000375"/>
            <a:ext cx="3228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واحدة أو عديدة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500063" y="4714875"/>
            <a:ext cx="4000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تصنع غذائها أو تحصل عليه من مخلوقات أخرى</a:t>
            </a:r>
          </a:p>
        </p:txBody>
      </p:sp>
      <p:pic>
        <p:nvPicPr>
          <p:cNvPr id="15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13" y="3857625"/>
            <a:ext cx="7143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13" y="5748338"/>
            <a:ext cx="7143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999288" y="2071688"/>
            <a:ext cx="1592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المملكة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6276975" y="3000375"/>
            <a:ext cx="2341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عدد الخلايا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7288213" y="3956050"/>
            <a:ext cx="1303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النوى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7327900" y="4857750"/>
            <a:ext cx="1316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الغذاء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643438" y="5854700"/>
            <a:ext cx="4071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الحركة من مكان إلى أخر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لائع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خل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احدة او عدي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ن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صنع غذاء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حركة من مكان إلى أ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8" grpId="0"/>
      <p:bldP spid="19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5أ"/>
          <p:cNvPicPr>
            <a:picLocks noChangeAspect="1" noChangeArrowheads="1"/>
          </p:cNvPicPr>
          <p:nvPr/>
        </p:nvPicPr>
        <p:blipFill>
          <a:blip r:embed="rId11" cstate="print"/>
          <a:srcRect b="76042"/>
          <a:stretch>
            <a:fillRect/>
          </a:stretch>
        </p:blipFill>
        <p:spPr bwMode="auto">
          <a:xfrm>
            <a:off x="611560" y="476672"/>
            <a:ext cx="7884938" cy="1643062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</p:spPr>
      </p:pic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428596" y="2071678"/>
          <a:ext cx="8358246" cy="457201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417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487613" y="2071688"/>
            <a:ext cx="1960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>
                <a:solidFill>
                  <a:srgbClr val="FF0000"/>
                </a:solidFill>
              </a:rPr>
              <a:t>الفطريات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1246188" y="3000375"/>
            <a:ext cx="3228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واحدة أو عديدة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500063" y="4714875"/>
            <a:ext cx="4000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تحصل على غذائها من مخلوقات أخرى</a:t>
            </a:r>
          </a:p>
        </p:txBody>
      </p:sp>
      <p:pic>
        <p:nvPicPr>
          <p:cNvPr id="17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13" y="3819525"/>
            <a:ext cx="7143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images.clipshrine.com/download/wheel/large-Wrong-sign-66.6-330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14750" y="592931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999288" y="2071688"/>
            <a:ext cx="1592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المملكة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6276975" y="3000375"/>
            <a:ext cx="2341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عدد الخلايا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7288213" y="3956050"/>
            <a:ext cx="1303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النوى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7327900" y="4857750"/>
            <a:ext cx="1316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الغذاء</a:t>
            </a: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4643438" y="5854700"/>
            <a:ext cx="4071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الحركة من مكان إلى أخر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طر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خل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احدة او عدي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ن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حصل على غذائها من مخلوقات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حركة من مكان إلى أ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9" grpId="0"/>
      <p:bldP spid="20" grpId="0"/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5أ"/>
          <p:cNvPicPr>
            <a:picLocks noChangeAspect="1" noChangeArrowheads="1"/>
          </p:cNvPicPr>
          <p:nvPr/>
        </p:nvPicPr>
        <p:blipFill>
          <a:blip r:embed="rId11" cstate="print"/>
          <a:srcRect b="76042"/>
          <a:stretch>
            <a:fillRect/>
          </a:stretch>
        </p:blipFill>
        <p:spPr bwMode="auto">
          <a:xfrm>
            <a:off x="683568" y="404664"/>
            <a:ext cx="7524898" cy="1643062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</p:spPr>
      </p:pic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428596" y="2071678"/>
          <a:ext cx="8358246" cy="457201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417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920" name="مربع نص 5"/>
          <p:cNvSpPr txBox="1">
            <a:spLocks noChangeArrowheads="1"/>
          </p:cNvSpPr>
          <p:nvPr/>
        </p:nvSpPr>
        <p:spPr bwMode="auto">
          <a:xfrm>
            <a:off x="6999288" y="2071688"/>
            <a:ext cx="1592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المملكة</a:t>
            </a:r>
          </a:p>
        </p:txBody>
      </p:sp>
      <p:sp>
        <p:nvSpPr>
          <p:cNvPr id="38921" name="مربع نص 6"/>
          <p:cNvSpPr txBox="1">
            <a:spLocks noChangeArrowheads="1"/>
          </p:cNvSpPr>
          <p:nvPr/>
        </p:nvSpPr>
        <p:spPr bwMode="auto">
          <a:xfrm>
            <a:off x="6276975" y="3000375"/>
            <a:ext cx="2341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عدد الخلايا</a:t>
            </a:r>
          </a:p>
        </p:txBody>
      </p:sp>
      <p:sp>
        <p:nvSpPr>
          <p:cNvPr id="38922" name="مربع نص 7"/>
          <p:cNvSpPr txBox="1">
            <a:spLocks noChangeArrowheads="1"/>
          </p:cNvSpPr>
          <p:nvPr/>
        </p:nvSpPr>
        <p:spPr bwMode="auto">
          <a:xfrm>
            <a:off x="7288213" y="3956050"/>
            <a:ext cx="1303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النوى</a:t>
            </a:r>
          </a:p>
        </p:txBody>
      </p:sp>
      <p:sp>
        <p:nvSpPr>
          <p:cNvPr id="38923" name="مربع نص 8"/>
          <p:cNvSpPr txBox="1">
            <a:spLocks noChangeArrowheads="1"/>
          </p:cNvSpPr>
          <p:nvPr/>
        </p:nvSpPr>
        <p:spPr bwMode="auto">
          <a:xfrm>
            <a:off x="7327900" y="4857750"/>
            <a:ext cx="1316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الغذاء</a:t>
            </a:r>
          </a:p>
        </p:txBody>
      </p:sp>
      <p:sp>
        <p:nvSpPr>
          <p:cNvPr id="38924" name="مربع نص 9"/>
          <p:cNvSpPr txBox="1">
            <a:spLocks noChangeArrowheads="1"/>
          </p:cNvSpPr>
          <p:nvPr/>
        </p:nvSpPr>
        <p:spPr bwMode="auto">
          <a:xfrm>
            <a:off x="4643438" y="5854700"/>
            <a:ext cx="4071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الحركة من مكان إلى أخر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798763" y="2071688"/>
            <a:ext cx="16494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>
                <a:solidFill>
                  <a:srgbClr val="FF0000"/>
                </a:solidFill>
              </a:rPr>
              <a:t>النباتات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155950" y="3000375"/>
            <a:ext cx="1319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عديدة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500063" y="4987925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تصنع غذائها بنفسها</a:t>
            </a:r>
          </a:p>
        </p:txBody>
      </p:sp>
      <p:pic>
        <p:nvPicPr>
          <p:cNvPr id="15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13" y="3819525"/>
            <a:ext cx="7143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://images.clipshrine.com/download/wheel/large-Wrong-sign-66.6-330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14750" y="592931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9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نبات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9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خل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ي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89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ن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89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صنع غذائها بنفس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89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حركة من مكان إلى أ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/>
      <p:bldP spid="38921" grpId="0"/>
      <p:bldP spid="38922" grpId="0"/>
      <p:bldP spid="38923" grpId="0"/>
      <p:bldP spid="38924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5أ"/>
          <p:cNvPicPr>
            <a:picLocks noChangeAspect="1" noChangeArrowheads="1"/>
          </p:cNvPicPr>
          <p:nvPr/>
        </p:nvPicPr>
        <p:blipFill>
          <a:blip r:embed="rId11" cstate="print"/>
          <a:srcRect b="76042"/>
          <a:stretch>
            <a:fillRect/>
          </a:stretch>
        </p:blipFill>
        <p:spPr bwMode="auto">
          <a:xfrm>
            <a:off x="432048" y="548680"/>
            <a:ext cx="8244408" cy="1355030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</p:spPr>
      </p:pic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428596" y="2071678"/>
          <a:ext cx="8358246" cy="457201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417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376488" y="2071688"/>
            <a:ext cx="2071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>
                <a:solidFill>
                  <a:srgbClr val="FF0000"/>
                </a:solidFill>
              </a:rPr>
              <a:t>الحيوانات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155950" y="3000375"/>
            <a:ext cx="1319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عديدة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500063" y="4714875"/>
            <a:ext cx="4000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تحصل على غذائها من مخلوقات أخرى</a:t>
            </a:r>
          </a:p>
        </p:txBody>
      </p:sp>
      <p:pic>
        <p:nvPicPr>
          <p:cNvPr id="15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13" y="3819525"/>
            <a:ext cx="7143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images.clipshrine.com/getimg/PngMedium-Tick-Mark-Check-Correct-Choose-Accurate-1339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13" y="5748338"/>
            <a:ext cx="7143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999288" y="2071688"/>
            <a:ext cx="1592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المملكة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6276975" y="3000375"/>
            <a:ext cx="2341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عدد الخلايا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7288213" y="3956050"/>
            <a:ext cx="1303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النوى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7327900" y="4857750"/>
            <a:ext cx="1316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/>
              <a:t>الغذاء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643438" y="5854700"/>
            <a:ext cx="4071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الحركة من مكان إلى أخر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يو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خل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ي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ن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حصل على غذائها من مخلوقات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حركة من مكان إلى أ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8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63688" y="2348880"/>
            <a:ext cx="5292725" cy="1384995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تختلف مملكتا البكتريا في أن كلا منهما لا تحتوي على النوى مثل باقي ممالك المخلوقات الحية الأربع الأخرى.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ختلف مملكتا البكتر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2555776" y="2564904"/>
            <a:ext cx="4557713" cy="1298377"/>
          </a:xfrm>
          <a:prstGeom prst="ellipse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التهيئة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paration 1"/>
          <p:cNvSpPr/>
          <p:nvPr/>
        </p:nvSpPr>
        <p:spPr>
          <a:xfrm>
            <a:off x="2699792" y="1052736"/>
            <a:ext cx="5080000" cy="523220"/>
          </a:xfrm>
          <a:prstGeom prst="flowChartPreparation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أخْتَبِرُ نَفْسي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6013" y="2112159"/>
            <a:ext cx="7242175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أصنف. في أي الممالك أصنف مخلوقا حياً متعدد الخلايا، يتحرك ولا يصنع غذاءه بنفسه؟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042988" y="4221163"/>
            <a:ext cx="6049962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مملكة الحيوانات.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ْتَبِرُ نَفْ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صنف في أي الممالك أصن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ملكة الحيو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paration 1"/>
          <p:cNvSpPr/>
          <p:nvPr/>
        </p:nvSpPr>
        <p:spPr>
          <a:xfrm>
            <a:off x="3203848" y="1124744"/>
            <a:ext cx="5080000" cy="523220"/>
          </a:xfrm>
          <a:prstGeom prst="flowChartPreparation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أخْتَبِرُ نَفْسي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6013" y="2112159"/>
            <a:ext cx="7242175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التفكير الناقد. بعض أنواع البكتريا تصنع غذاءها بنفسها. لماذا لا تصنف في مملكة النباتات؟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900113" y="3500438"/>
            <a:ext cx="7488237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لأن هذه البكتريا تتكون من خلية واحدة بينما تتكون النباتات من خلايا متعددة.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فكير الناقد بعض أنوا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أن هذه البكتريا تتكون من خ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292080" y="1124744"/>
            <a:ext cx="3429000" cy="801529"/>
          </a:xfrm>
          <a:prstGeom prst="downArrowCallou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أنظر وأتسأل</a:t>
            </a:r>
          </a:p>
        </p:txBody>
      </p:sp>
      <p:sp>
        <p:nvSpPr>
          <p:cNvPr id="3" name="Round Same Side Corner Rectangle 2"/>
          <p:cNvSpPr/>
          <p:nvPr/>
        </p:nvSpPr>
        <p:spPr>
          <a:xfrm>
            <a:off x="899592" y="4941168"/>
            <a:ext cx="7454602" cy="1000244"/>
          </a:xfrm>
          <a:prstGeom prst="round2Same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يوجَدُ عَلَى الأَرْض أَكْثَرُ مِنْ مِلْيُونَيْ نَوْعٍ مِنَ الْمَخْلُوقَاتِ الْحَيَّةِ.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مَا الْمَخْلُوقاتُ الْحَيَّةُ فِي الصورَةِ؟ كَيْفَ أَعْرِفُ ذلِكَ؟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362200"/>
            <a:ext cx="6705600" cy="21336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جَدُ عَلَى الأَرْض أَكْثَرُ مِنْ مِلْيُونَي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292080" y="980728"/>
            <a:ext cx="3429000" cy="801529"/>
          </a:xfrm>
          <a:prstGeom prst="downArrowCallou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أنظر وأتسأل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43608" y="4869160"/>
            <a:ext cx="7056784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النباتات والفطريات، أنظر إلى خلاياها تحت المجهر وأدرس ميزاتها وأمثل كيف تتحرك وكيف تحصل على غذائها.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362200"/>
            <a:ext cx="6705600" cy="21336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نباتات والفطر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1691680" y="2564904"/>
            <a:ext cx="5500687" cy="995422"/>
          </a:xfrm>
          <a:prstGeom prst="ellipse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الاستكشاف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isplay 1"/>
          <p:cNvSpPr/>
          <p:nvPr/>
        </p:nvSpPr>
        <p:spPr>
          <a:xfrm>
            <a:off x="4716016" y="1124744"/>
            <a:ext cx="3000396" cy="523220"/>
          </a:xfrm>
          <a:prstGeom prst="flowChartDisplay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أستكشف</a:t>
            </a:r>
          </a:p>
        </p:txBody>
      </p:sp>
      <p:sp>
        <p:nvSpPr>
          <p:cNvPr id="3" name="Wave 2"/>
          <p:cNvSpPr/>
          <p:nvPr/>
        </p:nvSpPr>
        <p:spPr>
          <a:xfrm>
            <a:off x="611560" y="908720"/>
            <a:ext cx="3571900" cy="1039356"/>
          </a:xfrm>
          <a:prstGeom prst="wave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نشاط إستقصائي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87824" y="2204864"/>
            <a:ext cx="5153025" cy="523220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كَيْفَ أُصنِّفُ الْمَخْلُوقاتِ </a:t>
            </a:r>
            <a:r>
              <a:rPr lang="ar-EG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الْحَيَّة؟</a:t>
            </a:r>
            <a:endParaRPr lang="ar-EG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4716016" y="3068960"/>
            <a:ext cx="3357563" cy="796469"/>
          </a:xfrm>
          <a:prstGeom prst="clou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الْهَدَفُ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259632" y="4653136"/>
            <a:ext cx="6357937" cy="954107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</a:rPr>
              <a:t>أَستَكْشفُ كَيْفَ تُصنَّفُ النَّبَاتَاتُ وَالْحَيَوَانَاتُ فِي مَجْمُوعَاتٍ بناء على خَصائِصَ مُخْتَلِفَةٍ.</a:t>
            </a:r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شاط إ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َيْفَ أُصنِّفُ الْمَخْلُوقاتِ الْحَيَّةَ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َستَكْشفُ كَيْفَ تُصنَّفُ النَّبَاتَ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2"/>
          <p:cNvSpPr/>
          <p:nvPr/>
        </p:nvSpPr>
        <p:spPr bwMode="auto">
          <a:xfrm>
            <a:off x="611188" y="2214563"/>
            <a:ext cx="7993062" cy="4071937"/>
          </a:xfrm>
          <a:prstGeom prst="round2SameRect">
            <a:avLst>
              <a:gd name="adj1" fmla="val 16170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3" name="Heart 2"/>
          <p:cNvSpPr/>
          <p:nvPr/>
        </p:nvSpPr>
        <p:spPr bwMode="auto">
          <a:xfrm>
            <a:off x="2771800" y="764704"/>
            <a:ext cx="4143375" cy="1039356"/>
          </a:xfrm>
          <a:prstGeom prst="diamond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أحتاج إلى</a:t>
            </a:r>
          </a:p>
        </p:txBody>
      </p:sp>
      <p:pic>
        <p:nvPicPr>
          <p:cNvPr id="5" name="Picture 2" descr="MCED00007_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813" y="3213100"/>
            <a:ext cx="1890712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619250" y="5373688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Calibri" pitchFamily="34" charset="0"/>
                <a:cs typeface="+mn-cs"/>
              </a:rPr>
              <a:t>أقلام تلوين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084888" y="4941888"/>
            <a:ext cx="12858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Calibri" pitchFamily="34" charset="0"/>
                <a:cs typeface="+mn-cs"/>
              </a:rPr>
              <a:t>أوراق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4211638" y="5229225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800" b="1" dirty="0">
                <a:latin typeface="Calibri" pitchFamily="34" charset="0"/>
                <a:cs typeface="+mn-cs"/>
              </a:rPr>
              <a:t>مقص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0200" y="3644900"/>
            <a:ext cx="15113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3429000"/>
            <a:ext cx="25066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EG" dirty="0" smtClean="0"/>
              <a:t> </a:t>
            </a:r>
            <a:endParaRPr lang="ar-EG" dirty="0"/>
          </a:p>
        </p:txBody>
      </p:sp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تاج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43 - super 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43 - super 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43 - super 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قلام تلو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3244</TotalTime>
  <Words>1007</Words>
  <Application>Microsoft Office PowerPoint</Application>
  <PresentationFormat>عرض على الشاشة (4:3)</PresentationFormat>
  <Paragraphs>222</Paragraphs>
  <Slides>41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41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Office Theme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ffffffff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4ب الوحدة الاولى الفصل الاول</dc:title>
  <dc:subject>2- تصنيف المخلوقات الحية</dc:subject>
  <cp:lastModifiedBy>user</cp:lastModifiedBy>
  <cp:revision>809</cp:revision>
  <dcterms:created xsi:type="dcterms:W3CDTF">2009-07-08T18:26:50Z</dcterms:created>
  <dcterms:modified xsi:type="dcterms:W3CDTF">2018-09-21T18:01:41Z</dcterms:modified>
</cp:coreProperties>
</file>