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87" r:id="rId3"/>
    <p:sldId id="286" r:id="rId4"/>
    <p:sldId id="291" r:id="rId5"/>
    <p:sldId id="293" r:id="rId6"/>
    <p:sldId id="290" r:id="rId7"/>
    <p:sldId id="295" r:id="rId8"/>
    <p:sldId id="296" r:id="rId9"/>
    <p:sldId id="305" r:id="rId10"/>
    <p:sldId id="297" r:id="rId11"/>
    <p:sldId id="310" r:id="rId12"/>
    <p:sldId id="311" r:id="rId13"/>
    <p:sldId id="309" r:id="rId14"/>
    <p:sldId id="313" r:id="rId15"/>
    <p:sldId id="306" r:id="rId16"/>
    <p:sldId id="314" r:id="rId17"/>
    <p:sldId id="308" r:id="rId18"/>
    <p:sldId id="300" r:id="rId19"/>
    <p:sldId id="312" r:id="rId20"/>
    <p:sldId id="315" r:id="rId21"/>
    <p:sldId id="303" r:id="rId22"/>
    <p:sldId id="298" r:id="rId2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71" d="100"/>
          <a:sy n="71" d="100"/>
        </p:scale>
        <p:origin x="69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E2613744-BC9C-4F58-BBA0-0A288F8A5D36}" type="datetimeFigureOut">
              <a:rPr lang="ar-SA" smtClean="0"/>
              <a:t>28/02/43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324928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2613744-BC9C-4F58-BBA0-0A288F8A5D36}" type="datetimeFigureOut">
              <a:rPr lang="ar-SA" smtClean="0"/>
              <a:t>28/02/43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162945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2613744-BC9C-4F58-BBA0-0A288F8A5D36}" type="datetimeFigureOut">
              <a:rPr lang="ar-SA" smtClean="0"/>
              <a:t>28/02/43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149575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2613744-BC9C-4F58-BBA0-0A288F8A5D36}" type="datetimeFigureOut">
              <a:rPr lang="ar-SA" smtClean="0"/>
              <a:t>28/02/43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278981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تحرير أنماط النص الرئيسي</a:t>
            </a:r>
          </a:p>
        </p:txBody>
      </p:sp>
      <p:sp>
        <p:nvSpPr>
          <p:cNvPr id="4" name="عنصر نائب للتاريخ 3"/>
          <p:cNvSpPr>
            <a:spLocks noGrp="1"/>
          </p:cNvSpPr>
          <p:nvPr>
            <p:ph type="dt" sz="half" idx="10"/>
          </p:nvPr>
        </p:nvSpPr>
        <p:spPr/>
        <p:txBody>
          <a:bodyPr/>
          <a:lstStyle/>
          <a:p>
            <a:fld id="{E2613744-BC9C-4F58-BBA0-0A288F8A5D36}" type="datetimeFigureOut">
              <a:rPr lang="ar-SA" smtClean="0"/>
              <a:t>28/02/43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368043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E2613744-BC9C-4F58-BBA0-0A288F8A5D36}" type="datetimeFigureOut">
              <a:rPr lang="ar-SA" smtClean="0"/>
              <a:t>28/02/43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371038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E2613744-BC9C-4F58-BBA0-0A288F8A5D36}" type="datetimeFigureOut">
              <a:rPr lang="ar-SA" smtClean="0"/>
              <a:t>28/02/43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210840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E2613744-BC9C-4F58-BBA0-0A288F8A5D36}" type="datetimeFigureOut">
              <a:rPr lang="ar-SA" smtClean="0"/>
              <a:t>28/02/43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246308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613744-BC9C-4F58-BBA0-0A288F8A5D36}" type="datetimeFigureOut">
              <a:rPr lang="ar-SA" smtClean="0"/>
              <a:t>28/02/43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315194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E2613744-BC9C-4F58-BBA0-0A288F8A5D36}" type="datetimeFigureOut">
              <a:rPr lang="ar-SA" smtClean="0"/>
              <a:t>28/02/43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7546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E2613744-BC9C-4F58-BBA0-0A288F8A5D36}" type="datetimeFigureOut">
              <a:rPr lang="ar-SA" smtClean="0"/>
              <a:t>28/02/43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E655896-5CA2-43E5-A34A-BEF614B60E73}" type="slidenum">
              <a:rPr lang="ar-SA" smtClean="0"/>
              <a:t>‹#›</a:t>
            </a:fld>
            <a:endParaRPr lang="ar-SA"/>
          </a:p>
        </p:txBody>
      </p:sp>
    </p:spTree>
    <p:extLst>
      <p:ext uri="{BB962C8B-B14F-4D97-AF65-F5344CB8AC3E}">
        <p14:creationId xmlns:p14="http://schemas.microsoft.com/office/powerpoint/2010/main" val="238843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613744-BC9C-4F58-BBA0-0A288F8A5D36}" type="datetimeFigureOut">
              <a:rPr lang="ar-SA" smtClean="0"/>
              <a:t>28/02/43</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E655896-5CA2-43E5-A34A-BEF614B60E73}" type="slidenum">
              <a:rPr lang="ar-SA" smtClean="0"/>
              <a:t>‹#›</a:t>
            </a:fld>
            <a:endParaRPr lang="ar-SA"/>
          </a:p>
        </p:txBody>
      </p:sp>
    </p:spTree>
    <p:extLst>
      <p:ext uri="{BB962C8B-B14F-4D97-AF65-F5344CB8AC3E}">
        <p14:creationId xmlns:p14="http://schemas.microsoft.com/office/powerpoint/2010/main" val="1785286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g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7.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8.wdp"/><Relationship Id="rId4" Type="http://schemas.openxmlformats.org/officeDocument/2006/relationships/image" Target="../media/image3.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gif"/><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3.jpeg"/><Relationship Id="rId4" Type="http://schemas.openxmlformats.org/officeDocument/2006/relationships/image" Target="../media/image1.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0.wdp"/><Relationship Id="rId5" Type="http://schemas.openxmlformats.org/officeDocument/2006/relationships/image" Target="../media/image4.png"/><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48.jfif"/><Relationship Id="rId4" Type="http://schemas.openxmlformats.org/officeDocument/2006/relationships/image" Target="../media/image3.pn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JPG"/><Relationship Id="rId4" Type="http://schemas.openxmlformats.org/officeDocument/2006/relationships/image" Target="../media/image3.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12.xml"/><Relationship Id="rId3" Type="http://schemas.openxmlformats.org/officeDocument/2006/relationships/slideLayout" Target="../slideLayouts/slideLayout1.xml"/><Relationship Id="rId7" Type="http://schemas.openxmlformats.org/officeDocument/2006/relationships/image" Target="../media/image4.png"/><Relationship Id="rId12" Type="http://schemas.microsoft.com/office/2007/relationships/hdphoto" Target="../media/hdphoto2.wdp"/><Relationship Id="rId17" Type="http://schemas.openxmlformats.org/officeDocument/2006/relationships/image" Target="../media/image19.png"/><Relationship Id="rId2" Type="http://schemas.openxmlformats.org/officeDocument/2006/relationships/audio" Target="../media/media2.wav"/><Relationship Id="rId16" Type="http://schemas.openxmlformats.org/officeDocument/2006/relationships/slide" Target="slide18.xml"/><Relationship Id="rId1" Type="http://schemas.microsoft.com/office/2007/relationships/media" Target="../media/media2.wav"/><Relationship Id="rId6" Type="http://schemas.openxmlformats.org/officeDocument/2006/relationships/image" Target="../media/image3.png"/><Relationship Id="rId11" Type="http://schemas.openxmlformats.org/officeDocument/2006/relationships/image" Target="../media/image17.jpeg"/><Relationship Id="rId5" Type="http://schemas.openxmlformats.org/officeDocument/2006/relationships/image" Target="../media/image2.png"/><Relationship Id="rId1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21.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gif"/><Relationship Id="rId4" Type="http://schemas.openxmlformats.org/officeDocument/2006/relationships/image" Target="../media/image3.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jpeg"/><Relationship Id="rId5" Type="http://schemas.openxmlformats.org/officeDocument/2006/relationships/image" Target="../media/image4.png"/><Relationship Id="rId15" Type="http://schemas.microsoft.com/office/2007/relationships/hdphoto" Target="../media/hdphoto5.wdp"/><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6.jp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16" name="صورة 15"/>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19090" y="766325"/>
            <a:ext cx="3801980" cy="3931627"/>
          </a:xfrm>
          <a:prstGeom prst="rect">
            <a:avLst/>
          </a:prstGeom>
          <a:noFill/>
          <a:ln>
            <a:noFill/>
          </a:ln>
        </p:spPr>
      </p:pic>
      <p:pic>
        <p:nvPicPr>
          <p:cNvPr id="9"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50"/>
          <a:stretch/>
        </p:blipFill>
        <p:spPr bwMode="auto">
          <a:xfrm>
            <a:off x="7281569" y="766325"/>
            <a:ext cx="3833445" cy="39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صورة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2" name="Picture 8"/>
          <p:cNvPicPr>
            <a:picLocks noChangeAspect="1"/>
          </p:cNvPicPr>
          <p:nvPr/>
        </p:nvPicPr>
        <p:blipFill>
          <a:blip r:embed="rId6"/>
          <a:srcRect/>
          <a:stretch>
            <a:fillRect/>
          </a:stretch>
        </p:blipFill>
        <p:spPr>
          <a:xfrm>
            <a:off x="206720" y="2408003"/>
            <a:ext cx="1771781" cy="1148576"/>
          </a:xfrm>
          <a:prstGeom prst="rect">
            <a:avLst/>
          </a:prstGeom>
        </p:spPr>
      </p:pic>
      <p:pic>
        <p:nvPicPr>
          <p:cNvPr id="13" name="صورة 12">
            <a:extLst>
              <a:ext uri="{FF2B5EF4-FFF2-40B4-BE49-F238E27FC236}">
                <a16:creationId xmlns="" xmlns:a16="http://schemas.microsoft.com/office/drawing/2014/main" id="{9B4AB554-7D4F-4144-B696-FD876644AC37}"/>
              </a:ext>
            </a:extLst>
          </p:cNvPr>
          <p:cNvPicPr>
            <a:picLocks noChangeAspect="1"/>
          </p:cNvPicPr>
          <p:nvPr/>
        </p:nvPicPr>
        <p:blipFill>
          <a:blip r:embed="rId12"/>
          <a:stretch>
            <a:fillRect/>
          </a:stretch>
        </p:blipFill>
        <p:spPr>
          <a:xfrm>
            <a:off x="349623" y="805752"/>
            <a:ext cx="1440334" cy="821501"/>
          </a:xfrm>
          <a:prstGeom prst="rect">
            <a:avLst/>
          </a:prstGeom>
          <a:ln w="76200" cap="sq" cmpd="thickThin">
            <a:noFill/>
            <a:prstDash val="solid"/>
            <a:miter lim="800000"/>
          </a:ln>
          <a:effectLst>
            <a:innerShdw blurRad="76200">
              <a:srgbClr val="000000"/>
            </a:innerShdw>
          </a:effectLst>
        </p:spPr>
      </p:pic>
      <p:pic>
        <p:nvPicPr>
          <p:cNvPr id="15" name="صورة 14">
            <a:extLst>
              <a:ext uri="{FF2B5EF4-FFF2-40B4-BE49-F238E27FC236}">
                <a16:creationId xmlns="" xmlns:a16="http://schemas.microsoft.com/office/drawing/2014/main" id="{2626A26A-6BB0-4F8E-AF93-2890ACA3628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405" y="2367233"/>
            <a:ext cx="1530872" cy="129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575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إرشادات </a:t>
            </a:r>
          </a:p>
          <a:p>
            <a:pPr algn="ctr"/>
            <a:r>
              <a:rPr lang="ar-SA" sz="2400" b="1" dirty="0" smtClean="0">
                <a:cs typeface="Akhbar MT" pitchFamily="2" charset="-78"/>
              </a:rPr>
              <a:t>الكتابة</a:t>
            </a:r>
            <a:endParaRPr lang="en-US" sz="2400" b="1" dirty="0">
              <a:cs typeface="Akhbar MT" pitchFamily="2" charset="-78"/>
            </a:endParaRPr>
          </a:p>
        </p:txBody>
      </p:sp>
      <p:sp>
        <p:nvSpPr>
          <p:cNvPr id="13" name="مستطيل 12"/>
          <p:cNvSpPr/>
          <p:nvPr/>
        </p:nvSpPr>
        <p:spPr>
          <a:xfrm>
            <a:off x="5752983" y="643215"/>
            <a:ext cx="5092692" cy="338554"/>
          </a:xfrm>
          <a:prstGeom prst="rect">
            <a:avLst/>
          </a:prstGeom>
          <a:solidFill>
            <a:schemeClr val="accent1">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SA" sz="1600" b="1" dirty="0" smtClean="0">
                <a:ln w="1905"/>
                <a:solidFill>
                  <a:schemeClr val="tx1"/>
                </a:solidFill>
                <a:effectLst>
                  <a:innerShdw blurRad="69850" dist="43180" dir="5400000">
                    <a:srgbClr val="000000">
                      <a:alpha val="65000"/>
                    </a:srgbClr>
                  </a:innerShdw>
                </a:effectLst>
                <a:cs typeface="+mj-cs"/>
              </a:rPr>
              <a:t>من </a:t>
            </a:r>
            <a:r>
              <a:rPr lang="ar-SA" sz="1600" b="1" dirty="0">
                <a:ln w="1905"/>
                <a:solidFill>
                  <a:schemeClr val="tx1"/>
                </a:solidFill>
                <a:effectLst>
                  <a:innerShdw blurRad="69850" dist="43180" dir="5400000">
                    <a:srgbClr val="000000">
                      <a:alpha val="65000"/>
                    </a:srgbClr>
                  </a:innerShdw>
                </a:effectLst>
                <a:cs typeface="+mj-cs"/>
              </a:rPr>
              <a:t>خلال استراتيجية شريط الذكريات ، تذكري الإرشادات عند الكتابة. </a:t>
            </a:r>
          </a:p>
        </p:txBody>
      </p:sp>
      <p:sp>
        <p:nvSpPr>
          <p:cNvPr id="17" name="TextBox 10"/>
          <p:cNvSpPr txBox="1"/>
          <p:nvPr/>
        </p:nvSpPr>
        <p:spPr>
          <a:xfrm>
            <a:off x="2783078" y="812492"/>
            <a:ext cx="2606297" cy="1384995"/>
          </a:xfrm>
          <a:prstGeom prst="rect">
            <a:avLst/>
          </a:prstGeom>
          <a:solidFill>
            <a:schemeClr val="accent1">
              <a:lumMod val="20000"/>
              <a:lumOff val="80000"/>
            </a:schemeClr>
          </a:solidFill>
        </p:spPr>
        <p:txBody>
          <a:bodyPr wrap="square" rtlCol="0">
            <a:spAutoFit/>
          </a:bodyPr>
          <a:lstStyle/>
          <a:p>
            <a:pPr algn="ctr" rtl="1"/>
            <a:r>
              <a:rPr lang="ar-SA" sz="1400" b="1" dirty="0">
                <a:solidFill>
                  <a:schemeClr val="accent1">
                    <a:lumMod val="75000"/>
                  </a:schemeClr>
                </a:solidFill>
              </a:rPr>
              <a:t>- </a:t>
            </a:r>
            <a:r>
              <a:rPr lang="ar-SA" sz="1400" b="1" dirty="0"/>
              <a:t>أبعد الورقة عن عيني مسافة 30 سم, وأجعلها مائلة إلى اليسار قليلا.</a:t>
            </a:r>
          </a:p>
          <a:p>
            <a:pPr algn="ctr" rtl="1"/>
            <a:r>
              <a:rPr lang="ar-SA" sz="1400" b="1" dirty="0"/>
              <a:t>- أبدأ الكتابة من أسفل الصفحة إلى أعلاها.</a:t>
            </a:r>
          </a:p>
          <a:p>
            <a:pPr algn="ctr" rtl="1"/>
            <a:r>
              <a:rPr lang="ar-SA" sz="1400" b="1" dirty="0"/>
              <a:t>- أكتب الكلمة دون توقف حتى الانتهاء من أصولها, ثم أضع النقط والحركات.</a:t>
            </a:r>
          </a:p>
          <a:p>
            <a:pPr algn="ctr" rtl="1"/>
            <a:r>
              <a:rPr lang="ar-SA" sz="1400" b="1" dirty="0"/>
              <a:t>- أهتم بنظافة الورقة وترتيبها.</a:t>
            </a:r>
            <a:endParaRPr lang="en-US" sz="1400" b="1" dirty="0"/>
          </a:p>
        </p:txBody>
      </p:sp>
      <p:pic>
        <p:nvPicPr>
          <p:cNvPr id="18" name="Picture 1"/>
          <p:cNvPicPr>
            <a:picLocks noChangeAspect="1"/>
          </p:cNvPicPr>
          <p:nvPr/>
        </p:nvPicPr>
        <p:blipFill>
          <a:blip r:embed="rId9">
            <a:clrChange>
              <a:clrFrom>
                <a:srgbClr val="FFFFFF"/>
              </a:clrFrom>
              <a:clrTo>
                <a:srgbClr val="FFFFFF">
                  <a:alpha val="0"/>
                </a:srgbClr>
              </a:clrTo>
            </a:clrChange>
          </a:blip>
          <a:stretch>
            <a:fillRect/>
          </a:stretch>
        </p:blipFill>
        <p:spPr>
          <a:xfrm>
            <a:off x="8299329" y="1504989"/>
            <a:ext cx="3025469" cy="3363301"/>
          </a:xfrm>
          <a:prstGeom prst="rect">
            <a:avLst/>
          </a:prstGeom>
        </p:spPr>
      </p:pic>
      <p:sp>
        <p:nvSpPr>
          <p:cNvPr id="19" name="TextBox 3"/>
          <p:cNvSpPr txBox="1"/>
          <p:nvPr/>
        </p:nvSpPr>
        <p:spPr>
          <a:xfrm>
            <a:off x="6620154" y="1735822"/>
            <a:ext cx="1595309" cy="461665"/>
          </a:xfrm>
          <a:prstGeom prst="rect">
            <a:avLst/>
          </a:prstGeom>
          <a:noFill/>
        </p:spPr>
        <p:txBody>
          <a:bodyPr wrap="none" rtlCol="0">
            <a:spAutoFit/>
          </a:bodyPr>
          <a:lstStyle/>
          <a:p>
            <a:pPr algn="ctr" rtl="1"/>
            <a:r>
              <a:rPr lang="ar-SA" sz="2400" b="1" dirty="0"/>
              <a:t>أجلس </a:t>
            </a:r>
            <a:r>
              <a:rPr lang="ar-SA" sz="2400" b="1" dirty="0" smtClean="0"/>
              <a:t>معتدلا .</a:t>
            </a:r>
            <a:endParaRPr lang="en-US" sz="2400" b="1" dirty="0"/>
          </a:p>
        </p:txBody>
      </p:sp>
      <p:sp>
        <p:nvSpPr>
          <p:cNvPr id="20" name="TextBox 5"/>
          <p:cNvSpPr txBox="1"/>
          <p:nvPr/>
        </p:nvSpPr>
        <p:spPr>
          <a:xfrm>
            <a:off x="5322377" y="2272451"/>
            <a:ext cx="2956259" cy="461665"/>
          </a:xfrm>
          <a:prstGeom prst="rect">
            <a:avLst/>
          </a:prstGeom>
          <a:noFill/>
        </p:spPr>
        <p:txBody>
          <a:bodyPr wrap="none" rtlCol="0">
            <a:spAutoFit/>
          </a:bodyPr>
          <a:lstStyle/>
          <a:p>
            <a:pPr algn="ctr" rtl="1"/>
            <a:r>
              <a:rPr lang="ar-SA" sz="2400" b="1" dirty="0"/>
              <a:t>أجعل يدي مائلة إلى </a:t>
            </a:r>
            <a:r>
              <a:rPr lang="ar-SA" sz="2400" b="1" dirty="0" smtClean="0"/>
              <a:t>اليمين .</a:t>
            </a:r>
            <a:endParaRPr lang="en-US" sz="2400" b="1" dirty="0"/>
          </a:p>
        </p:txBody>
      </p:sp>
      <p:sp>
        <p:nvSpPr>
          <p:cNvPr id="21" name="TextBox 7"/>
          <p:cNvSpPr txBox="1"/>
          <p:nvPr/>
        </p:nvSpPr>
        <p:spPr>
          <a:xfrm>
            <a:off x="4948616" y="2772764"/>
            <a:ext cx="3428036" cy="830997"/>
          </a:xfrm>
          <a:prstGeom prst="rect">
            <a:avLst/>
          </a:prstGeom>
          <a:noFill/>
        </p:spPr>
        <p:txBody>
          <a:bodyPr wrap="square" rtlCol="0">
            <a:spAutoFit/>
          </a:bodyPr>
          <a:lstStyle/>
          <a:p>
            <a:pPr algn="ctr" rtl="1"/>
            <a:r>
              <a:rPr lang="ar-SA" sz="2400" b="1"/>
              <a:t>أضع </a:t>
            </a:r>
            <a:r>
              <a:rPr lang="ar-SA" sz="2400" b="1" smtClean="0"/>
              <a:t>القلم</a:t>
            </a:r>
            <a:r>
              <a:rPr lang="ar-SA" sz="2400" b="1" smtClean="0"/>
              <a:t> </a:t>
            </a:r>
            <a:r>
              <a:rPr lang="ar-SA" sz="2400" b="1" dirty="0"/>
              <a:t>بين السبابة والإبهام </a:t>
            </a:r>
          </a:p>
          <a:p>
            <a:pPr algn="ctr" rtl="1"/>
            <a:r>
              <a:rPr lang="ar-SA" sz="2400" b="1" dirty="0"/>
              <a:t>مستندا على الوسطى .</a:t>
            </a:r>
            <a:endParaRPr lang="en-US" sz="2400" b="1" dirty="0"/>
          </a:p>
        </p:txBody>
      </p:sp>
      <p:sp>
        <p:nvSpPr>
          <p:cNvPr id="22" name="TextBox 8"/>
          <p:cNvSpPr txBox="1"/>
          <p:nvPr/>
        </p:nvSpPr>
        <p:spPr>
          <a:xfrm>
            <a:off x="4129658" y="3664266"/>
            <a:ext cx="4102406" cy="461665"/>
          </a:xfrm>
          <a:prstGeom prst="rect">
            <a:avLst/>
          </a:prstGeom>
          <a:noFill/>
        </p:spPr>
        <p:txBody>
          <a:bodyPr wrap="none" rtlCol="0">
            <a:spAutoFit/>
          </a:bodyPr>
          <a:lstStyle/>
          <a:p>
            <a:pPr algn="ctr" rtl="1"/>
            <a:r>
              <a:rPr lang="ar-SA" sz="2400" b="1" dirty="0"/>
              <a:t>أضع يدي اليسرى على الورقة </a:t>
            </a:r>
            <a:r>
              <a:rPr lang="ar-SA" sz="2400" b="1" dirty="0" smtClean="0"/>
              <a:t>لتثبيتها .</a:t>
            </a:r>
            <a:endParaRPr lang="en-US" sz="2400" b="1" dirty="0"/>
          </a:p>
        </p:txBody>
      </p:sp>
      <p:sp>
        <p:nvSpPr>
          <p:cNvPr id="23" name="TextBox 9"/>
          <p:cNvSpPr txBox="1"/>
          <p:nvPr/>
        </p:nvSpPr>
        <p:spPr>
          <a:xfrm>
            <a:off x="4797563" y="4272069"/>
            <a:ext cx="3424335" cy="461665"/>
          </a:xfrm>
          <a:prstGeom prst="rect">
            <a:avLst/>
          </a:prstGeom>
          <a:noFill/>
        </p:spPr>
        <p:txBody>
          <a:bodyPr wrap="none" rtlCol="0">
            <a:spAutoFit/>
          </a:bodyPr>
          <a:lstStyle/>
          <a:p>
            <a:pPr algn="ctr" rtl="1"/>
            <a:r>
              <a:rPr lang="ar-SA" sz="2400" b="1" dirty="0"/>
              <a:t>أضع قدمي كلتيهما على </a:t>
            </a:r>
            <a:r>
              <a:rPr lang="ar-SA" sz="2400" b="1" dirty="0" smtClean="0"/>
              <a:t>الأرض .</a:t>
            </a:r>
            <a:endParaRPr lang="en-US" sz="2400" b="1" dirty="0"/>
          </a:p>
        </p:txBody>
      </p:sp>
      <p:pic>
        <p:nvPicPr>
          <p:cNvPr id="24" name="Picture 8"/>
          <p:cNvPicPr>
            <a:picLocks noChangeAspect="1"/>
          </p:cNvPicPr>
          <p:nvPr/>
        </p:nvPicPr>
        <p:blipFill>
          <a:blip r:embed="rId6"/>
          <a:srcRect/>
          <a:stretch>
            <a:fillRect/>
          </a:stretch>
        </p:blipFill>
        <p:spPr>
          <a:xfrm>
            <a:off x="421995" y="3376362"/>
            <a:ext cx="1251450" cy="760524"/>
          </a:xfrm>
          <a:prstGeom prst="rect">
            <a:avLst/>
          </a:prstGeom>
        </p:spPr>
      </p:pic>
      <p:sp>
        <p:nvSpPr>
          <p:cNvPr id="25"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spTree>
    <p:extLst>
      <p:ext uri="{BB962C8B-B14F-4D97-AF65-F5344CB8AC3E}">
        <p14:creationId xmlns:p14="http://schemas.microsoft.com/office/powerpoint/2010/main" val="402387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استراتيجية </a:t>
            </a:r>
          </a:p>
          <a:p>
            <a:pPr algn="ctr"/>
            <a:r>
              <a:rPr lang="ar-SA" sz="2400" b="1" dirty="0" smtClean="0">
                <a:cs typeface="Akhbar MT" pitchFamily="2" charset="-78"/>
              </a:rPr>
              <a:t>شريط الذكريات</a:t>
            </a:r>
            <a:endParaRPr lang="en-US" sz="2400" b="1" dirty="0">
              <a:cs typeface="Akhbar MT" pitchFamily="2" charset="-78"/>
            </a:endParaRPr>
          </a:p>
        </p:txBody>
      </p:sp>
      <p:pic>
        <p:nvPicPr>
          <p:cNvPr id="17" name="صورة 16"/>
          <p:cNvPicPr>
            <a:picLocks noChangeAspect="1"/>
          </p:cNvPicPr>
          <p:nvPr/>
        </p:nvPicPr>
        <p:blipFill rotWithShape="1">
          <a:blip r:embed="rId9">
            <a:extLst>
              <a:ext uri="{28A0092B-C50C-407E-A947-70E740481C1C}">
                <a14:useLocalDpi xmlns:a14="http://schemas.microsoft.com/office/drawing/2010/main" val="0"/>
              </a:ext>
            </a:extLst>
          </a:blip>
          <a:srcRect l="39075" t="40800" r="28750" b="32667"/>
          <a:stretch/>
        </p:blipFill>
        <p:spPr>
          <a:xfrm>
            <a:off x="3246235" y="1469226"/>
            <a:ext cx="7434072" cy="3119425"/>
          </a:xfrm>
          <a:prstGeom prst="rect">
            <a:avLst/>
          </a:prstGeom>
          <a:ln w="88900" cap="sq" cmpd="thickThin">
            <a:solidFill>
              <a:schemeClr val="accent1">
                <a:lumMod val="40000"/>
                <a:lumOff val="60000"/>
              </a:schemeClr>
            </a:solidFill>
            <a:prstDash val="solid"/>
            <a:miter lim="800000"/>
          </a:ln>
          <a:effectLst>
            <a:innerShdw blurRad="76200">
              <a:srgbClr val="000000"/>
            </a:innerShdw>
          </a:effectLst>
        </p:spPr>
      </p:pic>
      <p:sp>
        <p:nvSpPr>
          <p:cNvPr id="13" name="مستطيل 12"/>
          <p:cNvSpPr/>
          <p:nvPr/>
        </p:nvSpPr>
        <p:spPr>
          <a:xfrm>
            <a:off x="5752983" y="707000"/>
            <a:ext cx="5092692" cy="338554"/>
          </a:xfrm>
          <a:prstGeom prst="rect">
            <a:avLst/>
          </a:prstGeom>
          <a:solidFill>
            <a:schemeClr val="accent1">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SA" sz="1600" b="1" dirty="0" smtClean="0">
                <a:ln w="1905"/>
                <a:solidFill>
                  <a:schemeClr val="tx1"/>
                </a:solidFill>
                <a:effectLst>
                  <a:innerShdw blurRad="69850" dist="43180" dir="5400000">
                    <a:srgbClr val="000000">
                      <a:alpha val="65000"/>
                    </a:srgbClr>
                  </a:innerShdw>
                </a:effectLst>
                <a:cs typeface="+mj-cs"/>
              </a:rPr>
              <a:t>من </a:t>
            </a:r>
            <a:r>
              <a:rPr lang="ar-SA" sz="1600" b="1" dirty="0">
                <a:ln w="1905"/>
                <a:solidFill>
                  <a:schemeClr val="tx1"/>
                </a:solidFill>
                <a:effectLst>
                  <a:innerShdw blurRad="69850" dist="43180" dir="5400000">
                    <a:srgbClr val="000000">
                      <a:alpha val="65000"/>
                    </a:srgbClr>
                  </a:innerShdw>
                </a:effectLst>
                <a:cs typeface="+mj-cs"/>
              </a:rPr>
              <a:t>خلال استراتيجية شريط الذكريات ، تذكري الإرشادات عند الكتابة. </a:t>
            </a:r>
          </a:p>
        </p:txBody>
      </p:sp>
      <p:pic>
        <p:nvPicPr>
          <p:cNvPr id="15" name="Picture 8"/>
          <p:cNvPicPr>
            <a:picLocks noChangeAspect="1"/>
          </p:cNvPicPr>
          <p:nvPr/>
        </p:nvPicPr>
        <p:blipFill>
          <a:blip r:embed="rId6"/>
          <a:srcRect/>
          <a:stretch>
            <a:fillRect/>
          </a:stretch>
        </p:blipFill>
        <p:spPr>
          <a:xfrm>
            <a:off x="421995" y="3376362"/>
            <a:ext cx="1251450" cy="760524"/>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spTree>
    <p:extLst>
      <p:ext uri="{BB962C8B-B14F-4D97-AF65-F5344CB8AC3E}">
        <p14:creationId xmlns:p14="http://schemas.microsoft.com/office/powerpoint/2010/main" val="1030541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a:cs typeface="Akhbar MT" pitchFamily="2" charset="-78"/>
              </a:rPr>
              <a:t>استراتيجية </a:t>
            </a:r>
          </a:p>
          <a:p>
            <a:pPr algn="ctr"/>
            <a:r>
              <a:rPr lang="ar-SA" sz="2400" b="1" dirty="0">
                <a:cs typeface="Akhbar MT" pitchFamily="2" charset="-78"/>
              </a:rPr>
              <a:t>شريط الذكريات</a:t>
            </a:r>
          </a:p>
        </p:txBody>
      </p:sp>
      <p:sp>
        <p:nvSpPr>
          <p:cNvPr id="13" name="TextBox 2"/>
          <p:cNvSpPr txBox="1"/>
          <p:nvPr/>
        </p:nvSpPr>
        <p:spPr>
          <a:xfrm>
            <a:off x="5542839" y="669104"/>
            <a:ext cx="4752107" cy="907941"/>
          </a:xfrm>
          <a:prstGeom prst="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rtl="1"/>
            <a:r>
              <a:rPr lang="ar-SA" sz="2000" b="1" dirty="0">
                <a:solidFill>
                  <a:srgbClr val="FF0000"/>
                </a:solidFill>
              </a:rPr>
              <a:t>الخط الذي ندرسه في المرحلة الإبتدائية هو </a:t>
            </a:r>
            <a:r>
              <a:rPr lang="ar-SA" sz="2000" b="1" dirty="0">
                <a:solidFill>
                  <a:schemeClr val="tx1"/>
                </a:solidFill>
              </a:rPr>
              <a:t>خط </a:t>
            </a:r>
            <a:r>
              <a:rPr lang="ar-SA" sz="2000" b="1" dirty="0" smtClean="0">
                <a:solidFill>
                  <a:schemeClr val="tx1"/>
                </a:solidFill>
              </a:rPr>
              <a:t>النسخ</a:t>
            </a:r>
            <a:endParaRPr lang="ar-SA" sz="2000" b="1" dirty="0">
              <a:solidFill>
                <a:schemeClr val="tx1"/>
              </a:solidFill>
            </a:endParaRPr>
          </a:p>
          <a:p>
            <a:pPr algn="ctr" rtl="1"/>
            <a:r>
              <a:rPr lang="ar-SA" sz="500" b="1" dirty="0" smtClean="0">
                <a:solidFill>
                  <a:srgbClr val="003300"/>
                </a:solidFill>
              </a:rPr>
              <a:t> </a:t>
            </a:r>
          </a:p>
          <a:p>
            <a:pPr algn="ctr" rtl="1"/>
            <a:r>
              <a:rPr lang="ar-SA" sz="2000" b="1" dirty="0" smtClean="0">
                <a:solidFill>
                  <a:srgbClr val="FF0000"/>
                </a:solidFill>
              </a:rPr>
              <a:t>أفكر : لم سمى بهذا الاسم ؟</a:t>
            </a:r>
          </a:p>
          <a:p>
            <a:pPr algn="ctr" rtl="1"/>
            <a:endParaRPr lang="en-US" sz="800" b="1" dirty="0">
              <a:solidFill>
                <a:schemeClr val="accent2">
                  <a:lumMod val="75000"/>
                </a:schemeClr>
              </a:solidFill>
            </a:endParaRPr>
          </a:p>
        </p:txBody>
      </p:sp>
      <p:sp>
        <p:nvSpPr>
          <p:cNvPr id="15" name="مستطيل مستدير الزوايا 14"/>
          <p:cNvSpPr/>
          <p:nvPr/>
        </p:nvSpPr>
        <p:spPr>
          <a:xfrm>
            <a:off x="4563915" y="1711826"/>
            <a:ext cx="6709954" cy="3152274"/>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1" anchor="ctr"/>
          <a:lstStyle/>
          <a:p>
            <a:pPr algn="ctr"/>
            <a:r>
              <a:rPr lang="ar-SA" b="1" dirty="0">
                <a:solidFill>
                  <a:srgbClr val="FF0000"/>
                </a:solidFill>
              </a:rPr>
              <a:t>أُطلق عليه اسم خط </a:t>
            </a:r>
            <a:r>
              <a:rPr lang="ar-SA" b="1" dirty="0" smtClean="0">
                <a:solidFill>
                  <a:srgbClr val="FF0000"/>
                </a:solidFill>
              </a:rPr>
              <a:t>النسخ :</a:t>
            </a:r>
          </a:p>
          <a:p>
            <a:pPr algn="ctr"/>
            <a:endParaRPr lang="ar-SA" sz="800" b="1" dirty="0">
              <a:solidFill>
                <a:srgbClr val="FF0000"/>
              </a:solidFill>
            </a:endParaRPr>
          </a:p>
          <a:p>
            <a:pPr algn="ctr"/>
            <a:r>
              <a:rPr lang="ar-SA" b="1" dirty="0" smtClean="0">
                <a:solidFill>
                  <a:srgbClr val="FF0000"/>
                </a:solidFill>
              </a:rPr>
              <a:t>** </a:t>
            </a:r>
            <a:r>
              <a:rPr lang="ar-SA" b="1" dirty="0" smtClean="0"/>
              <a:t>لكثرة </a:t>
            </a:r>
            <a:r>
              <a:rPr lang="ar-SA" b="1" dirty="0"/>
              <a:t>استعماله في نسخ الكتب ونقلها، لأنه يساعد الكاتب على السير بقلمه بسرعة أكثر من غيره، ثم كتبت به المصاحف منذ العصور الإسلامية الأولى، وامتاز بإيضاح الحروف وإظهار جمالها وروعتها. وقد اعتنى الخطاطون المسلمون بهذا الخط كونه استخدم في كتابة القرآن الكريم.</a:t>
            </a:r>
          </a:p>
          <a:p>
            <a:pPr algn="ctr"/>
            <a:endParaRPr lang="ar-SA" b="1" dirty="0"/>
          </a:p>
          <a:p>
            <a:pPr algn="ctr"/>
            <a:r>
              <a:rPr lang="ar-SA" b="1" dirty="0" smtClean="0">
                <a:solidFill>
                  <a:srgbClr val="FF0000"/>
                </a:solidFill>
              </a:rPr>
              <a:t>** </a:t>
            </a:r>
            <a:r>
              <a:rPr lang="ar-SA" b="1" dirty="0" smtClean="0"/>
              <a:t>وتستعمل </a:t>
            </a:r>
            <a:r>
              <a:rPr lang="ar-SA" b="1" dirty="0"/>
              <a:t>الصحف والمجلاَّت هذا الخط في مطبوعاتها، فهو خط الكتب المطبوعة اليوم في جميع البلاد العربية. وقد طوّر المحدثون خط النسخ للمطابع والآلات الكاتبة، ولأجهزة التنضيد الضوئي في الحاسوب، وسمّوه (الخط الصحفي) لكتابة الصحف اليومية به.</a:t>
            </a:r>
          </a:p>
        </p:txBody>
      </p:sp>
      <p:pic>
        <p:nvPicPr>
          <p:cNvPr id="16" name="Picture 8"/>
          <p:cNvPicPr>
            <a:picLocks noChangeAspect="1"/>
          </p:cNvPicPr>
          <p:nvPr/>
        </p:nvPicPr>
        <p:blipFill>
          <a:blip r:embed="rId6"/>
          <a:srcRect/>
          <a:stretch>
            <a:fillRect/>
          </a:stretch>
        </p:blipFill>
        <p:spPr>
          <a:xfrm>
            <a:off x="421995" y="3376362"/>
            <a:ext cx="1251450" cy="760524"/>
          </a:xfrm>
          <a:prstGeom prst="rect">
            <a:avLst/>
          </a:prstGeom>
        </p:spPr>
      </p:pic>
      <p:sp>
        <p:nvSpPr>
          <p:cNvPr id="17"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pic>
        <p:nvPicPr>
          <p:cNvPr id="18" name="Picture 2">
            <a:extLst>
              <a:ext uri="{FF2B5EF4-FFF2-40B4-BE49-F238E27FC236}">
                <a16:creationId xmlns="" xmlns:a16="http://schemas.microsoft.com/office/drawing/2014/main" xmlns:lc="http://schemas.openxmlformats.org/drawingml/2006/lockedCanvas" id="{C2C03959-E644-4993-84F1-8A5F20F31F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2928" y="1577044"/>
            <a:ext cx="1786497" cy="13796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مجلة البيان">
            <a:extLst>
              <a:ext uri="{FF2B5EF4-FFF2-40B4-BE49-F238E27FC236}">
                <a16:creationId xmlns:a16="http://schemas.microsoft.com/office/drawing/2014/main" xmlns="" id="{D5A3E8F9-CBA4-4638-A276-456830015AD2}"/>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1161" y="3258621"/>
            <a:ext cx="1670310" cy="153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7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a:cs typeface="Akhbar MT" pitchFamily="2" charset="-78"/>
              </a:rPr>
              <a:t>استراتيجية </a:t>
            </a:r>
          </a:p>
          <a:p>
            <a:pPr algn="ctr"/>
            <a:r>
              <a:rPr lang="ar-SA" sz="2400" b="1" dirty="0">
                <a:cs typeface="Akhbar MT" pitchFamily="2" charset="-78"/>
              </a:rPr>
              <a:t>شريط الذكريات</a:t>
            </a:r>
          </a:p>
        </p:txBody>
      </p:sp>
      <p:pic>
        <p:nvPicPr>
          <p:cNvPr id="15" name="Picture 8"/>
          <p:cNvPicPr>
            <a:picLocks noChangeAspect="1"/>
          </p:cNvPicPr>
          <p:nvPr/>
        </p:nvPicPr>
        <p:blipFill>
          <a:blip r:embed="rId6"/>
          <a:srcRect/>
          <a:stretch>
            <a:fillRect/>
          </a:stretch>
        </p:blipFill>
        <p:spPr>
          <a:xfrm>
            <a:off x="421995" y="3376362"/>
            <a:ext cx="1251450" cy="497825"/>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21994" y="3429000"/>
            <a:ext cx="1251452" cy="400110"/>
          </a:xfrm>
          <a:prstGeom prst="rect">
            <a:avLst/>
          </a:prstGeom>
          <a:noFill/>
        </p:spPr>
        <p:txBody>
          <a:bodyPr wrap="square" rtlCol="0">
            <a:spAutoFit/>
          </a:bodyPr>
          <a:lstStyle/>
          <a:p>
            <a:pPr algn="ctr"/>
            <a:r>
              <a:rPr lang="ar-SA" sz="2000" b="1" dirty="0" smtClean="0">
                <a:cs typeface="Akhbar MT" pitchFamily="2" charset="-78"/>
              </a:rPr>
              <a:t>ص 72</a:t>
            </a:r>
            <a:endParaRPr lang="en-US" sz="2000" b="1" dirty="0">
              <a:cs typeface="Akhbar MT" pitchFamily="2" charset="-78"/>
            </a:endParaRPr>
          </a:p>
        </p:txBody>
      </p:sp>
      <p:sp>
        <p:nvSpPr>
          <p:cNvPr id="18" name="مستطيل 17">
            <a:extLst>
              <a:ext uri="{FF2B5EF4-FFF2-40B4-BE49-F238E27FC236}">
                <a16:creationId xmlns:a16="http://schemas.microsoft.com/office/drawing/2014/main" xmlns="" id="{AF99F29F-ED6D-4639-8ADB-713409655FA5}"/>
              </a:ext>
            </a:extLst>
          </p:cNvPr>
          <p:cNvSpPr/>
          <p:nvPr/>
        </p:nvSpPr>
        <p:spPr>
          <a:xfrm>
            <a:off x="5056095" y="595969"/>
            <a:ext cx="4076684" cy="597201"/>
          </a:xfrm>
          <a:prstGeom prst="rect">
            <a:avLst/>
          </a:prstGeom>
          <a:solidFill>
            <a:srgbClr val="4F81BD">
              <a:lumMod val="40000"/>
              <a:lumOff val="60000"/>
              <a:alpha val="50000"/>
            </a:srgbClr>
          </a:solidFill>
          <a:ln>
            <a:solidFill>
              <a:srgbClr val="DEEBF7"/>
            </a:solidFill>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smtClean="0">
                <a:ln>
                  <a:noFill/>
                </a:ln>
                <a:solidFill>
                  <a:prstClr val="black"/>
                </a:solidFill>
                <a:effectLst/>
                <a:uLnTx/>
                <a:uFillTx/>
                <a:latin typeface="Calibri"/>
                <a:ea typeface="+mn-ea"/>
                <a:cs typeface="Times New Roman" panose="02020603050405020304" pitchFamily="18" charset="0"/>
              </a:rPr>
              <a:t>أقسام حروف</a:t>
            </a:r>
            <a:r>
              <a:rPr kumimoji="0" lang="ar-SA" sz="3600" b="1" i="0" u="none" strike="noStrike" kern="0" cap="none" spc="0" normalizeH="0" noProof="0" dirty="0" smtClean="0">
                <a:ln>
                  <a:noFill/>
                </a:ln>
                <a:solidFill>
                  <a:prstClr val="black"/>
                </a:solidFill>
                <a:effectLst/>
                <a:uLnTx/>
                <a:uFillTx/>
                <a:latin typeface="Calibri"/>
                <a:ea typeface="+mn-ea"/>
                <a:cs typeface="Times New Roman" panose="02020603050405020304" pitchFamily="18" charset="0"/>
              </a:rPr>
              <a:t> خط النسخ</a:t>
            </a:r>
            <a:endParaRPr kumimoji="0" lang="ar-SA" sz="3600" b="1" i="0" u="none" strike="noStrike" kern="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9" name="شكل حر: شكل 9">
            <a:extLst>
              <a:ext uri="{FF2B5EF4-FFF2-40B4-BE49-F238E27FC236}">
                <a16:creationId xmlns:a16="http://schemas.microsoft.com/office/drawing/2014/main" xmlns="" id="{2AA71C09-821E-4263-8712-516A0770527F}"/>
              </a:ext>
            </a:extLst>
          </p:cNvPr>
          <p:cNvSpPr/>
          <p:nvPr/>
        </p:nvSpPr>
        <p:spPr>
          <a:xfrm>
            <a:off x="3391578" y="1843591"/>
            <a:ext cx="7143385" cy="527921"/>
          </a:xfrm>
          <a:custGeom>
            <a:avLst/>
            <a:gdLst>
              <a:gd name="connsiteX0" fmla="*/ 0 w 7847638"/>
              <a:gd name="connsiteY0" fmla="*/ 102804 h 1028041"/>
              <a:gd name="connsiteX1" fmla="*/ 102804 w 7847638"/>
              <a:gd name="connsiteY1" fmla="*/ 0 h 1028041"/>
              <a:gd name="connsiteX2" fmla="*/ 7744834 w 7847638"/>
              <a:gd name="connsiteY2" fmla="*/ 0 h 1028041"/>
              <a:gd name="connsiteX3" fmla="*/ 7847638 w 7847638"/>
              <a:gd name="connsiteY3" fmla="*/ 102804 h 1028041"/>
              <a:gd name="connsiteX4" fmla="*/ 7847638 w 7847638"/>
              <a:gd name="connsiteY4" fmla="*/ 925237 h 1028041"/>
              <a:gd name="connsiteX5" fmla="*/ 7744834 w 7847638"/>
              <a:gd name="connsiteY5" fmla="*/ 1028041 h 1028041"/>
              <a:gd name="connsiteX6" fmla="*/ 102804 w 7847638"/>
              <a:gd name="connsiteY6" fmla="*/ 1028041 h 1028041"/>
              <a:gd name="connsiteX7" fmla="*/ 0 w 7847638"/>
              <a:gd name="connsiteY7" fmla="*/ 925237 h 1028041"/>
              <a:gd name="connsiteX8" fmla="*/ 0 w 7847638"/>
              <a:gd name="connsiteY8" fmla="*/ 102804 h 10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7638" h="1028041">
                <a:moveTo>
                  <a:pt x="0" y="102804"/>
                </a:moveTo>
                <a:cubicBezTo>
                  <a:pt x="0" y="46027"/>
                  <a:pt x="46027" y="0"/>
                  <a:pt x="102804" y="0"/>
                </a:cubicBezTo>
                <a:lnTo>
                  <a:pt x="7744834" y="0"/>
                </a:lnTo>
                <a:cubicBezTo>
                  <a:pt x="7801611" y="0"/>
                  <a:pt x="7847638" y="46027"/>
                  <a:pt x="7847638" y="102804"/>
                </a:cubicBezTo>
                <a:lnTo>
                  <a:pt x="7847638" y="925237"/>
                </a:lnTo>
                <a:cubicBezTo>
                  <a:pt x="7847638" y="982014"/>
                  <a:pt x="7801611" y="1028041"/>
                  <a:pt x="7744834" y="1028041"/>
                </a:cubicBezTo>
                <a:lnTo>
                  <a:pt x="102804" y="1028041"/>
                </a:lnTo>
                <a:cubicBezTo>
                  <a:pt x="46027" y="1028041"/>
                  <a:pt x="0" y="982014"/>
                  <a:pt x="0" y="925237"/>
                </a:cubicBezTo>
                <a:lnTo>
                  <a:pt x="0" y="102804"/>
                </a:lnTo>
                <a:close/>
              </a:path>
            </a:pathLst>
          </a:custGeom>
          <a:solidFill>
            <a:srgbClr val="002060">
              <a:alpha val="9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0" vert="horz" wrap="square" lIns="121550" tIns="121550" rIns="121550" bIns="121550" numCol="1" spcCol="1270" anchor="ctr" anchorCtr="0">
            <a:noAutofit/>
          </a:bodyPr>
          <a:lstStyle/>
          <a:p>
            <a:pPr marL="0" marR="0" lvl="0" indent="0" algn="ctr" defTabSz="106680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white"/>
                </a:solidFill>
                <a:effectLst/>
                <a:uLnTx/>
                <a:uFillTx/>
                <a:latin typeface="Calibri"/>
                <a:ea typeface="+mn-ea"/>
                <a:cs typeface="Times New Roman" panose="02020603050405020304" pitchFamily="18" charset="0"/>
              </a:rPr>
              <a:t>تنقسم حروف النسخ من حيث كتابتها على السطر إلى قسمين </a:t>
            </a:r>
            <a:r>
              <a:rPr kumimoji="0" lang="ar-SA" sz="2400" b="1" i="0" u="none" strike="noStrike" kern="0" cap="none" spc="0" normalizeH="0" baseline="0" noProof="0" dirty="0" smtClean="0">
                <a:ln>
                  <a:noFill/>
                </a:ln>
                <a:solidFill>
                  <a:prstClr val="white"/>
                </a:solidFill>
                <a:effectLst/>
                <a:uLnTx/>
                <a:uFillTx/>
                <a:latin typeface="Calibri"/>
                <a:ea typeface="+mn-ea"/>
                <a:cs typeface="Times New Roman" panose="02020603050405020304" pitchFamily="18" charset="0"/>
              </a:rPr>
              <a:t>هما :</a:t>
            </a:r>
            <a:endParaRPr kumimoji="0" lang="ar-SA" sz="2400" b="1" i="0" u="none" strike="noStrike" kern="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cxnSp>
        <p:nvCxnSpPr>
          <p:cNvPr id="20" name="رابط كسهم مستقيم 19"/>
          <p:cNvCxnSpPr/>
          <p:nvPr/>
        </p:nvCxnSpPr>
        <p:spPr>
          <a:xfrm flipH="1">
            <a:off x="7094437" y="1249963"/>
            <a:ext cx="5908" cy="593628"/>
          </a:xfrm>
          <a:prstGeom prst="straightConnector1">
            <a:avLst/>
          </a:prstGeom>
          <a:ln w="762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رابط كسهم مستقيم 20"/>
          <p:cNvCxnSpPr/>
          <p:nvPr/>
        </p:nvCxnSpPr>
        <p:spPr>
          <a:xfrm flipH="1">
            <a:off x="9342148" y="2432982"/>
            <a:ext cx="5908" cy="593628"/>
          </a:xfrm>
          <a:prstGeom prst="straightConnector1">
            <a:avLst/>
          </a:prstGeom>
          <a:ln w="762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شكل حر: شكل 11">
            <a:extLst>
              <a:ext uri="{FF2B5EF4-FFF2-40B4-BE49-F238E27FC236}">
                <a16:creationId xmlns:a16="http://schemas.microsoft.com/office/drawing/2014/main" xmlns="" id="{AD6C90C6-B8AC-4C6D-9728-1D1DE05B0EA0}"/>
              </a:ext>
            </a:extLst>
          </p:cNvPr>
          <p:cNvSpPr/>
          <p:nvPr/>
        </p:nvSpPr>
        <p:spPr>
          <a:xfrm>
            <a:off x="7665085" y="3042561"/>
            <a:ext cx="3419772" cy="464486"/>
          </a:xfrm>
          <a:custGeom>
            <a:avLst/>
            <a:gdLst>
              <a:gd name="connsiteX0" fmla="*/ 0 w 3256472"/>
              <a:gd name="connsiteY0" fmla="*/ 92795 h 927953"/>
              <a:gd name="connsiteX1" fmla="*/ 92795 w 3256472"/>
              <a:gd name="connsiteY1" fmla="*/ 0 h 927953"/>
              <a:gd name="connsiteX2" fmla="*/ 3163677 w 3256472"/>
              <a:gd name="connsiteY2" fmla="*/ 0 h 927953"/>
              <a:gd name="connsiteX3" fmla="*/ 3256472 w 3256472"/>
              <a:gd name="connsiteY3" fmla="*/ 92795 h 927953"/>
              <a:gd name="connsiteX4" fmla="*/ 3256472 w 3256472"/>
              <a:gd name="connsiteY4" fmla="*/ 835158 h 927953"/>
              <a:gd name="connsiteX5" fmla="*/ 3163677 w 3256472"/>
              <a:gd name="connsiteY5" fmla="*/ 927953 h 927953"/>
              <a:gd name="connsiteX6" fmla="*/ 92795 w 3256472"/>
              <a:gd name="connsiteY6" fmla="*/ 927953 h 927953"/>
              <a:gd name="connsiteX7" fmla="*/ 0 w 3256472"/>
              <a:gd name="connsiteY7" fmla="*/ 835158 h 927953"/>
              <a:gd name="connsiteX8" fmla="*/ 0 w 3256472"/>
              <a:gd name="connsiteY8" fmla="*/ 92795 h 92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472" h="927953">
                <a:moveTo>
                  <a:pt x="0" y="92795"/>
                </a:moveTo>
                <a:cubicBezTo>
                  <a:pt x="0" y="41546"/>
                  <a:pt x="41546" y="0"/>
                  <a:pt x="92795" y="0"/>
                </a:cubicBezTo>
                <a:lnTo>
                  <a:pt x="3163677" y="0"/>
                </a:lnTo>
                <a:cubicBezTo>
                  <a:pt x="3214926" y="0"/>
                  <a:pt x="3256472" y="41546"/>
                  <a:pt x="3256472" y="92795"/>
                </a:cubicBezTo>
                <a:lnTo>
                  <a:pt x="3256472" y="835158"/>
                </a:lnTo>
                <a:cubicBezTo>
                  <a:pt x="3256472" y="886407"/>
                  <a:pt x="3214926" y="927953"/>
                  <a:pt x="3163677" y="927953"/>
                </a:cubicBezTo>
                <a:lnTo>
                  <a:pt x="92795" y="927953"/>
                </a:lnTo>
                <a:cubicBezTo>
                  <a:pt x="41546" y="927953"/>
                  <a:pt x="0" y="886407"/>
                  <a:pt x="0" y="835158"/>
                </a:cubicBezTo>
                <a:lnTo>
                  <a:pt x="0" y="92795"/>
                </a:lnTo>
                <a:close/>
              </a:path>
            </a:pathLst>
          </a:custGeom>
          <a:solidFill>
            <a:schemeClr val="accent1">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0" vert="horz" wrap="square" lIns="118619" tIns="118619" rIns="118619" bIns="118619" numCol="1" spcCol="1270" anchor="ctr" anchorCtr="0">
            <a:noAutofit/>
          </a:bodyPr>
          <a:lstStyle/>
          <a:p>
            <a:pPr marL="0" marR="0" lvl="0" indent="0" algn="ctr" defTabSz="106680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Calibri"/>
                <a:ea typeface="+mn-ea"/>
                <a:cs typeface="Times New Roman" panose="02020603050405020304" pitchFamily="18" charset="0"/>
              </a:rPr>
              <a:t>الحروف عن النازلة السطر</a:t>
            </a:r>
          </a:p>
        </p:txBody>
      </p:sp>
      <p:pic>
        <p:nvPicPr>
          <p:cNvPr id="24" name="صورة 23">
            <a:extLst>
              <a:ext uri="{FF2B5EF4-FFF2-40B4-BE49-F238E27FC236}">
                <a16:creationId xmlns:a16="http://schemas.microsoft.com/office/drawing/2014/main" xmlns="" id="{EF89E78F-58DF-435B-B152-954A7B6A05E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07328" y="4016532"/>
            <a:ext cx="3792392" cy="655795"/>
          </a:xfrm>
          <a:prstGeom prst="rect">
            <a:avLst/>
          </a:prstGeom>
        </p:spPr>
      </p:pic>
      <p:cxnSp>
        <p:nvCxnSpPr>
          <p:cNvPr id="26" name="رابط كسهم مستقيم 25"/>
          <p:cNvCxnSpPr/>
          <p:nvPr/>
        </p:nvCxnSpPr>
        <p:spPr>
          <a:xfrm flipH="1">
            <a:off x="9318886" y="3522998"/>
            <a:ext cx="5908" cy="593628"/>
          </a:xfrm>
          <a:prstGeom prst="straightConnector1">
            <a:avLst/>
          </a:prstGeom>
          <a:ln w="762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7" name="صورة 26">
            <a:extLst>
              <a:ext uri="{FF2B5EF4-FFF2-40B4-BE49-F238E27FC236}">
                <a16:creationId xmlns:a16="http://schemas.microsoft.com/office/drawing/2014/main" xmlns="" id="{61B01571-3F87-4E35-94AA-632E89294532}"/>
              </a:ext>
            </a:extLst>
          </p:cNvPr>
          <p:cNvPicPr>
            <a:picLocks noChangeAspect="1"/>
          </p:cNvPicPr>
          <p:nvPr/>
        </p:nvPicPr>
        <p:blipFill>
          <a:blip r:embed="rId10"/>
          <a:stretch>
            <a:fillRect/>
          </a:stretch>
        </p:blipFill>
        <p:spPr>
          <a:xfrm>
            <a:off x="7618474" y="4705229"/>
            <a:ext cx="3681246" cy="435288"/>
          </a:xfrm>
          <a:prstGeom prst="rect">
            <a:avLst/>
          </a:prstGeom>
        </p:spPr>
      </p:pic>
      <p:cxnSp>
        <p:nvCxnSpPr>
          <p:cNvPr id="28" name="رابط كسهم مستقيم 27"/>
          <p:cNvCxnSpPr/>
          <p:nvPr/>
        </p:nvCxnSpPr>
        <p:spPr>
          <a:xfrm flipH="1">
            <a:off x="5272171" y="2420014"/>
            <a:ext cx="5908" cy="593628"/>
          </a:xfrm>
          <a:prstGeom prst="straightConnector1">
            <a:avLst/>
          </a:prstGeom>
          <a:ln w="762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شكل حر: شكل 10">
            <a:extLst>
              <a:ext uri="{FF2B5EF4-FFF2-40B4-BE49-F238E27FC236}">
                <a16:creationId xmlns:a16="http://schemas.microsoft.com/office/drawing/2014/main" xmlns="" id="{28DB46C7-F7BF-4402-B03C-A1857662A110}"/>
              </a:ext>
            </a:extLst>
          </p:cNvPr>
          <p:cNvSpPr/>
          <p:nvPr/>
        </p:nvSpPr>
        <p:spPr>
          <a:xfrm>
            <a:off x="2718075" y="3042561"/>
            <a:ext cx="4480504" cy="480437"/>
          </a:xfrm>
          <a:custGeom>
            <a:avLst/>
            <a:gdLst>
              <a:gd name="connsiteX0" fmla="*/ 0 w 3340622"/>
              <a:gd name="connsiteY0" fmla="*/ 85806 h 858058"/>
              <a:gd name="connsiteX1" fmla="*/ 85806 w 3340622"/>
              <a:gd name="connsiteY1" fmla="*/ 0 h 858058"/>
              <a:gd name="connsiteX2" fmla="*/ 3254816 w 3340622"/>
              <a:gd name="connsiteY2" fmla="*/ 0 h 858058"/>
              <a:gd name="connsiteX3" fmla="*/ 3340622 w 3340622"/>
              <a:gd name="connsiteY3" fmla="*/ 85806 h 858058"/>
              <a:gd name="connsiteX4" fmla="*/ 3340622 w 3340622"/>
              <a:gd name="connsiteY4" fmla="*/ 772252 h 858058"/>
              <a:gd name="connsiteX5" fmla="*/ 3254816 w 3340622"/>
              <a:gd name="connsiteY5" fmla="*/ 858058 h 858058"/>
              <a:gd name="connsiteX6" fmla="*/ 85806 w 3340622"/>
              <a:gd name="connsiteY6" fmla="*/ 858058 h 858058"/>
              <a:gd name="connsiteX7" fmla="*/ 0 w 3340622"/>
              <a:gd name="connsiteY7" fmla="*/ 772252 h 858058"/>
              <a:gd name="connsiteX8" fmla="*/ 0 w 3340622"/>
              <a:gd name="connsiteY8" fmla="*/ 85806 h 85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0622" h="858058">
                <a:moveTo>
                  <a:pt x="0" y="85806"/>
                </a:moveTo>
                <a:cubicBezTo>
                  <a:pt x="0" y="38417"/>
                  <a:pt x="38417" y="0"/>
                  <a:pt x="85806" y="0"/>
                </a:cubicBezTo>
                <a:lnTo>
                  <a:pt x="3254816" y="0"/>
                </a:lnTo>
                <a:cubicBezTo>
                  <a:pt x="3302205" y="0"/>
                  <a:pt x="3340622" y="38417"/>
                  <a:pt x="3340622" y="85806"/>
                </a:cubicBezTo>
                <a:lnTo>
                  <a:pt x="3340622" y="772252"/>
                </a:lnTo>
                <a:cubicBezTo>
                  <a:pt x="3340622" y="819641"/>
                  <a:pt x="3302205" y="858058"/>
                  <a:pt x="3254816" y="858058"/>
                </a:cubicBezTo>
                <a:lnTo>
                  <a:pt x="85806" y="858058"/>
                </a:lnTo>
                <a:cubicBezTo>
                  <a:pt x="38417" y="858058"/>
                  <a:pt x="0" y="819641"/>
                  <a:pt x="0" y="772252"/>
                </a:cubicBezTo>
                <a:lnTo>
                  <a:pt x="0" y="85806"/>
                </a:lnTo>
                <a:close/>
              </a:path>
            </a:pathLst>
          </a:custGeom>
          <a:solidFill>
            <a:schemeClr val="accent1">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0" vert="horz" wrap="square" lIns="116572" tIns="116572" rIns="116572" bIns="116572" numCol="1" spcCol="1270" anchor="ctr" anchorCtr="0">
            <a:noAutofit/>
          </a:bodyPr>
          <a:lstStyle/>
          <a:p>
            <a:pPr marL="0" marR="0" lvl="0" indent="0" algn="ctr" defTabSz="106680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Calibri"/>
                <a:ea typeface="+mn-ea"/>
                <a:cs typeface="Times New Roman" panose="02020603050405020304" pitchFamily="18" charset="0"/>
              </a:rPr>
              <a:t>الحروف المستقرة ( المرتكزة ) </a:t>
            </a:r>
            <a:r>
              <a:rPr kumimoji="0" lang="ar-SA" sz="2400" b="1" i="0" u="none" strike="noStrike" kern="0" cap="none" spc="0" normalizeH="0" baseline="0" noProof="0" dirty="0" smtClean="0">
                <a:ln>
                  <a:noFill/>
                </a:ln>
                <a:solidFill>
                  <a:prstClr val="black"/>
                </a:solidFill>
                <a:effectLst/>
                <a:uLnTx/>
                <a:uFillTx/>
                <a:latin typeface="Calibri"/>
                <a:ea typeface="+mn-ea"/>
                <a:cs typeface="Times New Roman" panose="02020603050405020304" pitchFamily="18" charset="0"/>
              </a:rPr>
              <a:t>على </a:t>
            </a:r>
            <a:r>
              <a:rPr kumimoji="0" lang="ar-SA" sz="2400" b="1" i="0" u="none" strike="noStrike" kern="0" cap="none" spc="0" normalizeH="0" baseline="0" noProof="0" dirty="0">
                <a:ln>
                  <a:noFill/>
                </a:ln>
                <a:solidFill>
                  <a:prstClr val="black"/>
                </a:solidFill>
                <a:effectLst/>
                <a:uLnTx/>
                <a:uFillTx/>
                <a:latin typeface="Calibri"/>
                <a:ea typeface="+mn-ea"/>
                <a:cs typeface="Times New Roman" panose="02020603050405020304" pitchFamily="18" charset="0"/>
              </a:rPr>
              <a:t>السطر</a:t>
            </a:r>
          </a:p>
        </p:txBody>
      </p:sp>
      <p:cxnSp>
        <p:nvCxnSpPr>
          <p:cNvPr id="30" name="رابط كسهم مستقيم 29"/>
          <p:cNvCxnSpPr/>
          <p:nvPr/>
        </p:nvCxnSpPr>
        <p:spPr>
          <a:xfrm flipH="1">
            <a:off x="5266263" y="3582590"/>
            <a:ext cx="5908" cy="593628"/>
          </a:xfrm>
          <a:prstGeom prst="straightConnector1">
            <a:avLst/>
          </a:prstGeom>
          <a:ln w="762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2" name="صورة 31">
            <a:extLst>
              <a:ext uri="{FF2B5EF4-FFF2-40B4-BE49-F238E27FC236}">
                <a16:creationId xmlns:a16="http://schemas.microsoft.com/office/drawing/2014/main" xmlns="" id="{0E3C2B44-5A83-40D6-A85B-EBF64148E16F}"/>
              </a:ext>
            </a:extLst>
          </p:cNvPr>
          <p:cNvPicPr>
            <a:picLocks noChangeAspect="1"/>
          </p:cNvPicPr>
          <p:nvPr/>
        </p:nvPicPr>
        <p:blipFill>
          <a:blip r:embed="rId11">
            <a:clrChange>
              <a:clrFrom>
                <a:srgbClr val="FFFEFE"/>
              </a:clrFrom>
              <a:clrTo>
                <a:srgbClr val="FFFEFE">
                  <a:alpha val="0"/>
                </a:srgbClr>
              </a:clrTo>
            </a:clrChange>
          </a:blip>
          <a:stretch>
            <a:fillRect/>
          </a:stretch>
        </p:blipFill>
        <p:spPr>
          <a:xfrm>
            <a:off x="3317700" y="4062623"/>
            <a:ext cx="3533775" cy="687882"/>
          </a:xfrm>
          <a:prstGeom prst="rect">
            <a:avLst/>
          </a:prstGeom>
        </p:spPr>
      </p:pic>
      <p:cxnSp>
        <p:nvCxnSpPr>
          <p:cNvPr id="33" name="رابط مستقيم 32">
            <a:extLst>
              <a:ext uri="{FF2B5EF4-FFF2-40B4-BE49-F238E27FC236}">
                <a16:creationId xmlns:a16="http://schemas.microsoft.com/office/drawing/2014/main" xmlns="" id="{30ABA516-9556-4435-B782-4D854B14C9D7}"/>
              </a:ext>
            </a:extLst>
          </p:cNvPr>
          <p:cNvCxnSpPr>
            <a:cxnSpLocks/>
          </p:cNvCxnSpPr>
          <p:nvPr/>
        </p:nvCxnSpPr>
        <p:spPr>
          <a:xfrm flipV="1">
            <a:off x="7614759" y="4383360"/>
            <a:ext cx="3577529" cy="1"/>
          </a:xfrm>
          <a:prstGeom prst="line">
            <a:avLst/>
          </a:prstGeom>
          <a:noFill/>
          <a:ln w="28575" cap="flat" cmpd="sng" algn="ctr">
            <a:solidFill>
              <a:srgbClr val="FF0000"/>
            </a:solidFill>
            <a:prstDash val="solid"/>
          </a:ln>
          <a:effectLst/>
        </p:spPr>
      </p:cxnSp>
      <p:cxnSp>
        <p:nvCxnSpPr>
          <p:cNvPr id="39" name="رابط مستقيم 38">
            <a:extLst>
              <a:ext uri="{FF2B5EF4-FFF2-40B4-BE49-F238E27FC236}">
                <a16:creationId xmlns:a16="http://schemas.microsoft.com/office/drawing/2014/main" xmlns="" id="{30ABA516-9556-4435-B782-4D854B14C9D7}"/>
              </a:ext>
            </a:extLst>
          </p:cNvPr>
          <p:cNvCxnSpPr>
            <a:cxnSpLocks/>
          </p:cNvCxnSpPr>
          <p:nvPr/>
        </p:nvCxnSpPr>
        <p:spPr>
          <a:xfrm>
            <a:off x="3714936" y="4553189"/>
            <a:ext cx="2919163" cy="0"/>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958115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inVertical)">
                                      <p:cBhvr>
                                        <p:cTn id="7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التغذية </a:t>
            </a:r>
          </a:p>
          <a:p>
            <a:pPr algn="ctr"/>
            <a:r>
              <a:rPr lang="ar-SA" sz="2400" b="1" dirty="0" smtClean="0">
                <a:cs typeface="Akhbar MT" pitchFamily="2" charset="-78"/>
              </a:rPr>
              <a:t>الراجعة</a:t>
            </a:r>
            <a:endParaRPr lang="en-US" sz="2400" b="1" dirty="0">
              <a:cs typeface="Akhbar MT" pitchFamily="2" charset="-78"/>
            </a:endParaRPr>
          </a:p>
        </p:txBody>
      </p:sp>
      <p:pic>
        <p:nvPicPr>
          <p:cNvPr id="15" name="Picture 8"/>
          <p:cNvPicPr>
            <a:picLocks noChangeAspect="1"/>
          </p:cNvPicPr>
          <p:nvPr/>
        </p:nvPicPr>
        <p:blipFill>
          <a:blip r:embed="rId6"/>
          <a:srcRect/>
          <a:stretch>
            <a:fillRect/>
          </a:stretch>
        </p:blipFill>
        <p:spPr>
          <a:xfrm>
            <a:off x="421995" y="3376362"/>
            <a:ext cx="1251450" cy="497825"/>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21994" y="3429000"/>
            <a:ext cx="1251452" cy="400110"/>
          </a:xfrm>
          <a:prstGeom prst="rect">
            <a:avLst/>
          </a:prstGeom>
          <a:noFill/>
        </p:spPr>
        <p:txBody>
          <a:bodyPr wrap="square" rtlCol="0">
            <a:spAutoFit/>
          </a:bodyPr>
          <a:lstStyle/>
          <a:p>
            <a:pPr algn="ctr"/>
            <a:r>
              <a:rPr lang="ar-SA" sz="2000" b="1" dirty="0" smtClean="0">
                <a:cs typeface="Akhbar MT" pitchFamily="2" charset="-78"/>
              </a:rPr>
              <a:t>ص 72</a:t>
            </a:r>
            <a:endParaRPr lang="en-US" sz="2000" b="1" dirty="0">
              <a:cs typeface="Akhbar MT" pitchFamily="2" charset="-78"/>
            </a:endParaRPr>
          </a:p>
        </p:txBody>
      </p:sp>
      <p:pic>
        <p:nvPicPr>
          <p:cNvPr id="2" name="صورة 1"/>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7269" t="7181" r="4582"/>
          <a:stretch/>
        </p:blipFill>
        <p:spPr>
          <a:xfrm>
            <a:off x="2748319" y="812492"/>
            <a:ext cx="8435497" cy="3946701"/>
          </a:xfrm>
          <a:prstGeom prst="rect">
            <a:avLst/>
          </a:prstGeom>
        </p:spPr>
      </p:pic>
    </p:spTree>
    <p:extLst>
      <p:ext uri="{BB962C8B-B14F-4D97-AF65-F5344CB8AC3E}">
        <p14:creationId xmlns:p14="http://schemas.microsoft.com/office/powerpoint/2010/main" val="3140231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استراتيجية </a:t>
            </a:r>
          </a:p>
          <a:p>
            <a:pPr algn="ctr"/>
            <a:r>
              <a:rPr lang="ar-SA" sz="2400" b="1" dirty="0" smtClean="0">
                <a:cs typeface="Akhbar MT" pitchFamily="2" charset="-78"/>
              </a:rPr>
              <a:t>شريط الذكريات</a:t>
            </a:r>
            <a:endParaRPr lang="en-US" sz="2400" b="1" dirty="0">
              <a:cs typeface="Akhbar MT" pitchFamily="2" charset="-78"/>
            </a:endParaRPr>
          </a:p>
        </p:txBody>
      </p:sp>
      <p:pic>
        <p:nvPicPr>
          <p:cNvPr id="15" name="Picture 8"/>
          <p:cNvPicPr>
            <a:picLocks noChangeAspect="1"/>
          </p:cNvPicPr>
          <p:nvPr/>
        </p:nvPicPr>
        <p:blipFill>
          <a:blip r:embed="rId6"/>
          <a:srcRect/>
          <a:stretch>
            <a:fillRect/>
          </a:stretch>
        </p:blipFill>
        <p:spPr>
          <a:xfrm>
            <a:off x="421995" y="3376362"/>
            <a:ext cx="1251450" cy="497825"/>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21994" y="3429000"/>
            <a:ext cx="1251452" cy="400110"/>
          </a:xfrm>
          <a:prstGeom prst="rect">
            <a:avLst/>
          </a:prstGeom>
          <a:noFill/>
        </p:spPr>
        <p:txBody>
          <a:bodyPr wrap="square" rtlCol="0">
            <a:spAutoFit/>
          </a:bodyPr>
          <a:lstStyle/>
          <a:p>
            <a:pPr algn="ctr"/>
            <a:r>
              <a:rPr lang="ar-SA" sz="2000" b="1" dirty="0" smtClean="0">
                <a:cs typeface="Akhbar MT" pitchFamily="2" charset="-78"/>
              </a:rPr>
              <a:t>ص 72</a:t>
            </a:r>
            <a:endParaRPr lang="en-US" sz="2000" b="1" dirty="0">
              <a:cs typeface="Akhbar MT" pitchFamily="2" charset="-78"/>
            </a:endParaRPr>
          </a:p>
        </p:txBody>
      </p:sp>
      <p:pic>
        <p:nvPicPr>
          <p:cNvPr id="2" name="صورة 1"/>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5843" r="3696" b="40786"/>
          <a:stretch/>
        </p:blipFill>
        <p:spPr>
          <a:xfrm>
            <a:off x="2510073" y="643697"/>
            <a:ext cx="8789647" cy="2635510"/>
          </a:xfrm>
          <a:prstGeom prst="rect">
            <a:avLst/>
          </a:prstGeom>
        </p:spPr>
      </p:pic>
      <p:sp>
        <p:nvSpPr>
          <p:cNvPr id="17" name="TextBox 3"/>
          <p:cNvSpPr txBox="1"/>
          <p:nvPr/>
        </p:nvSpPr>
        <p:spPr>
          <a:xfrm>
            <a:off x="5010391" y="2018210"/>
            <a:ext cx="4868640" cy="461665"/>
          </a:xfrm>
          <a:prstGeom prst="rect">
            <a:avLst/>
          </a:prstGeom>
          <a:noFill/>
        </p:spPr>
        <p:txBody>
          <a:bodyPr wrap="none" rtlCol="0">
            <a:spAutoFit/>
          </a:bodyPr>
          <a:lstStyle/>
          <a:p>
            <a:pPr algn="ctr" rtl="1"/>
            <a:r>
              <a:rPr lang="ar-SA" sz="2400" b="1" dirty="0" smtClean="0">
                <a:solidFill>
                  <a:srgbClr val="FF0000"/>
                </a:solidFill>
              </a:rPr>
              <a:t>لأن النساخون كانوا يستخدمونه في نسخ الكتب </a:t>
            </a:r>
            <a:endParaRPr lang="en-US" sz="2400" b="1" dirty="0">
              <a:solidFill>
                <a:srgbClr val="FF0000"/>
              </a:solidFill>
            </a:endParaRPr>
          </a:p>
        </p:txBody>
      </p:sp>
      <p:sp>
        <p:nvSpPr>
          <p:cNvPr id="18" name="TextBox 3"/>
          <p:cNvSpPr txBox="1"/>
          <p:nvPr/>
        </p:nvSpPr>
        <p:spPr>
          <a:xfrm>
            <a:off x="6984039" y="3340249"/>
            <a:ext cx="3803272" cy="461665"/>
          </a:xfrm>
          <a:prstGeom prst="rect">
            <a:avLst/>
          </a:prstGeom>
          <a:noFill/>
        </p:spPr>
        <p:txBody>
          <a:bodyPr wrap="square" rtlCol="0">
            <a:spAutoFit/>
          </a:bodyPr>
          <a:lstStyle/>
          <a:p>
            <a:r>
              <a:rPr lang="ar-SA" sz="2400" b="1" dirty="0" smtClean="0">
                <a:solidFill>
                  <a:srgbClr val="FF0000"/>
                </a:solidFill>
              </a:rPr>
              <a:t>1/ روعة حروفه وجمال تراكيبه . </a:t>
            </a:r>
            <a:endParaRPr lang="ar-SA" sz="2400" b="1" dirty="0">
              <a:solidFill>
                <a:srgbClr val="FF0000"/>
              </a:solidFill>
            </a:endParaRPr>
          </a:p>
        </p:txBody>
      </p:sp>
      <p:sp>
        <p:nvSpPr>
          <p:cNvPr id="19" name="TextBox 3"/>
          <p:cNvSpPr txBox="1"/>
          <p:nvPr/>
        </p:nvSpPr>
        <p:spPr>
          <a:xfrm>
            <a:off x="3272967" y="3354561"/>
            <a:ext cx="3690304" cy="461665"/>
          </a:xfrm>
          <a:prstGeom prst="rect">
            <a:avLst/>
          </a:prstGeom>
          <a:noFill/>
        </p:spPr>
        <p:txBody>
          <a:bodyPr wrap="square" rtlCol="0">
            <a:spAutoFit/>
          </a:bodyPr>
          <a:lstStyle/>
          <a:p>
            <a:r>
              <a:rPr lang="ar-SA" sz="2400" b="1" dirty="0" smtClean="0">
                <a:solidFill>
                  <a:srgbClr val="FF0000"/>
                </a:solidFill>
              </a:rPr>
              <a:t>2/ سهولة قراءة الجمل والكلمات .</a:t>
            </a:r>
            <a:endParaRPr lang="ar-SA" sz="2400" b="1" dirty="0">
              <a:solidFill>
                <a:srgbClr val="FF0000"/>
              </a:solidFill>
            </a:endParaRPr>
          </a:p>
        </p:txBody>
      </p:sp>
      <p:sp>
        <p:nvSpPr>
          <p:cNvPr id="20" name="TextBox 3"/>
          <p:cNvSpPr txBox="1"/>
          <p:nvPr/>
        </p:nvSpPr>
        <p:spPr>
          <a:xfrm>
            <a:off x="7097007" y="3904951"/>
            <a:ext cx="3690304" cy="461665"/>
          </a:xfrm>
          <a:prstGeom prst="rect">
            <a:avLst/>
          </a:prstGeom>
          <a:noFill/>
        </p:spPr>
        <p:txBody>
          <a:bodyPr wrap="square" rtlCol="0">
            <a:spAutoFit/>
          </a:bodyPr>
          <a:lstStyle/>
          <a:p>
            <a:r>
              <a:rPr lang="ar-SA" sz="2400" b="1" dirty="0" smtClean="0">
                <a:solidFill>
                  <a:srgbClr val="FF0000"/>
                </a:solidFill>
              </a:rPr>
              <a:t>3/ الاهتمام بوضع الحركات .</a:t>
            </a:r>
            <a:endParaRPr lang="ar-SA" sz="2400" b="1" dirty="0">
              <a:solidFill>
                <a:srgbClr val="FF0000"/>
              </a:solidFill>
            </a:endParaRPr>
          </a:p>
        </p:txBody>
      </p:sp>
      <p:sp>
        <p:nvSpPr>
          <p:cNvPr id="21" name="TextBox 3"/>
          <p:cNvSpPr txBox="1"/>
          <p:nvPr/>
        </p:nvSpPr>
        <p:spPr>
          <a:xfrm>
            <a:off x="3291885" y="3942447"/>
            <a:ext cx="3690304" cy="461665"/>
          </a:xfrm>
          <a:prstGeom prst="rect">
            <a:avLst/>
          </a:prstGeom>
          <a:noFill/>
        </p:spPr>
        <p:txBody>
          <a:bodyPr wrap="square" rtlCol="0">
            <a:spAutoFit/>
          </a:bodyPr>
          <a:lstStyle/>
          <a:p>
            <a:r>
              <a:rPr lang="ar-SA" sz="2400" b="1" dirty="0" smtClean="0">
                <a:solidFill>
                  <a:srgbClr val="FF0000"/>
                </a:solidFill>
              </a:rPr>
              <a:t>4/ تساوي أحجام الحروف .</a:t>
            </a:r>
            <a:endParaRPr lang="ar-SA" sz="2400" b="1" dirty="0">
              <a:solidFill>
                <a:srgbClr val="FF0000"/>
              </a:solidFill>
            </a:endParaRPr>
          </a:p>
        </p:txBody>
      </p:sp>
      <p:sp>
        <p:nvSpPr>
          <p:cNvPr id="22" name="TextBox 3"/>
          <p:cNvSpPr txBox="1"/>
          <p:nvPr/>
        </p:nvSpPr>
        <p:spPr>
          <a:xfrm>
            <a:off x="3953741" y="4524274"/>
            <a:ext cx="6054724" cy="461665"/>
          </a:xfrm>
          <a:prstGeom prst="rect">
            <a:avLst/>
          </a:prstGeom>
          <a:noFill/>
        </p:spPr>
        <p:txBody>
          <a:bodyPr wrap="square" rtlCol="0">
            <a:spAutoFit/>
          </a:bodyPr>
          <a:lstStyle/>
          <a:p>
            <a:r>
              <a:rPr lang="ar-SA" sz="2400" b="1" dirty="0" smtClean="0">
                <a:solidFill>
                  <a:srgbClr val="FF0000"/>
                </a:solidFill>
              </a:rPr>
              <a:t>5/ حروفه غير مطموسة ما عدا ( م / ع / غ ) فلها حالات .</a:t>
            </a:r>
            <a:endParaRPr lang="ar-SA" sz="2400" b="1" dirty="0">
              <a:solidFill>
                <a:srgbClr val="FF0000"/>
              </a:solidFill>
            </a:endParaRPr>
          </a:p>
        </p:txBody>
      </p:sp>
    </p:spTree>
    <p:extLst>
      <p:ext uri="{BB962C8B-B14F-4D97-AF65-F5344CB8AC3E}">
        <p14:creationId xmlns:p14="http://schemas.microsoft.com/office/powerpoint/2010/main" val="3479001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مهارة</a:t>
            </a:r>
          </a:p>
          <a:p>
            <a:pPr algn="ctr"/>
            <a:r>
              <a:rPr lang="ar-SA" sz="2400" b="1" dirty="0" smtClean="0">
                <a:cs typeface="Akhbar MT" pitchFamily="2" charset="-78"/>
              </a:rPr>
              <a:t>التطبيق</a:t>
            </a:r>
            <a:endParaRPr lang="en-US" sz="2400" b="1" dirty="0">
              <a:cs typeface="Akhbar MT" pitchFamily="2" charset="-78"/>
            </a:endParaRPr>
          </a:p>
        </p:txBody>
      </p:sp>
      <p:pic>
        <p:nvPicPr>
          <p:cNvPr id="15" name="Picture 8"/>
          <p:cNvPicPr>
            <a:picLocks noChangeAspect="1"/>
          </p:cNvPicPr>
          <p:nvPr/>
        </p:nvPicPr>
        <p:blipFill>
          <a:blip r:embed="rId6"/>
          <a:srcRect/>
          <a:stretch>
            <a:fillRect/>
          </a:stretch>
        </p:blipFill>
        <p:spPr>
          <a:xfrm>
            <a:off x="421995" y="3376362"/>
            <a:ext cx="1251450" cy="497825"/>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21994" y="3429000"/>
            <a:ext cx="1251452" cy="400110"/>
          </a:xfrm>
          <a:prstGeom prst="rect">
            <a:avLst/>
          </a:prstGeom>
          <a:noFill/>
        </p:spPr>
        <p:txBody>
          <a:bodyPr wrap="square" rtlCol="0">
            <a:spAutoFit/>
          </a:bodyPr>
          <a:lstStyle/>
          <a:p>
            <a:pPr algn="ctr"/>
            <a:r>
              <a:rPr lang="ar-SA" sz="2000" b="1" dirty="0" smtClean="0">
                <a:cs typeface="Akhbar MT" pitchFamily="2" charset="-78"/>
              </a:rPr>
              <a:t>ص 72</a:t>
            </a:r>
            <a:endParaRPr lang="en-US" sz="2000" b="1" dirty="0">
              <a:cs typeface="Akhbar MT" pitchFamily="2" charset="-78"/>
            </a:endParaRPr>
          </a:p>
        </p:txBody>
      </p:sp>
      <p:pic>
        <p:nvPicPr>
          <p:cNvPr id="2" name="صورة 1"/>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5843" t="59515" r="3696"/>
          <a:stretch/>
        </p:blipFill>
        <p:spPr>
          <a:xfrm>
            <a:off x="3354622" y="659082"/>
            <a:ext cx="8003472" cy="2832570"/>
          </a:xfrm>
          <a:prstGeom prst="rect">
            <a:avLst/>
          </a:prstGeom>
        </p:spPr>
      </p:pic>
      <p:pic>
        <p:nvPicPr>
          <p:cNvPr id="17" name="صورة 16"/>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5843" t="82512" r="3696"/>
          <a:stretch/>
        </p:blipFill>
        <p:spPr>
          <a:xfrm>
            <a:off x="3354622" y="3674256"/>
            <a:ext cx="7993752" cy="1223581"/>
          </a:xfrm>
          <a:prstGeom prst="rect">
            <a:avLst/>
          </a:prstGeom>
        </p:spPr>
      </p:pic>
      <p:sp>
        <p:nvSpPr>
          <p:cNvPr id="18" name="فقاعة الكلام: بيضاوية 12">
            <a:extLst>
              <a:ext uri="{FF2B5EF4-FFF2-40B4-BE49-F238E27FC236}">
                <a16:creationId xmlns:a16="http://schemas.microsoft.com/office/drawing/2014/main" xmlns="" id="{10B2E379-96F5-4A16-AC99-CD0E6046D207}"/>
              </a:ext>
            </a:extLst>
          </p:cNvPr>
          <p:cNvSpPr/>
          <p:nvPr/>
        </p:nvSpPr>
        <p:spPr>
          <a:xfrm>
            <a:off x="2510073" y="539486"/>
            <a:ext cx="2260108" cy="1268172"/>
          </a:xfrm>
          <a:prstGeom prst="wedgeEllipseCallout">
            <a:avLst>
              <a:gd name="adj1" fmla="val -26197"/>
              <a:gd name="adj2" fmla="val 75738"/>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bg1"/>
                </a:solidFill>
                <a:latin typeface="Calibri"/>
                <a:cs typeface="Times New Roman" panose="02020603050405020304" pitchFamily="18" charset="0"/>
              </a:rPr>
              <a:t>لا </a:t>
            </a:r>
            <a:r>
              <a:rPr lang="ar-SA" sz="2400" b="1" dirty="0">
                <a:solidFill>
                  <a:schemeClr val="bg1"/>
                </a:solidFill>
                <a:latin typeface="Calibri"/>
                <a:cs typeface="Times New Roman" panose="02020603050405020304" pitchFamily="18" charset="0"/>
              </a:rPr>
              <a:t>ننسى </a:t>
            </a:r>
            <a:r>
              <a:rPr lang="ar-SA" sz="2400" b="1" dirty="0" smtClean="0">
                <a:solidFill>
                  <a:schemeClr val="bg1"/>
                </a:solidFill>
                <a:latin typeface="Calibri"/>
                <a:cs typeface="Times New Roman" panose="02020603050405020304" pitchFamily="18" charset="0"/>
              </a:rPr>
              <a:t>اثناء الكتابة وضع </a:t>
            </a:r>
            <a:r>
              <a:rPr lang="ar-SA" sz="2400" b="1" dirty="0">
                <a:solidFill>
                  <a:schemeClr val="bg1"/>
                </a:solidFill>
                <a:latin typeface="Calibri"/>
                <a:cs typeface="Times New Roman" panose="02020603050405020304" pitchFamily="18" charset="0"/>
              </a:rPr>
              <a:t>الحركات.</a:t>
            </a:r>
            <a:endParaRPr kumimoji="0" lang="ar-SA" sz="2400" b="1" i="0" u="none"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Tree>
    <p:extLst>
      <p:ext uri="{BB962C8B-B14F-4D97-AF65-F5344CB8AC3E}">
        <p14:creationId xmlns:p14="http://schemas.microsoft.com/office/powerpoint/2010/main" val="33336276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a:cs typeface="Akhbar MT" pitchFamily="2" charset="-78"/>
              </a:rPr>
              <a:t>استراتيجية </a:t>
            </a:r>
          </a:p>
          <a:p>
            <a:pPr algn="ctr"/>
            <a:r>
              <a:rPr lang="ar-SA" sz="2400" b="1" dirty="0">
                <a:cs typeface="Akhbar MT" pitchFamily="2" charset="-78"/>
              </a:rPr>
              <a:t>شريط الذكريات</a:t>
            </a:r>
            <a:endParaRPr lang="en-US" sz="2400" b="1" dirty="0">
              <a:cs typeface="Akhbar MT" pitchFamily="2" charset="-78"/>
            </a:endParaRPr>
          </a:p>
        </p:txBody>
      </p:sp>
      <p:pic>
        <p:nvPicPr>
          <p:cNvPr id="15" name="Picture 8"/>
          <p:cNvPicPr>
            <a:picLocks noChangeAspect="1"/>
          </p:cNvPicPr>
          <p:nvPr/>
        </p:nvPicPr>
        <p:blipFill>
          <a:blip r:embed="rId6"/>
          <a:srcRect/>
          <a:stretch>
            <a:fillRect/>
          </a:stretch>
        </p:blipFill>
        <p:spPr>
          <a:xfrm>
            <a:off x="421995" y="3376362"/>
            <a:ext cx="1251450" cy="497825"/>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21994" y="3429000"/>
            <a:ext cx="1251452" cy="400110"/>
          </a:xfrm>
          <a:prstGeom prst="rect">
            <a:avLst/>
          </a:prstGeom>
          <a:noFill/>
        </p:spPr>
        <p:txBody>
          <a:bodyPr wrap="square" rtlCol="0">
            <a:spAutoFit/>
          </a:bodyPr>
          <a:lstStyle/>
          <a:p>
            <a:pPr algn="ctr"/>
            <a:r>
              <a:rPr lang="ar-SA" sz="2000" b="1" dirty="0" smtClean="0">
                <a:cs typeface="Akhbar MT" pitchFamily="2" charset="-78"/>
              </a:rPr>
              <a:t>ص 72</a:t>
            </a:r>
            <a:endParaRPr lang="en-US" sz="2000" b="1" dirty="0">
              <a:cs typeface="Akhbar MT" pitchFamily="2" charset="-78"/>
            </a:endParaRPr>
          </a:p>
        </p:txBody>
      </p:sp>
      <p:pic>
        <p:nvPicPr>
          <p:cNvPr id="3" name="صورة 2"/>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2687106" y="659082"/>
            <a:ext cx="8552329" cy="4065614"/>
          </a:xfrm>
          <a:prstGeom prst="rect">
            <a:avLst/>
          </a:prstGeom>
        </p:spPr>
      </p:pic>
    </p:spTree>
    <p:extLst>
      <p:ext uri="{BB962C8B-B14F-4D97-AF65-F5344CB8AC3E}">
        <p14:creationId xmlns:p14="http://schemas.microsoft.com/office/powerpoint/2010/main" val="945228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536186"/>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مهارة</a:t>
            </a:r>
          </a:p>
          <a:p>
            <a:pPr algn="ctr"/>
            <a:r>
              <a:rPr lang="ar-SA" sz="2400" b="1" dirty="0" smtClean="0">
                <a:cs typeface="Akhbar MT" pitchFamily="2" charset="-78"/>
              </a:rPr>
              <a:t>التطبيق</a:t>
            </a:r>
            <a:endParaRPr lang="en-US" sz="2400" b="1" dirty="0">
              <a:cs typeface="Akhbar MT" pitchFamily="2" charset="-78"/>
            </a:endParaRPr>
          </a:p>
        </p:txBody>
      </p:sp>
      <p:pic>
        <p:nvPicPr>
          <p:cNvPr id="15" name="Picture 8"/>
          <p:cNvPicPr>
            <a:picLocks noChangeAspect="1"/>
          </p:cNvPicPr>
          <p:nvPr/>
        </p:nvPicPr>
        <p:blipFill>
          <a:blip r:embed="rId6"/>
          <a:srcRect/>
          <a:stretch>
            <a:fillRect/>
          </a:stretch>
        </p:blipFill>
        <p:spPr>
          <a:xfrm>
            <a:off x="421995" y="3376362"/>
            <a:ext cx="1251450" cy="497825"/>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21994" y="3429000"/>
            <a:ext cx="1251452" cy="400110"/>
          </a:xfrm>
          <a:prstGeom prst="rect">
            <a:avLst/>
          </a:prstGeom>
          <a:noFill/>
        </p:spPr>
        <p:txBody>
          <a:bodyPr wrap="square" rtlCol="0">
            <a:spAutoFit/>
          </a:bodyPr>
          <a:lstStyle/>
          <a:p>
            <a:pPr algn="ctr"/>
            <a:r>
              <a:rPr lang="ar-SA" sz="2000" b="1" dirty="0" smtClean="0">
                <a:cs typeface="Akhbar MT" pitchFamily="2" charset="-78"/>
              </a:rPr>
              <a:t>ص 73</a:t>
            </a:r>
            <a:endParaRPr lang="en-US" sz="2000" b="1" dirty="0">
              <a:cs typeface="Akhbar MT" pitchFamily="2" charset="-78"/>
            </a:endParaRPr>
          </a:p>
        </p:txBody>
      </p:sp>
      <p:pic>
        <p:nvPicPr>
          <p:cNvPr id="2" name="صورة 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3968971" y="647005"/>
            <a:ext cx="5988600" cy="4364067"/>
          </a:xfrm>
          <a:prstGeom prst="rect">
            <a:avLst/>
          </a:prstGeom>
        </p:spPr>
      </p:pic>
      <p:sp>
        <p:nvSpPr>
          <p:cNvPr id="17" name="فقاعة الكلام: بيضاوية 12">
            <a:extLst>
              <a:ext uri="{FF2B5EF4-FFF2-40B4-BE49-F238E27FC236}">
                <a16:creationId xmlns:a16="http://schemas.microsoft.com/office/drawing/2014/main" xmlns="" id="{10B2E379-96F5-4A16-AC99-CD0E6046D207}"/>
              </a:ext>
            </a:extLst>
          </p:cNvPr>
          <p:cNvSpPr/>
          <p:nvPr/>
        </p:nvSpPr>
        <p:spPr>
          <a:xfrm>
            <a:off x="2624054" y="812492"/>
            <a:ext cx="2260108" cy="1268172"/>
          </a:xfrm>
          <a:prstGeom prst="wedgeEllipseCallout">
            <a:avLst>
              <a:gd name="adj1" fmla="val -26197"/>
              <a:gd name="adj2" fmla="val 75738"/>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bg1"/>
                </a:solidFill>
                <a:latin typeface="Calibri"/>
                <a:cs typeface="Times New Roman" panose="02020603050405020304" pitchFamily="18" charset="0"/>
              </a:rPr>
              <a:t>لا </a:t>
            </a:r>
            <a:r>
              <a:rPr lang="ar-SA" sz="2400" b="1" dirty="0">
                <a:solidFill>
                  <a:schemeClr val="bg1"/>
                </a:solidFill>
                <a:latin typeface="Calibri"/>
                <a:cs typeface="Times New Roman" panose="02020603050405020304" pitchFamily="18" charset="0"/>
              </a:rPr>
              <a:t>ننسى </a:t>
            </a:r>
            <a:r>
              <a:rPr lang="ar-SA" sz="2400" b="1" dirty="0" smtClean="0">
                <a:solidFill>
                  <a:schemeClr val="bg1"/>
                </a:solidFill>
                <a:latin typeface="Calibri"/>
                <a:cs typeface="Times New Roman" panose="02020603050405020304" pitchFamily="18" charset="0"/>
              </a:rPr>
              <a:t>اثناء الكتابة وضع </a:t>
            </a:r>
            <a:r>
              <a:rPr lang="ar-SA" sz="2400" b="1" dirty="0">
                <a:solidFill>
                  <a:schemeClr val="bg1"/>
                </a:solidFill>
                <a:latin typeface="Calibri"/>
                <a:cs typeface="Times New Roman" panose="02020603050405020304" pitchFamily="18" charset="0"/>
              </a:rPr>
              <a:t>الحركات.</a:t>
            </a:r>
            <a:endParaRPr kumimoji="0" lang="ar-SA" sz="2400" b="1" i="0" u="none"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Tree>
    <p:extLst>
      <p:ext uri="{BB962C8B-B14F-4D97-AF65-F5344CB8AC3E}">
        <p14:creationId xmlns:p14="http://schemas.microsoft.com/office/powerpoint/2010/main" val="2196217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smtClean="0">
                <a:cs typeface="Akhbar MT" pitchFamily="2" charset="-78"/>
              </a:rPr>
              <a:t>معلومة</a:t>
            </a:r>
          </a:p>
          <a:p>
            <a:pPr algn="ctr"/>
            <a:r>
              <a:rPr lang="ar-SA" sz="2400" b="1" smtClean="0">
                <a:cs typeface="Akhbar MT" pitchFamily="2" charset="-78"/>
              </a:rPr>
              <a:t> </a:t>
            </a:r>
            <a:r>
              <a:rPr lang="ar-SA" sz="2400" b="1" dirty="0" err="1" smtClean="0">
                <a:cs typeface="Akhbar MT" pitchFamily="2" charset="-78"/>
              </a:rPr>
              <a:t>إثرائية</a:t>
            </a:r>
            <a:endParaRPr lang="en-US" sz="2400" b="1" dirty="0">
              <a:cs typeface="Akhbar MT" pitchFamily="2" charset="-78"/>
            </a:endParaRPr>
          </a:p>
        </p:txBody>
      </p:sp>
      <p:sp>
        <p:nvSpPr>
          <p:cNvPr id="17" name="مستطيل 16"/>
          <p:cNvSpPr/>
          <p:nvPr/>
        </p:nvSpPr>
        <p:spPr>
          <a:xfrm>
            <a:off x="7513794" y="791995"/>
            <a:ext cx="2989409" cy="1015663"/>
          </a:xfrm>
          <a:prstGeom prst="rect">
            <a:avLst/>
          </a:prstGeom>
          <a:solidFill>
            <a:schemeClr val="accent1">
              <a:lumMod val="20000"/>
              <a:lumOff val="80000"/>
            </a:schemeClr>
          </a:solidFill>
          <a:ln w="76200">
            <a:noFill/>
          </a:ln>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flat" dir="tl">
                <a:rot lat="0" lon="0" rev="6600000"/>
              </a:lightRig>
            </a:scene3d>
            <a:sp3d extrusionH="25400" contourW="8890">
              <a:contourClr>
                <a:schemeClr val="accent2">
                  <a:shade val="75000"/>
                </a:schemeClr>
              </a:contourClr>
            </a:sp3d>
          </a:bodyPr>
          <a:lstStyle/>
          <a:p>
            <a:pPr algn="ctr" fontAlgn="auto">
              <a:spcBef>
                <a:spcPts val="0"/>
              </a:spcBef>
              <a:spcAft>
                <a:spcPts val="0"/>
              </a:spcAft>
              <a:defRPr/>
            </a:pPr>
            <a:r>
              <a:rPr lang="ar-SA" sz="2000" b="1" dirty="0" smtClean="0">
                <a:ln w="11430">
                  <a:noFill/>
                </a:ln>
                <a:solidFill>
                  <a:sysClr val="windowText" lastClr="000000"/>
                </a:solidFill>
                <a:cs typeface="PT Bold Heading" pitchFamily="2" charset="-78"/>
              </a:rPr>
              <a:t>هذا </a:t>
            </a:r>
            <a:r>
              <a:rPr lang="ar-SA" sz="2000" b="1" dirty="0">
                <a:ln w="11430">
                  <a:noFill/>
                </a:ln>
                <a:solidFill>
                  <a:sysClr val="windowText" lastClr="000000"/>
                </a:solidFill>
                <a:cs typeface="PT Bold Heading" pitchFamily="2" charset="-78"/>
              </a:rPr>
              <a:t>هو الدكتور \ عثمان طه.</a:t>
            </a:r>
          </a:p>
          <a:p>
            <a:pPr algn="ctr" fontAlgn="auto">
              <a:spcBef>
                <a:spcPts val="0"/>
              </a:spcBef>
              <a:spcAft>
                <a:spcPts val="0"/>
              </a:spcAft>
              <a:defRPr/>
            </a:pPr>
            <a:r>
              <a:rPr lang="ar-SA" sz="2000" b="1" dirty="0">
                <a:ln w="11430">
                  <a:noFill/>
                </a:ln>
                <a:solidFill>
                  <a:sysClr val="windowText" lastClr="000000"/>
                </a:solidFill>
                <a:cs typeface="PT Bold Heading" pitchFamily="2" charset="-78"/>
              </a:rPr>
              <a:t>وهو الذي كتب القرآن الكريم بخط النسخ .</a:t>
            </a:r>
          </a:p>
        </p:txBody>
      </p:sp>
      <p:pic>
        <p:nvPicPr>
          <p:cNvPr id="18" name="Picture 2" descr="C:\Users\H\Desktop\kxu5b9lj3eke.jpg"/>
          <p:cNvPicPr>
            <a:picLocks noChangeAspect="1" noChangeArrowheads="1"/>
          </p:cNvPicPr>
          <p:nvPr/>
        </p:nvPicPr>
        <p:blipFill rotWithShape="1">
          <a:blip r:embed="rId9"/>
          <a:srcRect l="52721" t="4827" r="8090" b="47586"/>
          <a:stretch/>
        </p:blipFill>
        <p:spPr bwMode="auto">
          <a:xfrm>
            <a:off x="3044205" y="1038211"/>
            <a:ext cx="3140820" cy="359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4" descr="C:\Users\H\Desktop\الخطاط-عثمان-حسين-طه.png"/>
          <p:cNvPicPr>
            <a:picLocks noChangeAspect="1" noChangeArrowheads="1"/>
          </p:cNvPicPr>
          <p:nvPr/>
        </p:nvPicPr>
        <p:blipFill rotWithShape="1">
          <a:blip r:embed="rId10"/>
          <a:srcRect b="61967"/>
          <a:stretch/>
        </p:blipFill>
        <p:spPr bwMode="auto">
          <a:xfrm>
            <a:off x="7326315" y="2698451"/>
            <a:ext cx="3039468" cy="1897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8"/>
          <p:cNvPicPr>
            <a:picLocks noChangeAspect="1"/>
          </p:cNvPicPr>
          <p:nvPr/>
        </p:nvPicPr>
        <p:blipFill>
          <a:blip r:embed="rId6"/>
          <a:srcRect/>
          <a:stretch>
            <a:fillRect/>
          </a:stretch>
        </p:blipFill>
        <p:spPr>
          <a:xfrm>
            <a:off x="421995" y="3376362"/>
            <a:ext cx="1251450" cy="760524"/>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spTree>
    <p:extLst>
      <p:ext uri="{BB962C8B-B14F-4D97-AF65-F5344CB8AC3E}">
        <p14:creationId xmlns:p14="http://schemas.microsoft.com/office/powerpoint/2010/main" val="3789339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4">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5">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6">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7">
            <a:alphaModFix/>
          </a:blip>
          <a:stretch>
            <a:fillRect/>
          </a:stretch>
        </p:blipFill>
        <p:spPr>
          <a:xfrm>
            <a:off x="11299720" y="3304214"/>
            <a:ext cx="1008185" cy="3415254"/>
          </a:xfrm>
          <a:prstGeom prst="rect">
            <a:avLst/>
          </a:prstGeom>
          <a:noFill/>
          <a:ln>
            <a:noFill/>
          </a:ln>
        </p:spPr>
      </p:pic>
      <p:pic>
        <p:nvPicPr>
          <p:cNvPr id="11" name="WhatsApp Video 2020-11-01 at 12.02.44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15411" y="739920"/>
            <a:ext cx="6758843" cy="3765345"/>
          </a:xfrm>
          <a:prstGeom prst="rect">
            <a:avLst/>
          </a:prstGeom>
          <a:ln w="57150" cap="sq">
            <a:solidFill>
              <a:schemeClr val="accent6">
                <a:lumMod val="60000"/>
                <a:lumOff val="40000"/>
              </a:schemeClr>
            </a:solidFill>
            <a:miter lim="800000"/>
          </a:ln>
          <a:effectLst>
            <a:outerShdw blurRad="57150" dist="50800" dir="2700000" algn="tl" rotWithShape="0">
              <a:srgbClr val="000000">
                <a:alpha val="40000"/>
              </a:srgbClr>
            </a:outerShdw>
          </a:effectLst>
        </p:spPr>
      </p:pic>
      <p:pic>
        <p:nvPicPr>
          <p:cNvPr id="14" name="Picture 8"/>
          <p:cNvPicPr>
            <a:picLocks noChangeAspect="1"/>
          </p:cNvPicPr>
          <p:nvPr/>
        </p:nvPicPr>
        <p:blipFill>
          <a:blip r:embed="rId9"/>
          <a:srcRect/>
          <a:stretch>
            <a:fillRect/>
          </a:stretch>
        </p:blipFill>
        <p:spPr>
          <a:xfrm>
            <a:off x="217961" y="659082"/>
            <a:ext cx="1771781" cy="1148576"/>
          </a:xfrm>
          <a:prstGeom prst="rect">
            <a:avLst/>
          </a:prstGeom>
        </p:spPr>
      </p:pic>
      <p:pic>
        <p:nvPicPr>
          <p:cNvPr id="15" name="Picture 2" descr="نتيجة بحث الصور عن سارعي للمجد والعلياء مجدي لخالق السماء"/>
          <p:cNvPicPr>
            <a:picLocks noChangeAspect="1" noChangeArrowheads="1"/>
          </p:cNvPicPr>
          <p:nvPr/>
        </p:nvPicPr>
        <p:blipFill rotWithShape="1">
          <a:blip r:embed="rId10">
            <a:extLst>
              <a:ext uri="{28A0092B-C50C-407E-A947-70E740481C1C}">
                <a14:useLocalDpi xmlns:a14="http://schemas.microsoft.com/office/drawing/2010/main" val="0"/>
              </a:ext>
            </a:extLst>
          </a:blip>
          <a:srcRect l="8977" t="38692" r="8555"/>
          <a:stretch/>
        </p:blipFill>
        <p:spPr bwMode="auto">
          <a:xfrm>
            <a:off x="3659952" y="760822"/>
            <a:ext cx="6669760" cy="37444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2" name="Picture 8"/>
          <p:cNvPicPr>
            <a:picLocks noChangeAspect="1"/>
          </p:cNvPicPr>
          <p:nvPr/>
        </p:nvPicPr>
        <p:blipFill>
          <a:blip r:embed="rId9"/>
          <a:srcRect/>
          <a:stretch>
            <a:fillRect/>
          </a:stretch>
        </p:blipFill>
        <p:spPr>
          <a:xfrm>
            <a:off x="206720" y="2408003"/>
            <a:ext cx="1771781" cy="1148576"/>
          </a:xfrm>
          <a:prstGeom prst="rect">
            <a:avLst/>
          </a:prstGeom>
        </p:spPr>
      </p:pic>
      <p:pic>
        <p:nvPicPr>
          <p:cNvPr id="13" name="صورة 12">
            <a:extLst>
              <a:ext uri="{FF2B5EF4-FFF2-40B4-BE49-F238E27FC236}">
                <a16:creationId xmlns="" xmlns:a16="http://schemas.microsoft.com/office/drawing/2014/main" id="{2626A26A-6BB0-4F8E-AF93-2890ACA3628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405" y="2367233"/>
            <a:ext cx="1530872" cy="129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7">
            <a:extLst>
              <a:ext uri="{FF2B5EF4-FFF2-40B4-BE49-F238E27FC236}">
                <a16:creationId xmlns="" xmlns:a16="http://schemas.microsoft.com/office/drawing/2014/main" id="{EF7C9F19-C477-4380-B876-F377D8F433B7}"/>
              </a:ext>
            </a:extLst>
          </p:cNvPr>
          <p:cNvSpPr txBox="1"/>
          <p:nvPr/>
        </p:nvSpPr>
        <p:spPr>
          <a:xfrm>
            <a:off x="370854" y="716752"/>
            <a:ext cx="1459354" cy="954107"/>
          </a:xfrm>
          <a:prstGeom prst="rect">
            <a:avLst/>
          </a:prstGeom>
          <a:noFill/>
        </p:spPr>
        <p:txBody>
          <a:bodyPr wrap="square" rtlCol="0">
            <a:spAutoFit/>
          </a:bodyPr>
          <a:lstStyle/>
          <a:p>
            <a:pPr algn="ctr"/>
            <a:r>
              <a:rPr lang="ar-AE" sz="2800" b="1" dirty="0">
                <a:cs typeface="(AH) Manal Black" pitchFamily="2" charset="-78"/>
              </a:rPr>
              <a:t>النشيد</a:t>
            </a:r>
            <a:r>
              <a:rPr lang="ar-SA" sz="2800" b="1" dirty="0">
                <a:cs typeface="(AH) Manal Black" pitchFamily="2" charset="-78"/>
              </a:rPr>
              <a:t>                  </a:t>
            </a:r>
            <a:r>
              <a:rPr lang="ar-AE" sz="2800" b="1" dirty="0">
                <a:cs typeface="(AH) Manal Black" pitchFamily="2" charset="-78"/>
              </a:rPr>
              <a:t>الوطني</a:t>
            </a:r>
            <a:r>
              <a:rPr lang="ar-SA" sz="2800" b="1" dirty="0">
                <a:cs typeface="(AH) Manal Black" pitchFamily="2" charset="-78"/>
              </a:rPr>
              <a:t> </a:t>
            </a:r>
            <a:r>
              <a:rPr lang="ar-AE" sz="2800" b="1" dirty="0">
                <a:cs typeface="(AH) Manal Black" pitchFamily="2" charset="-78"/>
              </a:rPr>
              <a:t>السعودي</a:t>
            </a:r>
            <a:endParaRPr lang="en-US" sz="2800" b="1" dirty="0">
              <a:cs typeface="(AH) Manal Black" pitchFamily="2" charset="-78"/>
            </a:endParaRPr>
          </a:p>
        </p:txBody>
      </p:sp>
    </p:spTree>
    <p:extLst>
      <p:ext uri="{BB962C8B-B14F-4D97-AF65-F5344CB8AC3E}">
        <p14:creationId xmlns:p14="http://schemas.microsoft.com/office/powerpoint/2010/main" val="20361783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smtClean="0">
                <a:cs typeface="Akhbar MT" pitchFamily="2" charset="-78"/>
              </a:rPr>
              <a:t>معلومة</a:t>
            </a:r>
          </a:p>
          <a:p>
            <a:pPr algn="ctr"/>
            <a:r>
              <a:rPr lang="ar-SA" sz="2400" b="1" smtClean="0">
                <a:cs typeface="Akhbar MT" pitchFamily="2" charset="-78"/>
              </a:rPr>
              <a:t> </a:t>
            </a:r>
            <a:r>
              <a:rPr lang="ar-SA" sz="2400" b="1" dirty="0" err="1" smtClean="0">
                <a:cs typeface="Akhbar MT" pitchFamily="2" charset="-78"/>
              </a:rPr>
              <a:t>إثرائية</a:t>
            </a:r>
            <a:endParaRPr lang="en-US" sz="2400" b="1" dirty="0">
              <a:cs typeface="Akhbar MT" pitchFamily="2" charset="-78"/>
            </a:endParaRPr>
          </a:p>
        </p:txBody>
      </p:sp>
      <p:pic>
        <p:nvPicPr>
          <p:cNvPr id="15" name="Picture 8"/>
          <p:cNvPicPr>
            <a:picLocks noChangeAspect="1"/>
          </p:cNvPicPr>
          <p:nvPr/>
        </p:nvPicPr>
        <p:blipFill>
          <a:blip r:embed="rId6"/>
          <a:srcRect/>
          <a:stretch>
            <a:fillRect/>
          </a:stretch>
        </p:blipFill>
        <p:spPr>
          <a:xfrm>
            <a:off x="421995" y="3376362"/>
            <a:ext cx="1251450" cy="760524"/>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sp>
        <p:nvSpPr>
          <p:cNvPr id="20" name="مربع نص 19">
            <a:extLst>
              <a:ext uri="{FF2B5EF4-FFF2-40B4-BE49-F238E27FC236}">
                <a16:creationId xmlns:a16="http://schemas.microsoft.com/office/drawing/2014/main" xmlns="" id="{0B36BFC3-6999-40E8-87FA-7F29A518FDF5}"/>
              </a:ext>
            </a:extLst>
          </p:cNvPr>
          <p:cNvSpPr txBox="1"/>
          <p:nvPr/>
        </p:nvSpPr>
        <p:spPr>
          <a:xfrm>
            <a:off x="2951101" y="633557"/>
            <a:ext cx="8066164" cy="1200329"/>
          </a:xfrm>
          <a:prstGeom prst="rect">
            <a:avLst/>
          </a:prstGeom>
          <a:noFill/>
        </p:spPr>
        <p:txBody>
          <a:bodyPr wrap="square" rtlCol="1">
            <a:spAutoFit/>
          </a:bodyPr>
          <a:lstStyle/>
          <a:p>
            <a:pPr algn="ctr"/>
            <a:r>
              <a:rPr lang="ar-SA" sz="3600" b="1" i="0" dirty="0" smtClean="0">
                <a:solidFill>
                  <a:srgbClr val="000000"/>
                </a:solidFill>
                <a:effectLst/>
                <a:latin typeface="Tahoma" panose="020B0604030504040204" pitchFamily="34" charset="0"/>
                <a:cs typeface="+mj-cs"/>
              </a:rPr>
              <a:t>الخط الذي يزين كسوة </a:t>
            </a:r>
            <a:r>
              <a:rPr lang="ar-SA" sz="3600" b="1" i="0" dirty="0">
                <a:solidFill>
                  <a:srgbClr val="000000"/>
                </a:solidFill>
                <a:effectLst/>
                <a:latin typeface="Tahoma" panose="020B0604030504040204" pitchFamily="34" charset="0"/>
                <a:cs typeface="+mj-cs"/>
              </a:rPr>
              <a:t>الكعبة </a:t>
            </a:r>
            <a:r>
              <a:rPr lang="ar-SA" sz="3600" b="1" dirty="0" smtClean="0">
                <a:solidFill>
                  <a:srgbClr val="000000"/>
                </a:solidFill>
                <a:latin typeface="Tahoma" panose="020B0604030504040204" pitchFamily="34" charset="0"/>
                <a:cs typeface="+mj-cs"/>
              </a:rPr>
              <a:t>هو</a:t>
            </a:r>
            <a:r>
              <a:rPr lang="ar-SA" sz="3600" b="1" i="0" dirty="0" smtClean="0">
                <a:solidFill>
                  <a:srgbClr val="000000"/>
                </a:solidFill>
                <a:effectLst/>
                <a:latin typeface="Tahoma" panose="020B0604030504040204" pitchFamily="34" charset="0"/>
                <a:cs typeface="+mj-cs"/>
              </a:rPr>
              <a:t> ( </a:t>
            </a:r>
            <a:r>
              <a:rPr lang="ar-SA" sz="3600" b="1" i="0" dirty="0">
                <a:solidFill>
                  <a:srgbClr val="FF0000"/>
                </a:solidFill>
                <a:effectLst/>
                <a:latin typeface="Tahoma" panose="020B0604030504040204" pitchFamily="34" charset="0"/>
                <a:cs typeface="+mj-cs"/>
              </a:rPr>
              <a:t>خط الثلث </a:t>
            </a:r>
            <a:r>
              <a:rPr lang="ar-SA" sz="3600" b="1" i="0" dirty="0">
                <a:solidFill>
                  <a:srgbClr val="000000"/>
                </a:solidFill>
                <a:effectLst/>
                <a:latin typeface="Tahoma" panose="020B0604030504040204" pitchFamily="34" charset="0"/>
                <a:cs typeface="+mj-cs"/>
              </a:rPr>
              <a:t>) </a:t>
            </a:r>
            <a:r>
              <a:rPr lang="ar-SA" sz="3600" b="1" i="0" dirty="0" smtClean="0">
                <a:solidFill>
                  <a:srgbClr val="000000"/>
                </a:solidFill>
                <a:effectLst/>
                <a:latin typeface="Tahoma" panose="020B0604030504040204" pitchFamily="34" charset="0"/>
                <a:cs typeface="+mj-cs"/>
              </a:rPr>
              <a:t>ومن مميزاته المرونة </a:t>
            </a:r>
            <a:r>
              <a:rPr lang="ar-SA" sz="3600" b="1" i="0" dirty="0">
                <a:solidFill>
                  <a:srgbClr val="000000"/>
                </a:solidFill>
                <a:effectLst/>
                <a:latin typeface="Tahoma" panose="020B0604030504040204" pitchFamily="34" charset="0"/>
                <a:cs typeface="+mj-cs"/>
              </a:rPr>
              <a:t>ومتانة التركيب وبراعة </a:t>
            </a:r>
            <a:r>
              <a:rPr lang="ar-SA" sz="3600" b="1" i="0" dirty="0" smtClean="0">
                <a:solidFill>
                  <a:srgbClr val="000000"/>
                </a:solidFill>
                <a:effectLst/>
                <a:latin typeface="Tahoma" panose="020B0604030504040204" pitchFamily="34" charset="0"/>
                <a:cs typeface="+mj-cs"/>
              </a:rPr>
              <a:t>التنسيق .</a:t>
            </a:r>
            <a:endParaRPr lang="ar-SA" sz="3600" b="1" dirty="0">
              <a:cs typeface="+mj-cs"/>
            </a:endParaRPr>
          </a:p>
        </p:txBody>
      </p:sp>
      <p:pic>
        <p:nvPicPr>
          <p:cNvPr id="21" name="Picture 4" descr="نتيجة بحث الصور عن مختار عالم شقدار">
            <a:extLst>
              <a:ext uri="{FF2B5EF4-FFF2-40B4-BE49-F238E27FC236}">
                <a16:creationId xmlns:a16="http://schemas.microsoft.com/office/drawing/2014/main" xmlns="" id="{C4AE67D8-7B3C-4A41-A857-77FDC8E708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6089" y="2591571"/>
            <a:ext cx="5356188" cy="24779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xmlns="" id="{CAC45CE4-03AA-4583-8603-A7222C10B8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5051800" y="1864519"/>
            <a:ext cx="2141765" cy="572368"/>
          </a:xfrm>
          <a:prstGeom prst="rect">
            <a:avLst/>
          </a:prstGeom>
        </p:spPr>
      </p:pic>
      <p:sp>
        <p:nvSpPr>
          <p:cNvPr id="23" name="مربع نص 22">
            <a:extLst>
              <a:ext uri="{FF2B5EF4-FFF2-40B4-BE49-F238E27FC236}">
                <a16:creationId xmlns:a16="http://schemas.microsoft.com/office/drawing/2014/main" xmlns="" id="{0B36BFC3-6999-40E8-87FA-7F29A518FDF5}"/>
              </a:ext>
            </a:extLst>
          </p:cNvPr>
          <p:cNvSpPr txBox="1"/>
          <p:nvPr/>
        </p:nvSpPr>
        <p:spPr>
          <a:xfrm>
            <a:off x="6963271" y="1805771"/>
            <a:ext cx="2623318" cy="707886"/>
          </a:xfrm>
          <a:prstGeom prst="rect">
            <a:avLst/>
          </a:prstGeom>
          <a:noFill/>
        </p:spPr>
        <p:txBody>
          <a:bodyPr wrap="square" rtlCol="1">
            <a:spAutoFit/>
          </a:bodyPr>
          <a:lstStyle/>
          <a:p>
            <a:pPr algn="ctr"/>
            <a:r>
              <a:rPr lang="ar-SA" sz="4000" b="1" dirty="0" smtClean="0">
                <a:solidFill>
                  <a:srgbClr val="FF0000"/>
                </a:solidFill>
                <a:cs typeface="+mj-cs"/>
              </a:rPr>
              <a:t>خط الثلث</a:t>
            </a:r>
            <a:endParaRPr lang="ar-SA" sz="4000" b="1" dirty="0">
              <a:solidFill>
                <a:srgbClr val="FF0000"/>
              </a:solidFill>
              <a:cs typeface="+mj-cs"/>
            </a:endParaRPr>
          </a:p>
        </p:txBody>
      </p:sp>
    </p:spTree>
    <p:extLst>
      <p:ext uri="{BB962C8B-B14F-4D97-AF65-F5344CB8AC3E}">
        <p14:creationId xmlns:p14="http://schemas.microsoft.com/office/powerpoint/2010/main" val="3907932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بطاقة</a:t>
            </a:r>
          </a:p>
          <a:p>
            <a:pPr algn="ctr"/>
            <a:r>
              <a:rPr lang="ar-SA" sz="2400" b="1" dirty="0" smtClean="0">
                <a:cs typeface="Akhbar MT" pitchFamily="2" charset="-78"/>
              </a:rPr>
              <a:t>خروج</a:t>
            </a:r>
            <a:endParaRPr lang="en-US" sz="2400" b="1" dirty="0">
              <a:cs typeface="Akhbar MT" pitchFamily="2" charset="-78"/>
            </a:endParaRPr>
          </a:p>
        </p:txBody>
      </p:sp>
      <p:pic>
        <p:nvPicPr>
          <p:cNvPr id="13" name="صورة 12">
            <a:extLst>
              <a:ext uri="{FF2B5EF4-FFF2-40B4-BE49-F238E27FC236}">
                <a16:creationId xmlns:lc="http://schemas.openxmlformats.org/drawingml/2006/lockedCanvas" xmlns:a16="http://schemas.microsoft.com/office/drawing/2014/main" xmlns="" id="{F0C9C1D9-72F4-4B07-9CB4-E42C324655C0}"/>
              </a:ext>
            </a:extLst>
          </p:cNvPr>
          <p:cNvPicPr>
            <a:picLocks noChangeAspect="1"/>
          </p:cNvPicPr>
          <p:nvPr/>
        </p:nvPicPr>
        <p:blipFill>
          <a:blip r:embed="rId9"/>
          <a:stretch>
            <a:fillRect/>
          </a:stretch>
        </p:blipFill>
        <p:spPr>
          <a:xfrm>
            <a:off x="2510073" y="984070"/>
            <a:ext cx="8997000" cy="4027771"/>
          </a:xfrm>
          <a:prstGeom prst="rect">
            <a:avLst/>
          </a:prstGeom>
        </p:spPr>
      </p:pic>
      <p:sp>
        <p:nvSpPr>
          <p:cNvPr id="17" name="مستطيل 16">
            <a:extLst>
              <a:ext uri="{FF2B5EF4-FFF2-40B4-BE49-F238E27FC236}">
                <a16:creationId xmlns:lc="http://schemas.openxmlformats.org/drawingml/2006/lockedCanvas" xmlns:a16="http://schemas.microsoft.com/office/drawing/2014/main" xmlns="" id="{AEE7E54C-F57D-4589-9CB4-424B55AFAB7E}"/>
              </a:ext>
            </a:extLst>
          </p:cNvPr>
          <p:cNvSpPr/>
          <p:nvPr/>
        </p:nvSpPr>
        <p:spPr>
          <a:xfrm>
            <a:off x="5808379" y="952290"/>
            <a:ext cx="5491341" cy="1077218"/>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defRPr/>
            </a:pPr>
            <a:r>
              <a:rPr lang="ar-SA" sz="3200" b="1" dirty="0">
                <a:solidFill>
                  <a:srgbClr val="FF0000"/>
                </a:solidFill>
              </a:rPr>
              <a:t>من خلال شريط الذكريات</a:t>
            </a:r>
            <a:r>
              <a:rPr lang="ar-SA" sz="3200" b="1" dirty="0">
                <a:solidFill>
                  <a:srgbClr val="FF0000"/>
                </a:solidFill>
                <a:cs typeface="Times New Roman" panose="02020603050405020304" pitchFamily="18"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smtClean="0">
                <a:solidFill>
                  <a:srgbClr val="FF0000"/>
                </a:solidFill>
                <a:latin typeface="Calibri" panose="020F0502020204030204"/>
                <a:cs typeface="Arial" panose="020B0604020202020204" pitchFamily="34" charset="0"/>
              </a:rPr>
              <a:t>لن</a:t>
            </a:r>
            <a:r>
              <a:rPr kumimoji="0" lang="ar-SA" sz="3200" b="1" i="0" u="none" strike="noStrike" kern="1200" cap="none" spc="0" normalizeH="0" baseline="0" noProof="0" dirty="0" smtClean="0">
                <a:ln>
                  <a:noFill/>
                </a:ln>
                <a:solidFill>
                  <a:srgbClr val="FF0000"/>
                </a:solidFill>
                <a:effectLst/>
                <a:uLnTx/>
                <a:uFillTx/>
                <a:latin typeface="Calibri" panose="020F0502020204030204"/>
                <a:ea typeface="+mn-ea"/>
                <a:cs typeface="Arial" panose="020B0604020202020204" pitchFamily="34" charset="0"/>
              </a:rPr>
              <a:t>سترجع ما درسناه خلال الحصة</a:t>
            </a:r>
            <a:endParaRPr kumimoji="0" lang="ar-SA"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18" name="مربع نص 21">
            <a:extLst>
              <a:ext uri="{FF2B5EF4-FFF2-40B4-BE49-F238E27FC236}">
                <a16:creationId xmlns:lc="http://schemas.openxmlformats.org/drawingml/2006/lockedCanvas" xmlns:a16="http://schemas.microsoft.com/office/drawing/2014/main" xmlns="" id="{49A2DB06-3049-4666-8366-FF2E9DD4EEA5}"/>
              </a:ext>
            </a:extLst>
          </p:cNvPr>
          <p:cNvSpPr txBox="1"/>
          <p:nvPr/>
        </p:nvSpPr>
        <p:spPr>
          <a:xfrm>
            <a:off x="5681828" y="3376362"/>
            <a:ext cx="2339294" cy="1133965"/>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b="1" kern="0" dirty="0" smtClean="0">
                <a:latin typeface="Calibri"/>
                <a:cs typeface="Times New Roman" panose="02020603050405020304" pitchFamily="18" charset="0"/>
              </a:rPr>
              <a:t>عددي مميزات</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b="1" kern="0" dirty="0" smtClean="0">
                <a:latin typeface="Calibri"/>
                <a:cs typeface="Times New Roman" panose="02020603050405020304" pitchFamily="18" charset="0"/>
              </a:rPr>
              <a:t> خط النسخ </a:t>
            </a:r>
            <a:r>
              <a:rPr kumimoji="0" lang="ar-SA" sz="2400" b="1" i="0" u="none" strike="noStrike" kern="0" cap="none" spc="0" normalizeH="0" baseline="0" noProof="0" dirty="0" smtClean="0">
                <a:ln>
                  <a:noFill/>
                </a:ln>
                <a:effectLst/>
                <a:uLnTx/>
                <a:uFillTx/>
                <a:latin typeface="Calibri"/>
                <a:cs typeface="Times New Roman" panose="02020603050405020304" pitchFamily="18" charset="0"/>
              </a:rPr>
              <a:t>؟</a:t>
            </a:r>
            <a:endParaRPr kumimoji="0" lang="ar-SA" sz="2400" b="1" i="0" u="none" strike="noStrike" kern="0" cap="none" spc="0" normalizeH="0" baseline="0" noProof="0" dirty="0">
              <a:ln>
                <a:noFill/>
              </a:ln>
              <a:effectLst/>
              <a:uLnTx/>
              <a:uFillTx/>
              <a:latin typeface="Calibri"/>
              <a:cs typeface="Times New Roman" panose="02020603050405020304" pitchFamily="18" charset="0"/>
            </a:endParaRPr>
          </a:p>
        </p:txBody>
      </p:sp>
      <p:pic>
        <p:nvPicPr>
          <p:cNvPr id="19" name="Picture 8"/>
          <p:cNvPicPr>
            <a:picLocks noChangeAspect="1"/>
          </p:cNvPicPr>
          <p:nvPr/>
        </p:nvPicPr>
        <p:blipFill>
          <a:blip r:embed="rId6"/>
          <a:srcRect/>
          <a:stretch>
            <a:fillRect/>
          </a:stretch>
        </p:blipFill>
        <p:spPr>
          <a:xfrm>
            <a:off x="421995" y="3376362"/>
            <a:ext cx="1251450" cy="760524"/>
          </a:xfrm>
          <a:prstGeom prst="rect">
            <a:avLst/>
          </a:prstGeom>
        </p:spPr>
      </p:pic>
      <p:sp>
        <p:nvSpPr>
          <p:cNvPr id="20"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spTree>
    <p:extLst>
      <p:ext uri="{BB962C8B-B14F-4D97-AF65-F5344CB8AC3E}">
        <p14:creationId xmlns:p14="http://schemas.microsoft.com/office/powerpoint/2010/main" val="3428196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1"/>
            <a:ext cx="1771781" cy="1889165"/>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0" name="Picture 8"/>
          <p:cNvPicPr>
            <a:picLocks noChangeAspect="1"/>
          </p:cNvPicPr>
          <p:nvPr/>
        </p:nvPicPr>
        <p:blipFill>
          <a:blip r:embed="rId6"/>
          <a:srcRect/>
          <a:stretch>
            <a:fillRect/>
          </a:stretch>
        </p:blipFill>
        <p:spPr>
          <a:xfrm>
            <a:off x="217960" y="2878621"/>
            <a:ext cx="1771781" cy="1144185"/>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xmlns="" id="{F7209332-8D2D-4CEF-B839-9EC6860FE46A}"/>
              </a:ext>
            </a:extLst>
          </p:cNvPr>
          <p:cNvSpPr/>
          <p:nvPr/>
        </p:nvSpPr>
        <p:spPr>
          <a:xfrm>
            <a:off x="315052" y="936033"/>
            <a:ext cx="1511895" cy="1369504"/>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ar-SA"/>
          </a:p>
        </p:txBody>
      </p:sp>
      <p:sp>
        <p:nvSpPr>
          <p:cNvPr id="19" name="مستطيل 18">
            <a:extLst>
              <a:ext uri="{FF2B5EF4-FFF2-40B4-BE49-F238E27FC236}">
                <a16:creationId xmlns:a16="http://schemas.microsoft.com/office/drawing/2014/main" xmlns="" id="{0526A6D1-248D-4CC6-BB17-57EAA18ADA9F}"/>
              </a:ext>
            </a:extLst>
          </p:cNvPr>
          <p:cNvSpPr/>
          <p:nvPr/>
        </p:nvSpPr>
        <p:spPr>
          <a:xfrm>
            <a:off x="428018" y="2981183"/>
            <a:ext cx="1231845" cy="922602"/>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 name="Picture 2" descr="رسوم متحركة غرفة الدراسة الكرتون دراسة ركن من الدراسة, غرفة فنية, بسيط,  دراسة بسيطة PNG والمتجهات للتحميل مجانا"/>
          <p:cNvPicPr>
            <a:picLocks noChangeAspect="1" noChangeArrowheads="1"/>
          </p:cNvPicPr>
          <p:nvPr/>
        </p:nvPicPr>
        <p:blipFill rotWithShape="1">
          <a:blip r:embed="rId11">
            <a:clrChange>
              <a:clrFrom>
                <a:srgbClr val="F5F5F5"/>
              </a:clrFrom>
              <a:clrTo>
                <a:srgbClr val="F5F5F5">
                  <a:alpha val="0"/>
                </a:srgbClr>
              </a:clrTo>
            </a:clrChange>
            <a:extLst>
              <a:ext uri="{28A0092B-C50C-407E-A947-70E740481C1C}">
                <a14:useLocalDpi xmlns:a14="http://schemas.microsoft.com/office/drawing/2010/main" val="0"/>
              </a:ext>
            </a:extLst>
          </a:blip>
          <a:srcRect l="14947" t="11525" r="13593" b="10769"/>
          <a:stretch/>
        </p:blipFill>
        <p:spPr bwMode="auto">
          <a:xfrm>
            <a:off x="3519700" y="545537"/>
            <a:ext cx="6283632" cy="47355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p:cNvPicPr>
            <a:picLocks noChangeAspect="1"/>
          </p:cNvPicPr>
          <p:nvPr/>
        </p:nvPicPr>
        <p:blipFill rotWithShape="1">
          <a:blip r:embed="rId6"/>
          <a:srcRect r="3432"/>
          <a:stretch/>
        </p:blipFill>
        <p:spPr>
          <a:xfrm>
            <a:off x="4013658" y="1975197"/>
            <a:ext cx="2501900" cy="903424"/>
          </a:xfrm>
          <a:prstGeom prst="rect">
            <a:avLst/>
          </a:prstGeom>
        </p:spPr>
      </p:pic>
      <p:sp>
        <p:nvSpPr>
          <p:cNvPr id="22" name="مستطيل 21"/>
          <p:cNvSpPr/>
          <p:nvPr/>
        </p:nvSpPr>
        <p:spPr>
          <a:xfrm>
            <a:off x="7593480" y="936033"/>
            <a:ext cx="1359877" cy="650832"/>
          </a:xfrm>
          <a:prstGeom prst="rect">
            <a:avLst/>
          </a:prstGeom>
          <a:noFill/>
          <a:ln w="38100">
            <a:noFill/>
          </a:ln>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b="1" u="sng" dirty="0">
                <a:solidFill>
                  <a:srgbClr val="FF0000"/>
                </a:solidFill>
              </a:rPr>
              <a:t>الواجب </a:t>
            </a:r>
            <a:r>
              <a:rPr lang="ar-SA" sz="2800" b="1" u="sng" dirty="0" smtClean="0">
                <a:solidFill>
                  <a:srgbClr val="FF0000"/>
                </a:solidFill>
              </a:rPr>
              <a:t>:</a:t>
            </a:r>
            <a:endParaRPr lang="ar-SA" sz="2800" b="1" u="sng" dirty="0">
              <a:solidFill>
                <a:srgbClr val="FF0000"/>
              </a:solidFill>
            </a:endParaRPr>
          </a:p>
        </p:txBody>
      </p:sp>
      <p:sp>
        <p:nvSpPr>
          <p:cNvPr id="23" name="مستطيل 22"/>
          <p:cNvSpPr/>
          <p:nvPr/>
        </p:nvSpPr>
        <p:spPr>
          <a:xfrm>
            <a:off x="4139161" y="2081064"/>
            <a:ext cx="2250894" cy="650832"/>
          </a:xfrm>
          <a:prstGeom prst="rect">
            <a:avLst/>
          </a:prstGeom>
          <a:noFill/>
          <a:ln w="38100">
            <a:noFill/>
          </a:ln>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400" b="1" dirty="0" smtClean="0">
                <a:solidFill>
                  <a:srgbClr val="FF0000"/>
                </a:solidFill>
              </a:rPr>
              <a:t>أعيد وأرسم</a:t>
            </a:r>
          </a:p>
          <a:p>
            <a:pPr algn="ctr">
              <a:defRPr/>
            </a:pPr>
            <a:r>
              <a:rPr lang="ar-SA" sz="2400" b="1" dirty="0" smtClean="0">
                <a:solidFill>
                  <a:srgbClr val="FF0000"/>
                </a:solidFill>
              </a:rPr>
              <a:t> ص 73</a:t>
            </a:r>
            <a:endParaRPr lang="ar-SA" sz="2400" b="1" dirty="0">
              <a:solidFill>
                <a:srgbClr val="FF0000"/>
              </a:solidFill>
            </a:endParaRPr>
          </a:p>
        </p:txBody>
      </p:sp>
    </p:spTree>
    <p:extLst>
      <p:ext uri="{BB962C8B-B14F-4D97-AF65-F5344CB8AC3E}">
        <p14:creationId xmlns:p14="http://schemas.microsoft.com/office/powerpoint/2010/main" val="2425015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80">
                                          <p:stCondLst>
                                            <p:cond delay="0"/>
                                          </p:stCondLst>
                                        </p:cTn>
                                        <p:tgtEl>
                                          <p:spTgt spid="23"/>
                                        </p:tgtEl>
                                      </p:cBhvr>
                                    </p:animEffect>
                                    <p:anim calcmode="lin" valueType="num">
                                      <p:cBhvr>
                                        <p:cTn id="2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1" dur="26">
                                          <p:stCondLst>
                                            <p:cond delay="650"/>
                                          </p:stCondLst>
                                        </p:cTn>
                                        <p:tgtEl>
                                          <p:spTgt spid="23"/>
                                        </p:tgtEl>
                                      </p:cBhvr>
                                      <p:to x="100000" y="60000"/>
                                    </p:animScale>
                                    <p:animScale>
                                      <p:cBhvr>
                                        <p:cTn id="32" dur="166" decel="50000">
                                          <p:stCondLst>
                                            <p:cond delay="676"/>
                                          </p:stCondLst>
                                        </p:cTn>
                                        <p:tgtEl>
                                          <p:spTgt spid="23"/>
                                        </p:tgtEl>
                                      </p:cBhvr>
                                      <p:to x="100000" y="100000"/>
                                    </p:animScale>
                                    <p:animScale>
                                      <p:cBhvr>
                                        <p:cTn id="33" dur="26">
                                          <p:stCondLst>
                                            <p:cond delay="1312"/>
                                          </p:stCondLst>
                                        </p:cTn>
                                        <p:tgtEl>
                                          <p:spTgt spid="23"/>
                                        </p:tgtEl>
                                      </p:cBhvr>
                                      <p:to x="100000" y="80000"/>
                                    </p:animScale>
                                    <p:animScale>
                                      <p:cBhvr>
                                        <p:cTn id="34" dur="166" decel="50000">
                                          <p:stCondLst>
                                            <p:cond delay="1338"/>
                                          </p:stCondLst>
                                        </p:cTn>
                                        <p:tgtEl>
                                          <p:spTgt spid="23"/>
                                        </p:tgtEl>
                                      </p:cBhvr>
                                      <p:to x="100000" y="100000"/>
                                    </p:animScale>
                                    <p:animScale>
                                      <p:cBhvr>
                                        <p:cTn id="35" dur="26">
                                          <p:stCondLst>
                                            <p:cond delay="1642"/>
                                          </p:stCondLst>
                                        </p:cTn>
                                        <p:tgtEl>
                                          <p:spTgt spid="23"/>
                                        </p:tgtEl>
                                      </p:cBhvr>
                                      <p:to x="100000" y="90000"/>
                                    </p:animScale>
                                    <p:animScale>
                                      <p:cBhvr>
                                        <p:cTn id="36" dur="166" decel="50000">
                                          <p:stCondLst>
                                            <p:cond delay="1668"/>
                                          </p:stCondLst>
                                        </p:cTn>
                                        <p:tgtEl>
                                          <p:spTgt spid="23"/>
                                        </p:tgtEl>
                                      </p:cBhvr>
                                      <p:to x="100000" y="100000"/>
                                    </p:animScale>
                                    <p:animScale>
                                      <p:cBhvr>
                                        <p:cTn id="37" dur="26">
                                          <p:stCondLst>
                                            <p:cond delay="1808"/>
                                          </p:stCondLst>
                                        </p:cTn>
                                        <p:tgtEl>
                                          <p:spTgt spid="23"/>
                                        </p:tgtEl>
                                      </p:cBhvr>
                                      <p:to x="100000" y="95000"/>
                                    </p:animScale>
                                    <p:animScale>
                                      <p:cBhvr>
                                        <p:cTn id="3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0" name="Picture 8"/>
          <p:cNvPicPr>
            <a:picLocks noChangeAspect="1"/>
          </p:cNvPicPr>
          <p:nvPr/>
        </p:nvPicPr>
        <p:blipFill>
          <a:blip r:embed="rId6"/>
          <a:srcRect/>
          <a:stretch>
            <a:fillRect/>
          </a:stretch>
        </p:blipFill>
        <p:spPr>
          <a:xfrm>
            <a:off x="206720" y="2408003"/>
            <a:ext cx="1771781" cy="1148576"/>
          </a:xfrm>
          <a:prstGeom prst="rect">
            <a:avLst/>
          </a:prstGeom>
        </p:spPr>
      </p:pic>
      <p:sp>
        <p:nvSpPr>
          <p:cNvPr id="13"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قوانين التعلم </a:t>
            </a:r>
          </a:p>
          <a:p>
            <a:pPr algn="ctr"/>
            <a:r>
              <a:rPr lang="ar-SA" sz="2400" b="1" dirty="0" smtClean="0">
                <a:cs typeface="Akhbar MT" pitchFamily="2" charset="-78"/>
              </a:rPr>
              <a:t>عن بعد</a:t>
            </a:r>
            <a:endParaRPr lang="en-US" sz="2400" b="1" dirty="0">
              <a:cs typeface="Akhbar MT" pitchFamily="2" charset="-78"/>
            </a:endParaRPr>
          </a:p>
        </p:txBody>
      </p:sp>
      <p:pic>
        <p:nvPicPr>
          <p:cNvPr id="15" name="Picture 26" descr="برنامج مايكروسوفت تيمز للدخول منصة مدرستي للطلاب - دخول منصتي مدرستي ١٤٤٢ -  جريدة لحظات نيوز برنامج مايكروسوفت تيمز">
            <a:extLst>
              <a:ext uri="{FF2B5EF4-FFF2-40B4-BE49-F238E27FC236}">
                <a16:creationId xmlns:a16="http://schemas.microsoft.com/office/drawing/2014/main" xmlns="" id="{14F517B9-D2A1-45C7-9DB3-25CA5B762B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335" y="2541791"/>
            <a:ext cx="1170860" cy="880999"/>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6" name="صورة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3245" y="534518"/>
            <a:ext cx="8598235" cy="4608992"/>
          </a:xfrm>
          <a:prstGeom prst="rect">
            <a:avLst/>
          </a:prstGeom>
        </p:spPr>
      </p:pic>
    </p:spTree>
    <p:extLst>
      <p:ext uri="{BB962C8B-B14F-4D97-AF65-F5344CB8AC3E}">
        <p14:creationId xmlns:p14="http://schemas.microsoft.com/office/powerpoint/2010/main" val="554360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4">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5">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6">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7">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8"/>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0" name="Picture 8"/>
          <p:cNvPicPr>
            <a:picLocks noChangeAspect="1"/>
          </p:cNvPicPr>
          <p:nvPr/>
        </p:nvPicPr>
        <p:blipFill>
          <a:blip r:embed="rId8"/>
          <a:srcRect/>
          <a:stretch>
            <a:fillRect/>
          </a:stretch>
        </p:blipFill>
        <p:spPr>
          <a:xfrm>
            <a:off x="206720" y="2408003"/>
            <a:ext cx="1771781" cy="1148576"/>
          </a:xfrm>
          <a:prstGeom prst="rect">
            <a:avLst/>
          </a:prstGeom>
        </p:spPr>
      </p:pic>
      <p:sp>
        <p:nvSpPr>
          <p:cNvPr id="11"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التغذية </a:t>
            </a:r>
          </a:p>
          <a:p>
            <a:pPr algn="ctr"/>
            <a:r>
              <a:rPr lang="ar-SA" sz="2400" b="1" dirty="0" smtClean="0">
                <a:cs typeface="Akhbar MT" pitchFamily="2" charset="-78"/>
              </a:rPr>
              <a:t>الراجعة</a:t>
            </a:r>
            <a:endParaRPr lang="en-US" sz="2400" b="1" dirty="0">
              <a:cs typeface="Akhbar MT" pitchFamily="2" charset="-78"/>
            </a:endParaRPr>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74742" y="2597089"/>
            <a:ext cx="1815000" cy="830997"/>
          </a:xfrm>
          <a:prstGeom prst="rect">
            <a:avLst/>
          </a:prstGeom>
          <a:noFill/>
        </p:spPr>
        <p:txBody>
          <a:bodyPr wrap="square" rtlCol="0">
            <a:spAutoFit/>
          </a:bodyPr>
          <a:lstStyle/>
          <a:p>
            <a:pPr algn="ctr"/>
            <a:r>
              <a:rPr lang="ar-SA" sz="2400" b="1" dirty="0" smtClean="0">
                <a:cs typeface="Akhbar MT" pitchFamily="2" charset="-78"/>
              </a:rPr>
              <a:t>استراتيجية</a:t>
            </a:r>
          </a:p>
          <a:p>
            <a:pPr algn="ctr"/>
            <a:r>
              <a:rPr lang="ar-SA" sz="2400" b="1" dirty="0" smtClean="0">
                <a:cs typeface="Akhbar MT" pitchFamily="2" charset="-78"/>
              </a:rPr>
              <a:t> التعلم باللعب</a:t>
            </a:r>
            <a:endParaRPr lang="en-US" sz="2400" b="1" dirty="0">
              <a:cs typeface="Akhbar MT" pitchFamily="2" charset="-78"/>
            </a:endParaRPr>
          </a:p>
        </p:txBody>
      </p:sp>
      <p:sp>
        <p:nvSpPr>
          <p:cNvPr id="13" name="مستطيل 12"/>
          <p:cNvSpPr/>
          <p:nvPr/>
        </p:nvSpPr>
        <p:spPr>
          <a:xfrm>
            <a:off x="2419469" y="536186"/>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4" name="صورة 23"/>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5619" t="9091" b="53363"/>
          <a:stretch/>
        </p:blipFill>
        <p:spPr>
          <a:xfrm>
            <a:off x="8063739" y="609444"/>
            <a:ext cx="3209110" cy="1318075"/>
          </a:xfrm>
          <a:prstGeom prst="rect">
            <a:avLst/>
          </a:prstGeom>
        </p:spPr>
      </p:pic>
      <p:sp>
        <p:nvSpPr>
          <p:cNvPr id="26" name="الاجابه الصحيحه">
            <a:hlinkClick r:id="rId13" action="ppaction://hlinksldjump"/>
          </p:cNvPr>
          <p:cNvSpPr txBox="1"/>
          <p:nvPr/>
        </p:nvSpPr>
        <p:spPr>
          <a:xfrm>
            <a:off x="9084394" y="1301626"/>
            <a:ext cx="844062" cy="65634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718184" rtl="1">
              <a:defRPr sz="6090" b="1">
                <a:solidFill>
                  <a:srgbClr val="000000"/>
                </a:solidFill>
                <a:latin typeface="Calibri"/>
                <a:ea typeface="Calibri"/>
                <a:cs typeface="Calibri"/>
                <a:sym typeface="Calibri"/>
              </a:defRPr>
            </a:lvl1pPr>
          </a:lstStyle>
          <a:p>
            <a:pPr algn="ctr"/>
            <a:r>
              <a:rPr lang="ar-SA" sz="6600" dirty="0" smtClean="0">
                <a:solidFill>
                  <a:schemeClr val="tx1"/>
                </a:solidFill>
              </a:rPr>
              <a:t>1</a:t>
            </a:r>
            <a:endParaRPr sz="6600" dirty="0">
              <a:solidFill>
                <a:schemeClr val="tx1"/>
              </a:solidFill>
            </a:endParaRPr>
          </a:p>
        </p:txBody>
      </p:sp>
      <p:pic>
        <p:nvPicPr>
          <p:cNvPr id="27" name="صورة 26"/>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5619" t="9091" b="53363"/>
          <a:stretch/>
        </p:blipFill>
        <p:spPr>
          <a:xfrm>
            <a:off x="8039510" y="2152953"/>
            <a:ext cx="3209110" cy="1318075"/>
          </a:xfrm>
          <a:prstGeom prst="rect">
            <a:avLst/>
          </a:prstGeom>
        </p:spPr>
      </p:pic>
      <p:sp>
        <p:nvSpPr>
          <p:cNvPr id="28" name="الاجابه الصحيحه">
            <a:hlinkClick r:id="rId13" action="ppaction://hlinksldjump"/>
          </p:cNvPr>
          <p:cNvSpPr txBox="1"/>
          <p:nvPr/>
        </p:nvSpPr>
        <p:spPr>
          <a:xfrm>
            <a:off x="9053252" y="2803857"/>
            <a:ext cx="844062" cy="65634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718184" rtl="1">
              <a:defRPr sz="6090" b="1">
                <a:solidFill>
                  <a:srgbClr val="000000"/>
                </a:solidFill>
                <a:latin typeface="Calibri"/>
                <a:ea typeface="Calibri"/>
                <a:cs typeface="Calibri"/>
                <a:sym typeface="Calibri"/>
              </a:defRPr>
            </a:lvl1pPr>
          </a:lstStyle>
          <a:p>
            <a:pPr algn="ctr"/>
            <a:r>
              <a:rPr lang="ar-SA" sz="6600" dirty="0" smtClean="0">
                <a:solidFill>
                  <a:schemeClr val="tx1"/>
                </a:solidFill>
              </a:rPr>
              <a:t>2</a:t>
            </a:r>
            <a:endParaRPr sz="6600" dirty="0">
              <a:solidFill>
                <a:schemeClr val="tx1"/>
              </a:solidFill>
            </a:endParaRPr>
          </a:p>
        </p:txBody>
      </p:sp>
      <p:pic>
        <p:nvPicPr>
          <p:cNvPr id="29" name="صورة 28"/>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5619" t="9091" b="53363"/>
          <a:stretch/>
        </p:blipFill>
        <p:spPr>
          <a:xfrm>
            <a:off x="7856995" y="3617152"/>
            <a:ext cx="3209110" cy="1318075"/>
          </a:xfrm>
          <a:prstGeom prst="rect">
            <a:avLst/>
          </a:prstGeom>
        </p:spPr>
      </p:pic>
      <p:sp>
        <p:nvSpPr>
          <p:cNvPr id="30" name="الاجابه الصحيحه">
            <a:hlinkClick r:id="rId13" action="ppaction://hlinksldjump"/>
          </p:cNvPr>
          <p:cNvSpPr txBox="1"/>
          <p:nvPr/>
        </p:nvSpPr>
        <p:spPr>
          <a:xfrm>
            <a:off x="8916938" y="4260628"/>
            <a:ext cx="844062" cy="65634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718184" rtl="1">
              <a:defRPr sz="6090" b="1">
                <a:solidFill>
                  <a:srgbClr val="000000"/>
                </a:solidFill>
                <a:latin typeface="Calibri"/>
                <a:ea typeface="Calibri"/>
                <a:cs typeface="Calibri"/>
                <a:sym typeface="Calibri"/>
              </a:defRPr>
            </a:lvl1pPr>
          </a:lstStyle>
          <a:p>
            <a:pPr algn="ctr"/>
            <a:r>
              <a:rPr lang="ar-SA" sz="6600" dirty="0" smtClean="0">
                <a:solidFill>
                  <a:schemeClr val="tx1"/>
                </a:solidFill>
              </a:rPr>
              <a:t>3</a:t>
            </a:r>
            <a:endParaRPr sz="6600" dirty="0">
              <a:solidFill>
                <a:schemeClr val="tx1"/>
              </a:solidFill>
            </a:endParaRPr>
          </a:p>
        </p:txBody>
      </p:sp>
      <p:sp>
        <p:nvSpPr>
          <p:cNvPr id="31" name="الاجابه الصحيحه">
            <a:hlinkClick r:id="rId13" action="ppaction://hlinksldjump"/>
          </p:cNvPr>
          <p:cNvSpPr txBox="1"/>
          <p:nvPr/>
        </p:nvSpPr>
        <p:spPr>
          <a:xfrm>
            <a:off x="7151645" y="1515369"/>
            <a:ext cx="1824188" cy="610223"/>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fontScale="62500" lnSpcReduction="20000"/>
          </a:bodyPr>
          <a:lstStyle>
            <a:lvl1pPr defTabSz="718184" rtl="1">
              <a:defRPr sz="6090" b="1">
                <a:solidFill>
                  <a:srgbClr val="000000"/>
                </a:solidFill>
                <a:latin typeface="Calibri"/>
                <a:ea typeface="Calibri"/>
                <a:cs typeface="Calibri"/>
                <a:sym typeface="Calibri"/>
              </a:defRPr>
            </a:lvl1pPr>
          </a:lstStyle>
          <a:p>
            <a:pPr algn="ctr"/>
            <a:r>
              <a:rPr lang="ar-SA" dirty="0" smtClean="0"/>
              <a:t>الألف</a:t>
            </a:r>
            <a:endParaRPr dirty="0"/>
          </a:p>
        </p:txBody>
      </p:sp>
      <p:sp>
        <p:nvSpPr>
          <p:cNvPr id="32" name="الاجابه الصحيحه">
            <a:hlinkClick r:id="rId13" action="ppaction://hlinksldjump"/>
          </p:cNvPr>
          <p:cNvSpPr txBox="1"/>
          <p:nvPr/>
        </p:nvSpPr>
        <p:spPr>
          <a:xfrm>
            <a:off x="7113160" y="2999102"/>
            <a:ext cx="1824188" cy="610223"/>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fontScale="62500" lnSpcReduction="20000"/>
          </a:bodyPr>
          <a:lstStyle>
            <a:lvl1pPr defTabSz="718184" rtl="1">
              <a:defRPr sz="6090" b="1">
                <a:solidFill>
                  <a:srgbClr val="000000"/>
                </a:solidFill>
                <a:latin typeface="Calibri"/>
                <a:ea typeface="Calibri"/>
                <a:cs typeface="Calibri"/>
                <a:sym typeface="Calibri"/>
              </a:defRPr>
            </a:lvl1pPr>
          </a:lstStyle>
          <a:p>
            <a:pPr algn="ctr"/>
            <a:r>
              <a:rPr lang="ar-SA" dirty="0" smtClean="0"/>
              <a:t>الياء</a:t>
            </a:r>
            <a:endParaRPr dirty="0"/>
          </a:p>
        </p:txBody>
      </p:sp>
      <p:sp>
        <p:nvSpPr>
          <p:cNvPr id="33" name="الاجابه الصحيحه">
            <a:hlinkClick r:id="rId13" action="ppaction://hlinksldjump"/>
          </p:cNvPr>
          <p:cNvSpPr txBox="1"/>
          <p:nvPr/>
        </p:nvSpPr>
        <p:spPr>
          <a:xfrm>
            <a:off x="7092750" y="4567617"/>
            <a:ext cx="1824188" cy="610223"/>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fontScale="62500" lnSpcReduction="20000"/>
          </a:bodyPr>
          <a:lstStyle>
            <a:lvl1pPr defTabSz="718184" rtl="1">
              <a:defRPr sz="6090" b="1">
                <a:solidFill>
                  <a:srgbClr val="000000"/>
                </a:solidFill>
                <a:latin typeface="Calibri"/>
                <a:ea typeface="Calibri"/>
                <a:cs typeface="Calibri"/>
                <a:sym typeface="Calibri"/>
              </a:defRPr>
            </a:lvl1pPr>
          </a:lstStyle>
          <a:p>
            <a:pPr algn="ctr"/>
            <a:r>
              <a:rPr lang="ar-SA" dirty="0" smtClean="0"/>
              <a:t>الواو</a:t>
            </a:r>
            <a:endParaRPr dirty="0"/>
          </a:p>
        </p:txBody>
      </p:sp>
      <p:sp>
        <p:nvSpPr>
          <p:cNvPr id="34" name="الاجابه الصحيحه">
            <a:hlinkClick r:id="rId13" action="ppaction://hlinksldjump"/>
          </p:cNvPr>
          <p:cNvSpPr txBox="1"/>
          <p:nvPr/>
        </p:nvSpPr>
        <p:spPr>
          <a:xfrm>
            <a:off x="2741005" y="604981"/>
            <a:ext cx="3249691" cy="1230528"/>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718184" rtl="1">
              <a:defRPr sz="6090" b="1">
                <a:solidFill>
                  <a:srgbClr val="000000"/>
                </a:solidFill>
                <a:latin typeface="Calibri"/>
                <a:ea typeface="Calibri"/>
                <a:cs typeface="Calibri"/>
                <a:sym typeface="Calibri"/>
              </a:defRPr>
            </a:lvl1pPr>
          </a:lstStyle>
          <a:p>
            <a:pPr algn="ctr"/>
            <a:r>
              <a:rPr lang="ar-SA" sz="2400" dirty="0" smtClean="0"/>
              <a:t>العلامة الفرعية لرفع المبتدأ والخبر إذا كانا جمع مذكر سالم أو من الأسماء الخمسة :</a:t>
            </a:r>
            <a:endParaRPr sz="2400" dirty="0"/>
          </a:p>
        </p:txBody>
      </p:sp>
      <p:pic>
        <p:nvPicPr>
          <p:cNvPr id="37" name="Picture 2" descr="Ring Telephone Images, Stock Photos &amp; Vectors | Shutterstock"/>
          <p:cNvPicPr>
            <a:picLocks noChangeAspect="1" noChangeArrowheads="1"/>
          </p:cNvPicPr>
          <p:nvPr/>
        </p:nvPicPr>
        <p:blipFill rotWithShape="1">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l="4924" t="9832" b="10892"/>
          <a:stretch/>
        </p:blipFill>
        <p:spPr bwMode="auto">
          <a:xfrm>
            <a:off x="2550680" y="2101645"/>
            <a:ext cx="3305906" cy="30878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ing Telephone Images, Stock Photos &amp; Vectors | Shutterstock"/>
          <p:cNvPicPr>
            <a:picLocks noChangeAspect="1" noChangeArrowheads="1"/>
          </p:cNvPicPr>
          <p:nvPr/>
        </p:nvPicPr>
        <p:blipFill rotWithShape="1">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l="35222" t="24464" r="44886" b="61086"/>
          <a:stretch/>
        </p:blipFill>
        <p:spPr bwMode="auto">
          <a:xfrm>
            <a:off x="2600875" y="1939216"/>
            <a:ext cx="3176336" cy="11253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ing Telephone Images, Stock Photos &amp; Vectors | Shutterstock"/>
          <p:cNvPicPr>
            <a:picLocks noChangeAspect="1" noChangeArrowheads="1"/>
          </p:cNvPicPr>
          <p:nvPr/>
        </p:nvPicPr>
        <p:blipFill rotWithShape="1">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l="35222" t="24464" r="44886" b="61086"/>
          <a:stretch/>
        </p:blipFill>
        <p:spPr bwMode="auto">
          <a:xfrm>
            <a:off x="4582500" y="2185937"/>
            <a:ext cx="1274086" cy="1315342"/>
          </a:xfrm>
          <a:prstGeom prst="rect">
            <a:avLst/>
          </a:prstGeom>
          <a:noFill/>
          <a:extLst>
            <a:ext uri="{909E8E84-426E-40DD-AFC4-6F175D3DCCD1}">
              <a14:hiddenFill xmlns:a14="http://schemas.microsoft.com/office/drawing/2010/main">
                <a:solidFill>
                  <a:srgbClr val="FFFFFF"/>
                </a:solidFill>
              </a14:hiddenFill>
            </a:ext>
          </a:extLst>
        </p:spPr>
      </p:pic>
      <p:pic>
        <p:nvPicPr>
          <p:cNvPr id="35" name="صورة 34"/>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5619" t="9091" b="53363"/>
          <a:stretch/>
        </p:blipFill>
        <p:spPr>
          <a:xfrm>
            <a:off x="2673026" y="1829346"/>
            <a:ext cx="3209110" cy="1318075"/>
          </a:xfrm>
          <a:prstGeom prst="rect">
            <a:avLst/>
          </a:prstGeom>
        </p:spPr>
      </p:pic>
      <p:sp>
        <p:nvSpPr>
          <p:cNvPr id="36" name="الاجابه الصحيحه">
            <a:hlinkClick r:id="rId13" action="ppaction://hlinksldjump"/>
          </p:cNvPr>
          <p:cNvSpPr txBox="1"/>
          <p:nvPr/>
        </p:nvSpPr>
        <p:spPr>
          <a:xfrm>
            <a:off x="3670919" y="2530529"/>
            <a:ext cx="844062" cy="65634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718184" rtl="1">
              <a:defRPr sz="6090" b="1">
                <a:solidFill>
                  <a:srgbClr val="000000"/>
                </a:solidFill>
                <a:latin typeface="Calibri"/>
                <a:ea typeface="Calibri"/>
                <a:cs typeface="Calibri"/>
                <a:sym typeface="Calibri"/>
              </a:defRPr>
            </a:lvl1pPr>
          </a:lstStyle>
          <a:p>
            <a:pPr algn="ctr"/>
            <a:r>
              <a:rPr lang="ar-SA" sz="6600" dirty="0" smtClean="0">
                <a:solidFill>
                  <a:schemeClr val="tx1"/>
                </a:solidFill>
              </a:rPr>
              <a:t>3</a:t>
            </a:r>
            <a:endParaRPr sz="6600" dirty="0">
              <a:solidFill>
                <a:schemeClr val="tx1"/>
              </a:solidFill>
            </a:endParaRPr>
          </a:p>
        </p:txBody>
      </p:sp>
      <p:sp>
        <p:nvSpPr>
          <p:cNvPr id="40" name="الاجابه الصحيحه">
            <a:hlinkClick r:id="rId16" action="ppaction://hlinksldjump"/>
          </p:cNvPr>
          <p:cNvSpPr txBox="1"/>
          <p:nvPr/>
        </p:nvSpPr>
        <p:spPr>
          <a:xfrm>
            <a:off x="4471058" y="5291606"/>
            <a:ext cx="4088999" cy="394209"/>
          </a:xfrm>
          <a:prstGeom prst="rect">
            <a:avLst/>
          </a:prstGeom>
          <a:solidFill>
            <a:srgbClr val="C00000"/>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718184" rtl="1">
              <a:defRPr sz="6090" b="1">
                <a:solidFill>
                  <a:srgbClr val="000000"/>
                </a:solidFill>
                <a:latin typeface="Calibri"/>
                <a:ea typeface="Calibri"/>
                <a:cs typeface="Calibri"/>
                <a:sym typeface="Calibri"/>
              </a:defRPr>
            </a:lvl1pPr>
          </a:lstStyle>
          <a:p>
            <a:pPr algn="ctr"/>
            <a:r>
              <a:rPr lang="ar-SA" sz="2400" dirty="0" smtClean="0">
                <a:solidFill>
                  <a:schemeClr val="bg1"/>
                </a:solidFill>
              </a:rPr>
              <a:t>لنجد رقم التحويلة المناسبة للاتصال</a:t>
            </a:r>
            <a:endParaRPr lang="ar-SA" sz="2400" dirty="0">
              <a:solidFill>
                <a:schemeClr val="bg1"/>
              </a:solidFill>
            </a:endParaRPr>
          </a:p>
        </p:txBody>
      </p:sp>
      <p:pic>
        <p:nvPicPr>
          <p:cNvPr id="41" name="ELPHRG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673321" y="5777495"/>
            <a:ext cx="483696" cy="305673"/>
          </a:xfrm>
          <a:prstGeom prst="rect">
            <a:avLst/>
          </a:prstGeom>
        </p:spPr>
      </p:pic>
    </p:spTree>
    <p:extLst>
      <p:ext uri="{BB962C8B-B14F-4D97-AF65-F5344CB8AC3E}">
        <p14:creationId xmlns:p14="http://schemas.microsoft.com/office/powerpoint/2010/main" val="38584918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399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repeatCount="indefinite" fill="hold" display="0">
                  <p:stCondLst>
                    <p:cond delay="indefinite"/>
                  </p:stCondLst>
                  <p:endCondLst>
                    <p:cond evt="onStopAudio" delay="0">
                      <p:tgtEl>
                        <p:sldTgt/>
                      </p:tgtEl>
                    </p:cond>
                  </p:endCondLst>
                </p:cTn>
                <p:tgtEl>
                  <p:spTgt spid="41"/>
                </p:tgtEl>
              </p:cMediaNode>
            </p:audio>
          </p:childTnLst>
        </p:cTn>
      </p:par>
    </p:tnLst>
    <p:bldLst>
      <p:bldP spid="31" grpId="0" animBg="1"/>
      <p:bldP spid="32" grpId="0" animBg="1"/>
      <p:bldP spid="33"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4">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5">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6">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7">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8"/>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0" name="Picture 8"/>
          <p:cNvPicPr>
            <a:picLocks noChangeAspect="1"/>
          </p:cNvPicPr>
          <p:nvPr/>
        </p:nvPicPr>
        <p:blipFill>
          <a:blip r:embed="rId8"/>
          <a:srcRect/>
          <a:stretch>
            <a:fillRect/>
          </a:stretch>
        </p:blipFill>
        <p:spPr>
          <a:xfrm>
            <a:off x="206720" y="2408003"/>
            <a:ext cx="1771781" cy="1148576"/>
          </a:xfrm>
          <a:prstGeom prst="rect">
            <a:avLst/>
          </a:prstGeom>
        </p:spPr>
      </p:pic>
      <p:sp>
        <p:nvSpPr>
          <p:cNvPr id="11" name="TextBox 7">
            <a:extLst>
              <a:ext uri="{FF2B5EF4-FFF2-40B4-BE49-F238E27FC236}">
                <a16:creationId xmlns="" xmlns:a16="http://schemas.microsoft.com/office/drawing/2014/main"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التغذية </a:t>
            </a:r>
          </a:p>
          <a:p>
            <a:pPr algn="ctr"/>
            <a:r>
              <a:rPr lang="ar-SA" sz="2400" b="1" dirty="0" smtClean="0">
                <a:cs typeface="Akhbar MT" pitchFamily="2" charset="-78"/>
              </a:rPr>
              <a:t>الراجعة</a:t>
            </a:r>
            <a:endParaRPr lang="en-US" sz="2400" b="1" dirty="0">
              <a:cs typeface="Akhbar MT" pitchFamily="2" charset="-78"/>
            </a:endParaRPr>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74742" y="2597089"/>
            <a:ext cx="1815000" cy="830997"/>
          </a:xfrm>
          <a:prstGeom prst="rect">
            <a:avLst/>
          </a:prstGeom>
          <a:noFill/>
        </p:spPr>
        <p:txBody>
          <a:bodyPr wrap="square" rtlCol="0">
            <a:spAutoFit/>
          </a:bodyPr>
          <a:lstStyle/>
          <a:p>
            <a:pPr algn="ctr"/>
            <a:r>
              <a:rPr lang="ar-SA" sz="2400" b="1" dirty="0" smtClean="0">
                <a:cs typeface="Akhbar MT" pitchFamily="2" charset="-78"/>
              </a:rPr>
              <a:t>استراتيجية</a:t>
            </a:r>
          </a:p>
          <a:p>
            <a:pPr algn="ctr"/>
            <a:r>
              <a:rPr lang="ar-SA" sz="2400" b="1" dirty="0" smtClean="0">
                <a:cs typeface="Akhbar MT" pitchFamily="2" charset="-78"/>
              </a:rPr>
              <a:t> التعلم باللعب</a:t>
            </a:r>
            <a:endParaRPr lang="en-US" sz="2400" b="1" dirty="0">
              <a:cs typeface="Akhbar MT" pitchFamily="2" charset="-78"/>
            </a:endParaRPr>
          </a:p>
        </p:txBody>
      </p:sp>
      <p:sp>
        <p:nvSpPr>
          <p:cNvPr id="13" name="مستطيل 12"/>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7" name="صوت تصفيق للمونتاج.mp4">
            <a:hlinkClick r:id="" action="ppaction://media"/>
          </p:cNvPr>
          <p:cNvPicPr>
            <a:picLocks noChangeAspect="1"/>
          </p:cNvPicPr>
          <p:nvPr>
            <a:videoFile r:link="rId1"/>
            <p:extLst>
              <p:ext uri="{DAA4B4D4-6D71-4841-9C94-3DE7FCFB9230}">
                <p14:media xmlns:p14="http://schemas.microsoft.com/office/powerpoint/2010/main" r:embed="rId2">
                  <p14:trim st="1480.7515"/>
                </p14:media>
              </p:ext>
            </p:extLst>
          </p:nvPr>
        </p:nvPicPr>
        <p:blipFill>
          <a:blip r:embed="rId11"/>
          <a:stretch>
            <a:fillRect/>
          </a:stretch>
        </p:blipFill>
        <p:spPr>
          <a:xfrm>
            <a:off x="7645400" y="4328604"/>
            <a:ext cx="152400" cy="85725"/>
          </a:xfrm>
          <a:prstGeom prst="rect">
            <a:avLst/>
          </a:prstGeom>
        </p:spPr>
      </p:pic>
      <p:pic>
        <p:nvPicPr>
          <p:cNvPr id="18" name="Picture 2" descr="مدرسة ذكور سلوان الابتدائية - ppt تنزيل"/>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51660" b="32639"/>
          <a:stretch/>
        </p:blipFill>
        <p:spPr bwMode="auto">
          <a:xfrm>
            <a:off x="6468941" y="659082"/>
            <a:ext cx="4714875" cy="35887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icture 2"/>
          <p:cNvPicPr>
            <a:picLocks/>
          </p:cNvPicPr>
          <p:nvPr/>
        </p:nvPicPr>
        <p:blipFill>
          <a:blip r:embed="rId14"/>
          <a:stretch>
            <a:fillRect/>
          </a:stretch>
        </p:blipFill>
        <p:spPr>
          <a:xfrm>
            <a:off x="3064662" y="1546537"/>
            <a:ext cx="2759087" cy="2588838"/>
          </a:xfrm>
          <a:prstGeom prst="rect">
            <a:avLst/>
          </a:prstGeom>
          <a:ln w="12700">
            <a:miter lim="400000"/>
          </a:ln>
        </p:spPr>
      </p:pic>
    </p:spTree>
    <p:extLst>
      <p:ext uri="{BB962C8B-B14F-4D97-AF65-F5344CB8AC3E}">
        <p14:creationId xmlns:p14="http://schemas.microsoft.com/office/powerpoint/2010/main" val="3576099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1"/>
            <a:ext cx="1771781" cy="2027697"/>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85110" y="812492"/>
            <a:ext cx="1815000" cy="1569660"/>
          </a:xfrm>
          <a:prstGeom prst="rect">
            <a:avLst/>
          </a:prstGeom>
          <a:noFill/>
        </p:spPr>
        <p:txBody>
          <a:bodyPr wrap="square" rtlCol="0">
            <a:spAutoFit/>
          </a:bodyPr>
          <a:lstStyle/>
          <a:p>
            <a:pPr algn="ctr"/>
            <a:r>
              <a:rPr lang="ar-SA" sz="2400" b="1" dirty="0">
                <a:solidFill>
                  <a:srgbClr val="C00000"/>
                </a:solidFill>
              </a:rPr>
              <a:t>الهدف</a:t>
            </a:r>
          </a:p>
          <a:p>
            <a:pPr algn="ctr"/>
            <a:r>
              <a:rPr lang="ar-SA" sz="2400" b="1" dirty="0">
                <a:solidFill>
                  <a:srgbClr val="C00000"/>
                </a:solidFill>
              </a:rPr>
              <a:t> </a:t>
            </a:r>
            <a:r>
              <a:rPr lang="ar-SA" sz="2400" b="1" dirty="0"/>
              <a:t>تحسين مستوى الطالبات في مهارة الإملاء </a:t>
            </a:r>
            <a:endParaRPr lang="en-US" sz="2400" b="1" dirty="0"/>
          </a:p>
        </p:txBody>
      </p:sp>
      <p:pic>
        <p:nvPicPr>
          <p:cNvPr id="15" name="Google Shape;544;p42">
            <a:extLst>
              <a:ext uri="{FF2B5EF4-FFF2-40B4-BE49-F238E27FC236}">
                <a16:creationId xmlns:a16="http://schemas.microsoft.com/office/drawing/2014/main" xmlns="" id="{6CE28D0E-6797-4378-888B-A7B4267DFFF0}"/>
              </a:ext>
            </a:extLst>
          </p:cNvPr>
          <p:cNvPicPr preferRelativeResize="0"/>
          <p:nvPr/>
        </p:nvPicPr>
        <p:blipFill>
          <a:blip r:embed="rId9">
            <a:alphaModFix/>
          </a:blip>
          <a:stretch>
            <a:fillRect/>
          </a:stretch>
        </p:blipFill>
        <p:spPr>
          <a:xfrm>
            <a:off x="9620697" y="659081"/>
            <a:ext cx="918416" cy="900418"/>
          </a:xfrm>
          <a:prstGeom prst="rect">
            <a:avLst/>
          </a:prstGeom>
          <a:noFill/>
          <a:ln>
            <a:noFill/>
          </a:ln>
        </p:spPr>
      </p:pic>
      <p:sp>
        <p:nvSpPr>
          <p:cNvPr id="16" name="مستطيل 15">
            <a:extLst>
              <a:ext uri="{FF2B5EF4-FFF2-40B4-BE49-F238E27FC236}">
                <a16:creationId xmlns:a16="http://schemas.microsoft.com/office/drawing/2014/main" xmlns="" id="{C4415A85-7F81-45CF-80DF-BA4DF152F34C}"/>
              </a:ext>
            </a:extLst>
          </p:cNvPr>
          <p:cNvSpPr/>
          <p:nvPr/>
        </p:nvSpPr>
        <p:spPr>
          <a:xfrm>
            <a:off x="4501407" y="812492"/>
            <a:ext cx="3691239" cy="1322772"/>
          </a:xfrm>
          <a:prstGeom prst="rect">
            <a:avLst/>
          </a:prstGeom>
          <a:ln w="76200">
            <a:solidFill>
              <a:srgbClr val="FFFF00"/>
            </a:solidFill>
          </a:ln>
        </p:spPr>
        <p:style>
          <a:lnRef idx="2">
            <a:schemeClr val="accent3"/>
          </a:lnRef>
          <a:fillRef idx="1">
            <a:schemeClr val="lt1"/>
          </a:fillRef>
          <a:effectRef idx="0">
            <a:schemeClr val="accent3"/>
          </a:effectRef>
          <a:fontRef idx="minor">
            <a:schemeClr val="dk1"/>
          </a:fontRef>
        </p:style>
        <p:txBody>
          <a:bodyPr rtlCol="1" anchor="ctr"/>
          <a:lstStyle/>
          <a:p>
            <a:pPr algn="ctr"/>
            <a:r>
              <a:rPr lang="ar-SA" sz="4800" b="1" dirty="0">
                <a:latin typeface="A Massir Ballpoint" pitchFamily="2" charset="-78"/>
                <a:cs typeface="Akhbar MT" pitchFamily="2" charset="-78"/>
              </a:rPr>
              <a:t>السطر </a:t>
            </a:r>
            <a:r>
              <a:rPr lang="ar-SA" sz="4800" b="1" dirty="0" smtClean="0">
                <a:latin typeface="A Massir Ballpoint" pitchFamily="2" charset="-78"/>
                <a:cs typeface="Akhbar MT" pitchFamily="2" charset="-78"/>
              </a:rPr>
              <a:t>الإملائي :</a:t>
            </a:r>
            <a:endParaRPr lang="ar-SA" sz="4800" b="1" dirty="0">
              <a:latin typeface="A Massir Ballpoint" pitchFamily="2" charset="-78"/>
              <a:cs typeface="Akhbar MT" pitchFamily="2" charset="-78"/>
            </a:endParaRPr>
          </a:p>
        </p:txBody>
      </p:sp>
      <p:sp>
        <p:nvSpPr>
          <p:cNvPr id="17" name="مستطيل 16">
            <a:extLst>
              <a:ext uri="{FF2B5EF4-FFF2-40B4-BE49-F238E27FC236}">
                <a16:creationId xmlns:a16="http://schemas.microsoft.com/office/drawing/2014/main" xmlns="" id="{17C84F01-1110-40E4-9A09-78AB73D77F90}"/>
              </a:ext>
            </a:extLst>
          </p:cNvPr>
          <p:cNvSpPr/>
          <p:nvPr/>
        </p:nvSpPr>
        <p:spPr>
          <a:xfrm>
            <a:off x="3553068" y="2686778"/>
            <a:ext cx="5432066" cy="1858853"/>
          </a:xfrm>
          <a:prstGeom prst="rect">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smtClean="0"/>
              <a:t>الوالدان حنونان</a:t>
            </a:r>
          </a:p>
          <a:p>
            <a:pPr algn="ctr"/>
            <a:r>
              <a:rPr lang="ar-SA" sz="4800" b="1" dirty="0" smtClean="0"/>
              <a:t> على الأبناء</a:t>
            </a:r>
            <a:endParaRPr lang="ar-SA" sz="4800" b="1" dirty="0"/>
          </a:p>
        </p:txBody>
      </p:sp>
      <p:pic>
        <p:nvPicPr>
          <p:cNvPr id="18" name="Picture 2" descr="نتيجة بحث الصور عن قلم 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008662" y="1952838"/>
            <a:ext cx="2795150" cy="279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20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4">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5">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6">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7">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8"/>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 xmlns:a16="http://schemas.microsoft.com/office/drawing/2014/main" id="{EF7C9F19-C477-4380-B876-F377D8F433B7}"/>
              </a:ext>
            </a:extLst>
          </p:cNvPr>
          <p:cNvSpPr txBox="1"/>
          <p:nvPr/>
        </p:nvSpPr>
        <p:spPr>
          <a:xfrm>
            <a:off x="174742" y="973169"/>
            <a:ext cx="1815000" cy="461665"/>
          </a:xfrm>
          <a:prstGeom prst="rect">
            <a:avLst/>
          </a:prstGeom>
          <a:noFill/>
        </p:spPr>
        <p:txBody>
          <a:bodyPr wrap="square" rtlCol="0">
            <a:spAutoFit/>
          </a:bodyPr>
          <a:lstStyle/>
          <a:p>
            <a:pPr algn="ctr"/>
            <a:r>
              <a:rPr lang="ar-SA" sz="2400" b="1" dirty="0" smtClean="0">
                <a:cs typeface="Akhbar MT" pitchFamily="2" charset="-78"/>
              </a:rPr>
              <a:t>التمهيد</a:t>
            </a:r>
            <a:endParaRPr lang="en-US" sz="2400" b="1" dirty="0">
              <a:cs typeface="Akhbar MT" pitchFamily="2" charset="-78"/>
            </a:endParaRPr>
          </a:p>
        </p:txBody>
      </p:sp>
      <p:pic>
        <p:nvPicPr>
          <p:cNvPr id="2" name="أساسيات الكتابة -خط النسخ 1">
            <a:hlinkClick r:id="" action="ppaction://media"/>
          </p:cNvPr>
          <p:cNvPicPr>
            <a:picLocks noChangeAspect="1"/>
          </p:cNvPicPr>
          <p:nvPr>
            <a:videoFile r:link="rId1"/>
            <p:extLst>
              <p:ext uri="{DAA4B4D4-6D71-4841-9C94-3DE7FCFB9230}">
                <p14:media xmlns:p14="http://schemas.microsoft.com/office/powerpoint/2010/main" r:embed="rId2">
                  <p14:trim st="4443"/>
                </p14:media>
              </p:ext>
            </p:extLst>
          </p:nvPr>
        </p:nvPicPr>
        <p:blipFill>
          <a:blip r:embed="rId11"/>
          <a:stretch>
            <a:fillRect/>
          </a:stretch>
        </p:blipFill>
        <p:spPr>
          <a:xfrm>
            <a:off x="2706185" y="653045"/>
            <a:ext cx="8477631" cy="3865167"/>
          </a:xfrm>
          <a:prstGeom prst="rect">
            <a:avLst/>
          </a:prstGeom>
          <a:ln w="57150">
            <a:solidFill>
              <a:srgbClr val="FFFF00"/>
            </a:solidFill>
          </a:ln>
        </p:spPr>
      </p:pic>
      <p:pic>
        <p:nvPicPr>
          <p:cNvPr id="15" name="Picture 8"/>
          <p:cNvPicPr>
            <a:picLocks noChangeAspect="1"/>
          </p:cNvPicPr>
          <p:nvPr/>
        </p:nvPicPr>
        <p:blipFill>
          <a:blip r:embed="rId8"/>
          <a:srcRect/>
          <a:stretch>
            <a:fillRect/>
          </a:stretch>
        </p:blipFill>
        <p:spPr>
          <a:xfrm>
            <a:off x="421995" y="3376362"/>
            <a:ext cx="1251450" cy="760524"/>
          </a:xfrm>
          <a:prstGeom prst="rect">
            <a:avLst/>
          </a:prstGeom>
        </p:spPr>
      </p:pic>
      <p:sp>
        <p:nvSpPr>
          <p:cNvPr id="16" name="TextBox 7">
            <a:extLst>
              <a:ext uri="{FF2B5EF4-FFF2-40B4-BE49-F238E27FC236}">
                <a16:creationId xmlns:a16="http://schemas.microsoft.com/office/drawing/2014/main" xmlns="" id="{EF7C9F19-C477-4380-B876-F377D8F433B7}"/>
              </a:ext>
            </a:extLst>
          </p:cNvPr>
          <p:cNvSpPr txBox="1"/>
          <p:nvPr/>
        </p:nvSpPr>
        <p:spPr>
          <a:xfrm>
            <a:off x="414071" y="3376362"/>
            <a:ext cx="1251452" cy="707886"/>
          </a:xfrm>
          <a:prstGeom prst="rect">
            <a:avLst/>
          </a:prstGeom>
          <a:noFill/>
        </p:spPr>
        <p:txBody>
          <a:bodyPr wrap="square" rtlCol="0">
            <a:spAutoFit/>
          </a:bodyPr>
          <a:lstStyle/>
          <a:p>
            <a:pPr algn="ctr"/>
            <a:r>
              <a:rPr lang="ar-SA" sz="2000" b="1" dirty="0" smtClean="0">
                <a:cs typeface="Akhbar MT" pitchFamily="2" charset="-78"/>
              </a:rPr>
              <a:t>من خارج الكتاب</a:t>
            </a:r>
            <a:endParaRPr lang="en-US" sz="2000" b="1" dirty="0">
              <a:cs typeface="Akhbar MT" pitchFamily="2" charset="-78"/>
            </a:endParaRPr>
          </a:p>
        </p:txBody>
      </p:sp>
    </p:spTree>
    <p:extLst>
      <p:ext uri="{BB962C8B-B14F-4D97-AF65-F5344CB8AC3E}">
        <p14:creationId xmlns:p14="http://schemas.microsoft.com/office/powerpoint/2010/main" val="532767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2489510"/>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صورة 14"/>
          <p:cNvPicPr>
            <a:picLocks noChangeAspect="1"/>
          </p:cNvPicPr>
          <p:nvPr/>
        </p:nvPicPr>
        <p:blipFill rotWithShape="1">
          <a:blip r:embed="rId9">
            <a:extLst>
              <a:ext uri="{28A0092B-C50C-407E-A947-70E740481C1C}">
                <a14:useLocalDpi xmlns:a14="http://schemas.microsoft.com/office/drawing/2010/main" val="0"/>
              </a:ext>
            </a:extLst>
          </a:blip>
          <a:srcRect t="31813"/>
          <a:stretch/>
        </p:blipFill>
        <p:spPr>
          <a:xfrm>
            <a:off x="5195704" y="588367"/>
            <a:ext cx="3784173" cy="639623"/>
          </a:xfrm>
          <a:prstGeom prst="rect">
            <a:avLst/>
          </a:prstGeom>
        </p:spPr>
      </p:pic>
      <p:pic>
        <p:nvPicPr>
          <p:cNvPr id="16" name="صورة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9253" y="705972"/>
            <a:ext cx="1315405" cy="1050254"/>
          </a:xfrm>
          <a:prstGeom prst="rect">
            <a:avLst/>
          </a:prstGeom>
        </p:spPr>
      </p:pic>
      <p:pic>
        <p:nvPicPr>
          <p:cNvPr id="17" name="Picture 26" descr="برنامج مايكروسوفت تيمز للدخول منصة مدرستي للطلاب - دخول منصتي مدرستي ١٤٤٢ -  جريدة لحظات نيوز برنامج مايكروسوفت تيمز">
            <a:extLst>
              <a:ext uri="{FF2B5EF4-FFF2-40B4-BE49-F238E27FC236}">
                <a16:creationId xmlns:a16="http://schemas.microsoft.com/office/drawing/2014/main" xmlns="" id="{14F517B9-D2A1-45C7-9DB3-25CA5B762B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2981" y="558592"/>
            <a:ext cx="949386" cy="6991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9E532D75-2C5B-42D0-81E7-5CAF548CF7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4472" y="1388337"/>
            <a:ext cx="1026403" cy="5103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Qop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56527" y="1121340"/>
            <a:ext cx="3462525" cy="824893"/>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xmlns="" id="{1382245A-E9F4-4376-8746-0B724A625B7A}"/>
              </a:ext>
            </a:extLst>
          </p:cNvPr>
          <p:cNvSpPr txBox="1">
            <a:spLocks noChangeArrowheads="1"/>
          </p:cNvSpPr>
          <p:nvPr/>
        </p:nvSpPr>
        <p:spPr bwMode="auto">
          <a:xfrm>
            <a:off x="8597900" y="1823300"/>
            <a:ext cx="27923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800" b="1" dirty="0">
                <a:solidFill>
                  <a:srgbClr val="C00000"/>
                </a:solidFill>
                <a:latin typeface="Arial" panose="020B0604020202020204" pitchFamily="34" charset="0"/>
                <a:cs typeface="Akhbar MT" pitchFamily="2" charset="-78"/>
              </a:rPr>
              <a:t>التاريخ</a:t>
            </a:r>
            <a:r>
              <a:rPr lang="ar-SA" altLang="ar-SA" sz="2800" b="1" dirty="0">
                <a:solidFill>
                  <a:schemeClr val="bg1"/>
                </a:solidFill>
                <a:latin typeface="Arial" panose="020B0604020202020204" pitchFamily="34" charset="0"/>
                <a:cs typeface="Akhbar MT" pitchFamily="2" charset="-78"/>
              </a:rPr>
              <a:t> </a:t>
            </a:r>
            <a:r>
              <a:rPr lang="ar-SA" altLang="ar-SA" sz="2800" b="1" dirty="0">
                <a:solidFill>
                  <a:srgbClr val="C00000"/>
                </a:solidFill>
                <a:latin typeface="Arial" panose="020B0604020202020204" pitchFamily="34" charset="0"/>
                <a:cs typeface="Akhbar MT" pitchFamily="2" charset="-78"/>
              </a:rPr>
              <a:t>: </a:t>
            </a:r>
            <a:r>
              <a:rPr lang="ar-SA" altLang="ar-SA" sz="2800" b="1" dirty="0">
                <a:latin typeface="Arial" panose="020B0604020202020204" pitchFamily="34" charset="0"/>
                <a:cs typeface="Akhbar MT" pitchFamily="2" charset="-78"/>
              </a:rPr>
              <a:t> </a:t>
            </a:r>
            <a:r>
              <a:rPr lang="ar-SA" altLang="ar-SA" sz="2800" b="1" dirty="0" smtClean="0">
                <a:latin typeface="Arial" panose="020B0604020202020204" pitchFamily="34" charset="0"/>
                <a:cs typeface="Akhbar MT" pitchFamily="2" charset="-78"/>
              </a:rPr>
              <a:t>  /    / 1443 </a:t>
            </a:r>
            <a:r>
              <a:rPr lang="ar-SA" altLang="ar-SA" sz="2800" b="1" dirty="0">
                <a:latin typeface="Arial" panose="020B0604020202020204" pitchFamily="34" charset="0"/>
                <a:cs typeface="Akhbar MT" pitchFamily="2" charset="-78"/>
              </a:rPr>
              <a:t>هـ</a:t>
            </a:r>
          </a:p>
          <a:p>
            <a:pPr eaLnBrk="1" hangingPunct="1">
              <a:spcBef>
                <a:spcPct val="0"/>
              </a:spcBef>
              <a:buFontTx/>
              <a:buNone/>
            </a:pPr>
            <a:r>
              <a:rPr lang="ar-SA" altLang="ar-SA" sz="2800" b="1" dirty="0">
                <a:solidFill>
                  <a:srgbClr val="C00000"/>
                </a:solidFill>
                <a:latin typeface="Arial" panose="020B0604020202020204" pitchFamily="34" charset="0"/>
                <a:cs typeface="Akhbar MT" pitchFamily="2" charset="-78"/>
              </a:rPr>
              <a:t>المادة : </a:t>
            </a:r>
            <a:r>
              <a:rPr lang="ar-SA" altLang="ar-SA" sz="2800" b="1" dirty="0">
                <a:latin typeface="Arial" panose="020B0604020202020204" pitchFamily="34" charset="0"/>
                <a:cs typeface="Akhbar MT" pitchFamily="2" charset="-78"/>
              </a:rPr>
              <a:t>لغتي الجميلة .</a:t>
            </a:r>
          </a:p>
        </p:txBody>
      </p:sp>
      <p:sp>
        <p:nvSpPr>
          <p:cNvPr id="21" name="مربع نص 20">
            <a:extLst>
              <a:ext uri="{FF2B5EF4-FFF2-40B4-BE49-F238E27FC236}">
                <a16:creationId xmlns:a16="http://schemas.microsoft.com/office/drawing/2014/main" xmlns="" id="{5DC2814C-6E9C-4E2E-B0C2-F54D7C598DFB}"/>
              </a:ext>
            </a:extLst>
          </p:cNvPr>
          <p:cNvSpPr txBox="1">
            <a:spLocks noChangeArrowheads="1"/>
          </p:cNvSpPr>
          <p:nvPr/>
        </p:nvSpPr>
        <p:spPr bwMode="auto">
          <a:xfrm>
            <a:off x="4002614" y="2515337"/>
            <a:ext cx="5713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ar-SA" altLang="ar-SA" b="1" dirty="0">
                <a:solidFill>
                  <a:srgbClr val="FF0000"/>
                </a:solidFill>
                <a:latin typeface="Arial" panose="020B0604020202020204" pitchFamily="34" charset="0"/>
                <a:cs typeface="Akhbar MT" pitchFamily="2" charset="-78"/>
              </a:rPr>
              <a:t>الوحدة </a:t>
            </a:r>
            <a:r>
              <a:rPr lang="ar-SA" altLang="ar-SA" b="1" dirty="0" smtClean="0">
                <a:solidFill>
                  <a:srgbClr val="FF0000"/>
                </a:solidFill>
                <a:latin typeface="Arial" panose="020B0604020202020204" pitchFamily="34" charset="0"/>
                <a:cs typeface="Akhbar MT" pitchFamily="2" charset="-78"/>
              </a:rPr>
              <a:t>الرابعة  </a:t>
            </a:r>
            <a:r>
              <a:rPr lang="ar-SA" altLang="ar-SA" b="1" dirty="0">
                <a:solidFill>
                  <a:srgbClr val="FF0000"/>
                </a:solidFill>
                <a:latin typeface="Arial" panose="020B0604020202020204" pitchFamily="34" charset="0"/>
                <a:cs typeface="Akhbar MT" pitchFamily="2" charset="-78"/>
              </a:rPr>
              <a:t>: </a:t>
            </a:r>
            <a:r>
              <a:rPr lang="ar-SA" altLang="ar-SA" b="1" dirty="0" smtClean="0">
                <a:latin typeface="Arial" panose="020B0604020202020204" pitchFamily="34" charset="0"/>
                <a:cs typeface="Akhbar MT" pitchFamily="2" charset="-78"/>
              </a:rPr>
              <a:t>أخلاق وفضائل</a:t>
            </a:r>
            <a:endParaRPr lang="ar-SA" altLang="ar-SA" b="1" dirty="0">
              <a:latin typeface="Arial" panose="020B0604020202020204" pitchFamily="34" charset="0"/>
              <a:cs typeface="Akhbar MT" pitchFamily="2" charset="-78"/>
            </a:endParaRPr>
          </a:p>
          <a:p>
            <a:pPr algn="ctr" eaLnBrk="1" hangingPunct="1">
              <a:spcBef>
                <a:spcPct val="0"/>
              </a:spcBef>
              <a:buFontTx/>
              <a:buNone/>
            </a:pPr>
            <a:r>
              <a:rPr lang="ar-SA" altLang="ar-SA" b="1" dirty="0">
                <a:solidFill>
                  <a:srgbClr val="FF0000"/>
                </a:solidFill>
                <a:latin typeface="Arial" panose="020B0604020202020204" pitchFamily="34" charset="0"/>
                <a:cs typeface="Akhbar MT" pitchFamily="2" charset="-78"/>
              </a:rPr>
              <a:t>المكون :  </a:t>
            </a:r>
            <a:r>
              <a:rPr lang="ar-SA" altLang="ar-SA" b="1" dirty="0" smtClean="0">
                <a:latin typeface="Arial" panose="020B0604020202020204" pitchFamily="34" charset="0"/>
                <a:cs typeface="Akhbar MT" pitchFamily="2" charset="-78"/>
              </a:rPr>
              <a:t>الرسم الكتابي</a:t>
            </a:r>
            <a:endParaRPr lang="ar-SA" altLang="ar-SA" b="1" dirty="0">
              <a:latin typeface="Arial" panose="020B0604020202020204" pitchFamily="34" charset="0"/>
              <a:cs typeface="Akhbar MT" pitchFamily="2" charset="-78"/>
            </a:endParaRPr>
          </a:p>
        </p:txBody>
      </p:sp>
      <p:sp>
        <p:nvSpPr>
          <p:cNvPr id="22" name="مربع نص 21">
            <a:extLst>
              <a:ext uri="{FF2B5EF4-FFF2-40B4-BE49-F238E27FC236}">
                <a16:creationId xmlns:a16="http://schemas.microsoft.com/office/drawing/2014/main" xmlns="" id="{D40344B0-CCCA-4068-9065-5BB6A86B06A2}"/>
              </a:ext>
            </a:extLst>
          </p:cNvPr>
          <p:cNvSpPr txBox="1">
            <a:spLocks noChangeArrowheads="1"/>
          </p:cNvSpPr>
          <p:nvPr/>
        </p:nvSpPr>
        <p:spPr bwMode="auto">
          <a:xfrm>
            <a:off x="3122610" y="3733892"/>
            <a:ext cx="738553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None/>
            </a:pPr>
            <a:r>
              <a:rPr lang="ar-SA" altLang="ar-SA" sz="3600" b="1" dirty="0">
                <a:solidFill>
                  <a:srgbClr val="FF0000"/>
                </a:solidFill>
                <a:latin typeface="Arial" panose="020B0604020202020204" pitchFamily="34" charset="0"/>
                <a:cs typeface="Akhbar MT" pitchFamily="2" charset="-78"/>
              </a:rPr>
              <a:t>الموضوع </a:t>
            </a:r>
            <a:r>
              <a:rPr lang="ar-SA" altLang="ar-SA" sz="3600" b="1" dirty="0" smtClean="0">
                <a:solidFill>
                  <a:srgbClr val="FF0000"/>
                </a:solidFill>
                <a:latin typeface="Arial" panose="020B0604020202020204" pitchFamily="34" charset="0"/>
                <a:cs typeface="Akhbar MT" pitchFamily="2" charset="-78"/>
              </a:rPr>
              <a:t>/  </a:t>
            </a:r>
            <a:r>
              <a:rPr lang="ar-SA" altLang="ar-SA" sz="3600" b="1" dirty="0" smtClean="0">
                <a:latin typeface="Arial" panose="020B0604020202020204" pitchFamily="34" charset="0"/>
                <a:cs typeface="Akhbar MT" pitchFamily="2" charset="-78"/>
              </a:rPr>
              <a:t>خط النسخ</a:t>
            </a:r>
          </a:p>
          <a:p>
            <a:pPr algn="ctr">
              <a:spcBef>
                <a:spcPct val="0"/>
              </a:spcBef>
              <a:buNone/>
            </a:pPr>
            <a:r>
              <a:rPr lang="ar-SA" altLang="ar-SA" sz="3600" b="1" dirty="0" smtClean="0">
                <a:latin typeface="Arial" panose="020B0604020202020204" pitchFamily="34" charset="0"/>
                <a:cs typeface="Akhbar MT" pitchFamily="2" charset="-78"/>
              </a:rPr>
              <a:t> </a:t>
            </a:r>
            <a:r>
              <a:rPr lang="ar-SA" altLang="ar-SA" sz="3600" b="1" dirty="0">
                <a:solidFill>
                  <a:schemeClr val="accent5">
                    <a:lumMod val="75000"/>
                  </a:schemeClr>
                </a:solidFill>
                <a:latin typeface="Arial" panose="020B0604020202020204" pitchFamily="34" charset="0"/>
                <a:cs typeface="Akhbar MT" pitchFamily="2" charset="-78"/>
              </a:rPr>
              <a:t>من </a:t>
            </a:r>
            <a:r>
              <a:rPr lang="ar-SA" altLang="ar-SA" sz="3600" b="1" dirty="0" smtClean="0">
                <a:solidFill>
                  <a:schemeClr val="accent5">
                    <a:lumMod val="75000"/>
                  </a:schemeClr>
                </a:solidFill>
                <a:latin typeface="Arial" panose="020B0604020202020204" pitchFamily="34" charset="0"/>
                <a:cs typeface="Akhbar MT" pitchFamily="2" charset="-78"/>
              </a:rPr>
              <a:t>صفحة 72 إلى صفحة 73</a:t>
            </a:r>
            <a:r>
              <a:rPr lang="ar-SA" altLang="ar-SA" sz="4000" b="1" dirty="0" smtClean="0">
                <a:solidFill>
                  <a:schemeClr val="accent5">
                    <a:lumMod val="75000"/>
                  </a:schemeClr>
                </a:solidFill>
                <a:latin typeface="Arial" panose="020B0604020202020204" pitchFamily="34" charset="0"/>
                <a:cs typeface="Akhbar MT" pitchFamily="2" charset="-78"/>
              </a:rPr>
              <a:t> </a:t>
            </a:r>
            <a:endParaRPr lang="ar-SA" altLang="ar-SA" sz="4000" b="1" dirty="0">
              <a:latin typeface="Arial" panose="020B0604020202020204" pitchFamily="34" charset="0"/>
              <a:cs typeface="Akhbar MT" pitchFamily="2" charset="-78"/>
            </a:endParaRPr>
          </a:p>
        </p:txBody>
      </p:sp>
      <p:pic>
        <p:nvPicPr>
          <p:cNvPr id="23" name="Picture 2" descr="عبارات عن اللغة العربية جاهزة للطباعة - خلفيات عن اللغة العربية ⋆ بالعربي  نتعلم"/>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4978" y="825440"/>
            <a:ext cx="1462440" cy="211496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1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2;p16"/>
          <p:cNvPicPr preferRelativeResize="0"/>
          <p:nvPr/>
        </p:nvPicPr>
        <p:blipFill>
          <a:blip r:embed="rId2">
            <a:alphaModFix/>
          </a:blip>
          <a:stretch>
            <a:fillRect/>
          </a:stretch>
        </p:blipFill>
        <p:spPr>
          <a:xfrm>
            <a:off x="1" y="0"/>
            <a:ext cx="12192000" cy="6858000"/>
          </a:xfrm>
          <a:prstGeom prst="rect">
            <a:avLst/>
          </a:prstGeom>
          <a:noFill/>
          <a:ln>
            <a:noFill/>
          </a:ln>
        </p:spPr>
      </p:pic>
      <p:pic>
        <p:nvPicPr>
          <p:cNvPr id="5" name="Google Shape;148;p18"/>
          <p:cNvPicPr preferRelativeResize="0"/>
          <p:nvPr/>
        </p:nvPicPr>
        <p:blipFill rotWithShape="1">
          <a:blip r:embed="rId3">
            <a:alphaModFix/>
          </a:blip>
          <a:srcRect r="18692"/>
          <a:stretch/>
        </p:blipFill>
        <p:spPr>
          <a:xfrm>
            <a:off x="1899138" y="99507"/>
            <a:ext cx="9904675" cy="5578481"/>
          </a:xfrm>
          <a:prstGeom prst="rect">
            <a:avLst/>
          </a:prstGeom>
          <a:noFill/>
          <a:ln>
            <a:noFill/>
          </a:ln>
        </p:spPr>
      </p:pic>
      <p:pic>
        <p:nvPicPr>
          <p:cNvPr id="6" name="Google Shape;124;p17"/>
          <p:cNvPicPr preferRelativeResize="0"/>
          <p:nvPr/>
        </p:nvPicPr>
        <p:blipFill>
          <a:blip r:embed="rId4">
            <a:alphaModFix/>
          </a:blip>
          <a:stretch>
            <a:fillRect/>
          </a:stretch>
        </p:blipFill>
        <p:spPr>
          <a:xfrm>
            <a:off x="21850" y="3728259"/>
            <a:ext cx="2164004" cy="3590432"/>
          </a:xfrm>
          <a:prstGeom prst="rect">
            <a:avLst/>
          </a:prstGeom>
          <a:noFill/>
          <a:ln>
            <a:noFill/>
          </a:ln>
        </p:spPr>
      </p:pic>
      <p:pic>
        <p:nvPicPr>
          <p:cNvPr id="7" name="Google Shape;87;p15"/>
          <p:cNvPicPr preferRelativeResize="0"/>
          <p:nvPr/>
        </p:nvPicPr>
        <p:blipFill>
          <a:blip r:embed="rId5">
            <a:alphaModFix/>
          </a:blip>
          <a:stretch>
            <a:fillRect/>
          </a:stretch>
        </p:blipFill>
        <p:spPr>
          <a:xfrm>
            <a:off x="11299720" y="3304214"/>
            <a:ext cx="1008185" cy="3415254"/>
          </a:xfrm>
          <a:prstGeom prst="rect">
            <a:avLst/>
          </a:prstGeom>
          <a:noFill/>
          <a:ln>
            <a:noFill/>
          </a:ln>
        </p:spPr>
      </p:pic>
      <p:pic>
        <p:nvPicPr>
          <p:cNvPr id="14" name="Picture 8"/>
          <p:cNvPicPr>
            <a:picLocks noChangeAspect="1"/>
          </p:cNvPicPr>
          <p:nvPr/>
        </p:nvPicPr>
        <p:blipFill>
          <a:blip r:embed="rId6"/>
          <a:srcRect/>
          <a:stretch>
            <a:fillRect/>
          </a:stretch>
        </p:blipFill>
        <p:spPr>
          <a:xfrm>
            <a:off x="217961" y="659082"/>
            <a:ext cx="1771781" cy="1148576"/>
          </a:xfrm>
          <a:prstGeom prst="rect">
            <a:avLst/>
          </a:prstGeom>
        </p:spPr>
      </p:pic>
      <p:pic>
        <p:nvPicPr>
          <p:cNvPr id="8" name="Picture 14" descr="https://lh4.googleusercontent.com/jnrcwdD1_xG_7q7d9o_iHdU79MOW8I7Xq2ZQMeR5Kxo0XBydrDer7L0e1N6xem--7T5qE-kdhO8kmxAYrkowfXVrq47f2CNWtZcUq6VQgGrFalT9IO-eSzPRbz9zdCDmtuOAPWOU8e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148" y="5983785"/>
            <a:ext cx="5646821" cy="813318"/>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00" y="4328604"/>
            <a:ext cx="501879" cy="535496"/>
          </a:xfrm>
          <a:prstGeom prst="rect">
            <a:avLst/>
          </a:prstGeom>
        </p:spPr>
      </p:pic>
      <p:pic>
        <p:nvPicPr>
          <p:cNvPr id="10" name="Picture 8"/>
          <p:cNvPicPr>
            <a:picLocks noChangeAspect="1"/>
          </p:cNvPicPr>
          <p:nvPr/>
        </p:nvPicPr>
        <p:blipFill>
          <a:blip r:embed="rId6"/>
          <a:srcRect/>
          <a:stretch>
            <a:fillRect/>
          </a:stretch>
        </p:blipFill>
        <p:spPr>
          <a:xfrm>
            <a:off x="206720" y="2408003"/>
            <a:ext cx="1771781" cy="1148576"/>
          </a:xfrm>
          <a:prstGeom prst="rect">
            <a:avLst/>
          </a:prstGeom>
        </p:spPr>
      </p:pic>
      <p:sp>
        <p:nvSpPr>
          <p:cNvPr id="11" name="مستطيل 10"/>
          <p:cNvSpPr/>
          <p:nvPr/>
        </p:nvSpPr>
        <p:spPr>
          <a:xfrm>
            <a:off x="2419469" y="476478"/>
            <a:ext cx="9087604" cy="4705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TextBox 7">
            <a:extLst>
              <a:ext uri="{FF2B5EF4-FFF2-40B4-BE49-F238E27FC236}">
                <a16:creationId xmlns:a16="http://schemas.microsoft.com/office/drawing/2014/main" xmlns="" id="{EF7C9F19-C477-4380-B876-F377D8F433B7}"/>
              </a:ext>
            </a:extLst>
          </p:cNvPr>
          <p:cNvSpPr txBox="1"/>
          <p:nvPr/>
        </p:nvSpPr>
        <p:spPr>
          <a:xfrm>
            <a:off x="185110" y="812492"/>
            <a:ext cx="1815000" cy="830997"/>
          </a:xfrm>
          <a:prstGeom prst="rect">
            <a:avLst/>
          </a:prstGeom>
          <a:noFill/>
        </p:spPr>
        <p:txBody>
          <a:bodyPr wrap="square" rtlCol="0">
            <a:spAutoFit/>
          </a:bodyPr>
          <a:lstStyle/>
          <a:p>
            <a:pPr algn="ctr"/>
            <a:r>
              <a:rPr lang="ar-SA" sz="2400" b="1" dirty="0" smtClean="0">
                <a:cs typeface="Akhbar MT" pitchFamily="2" charset="-78"/>
              </a:rPr>
              <a:t>الكفايات</a:t>
            </a:r>
          </a:p>
          <a:p>
            <a:pPr algn="ctr"/>
            <a:r>
              <a:rPr lang="ar-SA" sz="2400" b="1" dirty="0" smtClean="0">
                <a:cs typeface="Akhbar MT" pitchFamily="2" charset="-78"/>
              </a:rPr>
              <a:t> والأهداف</a:t>
            </a:r>
            <a:endParaRPr lang="en-US" sz="2400" b="1" dirty="0">
              <a:cs typeface="Akhbar MT" pitchFamily="2" charset="-78"/>
            </a:endParaRPr>
          </a:p>
        </p:txBody>
      </p:sp>
      <p:sp>
        <p:nvSpPr>
          <p:cNvPr id="13" name="TextBox 7">
            <a:extLst>
              <a:ext uri="{FF2B5EF4-FFF2-40B4-BE49-F238E27FC236}">
                <a16:creationId xmlns:a16="http://schemas.microsoft.com/office/drawing/2014/main" xmlns="" id="{EF7C9F19-C477-4380-B876-F377D8F433B7}"/>
              </a:ext>
            </a:extLst>
          </p:cNvPr>
          <p:cNvSpPr txBox="1"/>
          <p:nvPr/>
        </p:nvSpPr>
        <p:spPr>
          <a:xfrm>
            <a:off x="174742" y="2597089"/>
            <a:ext cx="1815000" cy="830997"/>
          </a:xfrm>
          <a:prstGeom prst="rect">
            <a:avLst/>
          </a:prstGeom>
          <a:noFill/>
        </p:spPr>
        <p:txBody>
          <a:bodyPr wrap="square" rtlCol="0">
            <a:spAutoFit/>
          </a:bodyPr>
          <a:lstStyle/>
          <a:p>
            <a:pPr algn="ctr"/>
            <a:r>
              <a:rPr lang="ar-SA" sz="2400" b="1" dirty="0" smtClean="0">
                <a:cs typeface="Akhbar MT" pitchFamily="2" charset="-78"/>
              </a:rPr>
              <a:t>يتوقع من الطالبة</a:t>
            </a:r>
          </a:p>
          <a:p>
            <a:pPr algn="ctr"/>
            <a:r>
              <a:rPr lang="ar-SA" sz="2400" b="1" dirty="0" smtClean="0">
                <a:cs typeface="Akhbar MT" pitchFamily="2" charset="-78"/>
              </a:rPr>
              <a:t> في نهاية المكون :</a:t>
            </a:r>
            <a:endParaRPr lang="en-US" sz="2400" b="1" dirty="0">
              <a:cs typeface="Akhbar MT" pitchFamily="2" charset="-78"/>
            </a:endParaRPr>
          </a:p>
        </p:txBody>
      </p:sp>
      <p:sp>
        <p:nvSpPr>
          <p:cNvPr id="23" name="مستطيل: زوايا مستديرة 1">
            <a:extLst>
              <a:ext uri="{FF2B5EF4-FFF2-40B4-BE49-F238E27FC236}">
                <a16:creationId xmlns:a16="http://schemas.microsoft.com/office/drawing/2014/main" xmlns="" id="{0253EDE4-F2D7-436D-BF66-315675417A51}"/>
              </a:ext>
            </a:extLst>
          </p:cNvPr>
          <p:cNvSpPr/>
          <p:nvPr/>
        </p:nvSpPr>
        <p:spPr>
          <a:xfrm>
            <a:off x="10217208" y="1556439"/>
            <a:ext cx="1028870" cy="449724"/>
          </a:xfrm>
          <a:prstGeom prst="roundRect">
            <a:avLst/>
          </a:prstGeom>
          <a:solidFill>
            <a:schemeClr val="accent1">
              <a:lumMod val="20000"/>
              <a:lumOff val="80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SA" b="1" dirty="0" smtClean="0">
                <a:solidFill>
                  <a:schemeClr val="tx1"/>
                </a:solidFill>
              </a:rPr>
              <a:t>الكفايات :</a:t>
            </a:r>
            <a:endParaRPr lang="ar-SA" b="1" dirty="0">
              <a:solidFill>
                <a:schemeClr val="tx1"/>
              </a:solidFill>
            </a:endParaRPr>
          </a:p>
        </p:txBody>
      </p:sp>
      <p:sp>
        <p:nvSpPr>
          <p:cNvPr id="24" name="مستطيل: زوايا مستديرة 1">
            <a:extLst>
              <a:ext uri="{FF2B5EF4-FFF2-40B4-BE49-F238E27FC236}">
                <a16:creationId xmlns:a16="http://schemas.microsoft.com/office/drawing/2014/main" xmlns="" id="{0253EDE4-F2D7-436D-BF66-315675417A51}"/>
              </a:ext>
            </a:extLst>
          </p:cNvPr>
          <p:cNvSpPr/>
          <p:nvPr/>
        </p:nvSpPr>
        <p:spPr>
          <a:xfrm>
            <a:off x="10217208" y="3800519"/>
            <a:ext cx="1028870" cy="449724"/>
          </a:xfrm>
          <a:prstGeom prst="roundRect">
            <a:avLst/>
          </a:prstGeom>
          <a:solidFill>
            <a:schemeClr val="accent1">
              <a:lumMod val="20000"/>
              <a:lumOff val="80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SA" b="1" dirty="0" smtClean="0">
                <a:solidFill>
                  <a:schemeClr val="tx1"/>
                </a:solidFill>
              </a:rPr>
              <a:t>الأهداف :</a:t>
            </a:r>
            <a:endParaRPr lang="ar-SA" b="1" dirty="0">
              <a:solidFill>
                <a:schemeClr val="tx1"/>
              </a:solidFill>
            </a:endParaRPr>
          </a:p>
        </p:txBody>
      </p:sp>
      <p:sp>
        <p:nvSpPr>
          <p:cNvPr id="25" name="وسيلة شرح مع سهم إلى الأعلى 22">
            <a:extLst>
              <a:ext uri="{FF2B5EF4-FFF2-40B4-BE49-F238E27FC236}">
                <a16:creationId xmlns:a16="http://schemas.microsoft.com/office/drawing/2014/main" xmlns="" id="{A169627A-9056-4EE7-BAB7-E2150A42E077}"/>
              </a:ext>
            </a:extLst>
          </p:cNvPr>
          <p:cNvSpPr/>
          <p:nvPr/>
        </p:nvSpPr>
        <p:spPr>
          <a:xfrm>
            <a:off x="2809434" y="759793"/>
            <a:ext cx="6948536"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اكتساب اتجاهات وقيم تتعلق بمحور ( أخلاق وفضائل )</a:t>
            </a:r>
            <a:endParaRPr lang="ar-SA" sz="2000" b="1" dirty="0">
              <a:solidFill>
                <a:schemeClr val="tx1"/>
              </a:solidFill>
              <a:latin typeface="Microsoft Sans Serif" pitchFamily="34" charset="0"/>
              <a:cs typeface="PT Bold Heading" pitchFamily="2" charset="-78"/>
            </a:endParaRPr>
          </a:p>
        </p:txBody>
      </p:sp>
      <p:sp>
        <p:nvSpPr>
          <p:cNvPr id="26" name="وسيلة شرح مع سهم إلى الأعلى 22">
            <a:extLst>
              <a:ext uri="{FF2B5EF4-FFF2-40B4-BE49-F238E27FC236}">
                <a16:creationId xmlns:a16="http://schemas.microsoft.com/office/drawing/2014/main" xmlns="" id="{A169627A-9056-4EE7-BAB7-E2150A42E077}"/>
              </a:ext>
            </a:extLst>
          </p:cNvPr>
          <p:cNvSpPr/>
          <p:nvPr/>
        </p:nvSpPr>
        <p:spPr>
          <a:xfrm>
            <a:off x="2809434" y="1284482"/>
            <a:ext cx="6946884"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a:solidFill>
                  <a:schemeClr val="tx1"/>
                </a:solidFill>
                <a:latin typeface="Microsoft Sans Serif" pitchFamily="34" charset="0"/>
                <a:cs typeface="PT Bold Heading" pitchFamily="2" charset="-78"/>
              </a:rPr>
              <a:t>اكتساب رصيد معرفي ولغوي </a:t>
            </a:r>
            <a:r>
              <a:rPr lang="ar-SA" sz="2000" b="1">
                <a:solidFill>
                  <a:schemeClr val="tx1"/>
                </a:solidFill>
                <a:latin typeface="Microsoft Sans Serif" pitchFamily="34" charset="0"/>
                <a:cs typeface="PT Bold Heading" pitchFamily="2" charset="-78"/>
              </a:rPr>
              <a:t>متصل </a:t>
            </a:r>
            <a:r>
              <a:rPr lang="ar-SA" sz="2000" b="1" smtClean="0">
                <a:solidFill>
                  <a:schemeClr val="tx1"/>
                </a:solidFill>
                <a:latin typeface="Microsoft Sans Serif" pitchFamily="34" charset="0"/>
                <a:cs typeface="PT Bold Heading" pitchFamily="2" charset="-78"/>
              </a:rPr>
              <a:t>بمحور </a:t>
            </a:r>
            <a:r>
              <a:rPr lang="ar-SA" sz="2000" b="1" dirty="0" smtClean="0">
                <a:solidFill>
                  <a:schemeClr val="tx1"/>
                </a:solidFill>
                <a:latin typeface="Microsoft Sans Serif" pitchFamily="34" charset="0"/>
                <a:cs typeface="PT Bold Heading" pitchFamily="2" charset="-78"/>
              </a:rPr>
              <a:t>( أخلاق </a:t>
            </a:r>
            <a:r>
              <a:rPr lang="ar-SA" sz="2000" b="1" dirty="0">
                <a:solidFill>
                  <a:schemeClr val="tx1"/>
                </a:solidFill>
                <a:latin typeface="Microsoft Sans Serif" pitchFamily="34" charset="0"/>
                <a:cs typeface="PT Bold Heading" pitchFamily="2" charset="-78"/>
              </a:rPr>
              <a:t>وفضائل ) </a:t>
            </a:r>
          </a:p>
        </p:txBody>
      </p:sp>
      <p:sp>
        <p:nvSpPr>
          <p:cNvPr id="27" name="وسيلة شرح مع سهم إلى الأعلى 22">
            <a:extLst>
              <a:ext uri="{FF2B5EF4-FFF2-40B4-BE49-F238E27FC236}">
                <a16:creationId xmlns:a16="http://schemas.microsoft.com/office/drawing/2014/main" xmlns="" id="{A169627A-9056-4EE7-BAB7-E2150A42E077}"/>
              </a:ext>
            </a:extLst>
          </p:cNvPr>
          <p:cNvSpPr/>
          <p:nvPr/>
        </p:nvSpPr>
        <p:spPr>
          <a:xfrm>
            <a:off x="2785019" y="1780870"/>
            <a:ext cx="6945810" cy="41295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الاقتداء بسلوك وآداب من سيرة النبي عليه السلام وهديه</a:t>
            </a:r>
            <a:endParaRPr lang="ar-SA" sz="2000" b="1" dirty="0">
              <a:solidFill>
                <a:schemeClr val="tx1"/>
              </a:solidFill>
              <a:latin typeface="Microsoft Sans Serif" pitchFamily="34" charset="0"/>
              <a:cs typeface="PT Bold Heading" pitchFamily="2" charset="-78"/>
            </a:endParaRPr>
          </a:p>
        </p:txBody>
      </p:sp>
      <p:sp>
        <p:nvSpPr>
          <p:cNvPr id="28" name="وسيلة شرح مع سهم إلى الأعلى 22">
            <a:extLst>
              <a:ext uri="{FF2B5EF4-FFF2-40B4-BE49-F238E27FC236}">
                <a16:creationId xmlns:a16="http://schemas.microsoft.com/office/drawing/2014/main" xmlns="" id="{A169627A-9056-4EE7-BAB7-E2150A42E077}"/>
              </a:ext>
            </a:extLst>
          </p:cNvPr>
          <p:cNvSpPr/>
          <p:nvPr/>
        </p:nvSpPr>
        <p:spPr>
          <a:xfrm>
            <a:off x="2789488" y="2248407"/>
            <a:ext cx="6945810"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قراءة  </a:t>
            </a:r>
            <a:r>
              <a:rPr lang="ar-SA" sz="2000" b="1" dirty="0">
                <a:solidFill>
                  <a:schemeClr val="tx1"/>
                </a:solidFill>
                <a:latin typeface="Microsoft Sans Serif" pitchFamily="34" charset="0"/>
                <a:cs typeface="PT Bold Heading" pitchFamily="2" charset="-78"/>
              </a:rPr>
              <a:t>الكفايات المستهدفة قراءة </a:t>
            </a:r>
            <a:r>
              <a:rPr lang="ar-SA" sz="2000" b="1" dirty="0" smtClean="0">
                <a:solidFill>
                  <a:schemeClr val="tx1"/>
                </a:solidFill>
                <a:latin typeface="Microsoft Sans Serif" pitchFamily="34" charset="0"/>
                <a:cs typeface="PT Bold Heading" pitchFamily="2" charset="-78"/>
              </a:rPr>
              <a:t>صحيحة</a:t>
            </a:r>
            <a:endParaRPr lang="ar-SA" sz="2000" b="1" dirty="0">
              <a:solidFill>
                <a:schemeClr val="tx1"/>
              </a:solidFill>
              <a:latin typeface="Microsoft Sans Serif" pitchFamily="34" charset="0"/>
              <a:cs typeface="PT Bold Heading" pitchFamily="2" charset="-78"/>
            </a:endParaRPr>
          </a:p>
        </p:txBody>
      </p:sp>
      <p:sp>
        <p:nvSpPr>
          <p:cNvPr id="29" name="وسيلة شرح مع سهم إلى الأعلى 22">
            <a:extLst>
              <a:ext uri="{FF2B5EF4-FFF2-40B4-BE49-F238E27FC236}">
                <a16:creationId xmlns:a16="http://schemas.microsoft.com/office/drawing/2014/main" xmlns="" id="{A169627A-9056-4EE7-BAB7-E2150A42E077}"/>
              </a:ext>
            </a:extLst>
          </p:cNvPr>
          <p:cNvSpPr/>
          <p:nvPr/>
        </p:nvSpPr>
        <p:spPr>
          <a:xfrm>
            <a:off x="2762335" y="3072967"/>
            <a:ext cx="6968494"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تذكر مواصفات </a:t>
            </a:r>
            <a:r>
              <a:rPr lang="ar-SA" sz="2000" b="1" dirty="0">
                <a:solidFill>
                  <a:schemeClr val="tx1"/>
                </a:solidFill>
                <a:latin typeface="Microsoft Sans Serif" pitchFamily="34" charset="0"/>
                <a:cs typeface="PT Bold Heading" pitchFamily="2" charset="-78"/>
              </a:rPr>
              <a:t>خط النسخ</a:t>
            </a:r>
          </a:p>
        </p:txBody>
      </p:sp>
      <p:sp>
        <p:nvSpPr>
          <p:cNvPr id="30" name="وسيلة شرح مع سهم إلى الأعلى 22">
            <a:extLst>
              <a:ext uri="{FF2B5EF4-FFF2-40B4-BE49-F238E27FC236}">
                <a16:creationId xmlns:a16="http://schemas.microsoft.com/office/drawing/2014/main" xmlns="" id="{A169627A-9056-4EE7-BAB7-E2150A42E077}"/>
              </a:ext>
            </a:extLst>
          </p:cNvPr>
          <p:cNvSpPr/>
          <p:nvPr/>
        </p:nvSpPr>
        <p:spPr>
          <a:xfrm>
            <a:off x="2762334" y="3528954"/>
            <a:ext cx="6968495"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ملاحظة كيفية رسم الحرف في خط النسخ</a:t>
            </a:r>
            <a:endParaRPr lang="ar-SA" sz="2000" b="1" dirty="0">
              <a:solidFill>
                <a:schemeClr val="tx1"/>
              </a:solidFill>
              <a:latin typeface="Microsoft Sans Serif" pitchFamily="34" charset="0"/>
              <a:cs typeface="PT Bold Heading" pitchFamily="2" charset="-78"/>
            </a:endParaRPr>
          </a:p>
        </p:txBody>
      </p:sp>
      <p:sp>
        <p:nvSpPr>
          <p:cNvPr id="31" name="وسيلة شرح مع سهم إلى الأعلى 22">
            <a:extLst>
              <a:ext uri="{FF2B5EF4-FFF2-40B4-BE49-F238E27FC236}">
                <a16:creationId xmlns:a16="http://schemas.microsoft.com/office/drawing/2014/main" xmlns="" id="{A169627A-9056-4EE7-BAB7-E2150A42E077}"/>
              </a:ext>
            </a:extLst>
          </p:cNvPr>
          <p:cNvSpPr/>
          <p:nvPr/>
        </p:nvSpPr>
        <p:spPr>
          <a:xfrm>
            <a:off x="2739653" y="4000853"/>
            <a:ext cx="6991176"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كتابة العبارات بخط النسخ كتابة صحيحة</a:t>
            </a:r>
            <a:endParaRPr lang="ar-SA" sz="2000" b="1" dirty="0">
              <a:solidFill>
                <a:schemeClr val="tx1"/>
              </a:solidFill>
              <a:latin typeface="Microsoft Sans Serif" pitchFamily="34" charset="0"/>
              <a:cs typeface="PT Bold Heading" pitchFamily="2" charset="-78"/>
            </a:endParaRPr>
          </a:p>
        </p:txBody>
      </p:sp>
      <p:sp>
        <p:nvSpPr>
          <p:cNvPr id="32" name="وسيلة شرح مع سهم إلى الأعلى 22">
            <a:extLst>
              <a:ext uri="{FF2B5EF4-FFF2-40B4-BE49-F238E27FC236}">
                <a16:creationId xmlns:a16="http://schemas.microsoft.com/office/drawing/2014/main" xmlns="" id="{A169627A-9056-4EE7-BAB7-E2150A42E077}"/>
              </a:ext>
            </a:extLst>
          </p:cNvPr>
          <p:cNvSpPr/>
          <p:nvPr/>
        </p:nvSpPr>
        <p:spPr>
          <a:xfrm>
            <a:off x="2739653" y="4499533"/>
            <a:ext cx="6991177" cy="437783"/>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algn="ctr" defTabSz="1244600">
              <a:lnSpc>
                <a:spcPct val="90000"/>
              </a:lnSpc>
              <a:spcBef>
                <a:spcPct val="0"/>
              </a:spcBef>
              <a:spcAft>
                <a:spcPct val="35000"/>
              </a:spcAft>
            </a:pPr>
            <a:r>
              <a:rPr lang="ar-SA" sz="2000" b="1" dirty="0" smtClean="0">
                <a:solidFill>
                  <a:schemeClr val="tx1"/>
                </a:solidFill>
                <a:latin typeface="Microsoft Sans Serif" pitchFamily="34" charset="0"/>
                <a:cs typeface="PT Bold Heading" pitchFamily="2" charset="-78"/>
              </a:rPr>
              <a:t>ترسم الطالبة الحروف متصلة ومنفصلة بخط النسخ رسمًا صحيحًا</a:t>
            </a:r>
            <a:endParaRPr lang="ar-SA" sz="2000" b="1" dirty="0">
              <a:solidFill>
                <a:schemeClr val="tx1"/>
              </a:solidFill>
              <a:latin typeface="Microsoft Sans Serif" pitchFamily="34" charset="0"/>
              <a:cs typeface="PT Bold Heading" pitchFamily="2" charset="-78"/>
            </a:endParaRPr>
          </a:p>
        </p:txBody>
      </p:sp>
    </p:spTree>
    <p:extLst>
      <p:ext uri="{BB962C8B-B14F-4D97-AF65-F5344CB8AC3E}">
        <p14:creationId xmlns:p14="http://schemas.microsoft.com/office/powerpoint/2010/main" val="2451460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 calcmode="lin" valueType="num">
                                      <p:cBhvr>
                                        <p:cTn id="17" dur="1000" fill="hold"/>
                                        <p:tgtEl>
                                          <p:spTgt spid="24"/>
                                        </p:tgtEl>
                                        <p:attrNameLst>
                                          <p:attrName>style.rotation</p:attrName>
                                        </p:attrNameLst>
                                      </p:cBhvr>
                                      <p:tavLst>
                                        <p:tav tm="0">
                                          <p:val>
                                            <p:fltVal val="90"/>
                                          </p:val>
                                        </p:tav>
                                        <p:tav tm="100000">
                                          <p:val>
                                            <p:fltVal val="0"/>
                                          </p:val>
                                        </p:tav>
                                      </p:tavLst>
                                    </p:anim>
                                    <p:animEffect transition="in" filter="fade">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style.rotation</p:attrName>
                                        </p:attrNameLst>
                                      </p:cBhvr>
                                      <p:tavLst>
                                        <p:tav tm="0">
                                          <p:val>
                                            <p:fltVal val="90"/>
                                          </p:val>
                                        </p:tav>
                                        <p:tav tm="100000">
                                          <p:val>
                                            <p:fltVal val="0"/>
                                          </p:val>
                                        </p:tav>
                                      </p:tavLst>
                                    </p:anim>
                                    <p:animEffect transition="in" filter="fade">
                                      <p:cBhvr>
                                        <p:cTn id="26" dur="1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ppt_w</p:attrName>
                                        </p:attrNameLst>
                                      </p:cBhvr>
                                      <p:tavLst>
                                        <p:tav tm="0">
                                          <p:val>
                                            <p:fltVal val="0"/>
                                          </p:val>
                                        </p:tav>
                                        <p:tav tm="100000">
                                          <p:val>
                                            <p:strVal val="#ppt_w"/>
                                          </p:val>
                                        </p:tav>
                                      </p:tavLst>
                                    </p:anim>
                                    <p:anim calcmode="lin" valueType="num">
                                      <p:cBhvr>
                                        <p:cTn id="32" dur="1000" fill="hold"/>
                                        <p:tgtEl>
                                          <p:spTgt spid="26"/>
                                        </p:tgtEl>
                                        <p:attrNameLst>
                                          <p:attrName>ppt_h</p:attrName>
                                        </p:attrNameLst>
                                      </p:cBhvr>
                                      <p:tavLst>
                                        <p:tav tm="0">
                                          <p:val>
                                            <p:fltVal val="0"/>
                                          </p:val>
                                        </p:tav>
                                        <p:tav tm="100000">
                                          <p:val>
                                            <p:strVal val="#ppt_h"/>
                                          </p:val>
                                        </p:tav>
                                      </p:tavLst>
                                    </p:anim>
                                    <p:anim calcmode="lin" valueType="num">
                                      <p:cBhvr>
                                        <p:cTn id="33" dur="1000" fill="hold"/>
                                        <p:tgtEl>
                                          <p:spTgt spid="26"/>
                                        </p:tgtEl>
                                        <p:attrNameLst>
                                          <p:attrName>style.rotation</p:attrName>
                                        </p:attrNameLst>
                                      </p:cBhvr>
                                      <p:tavLst>
                                        <p:tav tm="0">
                                          <p:val>
                                            <p:fltVal val="90"/>
                                          </p:val>
                                        </p:tav>
                                        <p:tav tm="100000">
                                          <p:val>
                                            <p:fltVal val="0"/>
                                          </p:val>
                                        </p:tav>
                                      </p:tavLst>
                                    </p:anim>
                                    <p:animEffect transition="in" filter="fade">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 calcmode="lin" valueType="num">
                                      <p:cBhvr>
                                        <p:cTn id="41" dur="1000" fill="hold"/>
                                        <p:tgtEl>
                                          <p:spTgt spid="27"/>
                                        </p:tgtEl>
                                        <p:attrNameLst>
                                          <p:attrName>style.rotation</p:attrName>
                                        </p:attrNameLst>
                                      </p:cBhvr>
                                      <p:tavLst>
                                        <p:tav tm="0">
                                          <p:val>
                                            <p:fltVal val="90"/>
                                          </p:val>
                                        </p:tav>
                                        <p:tav tm="100000">
                                          <p:val>
                                            <p:fltVal val="0"/>
                                          </p:val>
                                        </p:tav>
                                      </p:tavLst>
                                    </p:anim>
                                    <p:animEffect transition="in" filter="fade">
                                      <p:cBhvr>
                                        <p:cTn id="42" dur="1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fltVal val="0"/>
                                          </p:val>
                                        </p:tav>
                                        <p:tav tm="100000">
                                          <p:val>
                                            <p:strVal val="#ppt_w"/>
                                          </p:val>
                                        </p:tav>
                                      </p:tavLst>
                                    </p:anim>
                                    <p:anim calcmode="lin" valueType="num">
                                      <p:cBhvr>
                                        <p:cTn id="56" dur="1000" fill="hold"/>
                                        <p:tgtEl>
                                          <p:spTgt spid="29"/>
                                        </p:tgtEl>
                                        <p:attrNameLst>
                                          <p:attrName>ppt_h</p:attrName>
                                        </p:attrNameLst>
                                      </p:cBhvr>
                                      <p:tavLst>
                                        <p:tav tm="0">
                                          <p:val>
                                            <p:fltVal val="0"/>
                                          </p:val>
                                        </p:tav>
                                        <p:tav tm="100000">
                                          <p:val>
                                            <p:strVal val="#ppt_h"/>
                                          </p:val>
                                        </p:tav>
                                      </p:tavLst>
                                    </p:anim>
                                    <p:anim calcmode="lin" valueType="num">
                                      <p:cBhvr>
                                        <p:cTn id="57" dur="1000" fill="hold"/>
                                        <p:tgtEl>
                                          <p:spTgt spid="29"/>
                                        </p:tgtEl>
                                        <p:attrNameLst>
                                          <p:attrName>style.rotation</p:attrName>
                                        </p:attrNameLst>
                                      </p:cBhvr>
                                      <p:tavLst>
                                        <p:tav tm="0">
                                          <p:val>
                                            <p:fltVal val="90"/>
                                          </p:val>
                                        </p:tav>
                                        <p:tav tm="100000">
                                          <p:val>
                                            <p:fltVal val="0"/>
                                          </p:val>
                                        </p:tav>
                                      </p:tavLst>
                                    </p:anim>
                                    <p:animEffect transition="in" filter="fade">
                                      <p:cBhvr>
                                        <p:cTn id="58" dur="10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1000" fill="hold"/>
                                        <p:tgtEl>
                                          <p:spTgt spid="31"/>
                                        </p:tgtEl>
                                        <p:attrNameLst>
                                          <p:attrName>ppt_w</p:attrName>
                                        </p:attrNameLst>
                                      </p:cBhvr>
                                      <p:tavLst>
                                        <p:tav tm="0">
                                          <p:val>
                                            <p:fltVal val="0"/>
                                          </p:val>
                                        </p:tav>
                                        <p:tav tm="100000">
                                          <p:val>
                                            <p:strVal val="#ppt_w"/>
                                          </p:val>
                                        </p:tav>
                                      </p:tavLst>
                                    </p:anim>
                                    <p:anim calcmode="lin" valueType="num">
                                      <p:cBhvr>
                                        <p:cTn id="72" dur="1000" fill="hold"/>
                                        <p:tgtEl>
                                          <p:spTgt spid="31"/>
                                        </p:tgtEl>
                                        <p:attrNameLst>
                                          <p:attrName>ppt_h</p:attrName>
                                        </p:attrNameLst>
                                      </p:cBhvr>
                                      <p:tavLst>
                                        <p:tav tm="0">
                                          <p:val>
                                            <p:fltVal val="0"/>
                                          </p:val>
                                        </p:tav>
                                        <p:tav tm="100000">
                                          <p:val>
                                            <p:strVal val="#ppt_h"/>
                                          </p:val>
                                        </p:tav>
                                      </p:tavLst>
                                    </p:anim>
                                    <p:anim calcmode="lin" valueType="num">
                                      <p:cBhvr>
                                        <p:cTn id="73" dur="1000" fill="hold"/>
                                        <p:tgtEl>
                                          <p:spTgt spid="31"/>
                                        </p:tgtEl>
                                        <p:attrNameLst>
                                          <p:attrName>style.rotation</p:attrName>
                                        </p:attrNameLst>
                                      </p:cBhvr>
                                      <p:tavLst>
                                        <p:tav tm="0">
                                          <p:val>
                                            <p:fltVal val="90"/>
                                          </p:val>
                                        </p:tav>
                                        <p:tav tm="100000">
                                          <p:val>
                                            <p:fltVal val="0"/>
                                          </p:val>
                                        </p:tav>
                                      </p:tavLst>
                                    </p:anim>
                                    <p:animEffect transition="in" filter="fade">
                                      <p:cBhvr>
                                        <p:cTn id="74" dur="1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1000" fill="hold"/>
                                        <p:tgtEl>
                                          <p:spTgt spid="32"/>
                                        </p:tgtEl>
                                        <p:attrNameLst>
                                          <p:attrName>ppt_w</p:attrName>
                                        </p:attrNameLst>
                                      </p:cBhvr>
                                      <p:tavLst>
                                        <p:tav tm="0">
                                          <p:val>
                                            <p:fltVal val="0"/>
                                          </p:val>
                                        </p:tav>
                                        <p:tav tm="100000">
                                          <p:val>
                                            <p:strVal val="#ppt_w"/>
                                          </p:val>
                                        </p:tav>
                                      </p:tavLst>
                                    </p:anim>
                                    <p:anim calcmode="lin" valueType="num">
                                      <p:cBhvr>
                                        <p:cTn id="80" dur="1000" fill="hold"/>
                                        <p:tgtEl>
                                          <p:spTgt spid="32"/>
                                        </p:tgtEl>
                                        <p:attrNameLst>
                                          <p:attrName>ppt_h</p:attrName>
                                        </p:attrNameLst>
                                      </p:cBhvr>
                                      <p:tavLst>
                                        <p:tav tm="0">
                                          <p:val>
                                            <p:fltVal val="0"/>
                                          </p:val>
                                        </p:tav>
                                        <p:tav tm="100000">
                                          <p:val>
                                            <p:strVal val="#ppt_h"/>
                                          </p:val>
                                        </p:tav>
                                      </p:tavLst>
                                    </p:anim>
                                    <p:anim calcmode="lin" valueType="num">
                                      <p:cBhvr>
                                        <p:cTn id="81" dur="1000" fill="hold"/>
                                        <p:tgtEl>
                                          <p:spTgt spid="32"/>
                                        </p:tgtEl>
                                        <p:attrNameLst>
                                          <p:attrName>style.rotation</p:attrName>
                                        </p:attrNameLst>
                                      </p:cBhvr>
                                      <p:tavLst>
                                        <p:tav tm="0">
                                          <p:val>
                                            <p:fltVal val="90"/>
                                          </p:val>
                                        </p:tav>
                                        <p:tav tm="100000">
                                          <p:val>
                                            <p:fltVal val="0"/>
                                          </p:val>
                                        </p:tav>
                                      </p:tavLst>
                                    </p:anim>
                                    <p:animEffect transition="in" filter="fade">
                                      <p:cBhvr>
                                        <p:cTn id="8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593</Words>
  <Application>Microsoft Office PowerPoint</Application>
  <PresentationFormat>ملء الشاشة</PresentationFormat>
  <Paragraphs>126</Paragraphs>
  <Slides>22</Slides>
  <Notes>0</Notes>
  <HiddenSlides>0</HiddenSlides>
  <MMClips>4</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22</vt:i4>
      </vt:variant>
    </vt:vector>
  </HeadingPairs>
  <TitlesOfParts>
    <vt:vector size="33" baseType="lpstr">
      <vt:lpstr>(AH) Manal Black</vt:lpstr>
      <vt:lpstr>A Massir Ballpoint</vt:lpstr>
      <vt:lpstr>Akhbar MT</vt:lpstr>
      <vt:lpstr>Arial</vt:lpstr>
      <vt:lpstr>Calibri</vt:lpstr>
      <vt:lpstr>Calibri Light</vt:lpstr>
      <vt:lpstr>Microsoft Sans Serif</vt:lpstr>
      <vt:lpstr>PT Bold Heading</vt:lpstr>
      <vt:lpstr>Tahoma</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DELL</dc:creator>
  <cp:lastModifiedBy>Hp</cp:lastModifiedBy>
  <cp:revision>107</cp:revision>
  <dcterms:created xsi:type="dcterms:W3CDTF">2021-01-02T14:26:45Z</dcterms:created>
  <dcterms:modified xsi:type="dcterms:W3CDTF">2021-10-05T16:05:39Z</dcterms:modified>
</cp:coreProperties>
</file>