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88" r:id="rId3"/>
    <p:sldId id="294" r:id="rId4"/>
    <p:sldId id="301" r:id="rId5"/>
    <p:sldId id="297" r:id="rId6"/>
    <p:sldId id="298" r:id="rId7"/>
    <p:sldId id="299" r:id="rId8"/>
    <p:sldId id="300" r:id="rId9"/>
    <p:sldId id="289" r:id="rId10"/>
    <p:sldId id="292" r:id="rId11"/>
    <p:sldId id="320" r:id="rId12"/>
    <p:sldId id="315" r:id="rId13"/>
    <p:sldId id="314" r:id="rId14"/>
    <p:sldId id="316" r:id="rId15"/>
    <p:sldId id="313" r:id="rId16"/>
    <p:sldId id="319" r:id="rId17"/>
    <p:sldId id="312" r:id="rId18"/>
    <p:sldId id="310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006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879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41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27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237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771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180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3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588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565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033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9ECC-5438-438B-8BF0-0DBDCE8FD4E5}" type="datetimeFigureOut">
              <a:rPr lang="ar-SA" smtClean="0"/>
              <a:t>15/02/43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062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jp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jpe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5.jpe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18" Type="http://schemas.openxmlformats.org/officeDocument/2006/relationships/image" Target="../media/image16.sv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jpeg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2" Type="http://schemas.microsoft.com/office/2007/relationships/media" Target="../media/media2.mp4"/><Relationship Id="rId16" Type="http://schemas.openxmlformats.org/officeDocument/2006/relationships/image" Target="../media/image23.gif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gif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8.jpe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7.jpg"/><Relationship Id="rId5" Type="http://schemas.openxmlformats.org/officeDocument/2006/relationships/image" Target="../media/image3.jpe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69" y="587816"/>
            <a:ext cx="3801980" cy="393162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2665"/>
          <a:stretch/>
        </p:blipFill>
        <p:spPr bwMode="auto">
          <a:xfrm>
            <a:off x="5503676" y="587815"/>
            <a:ext cx="3904401" cy="39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6226" y="1026745"/>
            <a:ext cx="1024110" cy="1289539"/>
          </a:xfrm>
          <a:prstGeom prst="rect">
            <a:avLst/>
          </a:prstGeom>
          <a:ln w="762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45" y="2499914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0"/>
            <a:ext cx="9565422" cy="5111262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خريطة المفاهيم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عنوان 2"/>
          <p:cNvSpPr txBox="1">
            <a:spLocks/>
          </p:cNvSpPr>
          <p:nvPr/>
        </p:nvSpPr>
        <p:spPr>
          <a:xfrm>
            <a:off x="3814433" y="390014"/>
            <a:ext cx="3378567" cy="5920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/>
              <a:t>الجملة </a:t>
            </a:r>
            <a:r>
              <a:rPr lang="ar-SA" sz="4000" b="1" dirty="0" smtClean="0"/>
              <a:t>الاسمية</a:t>
            </a:r>
            <a:endParaRPr lang="ar-SA" sz="4000" b="1" dirty="0"/>
          </a:p>
        </p:txBody>
      </p:sp>
      <p:cxnSp>
        <p:nvCxnSpPr>
          <p:cNvPr id="24" name="رابط كسهم مستقيم 23"/>
          <p:cNvCxnSpPr/>
          <p:nvPr/>
        </p:nvCxnSpPr>
        <p:spPr>
          <a:xfrm>
            <a:off x="5492776" y="1004768"/>
            <a:ext cx="10941" cy="54897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مستدير الزوايا 24"/>
          <p:cNvSpPr/>
          <p:nvPr/>
        </p:nvSpPr>
        <p:spPr>
          <a:xfrm>
            <a:off x="3514581" y="1547302"/>
            <a:ext cx="3904317" cy="59200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أركان الجملة </a:t>
            </a:r>
            <a:r>
              <a:rPr lang="ar-SA" sz="4000" b="1" dirty="0">
                <a:solidFill>
                  <a:schemeClr val="tx1"/>
                </a:solidFill>
              </a:rPr>
              <a:t>اسمية</a:t>
            </a:r>
          </a:p>
        </p:txBody>
      </p:sp>
      <p:cxnSp>
        <p:nvCxnSpPr>
          <p:cNvPr id="31" name="رابط كسهم مستقيم 30"/>
          <p:cNvCxnSpPr/>
          <p:nvPr/>
        </p:nvCxnSpPr>
        <p:spPr>
          <a:xfrm>
            <a:off x="6532682" y="2237779"/>
            <a:ext cx="10941" cy="54897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ستطيل مستدير الزوايا 34"/>
          <p:cNvSpPr/>
          <p:nvPr/>
        </p:nvSpPr>
        <p:spPr>
          <a:xfrm>
            <a:off x="6030210" y="2812125"/>
            <a:ext cx="1026826" cy="565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مبتدأ</a:t>
            </a:r>
            <a:endParaRPr lang="ar-SA" sz="4000" b="1" dirty="0">
              <a:solidFill>
                <a:schemeClr val="tx1"/>
              </a:solidFill>
            </a:endParaRPr>
          </a:p>
        </p:txBody>
      </p:sp>
      <p:cxnSp>
        <p:nvCxnSpPr>
          <p:cNvPr id="36" name="رابط كسهم مستقيم 35"/>
          <p:cNvCxnSpPr/>
          <p:nvPr/>
        </p:nvCxnSpPr>
        <p:spPr>
          <a:xfrm>
            <a:off x="6532682" y="3481693"/>
            <a:ext cx="10941" cy="54897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ستطيل مستدير الزوايا 36"/>
          <p:cNvSpPr/>
          <p:nvPr/>
        </p:nvSpPr>
        <p:spPr>
          <a:xfrm>
            <a:off x="5938505" y="4030671"/>
            <a:ext cx="1210236" cy="5893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cs typeface="Akhbar MT" pitchFamily="2" charset="-78"/>
              </a:rPr>
              <a:t>العل</a:t>
            </a:r>
            <a:r>
              <a:rPr lang="ar-SA" sz="4000" b="1" dirty="0" smtClean="0">
                <a:solidFill>
                  <a:srgbClr val="FF0000"/>
                </a:solidFill>
                <a:cs typeface="Akhbar MT" pitchFamily="2" charset="-78"/>
              </a:rPr>
              <a:t>مُ</a:t>
            </a:r>
            <a:endParaRPr lang="ar-SA" sz="4000" b="1" dirty="0">
              <a:cs typeface="Akhbar MT" pitchFamily="2" charset="-78"/>
            </a:endParaRPr>
          </a:p>
        </p:txBody>
      </p:sp>
      <p:cxnSp>
        <p:nvCxnSpPr>
          <p:cNvPr id="38" name="رابط كسهم مستقيم 37"/>
          <p:cNvCxnSpPr/>
          <p:nvPr/>
        </p:nvCxnSpPr>
        <p:spPr>
          <a:xfrm>
            <a:off x="4314477" y="2184204"/>
            <a:ext cx="10941" cy="54897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ستطيل مستدير الزوايا 38"/>
          <p:cNvSpPr/>
          <p:nvPr/>
        </p:nvSpPr>
        <p:spPr>
          <a:xfrm>
            <a:off x="3801064" y="2812125"/>
            <a:ext cx="1026826" cy="565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خبر</a:t>
            </a:r>
            <a:endParaRPr lang="ar-SA" sz="4000" b="1" dirty="0">
              <a:solidFill>
                <a:schemeClr val="tx1"/>
              </a:solidFill>
            </a:endParaRPr>
          </a:p>
        </p:txBody>
      </p:sp>
      <p:cxnSp>
        <p:nvCxnSpPr>
          <p:cNvPr id="40" name="رابط كسهم مستقيم 39"/>
          <p:cNvCxnSpPr/>
          <p:nvPr/>
        </p:nvCxnSpPr>
        <p:spPr>
          <a:xfrm>
            <a:off x="4325418" y="3433453"/>
            <a:ext cx="10941" cy="54897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ستطيل مستدير الزوايا 40"/>
          <p:cNvSpPr/>
          <p:nvPr/>
        </p:nvSpPr>
        <p:spPr>
          <a:xfrm>
            <a:off x="3709359" y="4030671"/>
            <a:ext cx="1210236" cy="5893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cs typeface="Akhbar MT" pitchFamily="2" charset="-78"/>
              </a:rPr>
              <a:t>نو</a:t>
            </a:r>
            <a:r>
              <a:rPr lang="ar-SA" sz="4000" b="1" dirty="0" smtClean="0">
                <a:solidFill>
                  <a:srgbClr val="FF0000"/>
                </a:solidFill>
                <a:cs typeface="Akhbar MT" pitchFamily="2" charset="-78"/>
              </a:rPr>
              <a:t>رُ</a:t>
            </a:r>
            <a:endParaRPr lang="ar-SA" sz="4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68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35" grpId="0" animBg="1"/>
      <p:bldP spid="37" grpId="0" animBg="1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73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17" y="357186"/>
            <a:ext cx="8627497" cy="41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73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7" y="455385"/>
            <a:ext cx="8646459" cy="403412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6654138" y="1636488"/>
            <a:ext cx="920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مرفوع</a:t>
            </a:r>
            <a:endParaRPr lang="ar-SA" altLang="ar-SA" sz="3600" b="1" dirty="0">
              <a:solidFill>
                <a:srgbClr val="FF0000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345853" y="1699394"/>
            <a:ext cx="2853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الضمة الظاهرة على آخره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963047" y="2286613"/>
            <a:ext cx="713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خبر</a:t>
            </a:r>
            <a:endParaRPr lang="ar-SA" altLang="ar-SA" sz="3600" b="1" dirty="0">
              <a:solidFill>
                <a:srgbClr val="FF0000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322625" y="2348169"/>
            <a:ext cx="1571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وعلامة رفعه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316741" y="3492816"/>
            <a:ext cx="6672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البيئة: </a:t>
            </a:r>
            <a:r>
              <a:rPr lang="ar-SA" altLang="ar-S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khbar MT" pitchFamily="2" charset="-78"/>
              </a:rPr>
              <a:t>مبتدأ مرفوع وعلامة رفعه الضمة الظاهرة على آخره 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2560414" y="3988900"/>
            <a:ext cx="6439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ثروة : </a:t>
            </a:r>
            <a:r>
              <a:rPr lang="ar-SA" altLang="ar-S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khbar MT" pitchFamily="2" charset="-78"/>
              </a:rPr>
              <a:t>خبر مرفوع وعلامة رفعه الضمة الظاهرة على آخره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9" y="371220"/>
            <a:ext cx="1866895" cy="1705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87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73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9"/>
          <a:stretch/>
        </p:blipFill>
        <p:spPr>
          <a:xfrm>
            <a:off x="2366682" y="397850"/>
            <a:ext cx="7251655" cy="4138978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94527" y="1495101"/>
            <a:ext cx="1761842" cy="260201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30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73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69" y="553310"/>
            <a:ext cx="6821377" cy="4032774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94527" y="1495101"/>
            <a:ext cx="1761842" cy="260201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34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682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 </a:t>
            </a:r>
          </a:p>
          <a:p>
            <a:pPr algn="ctr"/>
            <a:endParaRPr lang="ar-SA" sz="2000" b="1" dirty="0">
              <a:solidFill>
                <a:schemeClr val="tx1"/>
              </a:solidFill>
              <a:latin typeface="Aldhabi" panose="01000000000000000000" pitchFamily="2" charset="-78"/>
            </a:endParaRPr>
          </a:p>
          <a:p>
            <a:pPr algn="ctr"/>
            <a:r>
              <a:rPr lang="ar-SA" sz="2000" b="1" dirty="0" smtClean="0">
                <a:solidFill>
                  <a:srgbClr val="FF0000"/>
                </a:solidFill>
                <a:latin typeface="Aldhabi" panose="01000000000000000000" pitchFamily="2" charset="-78"/>
              </a:rPr>
              <a:t>الواجب المنزلي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74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377555"/>
            <a:ext cx="8254903" cy="4229617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2178423" y="2199687"/>
            <a:ext cx="2568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  <a:latin typeface="Aldhabi" panose="01000000000000000000" pitchFamily="2" charset="-78"/>
              </a:rPr>
              <a:t>واجب المنزلي 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21414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682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 </a:t>
            </a:r>
          </a:p>
          <a:p>
            <a:pPr algn="ctr"/>
            <a:endParaRPr lang="ar-SA" sz="2000" b="1" dirty="0">
              <a:solidFill>
                <a:schemeClr val="tx1"/>
              </a:solidFill>
              <a:latin typeface="Aldhabi" panose="01000000000000000000" pitchFamily="2" charset="-78"/>
            </a:endParaRPr>
          </a:p>
          <a:p>
            <a:pPr algn="ctr"/>
            <a:r>
              <a:rPr lang="ar-SA" sz="2000" b="1" dirty="0" smtClean="0">
                <a:solidFill>
                  <a:srgbClr val="FF0000"/>
                </a:solidFill>
                <a:latin typeface="Aldhabi" panose="01000000000000000000" pitchFamily="2" charset="-78"/>
              </a:rPr>
              <a:t>الواجب المنزلي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74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1" y="507780"/>
            <a:ext cx="8552329" cy="38364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178423" y="2199687"/>
            <a:ext cx="2568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  <a:latin typeface="Aldhabi" panose="01000000000000000000" pitchFamily="2" charset="-78"/>
              </a:rPr>
              <a:t>واجب المنزلي 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33748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بطاقة خروج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773" y="752729"/>
            <a:ext cx="8739840" cy="3891560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AEE7E54C-F57D-4589-9CB4-424B55AFAB7E}"/>
              </a:ext>
            </a:extLst>
          </p:cNvPr>
          <p:cNvSpPr/>
          <p:nvPr/>
        </p:nvSpPr>
        <p:spPr>
          <a:xfrm>
            <a:off x="3761382" y="835269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9A2DB06-3049-4666-8366-FF2E9DD4EEA5}"/>
              </a:ext>
            </a:extLst>
          </p:cNvPr>
          <p:cNvSpPr txBox="1"/>
          <p:nvPr/>
        </p:nvSpPr>
        <p:spPr>
          <a:xfrm>
            <a:off x="3984186" y="3032713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مثلي بجملة مفيدة تحوي مبتدأ وخبر </a:t>
            </a:r>
            <a:r>
              <a:rPr kumimoji="0" lang="ar-S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F7209332-8D2D-4CEF-B839-9EC6860FE46A}"/>
              </a:ext>
            </a:extLst>
          </p:cNvPr>
          <p:cNvSpPr/>
          <p:nvPr/>
        </p:nvSpPr>
        <p:spPr>
          <a:xfrm>
            <a:off x="10422246" y="1347903"/>
            <a:ext cx="1228106" cy="1727767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23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2244906" y="295957"/>
            <a:ext cx="6283632" cy="444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/>
          </p:cNvPicPr>
          <p:nvPr/>
        </p:nvPicPr>
        <p:blipFill rotWithShape="1">
          <a:blip r:embed="rId13"/>
          <a:srcRect r="3432"/>
          <a:stretch/>
        </p:blipFill>
        <p:spPr>
          <a:xfrm>
            <a:off x="2779187" y="1613106"/>
            <a:ext cx="2501900" cy="903424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6323480" y="596690"/>
            <a:ext cx="1359876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883877" y="1743978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رقم 1 – 2</a:t>
            </a:r>
          </a:p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ص 74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0240038" y="2550159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3838" y="482014"/>
            <a:ext cx="6758843" cy="3630910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1638379" y="627692"/>
            <a:ext cx="6669760" cy="34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79" y="1006728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قوانين التعلم عن بعد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204" y="2499914"/>
            <a:ext cx="949386" cy="8809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4" descr="تحميل قوانين التعلم عن بع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" y="492759"/>
            <a:ext cx="8598235" cy="41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4086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التغذية الراجعة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39" name="Graphic 1">
            <a:extLst>
              <a:ext uri="{FF2B5EF4-FFF2-40B4-BE49-F238E27FC236}">
                <a16:creationId xmlns:a16="http://schemas.microsoft.com/office/drawing/2014/main" xmlns="" id="{F3F9FAEA-F068-4CFE-9C88-E64986BC54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91753" y="314819"/>
            <a:ext cx="8778668" cy="4344698"/>
          </a:xfrm>
          <a:prstGeom prst="rect">
            <a:avLst/>
          </a:prstGeom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2976636" y="441959"/>
            <a:ext cx="468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 smtClean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هيا نتعلم مع المصابيح المضيئة</a:t>
            </a:r>
            <a:endParaRPr lang="en-US" sz="2800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47" name="Graphic 8">
            <a:extLst>
              <a:ext uri="{FF2B5EF4-FFF2-40B4-BE49-F238E27FC236}">
                <a16:creationId xmlns:a16="http://schemas.microsoft.com/office/drawing/2014/main" xmlns="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05632" y="334058"/>
            <a:ext cx="5624142" cy="1585831"/>
          </a:xfrm>
          <a:prstGeom prst="rect">
            <a:avLst/>
          </a:prstGeom>
        </p:spPr>
      </p:pic>
      <p:sp>
        <p:nvSpPr>
          <p:cNvPr id="46" name="TextBox 16">
            <a:extLst>
              <a:ext uri="{FF2B5EF4-FFF2-40B4-BE49-F238E27FC236}">
                <a16:creationId xmlns:a16="http://schemas.microsoft.com/office/drawing/2014/main" xmlns="" id="{55B5440E-5DD5-4B45-88F5-70CA4B60C24E}"/>
              </a:ext>
            </a:extLst>
          </p:cNvPr>
          <p:cNvSpPr txBox="1"/>
          <p:nvPr/>
        </p:nvSpPr>
        <p:spPr>
          <a:xfrm>
            <a:off x="3615740" y="1002122"/>
            <a:ext cx="3613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AE" sz="2800" b="1" dirty="0">
                <a:solidFill>
                  <a:prstClr val="white"/>
                </a:solidFill>
              </a:rPr>
              <a:t>السؤال</a:t>
            </a:r>
            <a:r>
              <a:rPr lang="ar-SA" sz="2800" b="1" dirty="0">
                <a:solidFill>
                  <a:prstClr val="white"/>
                </a:solidFill>
              </a:rPr>
              <a:t> / مثلي </a:t>
            </a:r>
            <a:r>
              <a:rPr lang="ar-SA" sz="2800" b="1" dirty="0" smtClean="0">
                <a:solidFill>
                  <a:prstClr val="white"/>
                </a:solidFill>
              </a:rPr>
              <a:t>اسمية</a:t>
            </a:r>
          </a:p>
          <a:p>
            <a:pPr lvl="0" algn="ctr"/>
            <a:r>
              <a:rPr lang="ar-SA" sz="2800" b="1" dirty="0" smtClean="0">
                <a:solidFill>
                  <a:prstClr val="white"/>
                </a:solidFill>
              </a:rPr>
              <a:t> تامة الأركان .</a:t>
            </a:r>
            <a:endParaRPr lang="en-AE" sz="2800" b="1" dirty="0">
              <a:solidFill>
                <a:prstClr val="white"/>
              </a:solidFill>
            </a:endParaRPr>
          </a:p>
        </p:txBody>
      </p:sp>
      <p:pic>
        <p:nvPicPr>
          <p:cNvPr id="29" name="Graphic 14">
            <a:extLst>
              <a:ext uri="{FF2B5EF4-FFF2-40B4-BE49-F238E27FC236}">
                <a16:creationId xmlns=""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3153" y="1530231"/>
            <a:ext cx="4136011" cy="3096249"/>
          </a:xfrm>
          <a:prstGeom prst="rect">
            <a:avLst/>
          </a:prstGeom>
        </p:spPr>
      </p:pic>
      <p:pic>
        <p:nvPicPr>
          <p:cNvPr id="30" name="Graphic 12">
            <a:extLst>
              <a:ext uri="{FF2B5EF4-FFF2-40B4-BE49-F238E27FC236}">
                <a16:creationId xmlns=""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90900" y="1563450"/>
            <a:ext cx="4381500" cy="3027865"/>
          </a:xfrm>
          <a:prstGeom prst="rect">
            <a:avLst/>
          </a:prstGeom>
        </p:spPr>
      </p:pic>
      <p:sp>
        <p:nvSpPr>
          <p:cNvPr id="31" name="TextBox 15">
            <a:extLst>
              <a:ext uri="{FF2B5EF4-FFF2-40B4-BE49-F238E27FC236}">
                <a16:creationId xmlns=""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3651049" y="3875751"/>
            <a:ext cx="326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AE" sz="2800" b="1" dirty="0">
                <a:solidFill>
                  <a:srgbClr val="FF0000"/>
                </a:solidFill>
              </a:rPr>
              <a:t>الإجابة : </a:t>
            </a: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prstClr val="black"/>
                </a:solidFill>
              </a:rPr>
              <a:t>متروك للطالبة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التغذية الراجعة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3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0" y="4012982"/>
            <a:ext cx="152400" cy="85725"/>
          </a:xfrm>
          <a:prstGeom prst="rect">
            <a:avLst/>
          </a:prstGeom>
        </p:spPr>
      </p:pic>
      <p:pic>
        <p:nvPicPr>
          <p:cNvPr id="26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4624154" y="360111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icture 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301569" y="1156656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09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1126404"/>
            <a:ext cx="1195754" cy="20300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rgbClr val="C00000"/>
                </a:solidFill>
              </a:rPr>
              <a:t> </a:t>
            </a:r>
            <a:r>
              <a:rPr lang="ar-SA" sz="20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000" b="1" dirty="0">
                <a:solidFill>
                  <a:srgbClr val="C00000"/>
                </a:solidFill>
              </a:rPr>
              <a:t> </a:t>
            </a:r>
            <a:r>
              <a:rPr lang="ar-SA" sz="2000" b="1" dirty="0">
                <a:solidFill>
                  <a:schemeClr val="tx1"/>
                </a:solidFill>
              </a:rPr>
              <a:t>تحسين مستوى الطالبات في مهارة الإملاء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4415A85-7F81-45CF-80DF-BA4DF152F34C}"/>
              </a:ext>
            </a:extLst>
          </p:cNvPr>
          <p:cNvSpPr/>
          <p:nvPr/>
        </p:nvSpPr>
        <p:spPr>
          <a:xfrm>
            <a:off x="3169066" y="685736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="" xmlns:a16="http://schemas.microsoft.com/office/drawing/2014/main" id="{17C84F01-1110-40E4-9A09-78AB73D77F90}"/>
              </a:ext>
            </a:extLst>
          </p:cNvPr>
          <p:cNvSpPr/>
          <p:nvPr/>
        </p:nvSpPr>
        <p:spPr>
          <a:xfrm>
            <a:off x="2086789" y="2398286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طُرق بلادي واسعة</a:t>
            </a:r>
            <a:endParaRPr lang="ar-SA" sz="4800" b="1" dirty="0"/>
          </a:p>
        </p:txBody>
      </p:sp>
      <p:pic>
        <p:nvPicPr>
          <p:cNvPr id="2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38" y="1472599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544;p42">
            <a:extLst>
              <a:ext uri="{FF2B5EF4-FFF2-40B4-BE49-F238E27FC236}">
                <a16:creationId xmlns="" xmlns:a16="http://schemas.microsoft.com/office/drawing/2014/main" id="{6CE28D0E-6797-4378-888B-A7B4267DFFF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18897" y="508182"/>
            <a:ext cx="918416" cy="90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1126404"/>
            <a:ext cx="1195754" cy="6642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rgbClr val="C00000"/>
                </a:solidFill>
              </a:rPr>
              <a:t> </a:t>
            </a:r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المبتدأ والخب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4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2659" y="574933"/>
            <a:ext cx="8399994" cy="333487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84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3671704" y="397364"/>
            <a:ext cx="3784173" cy="63962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92" y="397364"/>
            <a:ext cx="1315405" cy="1050254"/>
          </a:xfrm>
          <a:prstGeom prst="rect">
            <a:avLst/>
          </a:prstGeom>
        </p:spPr>
      </p:pic>
      <p:pic>
        <p:nvPicPr>
          <p:cNvPr id="18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1" y="367589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92" y="1239502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Qop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33" y="948184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1587318"/>
            <a:ext cx="29582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247" y="2255373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الأولى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صحتي وبيئتي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الوظيفة النحوية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816" y="3405713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إعراب المبتدأ والخبر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73 إلى صفحة 74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31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61" y="1066761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63949" y="0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مستطيل 24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يتوقع من الطالبة في نهاية المكون :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0440404" y="852810"/>
            <a:ext cx="1195754" cy="851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الكفايات والأهداف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30" name="صورة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6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496578" y="1179972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8" y="453060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بالمجال الصحي والبيئي</a:t>
            </a: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4659" y="928515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متصل بالمجال الصحي والبيئي</a:t>
            </a:r>
          </a:p>
        </p:txBody>
      </p:sp>
      <p:sp>
        <p:nvSpPr>
          <p:cNvPr id="33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8" y="139582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آداب من سيرة النبي عليه السلام وهديه</a:t>
            </a:r>
          </a:p>
        </p:txBody>
      </p:sp>
      <p:sp>
        <p:nvSpPr>
          <p:cNvPr id="34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8" y="1855672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قيم تتعلق بالعدالة والمسؤولية</a:t>
            </a:r>
          </a:p>
        </p:txBody>
      </p:sp>
      <p:sp>
        <p:nvSpPr>
          <p:cNvPr id="35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496573" y="3319413"/>
            <a:ext cx="1028875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6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11663" y="2653111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prstClr val="black"/>
                </a:solidFill>
                <a:latin typeface="Microsoft Sans Serif" pitchFamily="34" charset="0"/>
                <a:cs typeface="PT Bold Heading" pitchFamily="2" charset="-78"/>
              </a:rPr>
              <a:t>تمييز المبتدأ والخبر واستعمالهما</a:t>
            </a:r>
          </a:p>
        </p:txBody>
      </p:sp>
      <p:sp>
        <p:nvSpPr>
          <p:cNvPr id="37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11662" y="3120126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استنتاج علامة إعراب المبتدأ والخبر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8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4" y="3608888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prstClr val="black"/>
                </a:solidFill>
                <a:latin typeface="Microsoft Sans Serif" pitchFamily="34" charset="0"/>
                <a:cs typeface="PT Bold Heading" pitchFamily="2" charset="-78"/>
              </a:rPr>
              <a:t>صياغة جمل اسمية بطريقة صحيحة</a:t>
            </a:r>
          </a:p>
        </p:txBody>
      </p:sp>
      <p:sp>
        <p:nvSpPr>
          <p:cNvPr id="39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00322" y="4093564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prstClr val="black"/>
                </a:solidFill>
                <a:latin typeface="Microsoft Sans Serif" pitchFamily="34" charset="0"/>
                <a:cs typeface="PT Bold Heading" pitchFamily="2" charset="-78"/>
              </a:rPr>
              <a:t>حل الأنشطة والتدريبات حسب المطلوب </a:t>
            </a:r>
          </a:p>
        </p:txBody>
      </p:sp>
    </p:spTree>
    <p:extLst>
      <p:ext uri="{BB962C8B-B14F-4D97-AF65-F5344CB8AC3E}">
        <p14:creationId xmlns:p14="http://schemas.microsoft.com/office/powerpoint/2010/main" val="28567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256</Words>
  <Application>Microsoft Office PowerPoint</Application>
  <PresentationFormat>ملء الشاشة</PresentationFormat>
  <Paragraphs>78</Paragraphs>
  <Slides>18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30" baseType="lpstr">
      <vt:lpstr>Arial Unicode MS</vt:lpstr>
      <vt:lpstr>(AH) Manal Black</vt:lpstr>
      <vt:lpstr>A Massir Ballpoint</vt:lpstr>
      <vt:lpstr>Akhbar MT</vt:lpstr>
      <vt:lpstr>Aldhabi</vt:lpstr>
      <vt:lpstr>Arial</vt:lpstr>
      <vt:lpstr>Calibri</vt:lpstr>
      <vt:lpstr>Calibri Light</vt:lpstr>
      <vt:lpstr>Microsoft Sans Serif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109</cp:revision>
  <dcterms:created xsi:type="dcterms:W3CDTF">2021-01-02T16:41:09Z</dcterms:created>
  <dcterms:modified xsi:type="dcterms:W3CDTF">2021-09-22T15:27:10Z</dcterms:modified>
</cp:coreProperties>
</file>