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1pPr>
    <a:lvl2pPr marL="0" marR="0" indent="228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2pPr>
    <a:lvl3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3pPr>
    <a:lvl4pPr marL="0" marR="0" indent="685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4pPr>
    <a:lvl5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5pPr>
    <a:lvl6pPr marL="0" marR="0" indent="1143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6pPr>
    <a:lvl7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7pPr>
    <a:lvl8pPr marL="0" marR="0" indent="1600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8pPr>
    <a:lvl9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l Nile"/>
        <a:ea typeface="Al Nile"/>
        <a:cs typeface="Al Nile"/>
        <a:sym typeface="Al Nil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العنوان والعنوان الفرع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1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باسل أسعد"/>
          <p:cNvSpPr txBox="1">
            <a:spLocks noGrp="1"/>
          </p:cNvSpPr>
          <p:nvPr>
            <p:ph type="body" sz="quarter" idx="21"/>
          </p:nvPr>
        </p:nvSpPr>
        <p:spPr>
          <a:xfrm>
            <a:off x="1270000" y="6362700"/>
            <a:ext cx="10464800" cy="49730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pPr rtl="0">
              <a:defRPr/>
            </a:pPr>
            <a:r>
              <a:t>– باسل أسعد</a:t>
            </a:r>
          </a:p>
        </p:txBody>
      </p:sp>
      <p:sp>
        <p:nvSpPr>
          <p:cNvPr id="94" name="&quot;قم بكتابة الرقم هنا.&quot;"/>
          <p:cNvSpPr txBox="1">
            <a:spLocks noGrp="1"/>
          </p:cNvSpPr>
          <p:nvPr>
            <p:ph type="body" sz="quarter" idx="22"/>
          </p:nvPr>
        </p:nvSpPr>
        <p:spPr>
          <a:xfrm>
            <a:off x="1270000" y="4242515"/>
            <a:ext cx="10464800" cy="65897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5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صورة"/>
          <p:cNvSpPr>
            <a:spLocks noGrp="1"/>
          </p:cNvSpPr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فارغ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صورة"/>
          <p:cNvSpPr>
            <a:spLocks noGrp="1"/>
          </p:cNvSpPr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نص العنوان</a:t>
            </a:r>
          </a:p>
        </p:txBody>
      </p:sp>
      <p:sp>
        <p:nvSpPr>
          <p:cNvPr id="22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نص العنوان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3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صورة"/>
          <p:cNvSpPr>
            <a:spLocks noGrp="1"/>
          </p:cNvSpPr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نص العنوان</a:t>
            </a:r>
          </a:p>
        </p:txBody>
      </p:sp>
      <p:sp>
        <p:nvSpPr>
          <p:cNvPr id="40" name="مستوى النص الأول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1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49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57" name="مستوى النص الأول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صورة"/>
          <p:cNvSpPr>
            <a:spLocks noGrp="1"/>
          </p:cNvSpPr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نص العنوان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نص العنوان</a:t>
            </a:r>
          </a:p>
        </p:txBody>
      </p:sp>
      <p:sp>
        <p:nvSpPr>
          <p:cNvPr id="67" name="مستوى النص الأول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8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صورة"/>
          <p:cNvSpPr>
            <a:spLocks noGrp="1"/>
          </p:cNvSpPr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صورة"/>
          <p:cNvSpPr>
            <a:spLocks noGrp="1"/>
          </p:cNvSpPr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صورة"/>
          <p:cNvSpPr>
            <a:spLocks noGrp="1"/>
          </p:cNvSpPr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رقم الشريحة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نص العنوان</a:t>
            </a:r>
          </a:p>
        </p:txBody>
      </p:sp>
      <p:sp>
        <p:nvSpPr>
          <p:cNvPr id="3" name="مستوى النص الأول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>
            <a:spLocks noGrp="1"/>
          </p:cNvSpPr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 rtl="0">
              <a:defRPr/>
            </a:pPr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12" Type="http://schemas.openxmlformats.org/officeDocument/2006/relationships/image" Target="../media/image76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jpeg"/><Relationship Id="rId11" Type="http://schemas.openxmlformats.org/officeDocument/2006/relationships/image" Target="../media/image75.png"/><Relationship Id="rId5" Type="http://schemas.openxmlformats.org/officeDocument/2006/relationships/image" Target="../media/image69.jpeg"/><Relationship Id="rId10" Type="http://schemas.openxmlformats.org/officeDocument/2006/relationships/image" Target="../media/image74.png"/><Relationship Id="rId4" Type="http://schemas.openxmlformats.org/officeDocument/2006/relationships/image" Target="../media/image68.jpeg"/><Relationship Id="rId9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jpeg"/><Relationship Id="rId9" Type="http://schemas.openxmlformats.org/officeDocument/2006/relationships/image" Target="../media/image8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image3.jpeg"/>
          <p:cNvGrpSpPr/>
          <p:nvPr/>
        </p:nvGrpSpPr>
        <p:grpSpPr>
          <a:xfrm>
            <a:off x="5907178" y="1044554"/>
            <a:ext cx="6527775" cy="6950528"/>
            <a:chOff x="0" y="0"/>
            <a:chExt cx="6527774" cy="6950526"/>
          </a:xfrm>
        </p:grpSpPr>
        <p:pic>
          <p:nvPicPr>
            <p:cNvPr id="120" name="image3.jpeg" descr="image3.jpeg"/>
            <p:cNvPicPr>
              <a:picLocks noChangeAspect="1"/>
            </p:cNvPicPr>
            <p:nvPr/>
          </p:nvPicPr>
          <p:blipFill>
            <a:blip r:embed="rId2"/>
            <a:srcRect b="1"/>
            <a:stretch>
              <a:fillRect/>
            </a:stretch>
          </p:blipFill>
          <p:spPr>
            <a:xfrm>
              <a:off x="914399" y="876299"/>
              <a:ext cx="4800576" cy="5286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7" y="0"/>
                  </a:moveTo>
                  <a:cubicBezTo>
                    <a:pt x="832" y="0"/>
                    <a:pt x="0" y="755"/>
                    <a:pt x="0" y="1686"/>
                  </a:cubicBezTo>
                  <a:lnTo>
                    <a:pt x="0" y="19915"/>
                  </a:lnTo>
                  <a:cubicBezTo>
                    <a:pt x="0" y="20846"/>
                    <a:pt x="832" y="21600"/>
                    <a:pt x="1857" y="21600"/>
                  </a:cubicBezTo>
                  <a:lnTo>
                    <a:pt x="19743" y="21600"/>
                  </a:lnTo>
                  <a:cubicBezTo>
                    <a:pt x="20768" y="21600"/>
                    <a:pt x="21600" y="20846"/>
                    <a:pt x="21600" y="19915"/>
                  </a:cubicBezTo>
                  <a:lnTo>
                    <a:pt x="21600" y="1686"/>
                  </a:lnTo>
                  <a:cubicBezTo>
                    <a:pt x="21600" y="755"/>
                    <a:pt x="20768" y="0"/>
                    <a:pt x="19743" y="0"/>
                  </a:cubicBezTo>
                  <a:lnTo>
                    <a:pt x="1857" y="0"/>
                  </a:lnTo>
                  <a:close/>
                </a:path>
              </a:pathLst>
            </a:custGeom>
            <a:ln>
              <a:noFill/>
            </a:ln>
            <a:effectLst/>
          </p:spPr>
        </p:pic>
        <p:pic>
          <p:nvPicPr>
            <p:cNvPr id="119" name="image3.jpeg" descr="image3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6527775" cy="6950528"/>
            </a:xfrm>
            <a:prstGeom prst="rect">
              <a:avLst/>
            </a:prstGeom>
            <a:effectLst/>
          </p:spPr>
        </p:pic>
      </p:grpSp>
      <p:grpSp>
        <p:nvGrpSpPr>
          <p:cNvPr id="124" name="المتوسطة الثانية والسبعون…"/>
          <p:cNvGrpSpPr/>
          <p:nvPr/>
        </p:nvGrpSpPr>
        <p:grpSpPr>
          <a:xfrm>
            <a:off x="722527" y="4879348"/>
            <a:ext cx="7275858" cy="3761742"/>
            <a:chOff x="0" y="0"/>
            <a:chExt cx="7275856" cy="3761740"/>
          </a:xfrm>
        </p:grpSpPr>
        <p:sp>
          <p:nvSpPr>
            <p:cNvPr id="123" name="المتوسطة الثانية والسبعون…"/>
            <p:cNvSpPr txBox="1"/>
            <p:nvPr/>
          </p:nvSpPr>
          <p:spPr>
            <a:xfrm>
              <a:off x="914400" y="876300"/>
              <a:ext cx="5548657" cy="20980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3900" b="0"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المتوسطة الثانية والسبعون </a:t>
              </a:r>
            </a:p>
            <a:p>
              <a:pPr defTabSz="914400" rtl="0">
                <a:defRPr sz="3900" b="0"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معلمة التربية الفنية : مها عبدالله البيشي .</a:t>
              </a:r>
            </a:p>
            <a:p>
              <a:pPr defTabSz="914400" rtl="0">
                <a:defRPr sz="3900" b="0"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مديرة المدرسة: جهينة ساعد.</a:t>
              </a:r>
            </a:p>
            <a:p>
              <a:pPr defTabSz="914400" rtl="0">
                <a:defRPr sz="3900" b="0">
                  <a:latin typeface="Farah Regular"/>
                  <a:ea typeface="Farah Regular"/>
                  <a:cs typeface="Farah Regular"/>
                  <a:sym typeface="Farah Regular"/>
                </a:defRPr>
              </a:pPr>
              <a:r>
                <a:t>مكتب التعليم شرق المدينة المنورة</a:t>
              </a:r>
            </a:p>
          </p:txBody>
        </p:sp>
        <p:pic>
          <p:nvPicPr>
            <p:cNvPr id="122" name="المتوسطة الثانية والسبعون… المتوسطة الثانية والسبعون معلمة التربية الفنية : مها عبدالله البيشي .مديرة المدرسة: جهينة ساعد.مكتب التعليم شرق المدينة المنورة" descr="المتوسطة الثانية والسبعون… المتوسطة الثانية والسبعون معلمة التربية الفنية : مها عبدالله البيشي .مديرة المدرسة: جهينة ساعد.مكتب التعليم شرق المدينة المنورة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-1"/>
              <a:ext cx="7275858" cy="37617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رابط كسهم مستقيم 3"/>
          <p:cNvSpPr/>
          <p:nvPr/>
        </p:nvSpPr>
        <p:spPr>
          <a:xfrm>
            <a:off x="10135760" y="1664339"/>
            <a:ext cx="1" cy="936105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lIns="45719" rIns="45719"/>
          <a:lstStyle/>
          <a:p>
            <a:pPr algn="l" defTabSz="914400" rtl="0">
              <a:defRPr sz="18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240" name="رابط كسهم مستقيم 6"/>
          <p:cNvSpPr/>
          <p:nvPr/>
        </p:nvSpPr>
        <p:spPr>
          <a:xfrm flipH="1">
            <a:off x="7524908" y="4662175"/>
            <a:ext cx="1091806" cy="1551957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lIns="45719" rIns="45719"/>
          <a:lstStyle/>
          <a:p>
            <a:pPr algn="l" defTabSz="914400" rtl="0">
              <a:defRPr sz="18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243" name="مستطيل 1"/>
          <p:cNvGrpSpPr/>
          <p:nvPr/>
        </p:nvGrpSpPr>
        <p:grpSpPr>
          <a:xfrm>
            <a:off x="7148749" y="-120050"/>
            <a:ext cx="5974023" cy="2035139"/>
            <a:chOff x="0" y="0"/>
            <a:chExt cx="5974021" cy="2035137"/>
          </a:xfrm>
        </p:grpSpPr>
        <p:sp>
          <p:nvSpPr>
            <p:cNvPr id="242" name="مستطيل 1"/>
            <p:cNvSpPr/>
            <p:nvPr/>
          </p:nvSpPr>
          <p:spPr>
            <a:xfrm>
              <a:off x="596900" y="584200"/>
              <a:ext cx="4843722" cy="94293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5000" spc="69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في القرن العشرين</a:t>
              </a:r>
            </a:p>
          </p:txBody>
        </p:sp>
        <p:pic>
          <p:nvPicPr>
            <p:cNvPr id="241" name="مستطيل 1" descr="مستطيل 1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974022" cy="2035139"/>
            </a:xfrm>
            <a:prstGeom prst="rect">
              <a:avLst/>
            </a:prstGeom>
            <a:effectLst/>
          </p:spPr>
        </p:pic>
      </p:grpSp>
      <p:grpSp>
        <p:nvGrpSpPr>
          <p:cNvPr id="246" name="مربع نص 2"/>
          <p:cNvGrpSpPr/>
          <p:nvPr/>
        </p:nvGrpSpPr>
        <p:grpSpPr>
          <a:xfrm>
            <a:off x="3000292" y="2012847"/>
            <a:ext cx="9632010" cy="3119642"/>
            <a:chOff x="0" y="0"/>
            <a:chExt cx="9632008" cy="3119640"/>
          </a:xfrm>
        </p:grpSpPr>
        <p:sp>
          <p:nvSpPr>
            <p:cNvPr id="245" name="مربع نص 2"/>
            <p:cNvSpPr txBox="1"/>
            <p:nvPr/>
          </p:nvSpPr>
          <p:spPr>
            <a:xfrm>
              <a:off x="914400" y="876300"/>
              <a:ext cx="7904809" cy="14559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3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تأثر الفن وأثر في نمط الحياة الاجتماعية ومع انتشار ما عٌرف</a:t>
              </a:r>
            </a:p>
            <a:p>
              <a:pPr>
                <a:defRPr sz="60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sz="2900" b="1">
                  <a:solidFill>
                    <a:srgbClr val="B92D5D"/>
                  </a:solidFill>
                  <a:latin typeface="Helvetica"/>
                  <a:ea typeface="Helvetica"/>
                  <a:cs typeface="Helvetica"/>
                  <a:sym typeface="Helvetica"/>
                </a:rPr>
                <a:t>بالثقافة الجماهيرية   </a:t>
              </a:r>
            </a:p>
          </p:txBody>
        </p:sp>
        <p:pic>
          <p:nvPicPr>
            <p:cNvPr id="244" name="مربع نص 2" descr="مربع نص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632009" cy="3119641"/>
            </a:xfrm>
            <a:prstGeom prst="rect">
              <a:avLst/>
            </a:prstGeom>
            <a:effectLst/>
          </p:spPr>
        </p:pic>
      </p:grpSp>
      <p:grpSp>
        <p:nvGrpSpPr>
          <p:cNvPr id="249" name="مربع نص 2"/>
          <p:cNvGrpSpPr/>
          <p:nvPr/>
        </p:nvGrpSpPr>
        <p:grpSpPr>
          <a:xfrm>
            <a:off x="2173041" y="5596014"/>
            <a:ext cx="9632010" cy="3509754"/>
            <a:chOff x="0" y="0"/>
            <a:chExt cx="9632008" cy="3509752"/>
          </a:xfrm>
        </p:grpSpPr>
        <p:sp>
          <p:nvSpPr>
            <p:cNvPr id="248" name="مربع نص 2"/>
            <p:cNvSpPr txBox="1"/>
            <p:nvPr/>
          </p:nvSpPr>
          <p:spPr>
            <a:xfrm>
              <a:off x="914400" y="876299"/>
              <a:ext cx="7904809" cy="184605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عبارة عن اتجاه في الفن اعتمدت فيه الاعمال الفنية على الصور والنماذج التي افرزتها ثقافة</a:t>
              </a:r>
              <a:r>
                <a:t>  </a:t>
              </a:r>
              <a:r>
                <a:rPr>
                  <a:solidFill>
                    <a:srgbClr val="669D34"/>
                  </a:solidFill>
                  <a:latin typeface="Helvetica"/>
                  <a:ea typeface="Helvetica"/>
                  <a:cs typeface="Helvetica"/>
                  <a:sym typeface="Helvetica"/>
                </a:rPr>
                <a:t>القرن العشرين</a:t>
              </a: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defTabSz="914400" rtl="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 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مثل </a:t>
              </a:r>
            </a:p>
            <a:p>
              <a:pPr defTabSz="914400" rtl="0">
                <a:defRPr sz="24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(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الصور الاعلانية وتصميمات المنتجات الاستهلاكية </a:t>
              </a:r>
              <a:r>
                <a:t>).</a:t>
              </a:r>
            </a:p>
          </p:txBody>
        </p:sp>
        <p:pic>
          <p:nvPicPr>
            <p:cNvPr id="247" name="مربع نص 2" descr="مربع نص 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9632009" cy="350975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nimBg="1" advAuto="0"/>
      <p:bldP spid="240" grpId="0" animBg="1" advAuto="0"/>
      <p:bldP spid="243" grpId="0" animBg="1" advAuto="0"/>
      <p:bldP spid="246" grpId="0" animBg="1" advAuto="0"/>
      <p:bldP spid="249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مربع نص 2"/>
          <p:cNvGrpSpPr/>
          <p:nvPr/>
        </p:nvGrpSpPr>
        <p:grpSpPr>
          <a:xfrm>
            <a:off x="6819557" y="-109871"/>
            <a:ext cx="6143493" cy="2006127"/>
            <a:chOff x="0" y="0"/>
            <a:chExt cx="6143491" cy="2006125"/>
          </a:xfrm>
        </p:grpSpPr>
        <p:sp>
          <p:nvSpPr>
            <p:cNvPr id="252" name="مربع نص 2"/>
            <p:cNvSpPr txBox="1"/>
            <p:nvPr/>
          </p:nvSpPr>
          <p:spPr>
            <a:xfrm>
              <a:off x="596900" y="571500"/>
              <a:ext cx="5025892" cy="9266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3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أهتم الفنان بالتفرقة بين</a:t>
              </a:r>
            </a:p>
            <a:p>
              <a:pPr defTabSz="914400" rtl="0">
                <a:defRPr sz="2300">
                  <a:solidFill>
                    <a:srgbClr val="B92D5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 (الفن الرفيع)   و   (الفن الشعبي )</a:t>
              </a:r>
            </a:p>
          </p:txBody>
        </p:sp>
        <p:pic>
          <p:nvPicPr>
            <p:cNvPr id="251" name="مربع نص 2" descr="مربع نص 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6143492" cy="2006127"/>
            </a:xfrm>
            <a:prstGeom prst="rect">
              <a:avLst/>
            </a:prstGeom>
            <a:effectLst/>
          </p:spPr>
        </p:pic>
      </p:grpSp>
      <p:sp>
        <p:nvSpPr>
          <p:cNvPr id="254" name="رابط كسهم مستقيم 6"/>
          <p:cNvSpPr/>
          <p:nvPr/>
        </p:nvSpPr>
        <p:spPr>
          <a:xfrm flipH="1">
            <a:off x="9910572" y="1530118"/>
            <a:ext cx="491903" cy="1021810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lIns="45719" rIns="45719"/>
          <a:lstStyle/>
          <a:p>
            <a:pPr algn="l" defTabSz="914400" rtl="0">
              <a:defRPr sz="18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257" name="مستطيل 1"/>
          <p:cNvGrpSpPr/>
          <p:nvPr/>
        </p:nvGrpSpPr>
        <p:grpSpPr>
          <a:xfrm>
            <a:off x="4972387" y="2084900"/>
            <a:ext cx="5929025" cy="1831700"/>
            <a:chOff x="0" y="0"/>
            <a:chExt cx="5929024" cy="1831698"/>
          </a:xfrm>
        </p:grpSpPr>
        <p:sp>
          <p:nvSpPr>
            <p:cNvPr id="256" name="مستطيل 1"/>
            <p:cNvSpPr/>
            <p:nvPr/>
          </p:nvSpPr>
          <p:spPr>
            <a:xfrm>
              <a:off x="673099" y="647700"/>
              <a:ext cx="4659026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الفن الجماهيري : (بوب ارت )</a:t>
              </a:r>
            </a:p>
          </p:txBody>
        </p:sp>
        <p:pic>
          <p:nvPicPr>
            <p:cNvPr id="255" name="مستطيل 1" descr="مستطيل 1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-1"/>
              <a:ext cx="5929026" cy="1831700"/>
            </a:xfrm>
            <a:prstGeom prst="rect">
              <a:avLst/>
            </a:prstGeom>
            <a:effectLst/>
          </p:spPr>
        </p:pic>
      </p:grpSp>
      <p:grpSp>
        <p:nvGrpSpPr>
          <p:cNvPr id="260" name="مربع نص 2"/>
          <p:cNvGrpSpPr/>
          <p:nvPr/>
        </p:nvGrpSpPr>
        <p:grpSpPr>
          <a:xfrm>
            <a:off x="3473163" y="3098740"/>
            <a:ext cx="8648447" cy="4936765"/>
            <a:chOff x="0" y="0"/>
            <a:chExt cx="8648445" cy="4936764"/>
          </a:xfrm>
        </p:grpSpPr>
        <p:sp>
          <p:nvSpPr>
            <p:cNvPr id="259" name="مربع نص 2"/>
            <p:cNvSpPr txBox="1"/>
            <p:nvPr/>
          </p:nvSpPr>
          <p:spPr>
            <a:xfrm>
              <a:off x="914400" y="876300"/>
              <a:ext cx="6921246" cy="3273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يعتبر فن البوب ارت من الفنون التعبيرية السهلة والمسلية ،</a:t>
              </a:r>
            </a:p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 يتشابه</a:t>
              </a:r>
              <a:r>
                <a:t> </a:t>
              </a:r>
              <a:r>
                <a:rPr>
                  <a:solidFill>
                    <a:srgbClr val="669D34"/>
                  </a:solidFill>
                  <a:latin typeface="Helvetica"/>
                  <a:ea typeface="Helvetica"/>
                  <a:cs typeface="Helvetica"/>
                  <a:sym typeface="Helvetica"/>
                </a:rPr>
                <a:t>فن</a:t>
              </a:r>
              <a:r>
                <a:rPr>
                  <a:solidFill>
                    <a:srgbClr val="669D34"/>
                  </a:solidFill>
                </a:rPr>
                <a:t> </a:t>
              </a:r>
              <a:r>
                <a:rPr>
                  <a:solidFill>
                    <a:srgbClr val="669D34"/>
                  </a:solidFill>
                  <a:latin typeface="Helvetica"/>
                  <a:ea typeface="Helvetica"/>
                  <a:cs typeface="Helvetica"/>
                  <a:sym typeface="Helvetica"/>
                </a:rPr>
                <a:t>الكولاج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بشكل كبير معه في الفكرة</a:t>
              </a:r>
              <a:r>
                <a:t> 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والخامات</a:t>
              </a:r>
              <a:r>
                <a:t> </a:t>
              </a:r>
              <a:br/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والادوات</a:t>
              </a:r>
              <a:r>
                <a:t> 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وطريقة العمل ،ويتناول موضوعات مختلفة،</a:t>
              </a:r>
            </a:p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>
                <a:latin typeface="Helvetica"/>
                <a:ea typeface="Helvetica"/>
                <a:cs typeface="Helvetica"/>
                <a:sym typeface="Helvetica"/>
              </a:endParaRPr>
            </a:p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مثل </a:t>
              </a:r>
              <a:r>
                <a:t>: </a:t>
              </a:r>
              <a:r>
                <a:rPr>
                  <a:solidFill>
                    <a:srgbClr val="B92D5D"/>
                  </a:solidFill>
                  <a:latin typeface="Helvetica"/>
                  <a:ea typeface="Helvetica"/>
                  <a:cs typeface="Helvetica"/>
                  <a:sym typeface="Helvetica"/>
                </a:rPr>
                <a:t>اشهار السلع</a:t>
              </a:r>
            </a:p>
            <a:p>
              <a:pPr defTabSz="914400" rtl="0">
                <a:defRPr sz="22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وفنون الدعاية ،</a:t>
              </a:r>
            </a:p>
            <a:p>
              <a:pPr defTabSz="914400" rtl="0">
                <a:defRPr sz="22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الاعلان ووسائل الاتصال</a:t>
              </a:r>
              <a:r>
                <a:t> 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الشعبية بأنواعها </a:t>
              </a:r>
            </a:p>
            <a:p>
              <a:pPr defTabSz="914400" rtl="0">
                <a:defRPr sz="22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وغيرها من موضوعات المجتمع</a:t>
              </a:r>
              <a:r>
                <a:t> .</a:t>
              </a:r>
            </a:p>
          </p:txBody>
        </p:sp>
        <p:pic>
          <p:nvPicPr>
            <p:cNvPr id="258" name="مربع نص 2" descr="مربع نص 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648446" cy="4936765"/>
            </a:xfrm>
            <a:prstGeom prst="rect">
              <a:avLst/>
            </a:prstGeom>
            <a:effectLst/>
          </p:spPr>
        </p:pic>
      </p:grpSp>
      <p:grpSp>
        <p:nvGrpSpPr>
          <p:cNvPr id="263" name="مستطيل 1"/>
          <p:cNvGrpSpPr/>
          <p:nvPr/>
        </p:nvGrpSpPr>
        <p:grpSpPr>
          <a:xfrm>
            <a:off x="7086852" y="7665401"/>
            <a:ext cx="5608902" cy="1831699"/>
            <a:chOff x="0" y="0"/>
            <a:chExt cx="5608901" cy="1831698"/>
          </a:xfrm>
        </p:grpSpPr>
        <p:sp>
          <p:nvSpPr>
            <p:cNvPr id="262" name="مستطيل 1"/>
            <p:cNvSpPr/>
            <p:nvPr/>
          </p:nvSpPr>
          <p:spPr>
            <a:xfrm>
              <a:off x="673099" y="647700"/>
              <a:ext cx="4338903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بدأت من بريطانيا وأمريكا  </a:t>
              </a:r>
            </a:p>
          </p:txBody>
        </p:sp>
        <p:pic>
          <p:nvPicPr>
            <p:cNvPr id="261" name="مستطيل 1" descr="مستطيل 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" y="-1"/>
              <a:ext cx="5608903" cy="1831700"/>
            </a:xfrm>
            <a:prstGeom prst="rect">
              <a:avLst/>
            </a:prstGeom>
            <a:effectLst/>
          </p:spPr>
        </p:pic>
      </p:grpSp>
      <p:sp>
        <p:nvSpPr>
          <p:cNvPr id="264" name="رابط كسهم مستقيم 6"/>
          <p:cNvSpPr/>
          <p:nvPr/>
        </p:nvSpPr>
        <p:spPr>
          <a:xfrm flipH="1">
            <a:off x="5629747" y="8581250"/>
            <a:ext cx="1466281" cy="1"/>
          </a:xfrm>
          <a:prstGeom prst="line">
            <a:avLst/>
          </a:prstGeom>
          <a:ln w="76200">
            <a:solidFill>
              <a:srgbClr val="000000"/>
            </a:solidFill>
            <a:tailEnd type="triangle"/>
          </a:ln>
          <a:effectLst>
            <a:outerShdw blurRad="50800" dist="25400" dir="5400000" rotWithShape="0">
              <a:srgbClr val="000000">
                <a:alpha val="28000"/>
              </a:srgbClr>
            </a:outerShdw>
          </a:effectLst>
        </p:spPr>
        <p:txBody>
          <a:bodyPr lIns="45719" rIns="45719"/>
          <a:lstStyle/>
          <a:p>
            <a:pPr algn="l" defTabSz="914400" rtl="0">
              <a:defRPr sz="1800" b="0"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grpSp>
        <p:nvGrpSpPr>
          <p:cNvPr id="267" name="مستطيل 1"/>
          <p:cNvGrpSpPr/>
          <p:nvPr/>
        </p:nvGrpSpPr>
        <p:grpSpPr>
          <a:xfrm>
            <a:off x="2139549" y="7665401"/>
            <a:ext cx="3264964" cy="1831699"/>
            <a:chOff x="0" y="0"/>
            <a:chExt cx="3264963" cy="1831698"/>
          </a:xfrm>
        </p:grpSpPr>
        <p:sp>
          <p:nvSpPr>
            <p:cNvPr id="266" name="مستطيل 1"/>
            <p:cNvSpPr/>
            <p:nvPr/>
          </p:nvSpPr>
          <p:spPr>
            <a:xfrm>
              <a:off x="673099" y="647700"/>
              <a:ext cx="1994966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أنحاء العالم</a:t>
              </a:r>
            </a:p>
          </p:txBody>
        </p:sp>
        <p:pic>
          <p:nvPicPr>
            <p:cNvPr id="265" name="مستطيل 1" descr="مستطيل 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3264964" cy="1831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 animBg="1" advAuto="0"/>
      <p:bldP spid="254" grpId="0" animBg="1" advAuto="0"/>
      <p:bldP spid="257" grpId="0" animBg="1" advAuto="0"/>
      <p:bldP spid="260" grpId="0" animBg="1" advAuto="0"/>
      <p:bldP spid="263" grpId="0" animBg="1" advAuto="0"/>
      <p:bldP spid="264" grpId="0" animBg="1" advAuto="0"/>
      <p:bldP spid="267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مربع نص 2"/>
          <p:cNvGrpSpPr/>
          <p:nvPr/>
        </p:nvGrpSpPr>
        <p:grpSpPr>
          <a:xfrm>
            <a:off x="2613254" y="-109871"/>
            <a:ext cx="9498769" cy="1581426"/>
            <a:chOff x="0" y="0"/>
            <a:chExt cx="9498768" cy="1581425"/>
          </a:xfrm>
        </p:grpSpPr>
        <p:sp>
          <p:nvSpPr>
            <p:cNvPr id="270" name="مربع نص 2"/>
            <p:cNvSpPr txBox="1"/>
            <p:nvPr/>
          </p:nvSpPr>
          <p:spPr>
            <a:xfrm>
              <a:off x="596900" y="571500"/>
              <a:ext cx="8381169" cy="5019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2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وفي رسم المنمنمات استخدم الفنان انوع مختلفة من الالوان ومنها:</a:t>
              </a:r>
            </a:p>
          </p:txBody>
        </p:sp>
        <p:pic>
          <p:nvPicPr>
            <p:cNvPr id="269" name="مربع نص 2" descr="مربع نص 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498769" cy="1581426"/>
            </a:xfrm>
            <a:prstGeom prst="rect">
              <a:avLst/>
            </a:prstGeom>
            <a:effectLst/>
          </p:spPr>
        </p:pic>
      </p:grpSp>
      <p:grpSp>
        <p:nvGrpSpPr>
          <p:cNvPr id="274" name="مربع نص 2"/>
          <p:cNvGrpSpPr/>
          <p:nvPr/>
        </p:nvGrpSpPr>
        <p:grpSpPr>
          <a:xfrm>
            <a:off x="3582866" y="1243400"/>
            <a:ext cx="7559544" cy="1951041"/>
            <a:chOff x="0" y="0"/>
            <a:chExt cx="7559543" cy="1951039"/>
          </a:xfrm>
        </p:grpSpPr>
        <p:sp>
          <p:nvSpPr>
            <p:cNvPr id="273" name="مربع نص 2"/>
            <p:cNvSpPr txBox="1"/>
            <p:nvPr/>
          </p:nvSpPr>
          <p:spPr>
            <a:xfrm>
              <a:off x="596900" y="571500"/>
              <a:ext cx="6441944" cy="871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لابد من استخدام وسيط لحل </a:t>
              </a:r>
              <a:r>
                <a:rPr>
                  <a:solidFill>
                    <a:srgbClr val="669D34"/>
                  </a:solidFill>
                  <a:latin typeface="Helvetica"/>
                  <a:ea typeface="Helvetica"/>
                  <a:cs typeface="Helvetica"/>
                  <a:sym typeface="Helvetica"/>
                </a:rPr>
                <a:t>( تخفيف )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الألوان جميعها </a:t>
              </a:r>
            </a:p>
            <a:p>
              <a:pPr defTabSz="914400" rtl="0">
                <a:defRPr sz="22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( ويقصد بالوسيط الأداة المضافة لحل اللون ) . </a:t>
              </a:r>
            </a:p>
          </p:txBody>
        </p:sp>
        <p:pic>
          <p:nvPicPr>
            <p:cNvPr id="272" name="مربع نص 2" descr="مربع نص 2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7559544" cy="1951041"/>
            </a:xfrm>
            <a:prstGeom prst="rect">
              <a:avLst/>
            </a:prstGeom>
            <a:effectLst/>
          </p:spPr>
        </p:pic>
      </p:grpSp>
      <p:pic>
        <p:nvPicPr>
          <p:cNvPr id="275" name="N30570237A_2.jpg" descr="N30570237A_2.jpg"/>
          <p:cNvPicPr>
            <a:picLocks noChangeAspect="1"/>
          </p:cNvPicPr>
          <p:nvPr/>
        </p:nvPicPr>
        <p:blipFill>
          <a:blip r:embed="rId4"/>
          <a:srcRect l="22821" r="17387"/>
          <a:stretch>
            <a:fillRect/>
          </a:stretch>
        </p:blipFill>
        <p:spPr>
          <a:xfrm>
            <a:off x="11241715" y="3994089"/>
            <a:ext cx="1737014" cy="39619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8" name="مستطيل 1"/>
          <p:cNvGrpSpPr/>
          <p:nvPr/>
        </p:nvGrpSpPr>
        <p:grpSpPr>
          <a:xfrm>
            <a:off x="8570513" y="5059241"/>
            <a:ext cx="3796238" cy="1831700"/>
            <a:chOff x="0" y="0"/>
            <a:chExt cx="3796237" cy="1831698"/>
          </a:xfrm>
        </p:grpSpPr>
        <p:sp>
          <p:nvSpPr>
            <p:cNvPr id="277" name="مستطيل 1"/>
            <p:cNvSpPr/>
            <p:nvPr/>
          </p:nvSpPr>
          <p:spPr>
            <a:xfrm>
              <a:off x="673099" y="647700"/>
              <a:ext cx="2526239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الوان الاكريليك </a:t>
              </a:r>
            </a:p>
          </p:txBody>
        </p:sp>
        <p:pic>
          <p:nvPicPr>
            <p:cNvPr id="276" name="مستطيل 1" descr="مستطيل 1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3796238" cy="1831700"/>
            </a:xfrm>
            <a:prstGeom prst="rect">
              <a:avLst/>
            </a:prstGeom>
            <a:effectLst/>
          </p:spPr>
        </p:pic>
      </p:grpSp>
      <p:grpSp>
        <p:nvGrpSpPr>
          <p:cNvPr id="281" name="مستطيل 1"/>
          <p:cNvGrpSpPr/>
          <p:nvPr/>
        </p:nvGrpSpPr>
        <p:grpSpPr>
          <a:xfrm>
            <a:off x="7277952" y="6197706"/>
            <a:ext cx="4287729" cy="2535240"/>
            <a:chOff x="0" y="0"/>
            <a:chExt cx="4287728" cy="2535239"/>
          </a:xfrm>
        </p:grpSpPr>
        <p:sp>
          <p:nvSpPr>
            <p:cNvPr id="280" name="مستطيل 1"/>
            <p:cNvSpPr/>
            <p:nvPr/>
          </p:nvSpPr>
          <p:spPr>
            <a:xfrm>
              <a:off x="914400" y="876300"/>
              <a:ext cx="2560529" cy="871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l"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ويمكن حل ( </a:t>
              </a:r>
              <a:r>
                <a:rPr>
                  <a:solidFill>
                    <a:srgbClr val="669D34"/>
                  </a:solidFill>
                  <a:latin typeface="Helvetica"/>
                  <a:ea typeface="Helvetica"/>
                  <a:cs typeface="Helvetica"/>
                  <a:sym typeface="Helvetica"/>
                </a:rPr>
                <a:t>تخفيف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) </a:t>
              </a:r>
            </a:p>
            <a:p>
              <a:pPr algn="l"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الوان الاكريليك </a:t>
              </a:r>
              <a:r>
                <a:rPr>
                  <a:solidFill>
                    <a:srgbClr val="99244F"/>
                  </a:solidFill>
                  <a:latin typeface="Helvetica"/>
                  <a:ea typeface="Helvetica"/>
                  <a:cs typeface="Helvetica"/>
                  <a:sym typeface="Helvetica"/>
                </a:rPr>
                <a:t>بالماء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</a:p>
          </p:txBody>
        </p:sp>
        <p:pic>
          <p:nvPicPr>
            <p:cNvPr id="279" name="مستطيل 1" descr="مستطيل 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-1"/>
              <a:ext cx="4287729" cy="2535241"/>
            </a:xfrm>
            <a:prstGeom prst="rect">
              <a:avLst/>
            </a:prstGeom>
            <a:effectLst/>
          </p:spPr>
        </p:pic>
      </p:grpSp>
      <p:pic>
        <p:nvPicPr>
          <p:cNvPr id="282" name="41jrtY%2Bqf0L._AC_.jpg" descr="41jrtY%2Bqf0L._AC_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71843" y="4003504"/>
            <a:ext cx="1693333" cy="36028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5" name="مستطيل 1"/>
          <p:cNvGrpSpPr/>
          <p:nvPr/>
        </p:nvGrpSpPr>
        <p:grpSpPr>
          <a:xfrm>
            <a:off x="1971657" y="5172089"/>
            <a:ext cx="3712357" cy="1831700"/>
            <a:chOff x="0" y="0"/>
            <a:chExt cx="3712355" cy="1831698"/>
          </a:xfrm>
        </p:grpSpPr>
        <p:sp>
          <p:nvSpPr>
            <p:cNvPr id="284" name="مستطيل 1"/>
            <p:cNvSpPr/>
            <p:nvPr/>
          </p:nvSpPr>
          <p:spPr>
            <a:xfrm>
              <a:off x="673100" y="647700"/>
              <a:ext cx="2442356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الالوان الزيتية </a:t>
              </a:r>
            </a:p>
          </p:txBody>
        </p:sp>
        <p:pic>
          <p:nvPicPr>
            <p:cNvPr id="283" name="مستطيل 1" descr="مستطيل 1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1" y="-1"/>
              <a:ext cx="3712357" cy="1831700"/>
            </a:xfrm>
            <a:prstGeom prst="rect">
              <a:avLst/>
            </a:prstGeom>
            <a:effectLst/>
          </p:spPr>
        </p:pic>
      </p:grpSp>
      <p:grpSp>
        <p:nvGrpSpPr>
          <p:cNvPr id="288" name="مستطيل 1"/>
          <p:cNvGrpSpPr/>
          <p:nvPr/>
        </p:nvGrpSpPr>
        <p:grpSpPr>
          <a:xfrm>
            <a:off x="-129046" y="6404412"/>
            <a:ext cx="5969593" cy="2535240"/>
            <a:chOff x="0" y="0"/>
            <a:chExt cx="5969591" cy="2535239"/>
          </a:xfrm>
        </p:grpSpPr>
        <p:sp>
          <p:nvSpPr>
            <p:cNvPr id="287" name="مستطيل 1"/>
            <p:cNvSpPr/>
            <p:nvPr/>
          </p:nvSpPr>
          <p:spPr>
            <a:xfrm>
              <a:off x="914400" y="876300"/>
              <a:ext cx="4242392" cy="8715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2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ويمكن حل ( </a:t>
              </a:r>
              <a:r>
                <a:rPr>
                  <a:solidFill>
                    <a:srgbClr val="669D34"/>
                  </a:solidFill>
                </a:rPr>
                <a:t>تخفيف</a:t>
              </a:r>
              <a:r>
                <a:t> )</a:t>
              </a:r>
            </a:p>
            <a:p>
              <a:pPr defTabSz="914400" rtl="0">
                <a:defRPr sz="18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 sz="2200">
                  <a:latin typeface="Helvetica"/>
                  <a:ea typeface="Helvetica"/>
                  <a:cs typeface="Helvetica"/>
                  <a:sym typeface="Helvetica"/>
                </a:rPr>
                <a:t> الالوان الزيتية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 sz="2200">
                  <a:solidFill>
                    <a:srgbClr val="99244F"/>
                  </a:solidFill>
                  <a:latin typeface="Helvetica"/>
                  <a:ea typeface="Helvetica"/>
                  <a:cs typeface="Helvetica"/>
                  <a:sym typeface="Helvetica"/>
                </a:rPr>
                <a:t>بالزيت او التربنتين </a:t>
              </a:r>
            </a:p>
          </p:txBody>
        </p:sp>
        <p:pic>
          <p:nvPicPr>
            <p:cNvPr id="286" name="مستطيل 1" descr="مستطيل 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-1"/>
              <a:ext cx="5969592" cy="2535241"/>
            </a:xfrm>
            <a:prstGeom prst="rect">
              <a:avLst/>
            </a:prstGeom>
            <a:effectLst/>
          </p:spPr>
        </p:pic>
      </p:grpSp>
      <p:pic>
        <p:nvPicPr>
          <p:cNvPr id="289" name="JjodAdluYjqqncDrIAUbrXbEOI-eFGXNpcAb6yLe7OAWQmyiIqDaumWG3gMRJcb8MBY9lYQuDnycDWZelnxoU4HVT5qWIVUrJzM3QZPWwN90Q8h3li5aEykBsOnAX4ET.png" descr="JjodAdluYjqqncDrIAUbrXbEOI-eFGXNpcAb6yLe7OAWQmyiIqDaumWG3gMRJcb8MBY9lYQuDnycDWZelnxoU4HVT5qWIVUrJzM3QZPWwN90Q8h3li5aEykBsOnAX4ET.pn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144259" y="4587902"/>
            <a:ext cx="2374624" cy="2125531"/>
          </a:xfrm>
          <a:prstGeom prst="rect">
            <a:avLst/>
          </a:prstGeom>
        </p:spPr>
      </p:pic>
      <p:pic>
        <p:nvPicPr>
          <p:cNvPr id="290" name="IMG_3874.jpeg" descr="IMG_3874.jpeg"/>
          <p:cNvPicPr>
            <a:picLocks/>
          </p:cNvPicPr>
          <p:nvPr/>
        </p:nvPicPr>
        <p:blipFill>
          <a:blip r:embed="rId11"/>
          <a:stretch>
            <a:fillRect/>
          </a:stretch>
        </p:blipFill>
        <p:spPr>
          <a:xfrm>
            <a:off x="7233962" y="4413593"/>
            <a:ext cx="1935140" cy="231028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" grpId="0" animBg="1" advAuto="0"/>
      <p:bldP spid="274" grpId="0" animBg="1" advAuto="0"/>
      <p:bldP spid="275" grpId="0" animBg="1" advAuto="0"/>
      <p:bldP spid="278" grpId="0" animBg="1" advAuto="0"/>
      <p:bldP spid="281" grpId="0" animBg="1" advAuto="0"/>
      <p:bldP spid="282" grpId="0" animBg="1" advAuto="0"/>
      <p:bldP spid="285" grpId="0" animBg="1" advAuto="0"/>
      <p:bldP spid="288" grpId="0" animBg="1" advAuto="0"/>
      <p:bldP spid="289" grpId="0" animBg="1" advAuto="0"/>
      <p:bldP spid="290" grpId="0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56391">
            <a:off x="2906095" y="4107499"/>
            <a:ext cx="3616443" cy="429209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295" name="مستطيل 1"/>
          <p:cNvGrpSpPr/>
          <p:nvPr/>
        </p:nvGrpSpPr>
        <p:grpSpPr>
          <a:xfrm>
            <a:off x="7594442" y="-120050"/>
            <a:ext cx="5082637" cy="2035139"/>
            <a:chOff x="0" y="0"/>
            <a:chExt cx="5082636" cy="2035137"/>
          </a:xfrm>
        </p:grpSpPr>
        <p:sp>
          <p:nvSpPr>
            <p:cNvPr id="294" name="مستطيل 1"/>
            <p:cNvSpPr/>
            <p:nvPr/>
          </p:nvSpPr>
          <p:spPr>
            <a:xfrm>
              <a:off x="596900" y="584200"/>
              <a:ext cx="3952337" cy="94293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5000" spc="69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الانتاج الفني :</a:t>
              </a:r>
            </a:p>
          </p:txBody>
        </p:sp>
        <p:pic>
          <p:nvPicPr>
            <p:cNvPr id="293" name="مستطيل 1" descr="مستطيل 1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5082637" cy="2035139"/>
            </a:xfrm>
            <a:prstGeom prst="rect">
              <a:avLst/>
            </a:prstGeom>
            <a:effectLst/>
          </p:spPr>
        </p:pic>
      </p:grpSp>
      <p:grpSp>
        <p:nvGrpSpPr>
          <p:cNvPr id="298" name="مربع نص 2"/>
          <p:cNvGrpSpPr/>
          <p:nvPr/>
        </p:nvGrpSpPr>
        <p:grpSpPr>
          <a:xfrm>
            <a:off x="1165703" y="1678017"/>
            <a:ext cx="11661917" cy="2372791"/>
            <a:chOff x="0" y="0"/>
            <a:chExt cx="11661916" cy="2372790"/>
          </a:xfrm>
        </p:grpSpPr>
        <p:sp>
          <p:nvSpPr>
            <p:cNvPr id="297" name="مربع نص 2"/>
            <p:cNvSpPr txBox="1"/>
            <p:nvPr/>
          </p:nvSpPr>
          <p:spPr>
            <a:xfrm>
              <a:off x="914400" y="876299"/>
              <a:ext cx="9934717" cy="7090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36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تصميم فكرة مبتكرة تتحدث عن احد قضايا المجتمع .</a:t>
              </a:r>
            </a:p>
          </p:txBody>
        </p:sp>
        <p:pic>
          <p:nvPicPr>
            <p:cNvPr id="296" name="مربع نص 2" descr="مربع نص 2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11661917" cy="2372792"/>
            </a:xfrm>
            <a:prstGeom prst="rect">
              <a:avLst/>
            </a:prstGeom>
            <a:effectLst/>
          </p:spPr>
        </p:pic>
      </p:grpSp>
      <p:pic>
        <p:nvPicPr>
          <p:cNvPr id="299" name="صورة 2" descr="صورة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30673">
            <a:off x="7017636" y="4244886"/>
            <a:ext cx="3176138" cy="430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 advAuto="0"/>
      <p:bldP spid="295" grpId="0" animBg="1" advAuto="0"/>
      <p:bldP spid="298" grpId="0" animBg="1" advAuto="0"/>
      <p:bldP spid="299" grpId="0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صورة 3" descr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441">
            <a:off x="10618236" y="956168"/>
            <a:ext cx="2321996" cy="2529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صورة 1" descr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7906" y="1069598"/>
            <a:ext cx="2332873" cy="230302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3" name="صورة 1" descr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7602" y="5478645"/>
            <a:ext cx="2173087" cy="25368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06" name="صورة 2"/>
          <p:cNvGrpSpPr/>
          <p:nvPr/>
        </p:nvGrpSpPr>
        <p:grpSpPr>
          <a:xfrm rot="318393">
            <a:off x="9452774" y="5797284"/>
            <a:ext cx="2836478" cy="2248571"/>
            <a:chOff x="0" y="0"/>
            <a:chExt cx="2836477" cy="2248569"/>
          </a:xfrm>
        </p:grpSpPr>
        <p:sp>
          <p:nvSpPr>
            <p:cNvPr id="304" name="شكل"/>
            <p:cNvSpPr/>
            <p:nvPr/>
          </p:nvSpPr>
          <p:spPr>
            <a:xfrm rot="21239006">
              <a:off x="96615" y="133067"/>
              <a:ext cx="2643247" cy="1982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6"/>
                  </a:moveTo>
                  <a:lnTo>
                    <a:pt x="0" y="1856"/>
                  </a:lnTo>
                  <a:cubicBezTo>
                    <a:pt x="0" y="831"/>
                    <a:pt x="623" y="0"/>
                    <a:pt x="1392" y="0"/>
                  </a:cubicBezTo>
                  <a:lnTo>
                    <a:pt x="20208" y="0"/>
                  </a:lnTo>
                  <a:lnTo>
                    <a:pt x="20208" y="0"/>
                  </a:lnTo>
                  <a:cubicBezTo>
                    <a:pt x="20977" y="0"/>
                    <a:pt x="21600" y="831"/>
                    <a:pt x="21600" y="1856"/>
                  </a:cubicBezTo>
                  <a:lnTo>
                    <a:pt x="21600" y="19744"/>
                  </a:lnTo>
                  <a:lnTo>
                    <a:pt x="21600" y="19744"/>
                  </a:lnTo>
                  <a:cubicBezTo>
                    <a:pt x="21600" y="20769"/>
                    <a:pt x="20977" y="21600"/>
                    <a:pt x="20208" y="21600"/>
                  </a:cubicBezTo>
                  <a:lnTo>
                    <a:pt x="1392" y="21600"/>
                  </a:lnTo>
                  <a:lnTo>
                    <a:pt x="1392" y="21600"/>
                  </a:lnTo>
                  <a:cubicBezTo>
                    <a:pt x="623" y="21600"/>
                    <a:pt x="0" y="20769"/>
                    <a:pt x="0" y="1974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 rtl="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pic>
          <p:nvPicPr>
            <p:cNvPr id="305" name="image18.jpeg" descr="image18.jpeg"/>
            <p:cNvPicPr>
              <a:picLocks noChangeAspect="1"/>
            </p:cNvPicPr>
            <p:nvPr/>
          </p:nvPicPr>
          <p:blipFill>
            <a:blip r:embed="rId5"/>
            <a:srcRect r="2" b="2"/>
            <a:stretch>
              <a:fillRect/>
            </a:stretch>
          </p:blipFill>
          <p:spPr>
            <a:xfrm rot="21239006">
              <a:off x="96613" y="133070"/>
              <a:ext cx="2643188" cy="1982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1" y="0"/>
                  </a:moveTo>
                  <a:cubicBezTo>
                    <a:pt x="622" y="0"/>
                    <a:pt x="0" y="830"/>
                    <a:pt x="0" y="1855"/>
                  </a:cubicBezTo>
                  <a:lnTo>
                    <a:pt x="0" y="19745"/>
                  </a:lnTo>
                  <a:cubicBezTo>
                    <a:pt x="0" y="20770"/>
                    <a:pt x="622" y="21600"/>
                    <a:pt x="1391" y="21600"/>
                  </a:cubicBezTo>
                  <a:lnTo>
                    <a:pt x="20209" y="21600"/>
                  </a:lnTo>
                  <a:cubicBezTo>
                    <a:pt x="20978" y="21600"/>
                    <a:pt x="21600" y="20770"/>
                    <a:pt x="21600" y="19745"/>
                  </a:cubicBezTo>
                  <a:lnTo>
                    <a:pt x="21600" y="1855"/>
                  </a:lnTo>
                  <a:cubicBezTo>
                    <a:pt x="21600" y="830"/>
                    <a:pt x="20978" y="0"/>
                    <a:pt x="20209" y="0"/>
                  </a:cubicBezTo>
                  <a:lnTo>
                    <a:pt x="1391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pic>
        <p:nvPicPr>
          <p:cNvPr id="307" name="صورة 1" descr="صورة 1"/>
          <p:cNvPicPr>
            <a:picLocks noChangeAspect="1"/>
          </p:cNvPicPr>
          <p:nvPr/>
        </p:nvPicPr>
        <p:blipFill>
          <a:blip r:embed="rId6"/>
          <a:srcRect l="4979" t="7868" b="7868"/>
          <a:stretch>
            <a:fillRect/>
          </a:stretch>
        </p:blipFill>
        <p:spPr>
          <a:xfrm>
            <a:off x="3599295" y="1301156"/>
            <a:ext cx="2766471" cy="1839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صورة 2" descr="صورة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933" y="1319610"/>
            <a:ext cx="2532302" cy="180310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صورة 1" descr="صورة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82097" y="5296598"/>
            <a:ext cx="2879508" cy="2228191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312" name="مستطيل 1"/>
          <p:cNvGrpSpPr/>
          <p:nvPr/>
        </p:nvGrpSpPr>
        <p:grpSpPr>
          <a:xfrm>
            <a:off x="9224301" y="3363995"/>
            <a:ext cx="2692449" cy="1805068"/>
            <a:chOff x="0" y="0"/>
            <a:chExt cx="2692448" cy="1805067"/>
          </a:xfrm>
        </p:grpSpPr>
        <p:sp>
          <p:nvSpPr>
            <p:cNvPr id="311" name="مستطيل 1"/>
            <p:cNvSpPr/>
            <p:nvPr/>
          </p:nvSpPr>
          <p:spPr>
            <a:xfrm>
              <a:off x="673099" y="647700"/>
              <a:ext cx="1422450" cy="585868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السجون</a:t>
              </a:r>
            </a:p>
          </p:txBody>
        </p:sp>
        <p:pic>
          <p:nvPicPr>
            <p:cNvPr id="310" name="مستطيل 1" descr="مستطيل 1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1" y="-1"/>
              <a:ext cx="2692450" cy="1805069"/>
            </a:xfrm>
            <a:prstGeom prst="rect">
              <a:avLst/>
            </a:prstGeom>
            <a:effectLst/>
          </p:spPr>
        </p:pic>
      </p:grpSp>
      <p:grpSp>
        <p:nvGrpSpPr>
          <p:cNvPr id="315" name="مستطيل 1"/>
          <p:cNvGrpSpPr/>
          <p:nvPr/>
        </p:nvGrpSpPr>
        <p:grpSpPr>
          <a:xfrm>
            <a:off x="1940756" y="2838652"/>
            <a:ext cx="2444076" cy="1805069"/>
            <a:chOff x="0" y="0"/>
            <a:chExt cx="2444074" cy="1805067"/>
          </a:xfrm>
        </p:grpSpPr>
        <p:sp>
          <p:nvSpPr>
            <p:cNvPr id="314" name="مستطيل 1"/>
            <p:cNvSpPr/>
            <p:nvPr/>
          </p:nvSpPr>
          <p:spPr>
            <a:xfrm>
              <a:off x="673099" y="647700"/>
              <a:ext cx="1174076" cy="585868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التلوث</a:t>
              </a:r>
            </a:p>
          </p:txBody>
        </p:sp>
        <p:pic>
          <p:nvPicPr>
            <p:cNvPr id="313" name="مستطيل 1" descr="مستطيل 1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" y="-1"/>
              <a:ext cx="2444076" cy="1805069"/>
            </a:xfrm>
            <a:prstGeom prst="rect">
              <a:avLst/>
            </a:prstGeom>
            <a:effectLst/>
          </p:spPr>
        </p:pic>
      </p:grpSp>
      <p:grpSp>
        <p:nvGrpSpPr>
          <p:cNvPr id="318" name="مستطيل 1"/>
          <p:cNvGrpSpPr/>
          <p:nvPr/>
        </p:nvGrpSpPr>
        <p:grpSpPr>
          <a:xfrm>
            <a:off x="7620860" y="8001052"/>
            <a:ext cx="4153889" cy="1831700"/>
            <a:chOff x="0" y="0"/>
            <a:chExt cx="4153887" cy="1831698"/>
          </a:xfrm>
        </p:grpSpPr>
        <p:sp>
          <p:nvSpPr>
            <p:cNvPr id="317" name="مستطيل 1"/>
            <p:cNvSpPr/>
            <p:nvPr/>
          </p:nvSpPr>
          <p:spPr>
            <a:xfrm>
              <a:off x="673099" y="647700"/>
              <a:ext cx="2883889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الحوادث المرورية</a:t>
              </a:r>
            </a:p>
          </p:txBody>
        </p:sp>
        <p:pic>
          <p:nvPicPr>
            <p:cNvPr id="316" name="مستطيل 1" descr="مستطيل 1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" y="-1"/>
              <a:ext cx="4153889" cy="1831700"/>
            </a:xfrm>
            <a:prstGeom prst="rect">
              <a:avLst/>
            </a:prstGeom>
            <a:effectLst/>
          </p:spPr>
        </p:pic>
      </p:grpSp>
      <p:grpSp>
        <p:nvGrpSpPr>
          <p:cNvPr id="321" name="مستطيل 1"/>
          <p:cNvGrpSpPr/>
          <p:nvPr/>
        </p:nvGrpSpPr>
        <p:grpSpPr>
          <a:xfrm>
            <a:off x="1991965" y="7817121"/>
            <a:ext cx="2859773" cy="1805069"/>
            <a:chOff x="0" y="0"/>
            <a:chExt cx="2859772" cy="1805067"/>
          </a:xfrm>
        </p:grpSpPr>
        <p:sp>
          <p:nvSpPr>
            <p:cNvPr id="320" name="مستطيل 1"/>
            <p:cNvSpPr/>
            <p:nvPr/>
          </p:nvSpPr>
          <p:spPr>
            <a:xfrm>
              <a:off x="673100" y="647700"/>
              <a:ext cx="1589773" cy="585868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المخدرات</a:t>
              </a:r>
            </a:p>
          </p:txBody>
        </p:sp>
        <p:pic>
          <p:nvPicPr>
            <p:cNvPr id="319" name="مستطيل 1" descr="مستطيل 1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1" y="-1"/>
              <a:ext cx="2859774" cy="180506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" grpId="0" animBg="1" advAuto="0"/>
      <p:bldP spid="302" grpId="0" animBg="1" advAuto="0"/>
      <p:bldP spid="303" grpId="0" animBg="1" advAuto="0"/>
      <p:bldP spid="306" grpId="0" animBg="1" advAuto="0"/>
      <p:bldP spid="307" grpId="0" animBg="1" advAuto="0"/>
      <p:bldP spid="308" grpId="0" animBg="1" advAuto="0"/>
      <p:bldP spid="309" grpId="0" animBg="1" advAuto="0"/>
      <p:bldP spid="312" grpId="0" animBg="1" advAuto="0"/>
      <p:bldP spid="315" grpId="0" animBg="1" advAuto="0"/>
      <p:bldP spid="318" grpId="0" animBg="1" advAuto="0"/>
      <p:bldP spid="321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IMG_3876.jpeg"/>
          <p:cNvGrpSpPr/>
          <p:nvPr/>
        </p:nvGrpSpPr>
        <p:grpSpPr>
          <a:xfrm>
            <a:off x="8498754" y="1260758"/>
            <a:ext cx="5026570" cy="6086295"/>
            <a:chOff x="0" y="0"/>
            <a:chExt cx="5026569" cy="6086293"/>
          </a:xfrm>
        </p:grpSpPr>
        <p:pic>
          <p:nvPicPr>
            <p:cNvPr id="324" name="IMG_3876.jpeg" descr="IMG_3876.jpeg"/>
            <p:cNvPicPr>
              <a:picLocks noChangeAspect="1"/>
            </p:cNvPicPr>
            <p:nvPr/>
          </p:nvPicPr>
          <p:blipFill>
            <a:blip r:embed="rId2"/>
            <a:srcRect t="5318" b="5318"/>
            <a:stretch>
              <a:fillRect/>
            </a:stretch>
          </p:blipFill>
          <p:spPr>
            <a:xfrm>
              <a:off x="914400" y="876300"/>
              <a:ext cx="3299370" cy="44225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3" name="IMG_3876.jpeg" descr="IMG_3876.jpeg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5026570" cy="6086295"/>
            </a:xfrm>
            <a:prstGeom prst="rect">
              <a:avLst/>
            </a:prstGeom>
            <a:effectLst/>
          </p:spPr>
        </p:pic>
      </p:grpSp>
      <p:grpSp>
        <p:nvGrpSpPr>
          <p:cNvPr id="328" name="IMG_3875.jpeg"/>
          <p:cNvGrpSpPr/>
          <p:nvPr/>
        </p:nvGrpSpPr>
        <p:grpSpPr>
          <a:xfrm>
            <a:off x="6324617" y="5753904"/>
            <a:ext cx="4937388" cy="4071153"/>
            <a:chOff x="0" y="0"/>
            <a:chExt cx="4937387" cy="4071152"/>
          </a:xfrm>
        </p:grpSpPr>
        <p:pic>
          <p:nvPicPr>
            <p:cNvPr id="327" name="IMG_3875.jpeg" descr="IMG_3875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5000" y="609599"/>
              <a:ext cx="3743588" cy="292815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6" name="IMG_3875.jpeg" descr="IMG_3875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937388" cy="4071153"/>
            </a:xfrm>
            <a:prstGeom prst="rect">
              <a:avLst/>
            </a:prstGeom>
            <a:effectLst/>
          </p:spPr>
        </p:pic>
      </p:grpSp>
      <p:grpSp>
        <p:nvGrpSpPr>
          <p:cNvPr id="331" name="IMG_3877.jpeg"/>
          <p:cNvGrpSpPr/>
          <p:nvPr/>
        </p:nvGrpSpPr>
        <p:grpSpPr>
          <a:xfrm>
            <a:off x="-293121" y="1517449"/>
            <a:ext cx="5245556" cy="5194756"/>
            <a:chOff x="0" y="0"/>
            <a:chExt cx="5245555" cy="5194755"/>
          </a:xfrm>
        </p:grpSpPr>
        <p:pic>
          <p:nvPicPr>
            <p:cNvPr id="330" name="IMG_3877.jpeg" descr="IMG_3877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8499" y="673099"/>
              <a:ext cx="3924757" cy="39247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29" name="IMG_3877.jpeg" descr="IMG_3877.jpeg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" y="-1"/>
              <a:ext cx="5245557" cy="5194757"/>
            </a:xfrm>
            <a:prstGeom prst="rect">
              <a:avLst/>
            </a:prstGeom>
            <a:effectLst/>
          </p:spPr>
        </p:pic>
      </p:grpSp>
      <p:grpSp>
        <p:nvGrpSpPr>
          <p:cNvPr id="334" name="IMG_3878.jpeg"/>
          <p:cNvGrpSpPr/>
          <p:nvPr/>
        </p:nvGrpSpPr>
        <p:grpSpPr>
          <a:xfrm>
            <a:off x="2571855" y="5589884"/>
            <a:ext cx="4123926" cy="3952500"/>
            <a:chOff x="0" y="0"/>
            <a:chExt cx="4123925" cy="3952498"/>
          </a:xfrm>
        </p:grpSpPr>
        <p:pic>
          <p:nvPicPr>
            <p:cNvPr id="333" name="IMG_3878.jpeg" descr="IMG_3878.jpeg"/>
            <p:cNvPicPr>
              <a:picLocks noChangeAspect="1"/>
            </p:cNvPicPr>
            <p:nvPr/>
          </p:nvPicPr>
          <p:blipFill>
            <a:blip r:embed="rId8"/>
            <a:srcRect l="8104" t="8981" r="8104" b="10952"/>
            <a:stretch>
              <a:fillRect/>
            </a:stretch>
          </p:blipFill>
          <p:spPr>
            <a:xfrm>
              <a:off x="444500" y="431799"/>
              <a:ext cx="3285726" cy="3139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2" name="IMG_3878.jpeg" descr="IMG_3878.jpeg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-1"/>
              <a:ext cx="4123926" cy="3952500"/>
            </a:xfrm>
            <a:prstGeom prst="rect">
              <a:avLst/>
            </a:prstGeom>
            <a:effectLst/>
          </p:spPr>
        </p:pic>
      </p:grpSp>
      <p:grpSp>
        <p:nvGrpSpPr>
          <p:cNvPr id="337" name="مستطيل 1"/>
          <p:cNvGrpSpPr/>
          <p:nvPr/>
        </p:nvGrpSpPr>
        <p:grpSpPr>
          <a:xfrm>
            <a:off x="4732365" y="241924"/>
            <a:ext cx="3842667" cy="1831700"/>
            <a:chOff x="0" y="0"/>
            <a:chExt cx="3842666" cy="1831698"/>
          </a:xfrm>
        </p:grpSpPr>
        <p:sp>
          <p:nvSpPr>
            <p:cNvPr id="336" name="مستطيل 1"/>
            <p:cNvSpPr/>
            <p:nvPr/>
          </p:nvSpPr>
          <p:spPr>
            <a:xfrm>
              <a:off x="673099" y="647700"/>
              <a:ext cx="2572668" cy="61249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3000" spc="41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rtl="0">
                <a:defRPr/>
              </a:pPr>
              <a:r>
                <a:t>فايروس كورونا </a:t>
              </a:r>
            </a:p>
          </p:txBody>
        </p:sp>
        <p:pic>
          <p:nvPicPr>
            <p:cNvPr id="335" name="مستطيل 1" descr="مستطيل 1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-1"/>
              <a:ext cx="3842667" cy="18317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" grpId="0" animBg="1" advAuto="0"/>
      <p:bldP spid="328" grpId="0" animBg="1" advAuto="0"/>
      <p:bldP spid="331" grpId="0" animBg="1" advAuto="0"/>
      <p:bldP spid="334" grpId="0" animBg="1" advAuto="0"/>
      <p:bldP spid="337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من خلال درسنا السابق لدورق الماء اذكر/ي سبب اختيارشكل الدورق ؟"/>
          <p:cNvGrpSpPr/>
          <p:nvPr/>
        </p:nvGrpSpPr>
        <p:grpSpPr>
          <a:xfrm>
            <a:off x="200120" y="500561"/>
            <a:ext cx="12490260" cy="2339341"/>
            <a:chOff x="0" y="0"/>
            <a:chExt cx="12490259" cy="2339339"/>
          </a:xfrm>
        </p:grpSpPr>
        <p:sp>
          <p:nvSpPr>
            <p:cNvPr id="127" name="من خلال درسنا السابق لدورق الماء اذكر/ي سبب اختيارشكل الدورق ؟"/>
            <p:cNvSpPr txBox="1"/>
            <p:nvPr/>
          </p:nvSpPr>
          <p:spPr>
            <a:xfrm>
              <a:off x="914400" y="876299"/>
              <a:ext cx="10763060" cy="67564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36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 rtl="0">
                <a:defRPr/>
              </a:pPr>
              <a:r>
                <a:t>من خلال درسنا السابق لدورق الماء اذكر/ي سبب اختيارشكل الدورق ؟</a:t>
              </a:r>
            </a:p>
          </p:txBody>
        </p:sp>
        <p:pic>
          <p:nvPicPr>
            <p:cNvPr id="126" name="من خلال درسنا السابق لدورق الماء اذكر/ي سبب اختيارشكل الدورق ؟ من خلال درسنا السابق لدورق الماء اذكر/ي سبب اختيارشكل الدورق ؟" descr="من خلال درسنا السابق لدورق الماء اذكر/ي سبب اختيارشكل الدورق ؟ من خلال درسنا السابق لدورق الماء اذكر/ي سبب اختيارشكل الدورق ؟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490260" cy="2339340"/>
            </a:xfrm>
            <a:prstGeom prst="rect">
              <a:avLst/>
            </a:prstGeom>
            <a:effectLst/>
          </p:spPr>
        </p:pic>
      </p:grpSp>
      <p:pic>
        <p:nvPicPr>
          <p:cNvPr id="129" name="Picture 3" descr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483606" y="2282851"/>
            <a:ext cx="6876135" cy="6678715"/>
          </a:xfrm>
          <a:prstGeom prst="rect">
            <a:avLst/>
          </a:prstGeom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 advAuto="0"/>
      <p:bldP spid="129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تصميم الدورق يساهم في :…"/>
          <p:cNvGrpSpPr/>
          <p:nvPr/>
        </p:nvGrpSpPr>
        <p:grpSpPr>
          <a:xfrm>
            <a:off x="2017179" y="637444"/>
            <a:ext cx="11197450" cy="5264978"/>
            <a:chOff x="0" y="0"/>
            <a:chExt cx="11197449" cy="5264977"/>
          </a:xfrm>
        </p:grpSpPr>
        <p:sp>
          <p:nvSpPr>
            <p:cNvPr id="132" name="تصميم الدورق يساهم في :…"/>
            <p:cNvSpPr txBox="1"/>
            <p:nvPr/>
          </p:nvSpPr>
          <p:spPr>
            <a:xfrm>
              <a:off x="863600" y="838200"/>
              <a:ext cx="9559150" cy="3690178"/>
            </a:xfrm>
            <a:prstGeom prst="rect">
              <a:avLst/>
            </a:prstGeom>
            <a:solidFill>
              <a:srgbClr val="D6D5D5">
                <a:alpha val="81377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rtl="0">
                <a:defRPr sz="5300">
                  <a:solidFill>
                    <a:srgbClr val="B92D5D"/>
                  </a:solidFill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تصميم الدورق يساهم في :</a:t>
              </a:r>
            </a:p>
            <a:p>
              <a:pPr rtl="0">
                <a:defRPr sz="3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١- انسيابية وتدفق الماء بشكل سلس .</a:t>
              </a:r>
            </a:p>
            <a:p>
              <a:pPr rtl="0">
                <a:defRPr sz="3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٢- لحفظ الماء من التدفق الزائد .</a:t>
              </a:r>
            </a:p>
            <a:p>
              <a:pPr rtl="0">
                <a:defRPr sz="3600">
                  <a:latin typeface="Helvetica Neue"/>
                  <a:ea typeface="Helvetica Neue"/>
                  <a:cs typeface="Helvetica Neue"/>
                  <a:sym typeface="Helvetica Neue"/>
                </a:defRPr>
              </a:pPr>
              <a:r>
                <a:t>٣- في اسفل الدورق الحجم اكبر لإبقاء أكبر قدر من الماء في بطن الآنية .</a:t>
              </a:r>
            </a:p>
          </p:txBody>
        </p:sp>
        <p:pic>
          <p:nvPicPr>
            <p:cNvPr id="131" name="تصميم الدورق يساهم في :… تصميم الدورق يساهم في :١- انسيابية وتدفق الماء بشكل سلس .٢- لحفظ الماء من التدفق الزائد .٣- في اسفل الدورق الحجم اكبر لإبقاء أكبر قدر من الماء في بطن الآنية ." descr="تصميم الدورق يساهم في :… تصميم الدورق يساهم في :١- انسيابية وتدفق الماء بشكل سلس .٢- لحفظ الماء من التدفق الزائد .٣- في اسفل الدورق الحجم اكبر لإبقاء أكبر قدر من الماء في بطن الآنية ."/>
            <p:cNvPicPr>
              <a:picLocks/>
            </p:cNvPicPr>
            <p:nvPr/>
          </p:nvPicPr>
          <p:blipFill>
            <a:blip r:embed="rId2">
              <a:alphaModFix amt="81377"/>
            </a:blip>
            <a:stretch>
              <a:fillRect/>
            </a:stretch>
          </p:blipFill>
          <p:spPr>
            <a:xfrm>
              <a:off x="0" y="0"/>
              <a:ext cx="11197450" cy="5264978"/>
            </a:xfrm>
            <a:prstGeom prst="rect">
              <a:avLst/>
            </a:prstGeom>
            <a:effectLst/>
          </p:spPr>
        </p:pic>
      </p:grpSp>
      <p:grpSp>
        <p:nvGrpSpPr>
          <p:cNvPr id="136" name="IMG_3867.jpeg"/>
          <p:cNvGrpSpPr/>
          <p:nvPr/>
        </p:nvGrpSpPr>
        <p:grpSpPr>
          <a:xfrm>
            <a:off x="852421" y="4116477"/>
            <a:ext cx="4736586" cy="5465861"/>
            <a:chOff x="0" y="0"/>
            <a:chExt cx="4736584" cy="5465860"/>
          </a:xfrm>
        </p:grpSpPr>
        <p:pic>
          <p:nvPicPr>
            <p:cNvPr id="135" name="IMG_3867.jpeg" descr="IMG_3867.jpeg"/>
            <p:cNvPicPr>
              <a:picLocks noChangeAspect="1"/>
            </p:cNvPicPr>
            <p:nvPr/>
          </p:nvPicPr>
          <p:blipFill>
            <a:blip r:embed="rId3"/>
            <a:srcRect b="5242"/>
            <a:stretch>
              <a:fillRect/>
            </a:stretch>
          </p:blipFill>
          <p:spPr>
            <a:xfrm>
              <a:off x="914399" y="876300"/>
              <a:ext cx="3009387" cy="380216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4" name="IMG_3867.jpeg" descr="IMG_3867.jpeg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4736586" cy="546586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6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مستطيل 2"/>
          <p:cNvGrpSpPr/>
          <p:nvPr/>
        </p:nvGrpSpPr>
        <p:grpSpPr>
          <a:xfrm rot="1502173">
            <a:off x="10412642" y="2373721"/>
            <a:ext cx="2134975" cy="1563866"/>
            <a:chOff x="0" y="0"/>
            <a:chExt cx="2134974" cy="1563864"/>
          </a:xfrm>
        </p:grpSpPr>
        <p:sp>
          <p:nvSpPr>
            <p:cNvPr id="139" name="مستطيل 2"/>
            <p:cNvSpPr txBox="1"/>
            <p:nvPr/>
          </p:nvSpPr>
          <p:spPr>
            <a:xfrm>
              <a:off x="215900" y="139700"/>
              <a:ext cx="1703175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FF67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الكتاب</a:t>
              </a:r>
            </a:p>
          </p:txBody>
        </p:sp>
        <p:pic>
          <p:nvPicPr>
            <p:cNvPr id="138" name="مستطيل 2" descr="مستطيل 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134975" cy="1563865"/>
            </a:xfrm>
            <a:prstGeom prst="rect">
              <a:avLst/>
            </a:prstGeom>
            <a:effectLst/>
          </p:spPr>
        </p:pic>
      </p:grpSp>
      <p:grpSp>
        <p:nvGrpSpPr>
          <p:cNvPr id="143" name="مستطيل 3"/>
          <p:cNvGrpSpPr/>
          <p:nvPr/>
        </p:nvGrpSpPr>
        <p:grpSpPr>
          <a:xfrm rot="19928833">
            <a:off x="3764889" y="5901502"/>
            <a:ext cx="2134975" cy="1563866"/>
            <a:chOff x="0" y="0"/>
            <a:chExt cx="2134974" cy="1563864"/>
          </a:xfrm>
        </p:grpSpPr>
        <p:sp>
          <p:nvSpPr>
            <p:cNvPr id="142" name="مستطيل 3"/>
            <p:cNvSpPr txBox="1"/>
            <p:nvPr/>
          </p:nvSpPr>
          <p:spPr>
            <a:xfrm>
              <a:off x="215900" y="139700"/>
              <a:ext cx="1703175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38571A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الكتاب</a:t>
              </a:r>
            </a:p>
          </p:txBody>
        </p:sp>
        <p:pic>
          <p:nvPicPr>
            <p:cNvPr id="141" name="مستطيل 3" descr="مستطيل 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2134975" cy="1563865"/>
            </a:xfrm>
            <a:prstGeom prst="rect">
              <a:avLst/>
            </a:prstGeom>
            <a:effectLst/>
          </p:spPr>
        </p:pic>
      </p:grpSp>
      <p:grpSp>
        <p:nvGrpSpPr>
          <p:cNvPr id="146" name="مستطيل 4"/>
          <p:cNvGrpSpPr/>
          <p:nvPr/>
        </p:nvGrpSpPr>
        <p:grpSpPr>
          <a:xfrm rot="1502173">
            <a:off x="3616001" y="2373721"/>
            <a:ext cx="1788838" cy="1563866"/>
            <a:chOff x="0" y="0"/>
            <a:chExt cx="1788837" cy="1563864"/>
          </a:xfrm>
        </p:grpSpPr>
        <p:sp>
          <p:nvSpPr>
            <p:cNvPr id="145" name="مستطيل 4"/>
            <p:cNvSpPr txBox="1"/>
            <p:nvPr/>
          </p:nvSpPr>
          <p:spPr>
            <a:xfrm>
              <a:off x="215900" y="139700"/>
              <a:ext cx="1357038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016E8F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نقطة</a:t>
              </a:r>
            </a:p>
          </p:txBody>
        </p:sp>
        <p:pic>
          <p:nvPicPr>
            <p:cNvPr id="144" name="مستطيل 4" descr="مستطيل 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788838" cy="1563865"/>
            </a:xfrm>
            <a:prstGeom prst="rect">
              <a:avLst/>
            </a:prstGeom>
            <a:effectLst/>
          </p:spPr>
        </p:pic>
      </p:grpSp>
      <p:grpSp>
        <p:nvGrpSpPr>
          <p:cNvPr id="149" name="مستطيل 5"/>
          <p:cNvGrpSpPr/>
          <p:nvPr/>
        </p:nvGrpSpPr>
        <p:grpSpPr>
          <a:xfrm rot="19243973">
            <a:off x="8879002" y="7605334"/>
            <a:ext cx="1787945" cy="1613419"/>
            <a:chOff x="0" y="0"/>
            <a:chExt cx="1787944" cy="1613418"/>
          </a:xfrm>
        </p:grpSpPr>
        <p:sp>
          <p:nvSpPr>
            <p:cNvPr id="148" name="مستطيل 5"/>
            <p:cNvSpPr txBox="1"/>
            <p:nvPr/>
          </p:nvSpPr>
          <p:spPr>
            <a:xfrm>
              <a:off x="215900" y="139700"/>
              <a:ext cx="1356145" cy="105461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600" b="0">
                  <a:solidFill>
                    <a:srgbClr val="009900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نقطة</a:t>
              </a:r>
            </a:p>
          </p:txBody>
        </p:sp>
        <p:pic>
          <p:nvPicPr>
            <p:cNvPr id="147" name="مستطيل 5" descr="مستطيل 5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787945" cy="1613419"/>
            </a:xfrm>
            <a:prstGeom prst="rect">
              <a:avLst/>
            </a:prstGeom>
            <a:effectLst/>
          </p:spPr>
        </p:pic>
      </p:grpSp>
      <p:grpSp>
        <p:nvGrpSpPr>
          <p:cNvPr id="152" name="مستطيل 6"/>
          <p:cNvGrpSpPr/>
          <p:nvPr/>
        </p:nvGrpSpPr>
        <p:grpSpPr>
          <a:xfrm rot="20025077">
            <a:off x="2076904" y="4756553"/>
            <a:ext cx="1485675" cy="1563866"/>
            <a:chOff x="0" y="0"/>
            <a:chExt cx="1485674" cy="1563864"/>
          </a:xfrm>
        </p:grpSpPr>
        <p:sp>
          <p:nvSpPr>
            <p:cNvPr id="151" name="مستطيل 6"/>
            <p:cNvSpPr txBox="1"/>
            <p:nvPr/>
          </p:nvSpPr>
          <p:spPr>
            <a:xfrm>
              <a:off x="215900" y="139700"/>
              <a:ext cx="1053875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61187C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باب</a:t>
              </a:r>
            </a:p>
          </p:txBody>
        </p:sp>
        <p:pic>
          <p:nvPicPr>
            <p:cNvPr id="150" name="مستطيل 6" descr="مستطيل 6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485675" cy="1563865"/>
            </a:xfrm>
            <a:prstGeom prst="rect">
              <a:avLst/>
            </a:prstGeom>
            <a:effectLst/>
          </p:spPr>
        </p:pic>
      </p:grpSp>
      <p:grpSp>
        <p:nvGrpSpPr>
          <p:cNvPr id="155" name="مستطيل 7"/>
          <p:cNvGrpSpPr/>
          <p:nvPr/>
        </p:nvGrpSpPr>
        <p:grpSpPr>
          <a:xfrm rot="890164">
            <a:off x="10141132" y="5555960"/>
            <a:ext cx="2025714" cy="1724396"/>
            <a:chOff x="0" y="0"/>
            <a:chExt cx="2025712" cy="1724394"/>
          </a:xfrm>
        </p:grpSpPr>
        <p:sp>
          <p:nvSpPr>
            <p:cNvPr id="154" name="مستطيل 7"/>
            <p:cNvSpPr txBox="1"/>
            <p:nvPr/>
          </p:nvSpPr>
          <p:spPr>
            <a:xfrm>
              <a:off x="215900" y="139700"/>
              <a:ext cx="1593913" cy="1165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7400">
                  <a:ln w="18000" cap="flat">
                    <a:solidFill>
                      <a:srgbClr val="766955"/>
                    </a:solidFill>
                    <a:prstDash val="solid"/>
                    <a:miter lim="400000"/>
                  </a:ln>
                  <a:noFill/>
                  <a:effectLst>
                    <a:outerShdw blurRad="25400" dist="23000" dir="7020000" rotWithShape="0">
                      <a:srgbClr val="000000">
                        <a:alpha val="5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باب</a:t>
              </a:r>
            </a:p>
          </p:txBody>
        </p:sp>
        <p:pic>
          <p:nvPicPr>
            <p:cNvPr id="153" name="مستطيل 7" descr="مستطيل 7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2025713" cy="1724395"/>
            </a:xfrm>
            <a:prstGeom prst="rect">
              <a:avLst/>
            </a:prstGeom>
            <a:effectLst/>
          </p:spPr>
        </p:pic>
      </p:grpSp>
      <p:grpSp>
        <p:nvGrpSpPr>
          <p:cNvPr id="158" name="مستطيل 8"/>
          <p:cNvGrpSpPr/>
          <p:nvPr/>
        </p:nvGrpSpPr>
        <p:grpSpPr>
          <a:xfrm rot="864875">
            <a:off x="5828202" y="7398750"/>
            <a:ext cx="1620549" cy="1563866"/>
            <a:chOff x="0" y="0"/>
            <a:chExt cx="1620548" cy="1563864"/>
          </a:xfrm>
        </p:grpSpPr>
        <p:sp>
          <p:nvSpPr>
            <p:cNvPr id="157" name="مستطيل 8"/>
            <p:cNvSpPr txBox="1"/>
            <p:nvPr/>
          </p:nvSpPr>
          <p:spPr>
            <a:xfrm>
              <a:off x="215900" y="139700"/>
              <a:ext cx="1188749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99244F"/>
                  </a:solidFill>
                  <a:effectLst>
                    <a:outerShdw blurRad="38100" dist="38100" dir="7020000" rotWithShape="0">
                      <a:srgbClr val="000000">
                        <a:alpha val="35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قلم</a:t>
              </a:r>
            </a:p>
          </p:txBody>
        </p:sp>
        <p:pic>
          <p:nvPicPr>
            <p:cNvPr id="156" name="مستطيل 8" descr="مستطيل 8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620549" cy="1563865"/>
            </a:xfrm>
            <a:prstGeom prst="rect">
              <a:avLst/>
            </a:prstGeom>
            <a:effectLst/>
          </p:spPr>
        </p:pic>
      </p:grpSp>
      <p:grpSp>
        <p:nvGrpSpPr>
          <p:cNvPr id="161" name="مستطيل 9"/>
          <p:cNvGrpSpPr/>
          <p:nvPr/>
        </p:nvGrpSpPr>
        <p:grpSpPr>
          <a:xfrm rot="1285457">
            <a:off x="7082923" y="2111529"/>
            <a:ext cx="1280962" cy="1563866"/>
            <a:chOff x="0" y="0"/>
            <a:chExt cx="1280961" cy="1563864"/>
          </a:xfrm>
        </p:grpSpPr>
        <p:sp>
          <p:nvSpPr>
            <p:cNvPr id="160" name="مستطيل 9"/>
            <p:cNvSpPr txBox="1"/>
            <p:nvPr/>
          </p:nvSpPr>
          <p:spPr>
            <a:xfrm>
              <a:off x="215900" y="139700"/>
              <a:ext cx="849162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FF0000"/>
                  </a:solidFill>
                  <a:effectLst>
                    <a:outerShdw blurRad="38100" dist="38100" dir="7020000" rotWithShape="0">
                      <a:srgbClr val="000000">
                        <a:alpha val="35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قلم</a:t>
              </a:r>
            </a:p>
          </p:txBody>
        </p:sp>
        <p:pic>
          <p:nvPicPr>
            <p:cNvPr id="159" name="مستطيل 9" descr="مستطيل 9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280962" cy="1563865"/>
            </a:xfrm>
            <a:prstGeom prst="rect">
              <a:avLst/>
            </a:prstGeom>
            <a:effectLst/>
          </p:spPr>
        </p:pic>
      </p:grpSp>
      <p:grpSp>
        <p:nvGrpSpPr>
          <p:cNvPr id="164" name="مستطيل 10"/>
          <p:cNvGrpSpPr/>
          <p:nvPr/>
        </p:nvGrpSpPr>
        <p:grpSpPr>
          <a:xfrm rot="20025077">
            <a:off x="8328722" y="4094867"/>
            <a:ext cx="1614597" cy="1563866"/>
            <a:chOff x="0" y="0"/>
            <a:chExt cx="1614596" cy="1563864"/>
          </a:xfrm>
        </p:grpSpPr>
        <p:sp>
          <p:nvSpPr>
            <p:cNvPr id="163" name="مستطيل 10"/>
            <p:cNvSpPr txBox="1"/>
            <p:nvPr/>
          </p:nvSpPr>
          <p:spPr>
            <a:xfrm>
              <a:off x="215900" y="139700"/>
              <a:ext cx="1182797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6300">
                  <a:solidFill>
                    <a:srgbClr val="CFCCC7"/>
                  </a:solidFill>
                  <a:effectLst>
                    <a:outerShdw blurRad="38100" dist="38100" dir="7020000" rotWithShape="0">
                      <a:srgbClr val="000000">
                        <a:alpha val="35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الفن</a:t>
              </a:r>
            </a:p>
          </p:txBody>
        </p:sp>
        <p:pic>
          <p:nvPicPr>
            <p:cNvPr id="162" name="مستطيل 10" descr="مستطيل 10"/>
            <p:cNvPicPr>
              <a:picLocks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0"/>
              <a:ext cx="1614597" cy="1563865"/>
            </a:xfrm>
            <a:prstGeom prst="rect">
              <a:avLst/>
            </a:prstGeom>
            <a:effectLst/>
          </p:spPr>
        </p:pic>
      </p:grpSp>
      <p:grpSp>
        <p:nvGrpSpPr>
          <p:cNvPr id="167" name="مستطيل 12"/>
          <p:cNvGrpSpPr/>
          <p:nvPr/>
        </p:nvGrpSpPr>
        <p:grpSpPr>
          <a:xfrm rot="1484826">
            <a:off x="997840" y="7460381"/>
            <a:ext cx="2875916" cy="1440605"/>
            <a:chOff x="0" y="0"/>
            <a:chExt cx="2875914" cy="1440604"/>
          </a:xfrm>
        </p:grpSpPr>
        <p:sp>
          <p:nvSpPr>
            <p:cNvPr id="166" name="مستطيل 12"/>
            <p:cNvSpPr txBox="1"/>
            <p:nvPr/>
          </p:nvSpPr>
          <p:spPr>
            <a:xfrm>
              <a:off x="215900" y="139700"/>
              <a:ext cx="2444115" cy="8818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5400">
                  <a:solidFill>
                    <a:srgbClr val="FF0066"/>
                  </a:solidFill>
                  <a:effectLst>
                    <a:outerShdw blurRad="38100" dist="38100" dir="7020000" rotWithShape="0">
                      <a:srgbClr val="000000">
                        <a:alpha val="35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الاجتماعية</a:t>
              </a:r>
            </a:p>
          </p:txBody>
        </p:sp>
        <p:pic>
          <p:nvPicPr>
            <p:cNvPr id="165" name="مستطيل 12" descr="مستطيل 12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2875915" cy="1440605"/>
            </a:xfrm>
            <a:prstGeom prst="rect">
              <a:avLst/>
            </a:prstGeom>
            <a:effectLst/>
          </p:spPr>
        </p:pic>
      </p:grpSp>
      <p:grpSp>
        <p:nvGrpSpPr>
          <p:cNvPr id="170" name="مستطيل 13"/>
          <p:cNvGrpSpPr/>
          <p:nvPr/>
        </p:nvGrpSpPr>
        <p:grpSpPr>
          <a:xfrm rot="21120037">
            <a:off x="900509" y="2945404"/>
            <a:ext cx="1811720" cy="1440605"/>
            <a:chOff x="0" y="0"/>
            <a:chExt cx="1811719" cy="1440604"/>
          </a:xfrm>
        </p:grpSpPr>
        <p:sp>
          <p:nvSpPr>
            <p:cNvPr id="169" name="مستطيل 13"/>
            <p:cNvSpPr txBox="1"/>
            <p:nvPr/>
          </p:nvSpPr>
          <p:spPr>
            <a:xfrm>
              <a:off x="215900" y="139700"/>
              <a:ext cx="1379920" cy="8818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5400">
                  <a:solidFill>
                    <a:srgbClr val="5E30EB"/>
                  </a:solidFill>
                  <a:effectLst>
                    <a:outerShdw blurRad="38100" dist="38100" dir="7020000" rotWithShape="0">
                      <a:srgbClr val="000000">
                        <a:alpha val="35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الحياة</a:t>
              </a:r>
            </a:p>
          </p:txBody>
        </p:sp>
        <p:pic>
          <p:nvPicPr>
            <p:cNvPr id="168" name="مستطيل 13" descr="مستطيل 13"/>
            <p:cNvPicPr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0" y="0"/>
              <a:ext cx="1811720" cy="1440605"/>
            </a:xfrm>
            <a:prstGeom prst="rect">
              <a:avLst/>
            </a:prstGeom>
            <a:effectLst/>
          </p:spPr>
        </p:pic>
      </p:grpSp>
      <p:grpSp>
        <p:nvGrpSpPr>
          <p:cNvPr id="173" name="مستطيل 15"/>
          <p:cNvGrpSpPr/>
          <p:nvPr/>
        </p:nvGrpSpPr>
        <p:grpSpPr>
          <a:xfrm rot="1502173">
            <a:off x="6406650" y="4335044"/>
            <a:ext cx="904551" cy="1563866"/>
            <a:chOff x="0" y="0"/>
            <a:chExt cx="904550" cy="1563864"/>
          </a:xfrm>
        </p:grpSpPr>
        <p:sp>
          <p:nvSpPr>
            <p:cNvPr id="172" name="مستطيل 15"/>
            <p:cNvSpPr txBox="1"/>
            <p:nvPr/>
          </p:nvSpPr>
          <p:spPr>
            <a:xfrm>
              <a:off x="215899" y="139700"/>
              <a:ext cx="472752" cy="100506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6300" b="0">
                  <a:solidFill>
                    <a:srgbClr val="803400"/>
                  </a:solidFill>
                  <a:effectLst>
                    <a:outerShdw blurRad="63500" dir="3600000" rotWithShape="0">
                      <a:srgbClr val="000000">
                        <a:alpha val="70000"/>
                      </a:srgbClr>
                    </a:outerShdw>
                  </a:effectLst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و</a:t>
              </a:r>
            </a:p>
          </p:txBody>
        </p:sp>
        <p:pic>
          <p:nvPicPr>
            <p:cNvPr id="171" name="مستطيل 15" descr="مستطيل 15"/>
            <p:cNvPicPr>
              <a:picLocks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0" y="0"/>
              <a:ext cx="904551" cy="1563865"/>
            </a:xfrm>
            <a:prstGeom prst="rect">
              <a:avLst/>
            </a:prstGeom>
            <a:effectLst/>
          </p:spPr>
        </p:pic>
      </p:grpSp>
      <p:grpSp>
        <p:nvGrpSpPr>
          <p:cNvPr id="176" name="أحذف/ي الكلمات المتكررة لنعرف موضوع درس اليوم"/>
          <p:cNvGrpSpPr/>
          <p:nvPr/>
        </p:nvGrpSpPr>
        <p:grpSpPr>
          <a:xfrm>
            <a:off x="1330171" y="-147484"/>
            <a:ext cx="11130014" cy="2372691"/>
            <a:chOff x="0" y="0"/>
            <a:chExt cx="11130012" cy="2372689"/>
          </a:xfrm>
        </p:grpSpPr>
        <p:sp>
          <p:nvSpPr>
            <p:cNvPr id="175" name="أحذف/ي الكلمات المتكررة لنعرف موضوع درس اليوم"/>
            <p:cNvSpPr txBox="1"/>
            <p:nvPr/>
          </p:nvSpPr>
          <p:spPr>
            <a:xfrm>
              <a:off x="914400" y="876299"/>
              <a:ext cx="9402813" cy="7089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4200">
                  <a:solidFill>
                    <a:srgbClr val="B92D5D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rtl="0">
                <a:defRPr/>
              </a:pPr>
              <a:r>
                <a:t>أحذف/ي الكلمات المتكررة لنعرف موضوع درس اليوم</a:t>
              </a:r>
            </a:p>
          </p:txBody>
        </p:sp>
        <p:pic>
          <p:nvPicPr>
            <p:cNvPr id="174" name="أحذف/ي الكلمات المتكررة لنعرف موضوع درس اليوم أحذف/ي الكلمات المتكررة لنعرف موضوع درس اليوم" descr="أحذف/ي الكلمات المتكررة لنعرف موضوع درس اليوم أحذف/ي الكلمات المتكررة لنعرف موضوع درس اليوم"/>
            <p:cNvPicPr>
              <a:picLocks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0"/>
              <a:ext cx="11130013" cy="237269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مستطيل 1"/>
          <p:cNvGrpSpPr/>
          <p:nvPr/>
        </p:nvGrpSpPr>
        <p:grpSpPr>
          <a:xfrm>
            <a:off x="6306482" y="478295"/>
            <a:ext cx="6230029" cy="1354180"/>
            <a:chOff x="0" y="0"/>
            <a:chExt cx="6230028" cy="1354179"/>
          </a:xfrm>
        </p:grpSpPr>
        <p:sp>
          <p:nvSpPr>
            <p:cNvPr id="179" name="مستطيل 1"/>
            <p:cNvSpPr/>
            <p:nvPr/>
          </p:nvSpPr>
          <p:spPr>
            <a:xfrm>
              <a:off x="215899" y="139699"/>
              <a:ext cx="5798230" cy="7953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4000" spc="100">
                  <a:solidFill>
                    <a:srgbClr val="B92D5D"/>
                  </a:solidFill>
                  <a:effectLst>
                    <a:outerShdw blurRad="25400" dist="20000" dir="16020000" rotWithShape="0">
                      <a:srgbClr val="121800">
                        <a:alpha val="60000"/>
                      </a:srgbClr>
                    </a:outerShdw>
                  </a:effectLst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موضوع درسنا لهذا اليوم </a:t>
              </a:r>
              <a:r>
                <a:t>:</a:t>
              </a:r>
            </a:p>
          </p:txBody>
        </p:sp>
        <p:pic>
          <p:nvPicPr>
            <p:cNvPr id="178" name="مستطيل 1" descr="مستطيل 1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-1"/>
              <a:ext cx="6230030" cy="1354181"/>
            </a:xfrm>
            <a:prstGeom prst="rect">
              <a:avLst/>
            </a:prstGeom>
            <a:effectLst/>
          </p:spPr>
        </p:pic>
      </p:grpSp>
      <p:sp>
        <p:nvSpPr>
          <p:cNvPr id="181" name="شكل"/>
          <p:cNvSpPr/>
          <p:nvPr/>
        </p:nvSpPr>
        <p:spPr>
          <a:xfrm>
            <a:off x="2593395" y="1934107"/>
            <a:ext cx="8376060" cy="2553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350"/>
                </a:moveTo>
                <a:cubicBezTo>
                  <a:pt x="21600" y="604"/>
                  <a:pt x="21382" y="0"/>
                  <a:pt x="21113" y="0"/>
                </a:cubicBezTo>
                <a:cubicBezTo>
                  <a:pt x="20845" y="0"/>
                  <a:pt x="20627" y="604"/>
                  <a:pt x="20627" y="1350"/>
                </a:cubicBezTo>
                <a:lnTo>
                  <a:pt x="20627" y="2700"/>
                </a:lnTo>
                <a:lnTo>
                  <a:pt x="487" y="2700"/>
                </a:lnTo>
                <a:cubicBezTo>
                  <a:pt x="218" y="2700"/>
                  <a:pt x="0" y="3304"/>
                  <a:pt x="0" y="4050"/>
                </a:cubicBezTo>
                <a:lnTo>
                  <a:pt x="0" y="20250"/>
                </a:lnTo>
                <a:cubicBezTo>
                  <a:pt x="0" y="20996"/>
                  <a:pt x="218" y="21600"/>
                  <a:pt x="487" y="21600"/>
                </a:cubicBezTo>
                <a:cubicBezTo>
                  <a:pt x="755" y="21600"/>
                  <a:pt x="973" y="20996"/>
                  <a:pt x="973" y="20250"/>
                </a:cubicBezTo>
                <a:lnTo>
                  <a:pt x="973" y="18900"/>
                </a:lnTo>
                <a:lnTo>
                  <a:pt x="21113" y="18900"/>
                </a:lnTo>
                <a:cubicBezTo>
                  <a:pt x="21382" y="18900"/>
                  <a:pt x="21600" y="18296"/>
                  <a:pt x="21600" y="17550"/>
                </a:cubicBezTo>
                <a:close/>
              </a:path>
            </a:pathLst>
          </a:custGeom>
          <a:solidFill>
            <a:srgbClr val="71685A">
              <a:alpha val="79336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36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2" name="شكل"/>
          <p:cNvSpPr/>
          <p:nvPr/>
        </p:nvSpPr>
        <p:spPr>
          <a:xfrm>
            <a:off x="4030990" y="2484328"/>
            <a:ext cx="6053174" cy="5580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275" y="21600"/>
                  <a:pt x="498" y="19182"/>
                  <a:pt x="498" y="16200"/>
                </a:cubicBezTo>
                <a:cubicBezTo>
                  <a:pt x="498" y="14709"/>
                  <a:pt x="386" y="13500"/>
                  <a:pt x="249" y="13500"/>
                </a:cubicBezTo>
                <a:cubicBezTo>
                  <a:pt x="111" y="13500"/>
                  <a:pt x="0" y="14709"/>
                  <a:pt x="0" y="16200"/>
                </a:cubicBezTo>
                <a:close/>
                <a:moveTo>
                  <a:pt x="21102" y="10800"/>
                </a:moveTo>
                <a:cubicBezTo>
                  <a:pt x="21377" y="10800"/>
                  <a:pt x="21600" y="8382"/>
                  <a:pt x="21600" y="5400"/>
                </a:cubicBezTo>
                <a:cubicBezTo>
                  <a:pt x="21600" y="2418"/>
                  <a:pt x="21377" y="0"/>
                  <a:pt x="21102" y="0"/>
                </a:cubicBezTo>
                <a:cubicBezTo>
                  <a:pt x="20827" y="0"/>
                  <a:pt x="20604" y="2418"/>
                  <a:pt x="20604" y="5400"/>
                </a:cubicBezTo>
                <a:cubicBezTo>
                  <a:pt x="20604" y="6891"/>
                  <a:pt x="20716" y="8100"/>
                  <a:pt x="20853" y="8100"/>
                </a:cubicBezTo>
                <a:cubicBezTo>
                  <a:pt x="20991" y="8100"/>
                  <a:pt x="21102" y="6891"/>
                  <a:pt x="21102" y="5400"/>
                </a:cubicBezTo>
                <a:close/>
              </a:path>
            </a:pathLst>
          </a:custGeom>
          <a:solidFill>
            <a:srgbClr val="000000">
              <a:alpha val="2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defTabSz="914400" rtl="0">
              <a:defRPr sz="3600" b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endParaRPr/>
          </a:p>
        </p:txBody>
      </p:sp>
      <p:sp>
        <p:nvSpPr>
          <p:cNvPr id="183" name="الفن والحياة الاجتماعية"/>
          <p:cNvSpPr txBox="1"/>
          <p:nvPr/>
        </p:nvSpPr>
        <p:spPr>
          <a:xfrm>
            <a:off x="3668260" y="2758893"/>
            <a:ext cx="6778633" cy="903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 defTabSz="914400">
              <a:defRPr sz="49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الفن والحياة الاجتماعية </a:t>
            </a:r>
          </a:p>
        </p:txBody>
      </p:sp>
      <p:grpSp>
        <p:nvGrpSpPr>
          <p:cNvPr id="186" name="Picture 2"/>
          <p:cNvGrpSpPr/>
          <p:nvPr/>
        </p:nvGrpSpPr>
        <p:grpSpPr>
          <a:xfrm rot="20241244">
            <a:off x="2884086" y="4989084"/>
            <a:ext cx="3555739" cy="3786329"/>
            <a:chOff x="0" y="0"/>
            <a:chExt cx="3555738" cy="3786327"/>
          </a:xfrm>
        </p:grpSpPr>
        <p:sp>
          <p:nvSpPr>
            <p:cNvPr id="184" name="شكل"/>
            <p:cNvSpPr/>
            <p:nvPr/>
          </p:nvSpPr>
          <p:spPr>
            <a:xfrm>
              <a:off x="-1" y="0"/>
              <a:ext cx="3555739" cy="3786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43"/>
                  </a:moveTo>
                  <a:lnTo>
                    <a:pt x="0" y="1743"/>
                  </a:lnTo>
                  <a:cubicBezTo>
                    <a:pt x="0" y="780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780"/>
                    <a:pt x="21600" y="1743"/>
                  </a:cubicBezTo>
                  <a:lnTo>
                    <a:pt x="21600" y="19857"/>
                  </a:lnTo>
                  <a:lnTo>
                    <a:pt x="21600" y="19857"/>
                  </a:lnTo>
                  <a:cubicBezTo>
                    <a:pt x="21600" y="20820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820"/>
                    <a:pt x="0" y="19857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 rtl="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pic>
          <p:nvPicPr>
            <p:cNvPr id="185" name="image2.png" descr="image2.png"/>
            <p:cNvPicPr>
              <a:picLocks noChangeAspect="1"/>
            </p:cNvPicPr>
            <p:nvPr/>
          </p:nvPicPr>
          <p:blipFill>
            <a:blip r:embed="rId3"/>
            <a:srcRect r="3" b="3"/>
            <a:stretch>
              <a:fillRect/>
            </a:stretch>
          </p:blipFill>
          <p:spPr>
            <a:xfrm>
              <a:off x="0" y="0"/>
              <a:ext cx="3555604" cy="3786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" y="0"/>
                  </a:moveTo>
                  <a:cubicBezTo>
                    <a:pt x="831" y="0"/>
                    <a:pt x="0" y="781"/>
                    <a:pt x="0" y="1743"/>
                  </a:cubicBezTo>
                  <a:lnTo>
                    <a:pt x="0" y="19857"/>
                  </a:lnTo>
                  <a:cubicBezTo>
                    <a:pt x="0" y="20819"/>
                    <a:pt x="831" y="21600"/>
                    <a:pt x="1856" y="21600"/>
                  </a:cubicBezTo>
                  <a:lnTo>
                    <a:pt x="19744" y="21600"/>
                  </a:lnTo>
                  <a:cubicBezTo>
                    <a:pt x="20769" y="21600"/>
                    <a:pt x="21600" y="20819"/>
                    <a:pt x="21600" y="19857"/>
                  </a:cubicBezTo>
                  <a:lnTo>
                    <a:pt x="21600" y="1743"/>
                  </a:lnTo>
                  <a:cubicBezTo>
                    <a:pt x="21600" y="781"/>
                    <a:pt x="20769" y="0"/>
                    <a:pt x="19744" y="0"/>
                  </a:cubicBezTo>
                  <a:lnTo>
                    <a:pt x="18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  <p:grpSp>
        <p:nvGrpSpPr>
          <p:cNvPr id="189" name="Picture 4"/>
          <p:cNvGrpSpPr/>
          <p:nvPr/>
        </p:nvGrpSpPr>
        <p:grpSpPr>
          <a:xfrm rot="932780">
            <a:off x="6607894" y="4855095"/>
            <a:ext cx="3681415" cy="4054307"/>
            <a:chOff x="0" y="0"/>
            <a:chExt cx="3681414" cy="4054306"/>
          </a:xfrm>
        </p:grpSpPr>
        <p:sp>
          <p:nvSpPr>
            <p:cNvPr id="187" name="شكل"/>
            <p:cNvSpPr/>
            <p:nvPr/>
          </p:nvSpPr>
          <p:spPr>
            <a:xfrm>
              <a:off x="0" y="0"/>
              <a:ext cx="3681414" cy="40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6"/>
                  </a:moveTo>
                  <a:lnTo>
                    <a:pt x="0" y="1686"/>
                  </a:lnTo>
                  <a:cubicBezTo>
                    <a:pt x="0" y="755"/>
                    <a:pt x="831" y="0"/>
                    <a:pt x="1856" y="0"/>
                  </a:cubicBezTo>
                  <a:lnTo>
                    <a:pt x="19744" y="0"/>
                  </a:lnTo>
                  <a:lnTo>
                    <a:pt x="19744" y="0"/>
                  </a:lnTo>
                  <a:cubicBezTo>
                    <a:pt x="20769" y="0"/>
                    <a:pt x="21600" y="755"/>
                    <a:pt x="21600" y="1686"/>
                  </a:cubicBezTo>
                  <a:lnTo>
                    <a:pt x="21600" y="19914"/>
                  </a:lnTo>
                  <a:lnTo>
                    <a:pt x="21600" y="19914"/>
                  </a:lnTo>
                  <a:cubicBezTo>
                    <a:pt x="21600" y="20845"/>
                    <a:pt x="20769" y="21600"/>
                    <a:pt x="19744" y="21600"/>
                  </a:cubicBezTo>
                  <a:lnTo>
                    <a:pt x="1856" y="21600"/>
                  </a:lnTo>
                  <a:lnTo>
                    <a:pt x="1856" y="21600"/>
                  </a:lnTo>
                  <a:cubicBezTo>
                    <a:pt x="831" y="21600"/>
                    <a:pt x="0" y="20845"/>
                    <a:pt x="0" y="19914"/>
                  </a:cubicBez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914400" rtl="0">
                <a:defRPr sz="1800" b="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/>
            </a:p>
          </p:txBody>
        </p:sp>
        <p:pic>
          <p:nvPicPr>
            <p:cNvPr id="188" name="image3.jpeg" descr="image3.jpe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3681413" cy="4054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" y="0"/>
                  </a:moveTo>
                  <a:cubicBezTo>
                    <a:pt x="831" y="0"/>
                    <a:pt x="0" y="754"/>
                    <a:pt x="0" y="1685"/>
                  </a:cubicBezTo>
                  <a:lnTo>
                    <a:pt x="0" y="19913"/>
                  </a:lnTo>
                  <a:cubicBezTo>
                    <a:pt x="0" y="20844"/>
                    <a:pt x="831" y="21600"/>
                    <a:pt x="1856" y="21600"/>
                  </a:cubicBezTo>
                  <a:lnTo>
                    <a:pt x="19744" y="21600"/>
                  </a:lnTo>
                  <a:cubicBezTo>
                    <a:pt x="20769" y="21600"/>
                    <a:pt x="21600" y="20844"/>
                    <a:pt x="21600" y="19913"/>
                  </a:cubicBezTo>
                  <a:lnTo>
                    <a:pt x="21600" y="1685"/>
                  </a:lnTo>
                  <a:cubicBezTo>
                    <a:pt x="21600" y="754"/>
                    <a:pt x="20769" y="0"/>
                    <a:pt x="19744" y="0"/>
                  </a:cubicBezTo>
                  <a:lnTo>
                    <a:pt x="1856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>
              <a:reflection stA="38000" endPos="40000" dir="5400000" sy="-100000" algn="bl" rotWithShape="0"/>
            </a:effectLst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 animBg="1" advAuto="0"/>
      <p:bldP spid="181" grpId="0" animBg="1" advAuto="0"/>
      <p:bldP spid="183" grpId="0" animBg="1" advAuto="0"/>
      <p:bldP spid="186" grpId="0" animBg="1" advAuto="0"/>
      <p:bldP spid="189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مستطيل 1"/>
          <p:cNvGrpSpPr/>
          <p:nvPr/>
        </p:nvGrpSpPr>
        <p:grpSpPr>
          <a:xfrm>
            <a:off x="6385745" y="-96876"/>
            <a:ext cx="6234219" cy="2717213"/>
            <a:chOff x="0" y="0"/>
            <a:chExt cx="6234217" cy="2717211"/>
          </a:xfrm>
        </p:grpSpPr>
        <p:sp>
          <p:nvSpPr>
            <p:cNvPr id="192" name="مستطيل 1"/>
            <p:cNvSpPr/>
            <p:nvPr/>
          </p:nvSpPr>
          <p:spPr>
            <a:xfrm>
              <a:off x="914400" y="876299"/>
              <a:ext cx="4507018" cy="1053513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5700" spc="79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أهداف الدرس :</a:t>
              </a:r>
            </a:p>
          </p:txBody>
        </p:sp>
        <p:pic>
          <p:nvPicPr>
            <p:cNvPr id="191" name="مستطيل 1" descr="مستطيل 1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234218" cy="2717212"/>
            </a:xfrm>
            <a:prstGeom prst="rect">
              <a:avLst/>
            </a:prstGeom>
            <a:effectLst/>
          </p:spPr>
        </p:pic>
      </p:grpSp>
      <p:grpSp>
        <p:nvGrpSpPr>
          <p:cNvPr id="196" name="مربع نص 3"/>
          <p:cNvGrpSpPr/>
          <p:nvPr/>
        </p:nvGrpSpPr>
        <p:grpSpPr>
          <a:xfrm>
            <a:off x="3505073" y="2147201"/>
            <a:ext cx="9723024" cy="4662190"/>
            <a:chOff x="0" y="0"/>
            <a:chExt cx="9723023" cy="4662188"/>
          </a:xfrm>
        </p:grpSpPr>
        <p:sp>
          <p:nvSpPr>
            <p:cNvPr id="195" name="مربع نص 3"/>
            <p:cNvSpPr txBox="1"/>
            <p:nvPr/>
          </p:nvSpPr>
          <p:spPr>
            <a:xfrm>
              <a:off x="914400" y="876300"/>
              <a:ext cx="7995824" cy="2998489"/>
            </a:xfrm>
            <a:prstGeom prst="rect">
              <a:avLst/>
            </a:prstGeom>
            <a:solidFill>
              <a:srgbClr val="DDDDDD">
                <a:alpha val="89795"/>
              </a:srgbClr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r" defTabSz="914400" rtl="0"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التعرف على بداية ظهور الفن وتفاعله مع قضايا المجتمع</a:t>
              </a:r>
              <a:r>
                <a:t>.</a:t>
              </a:r>
            </a:p>
            <a:p>
              <a:pPr algn="r" defTabSz="914400" rtl="0"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2-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التعرف على أهمية الفن في التعبير عن قضايا المجتمع</a:t>
              </a:r>
              <a:r>
                <a:t>.</a:t>
              </a:r>
            </a:p>
            <a:p>
              <a:pPr algn="r" defTabSz="914400" rtl="0"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3-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التعرف على مفهوم المقامات و المنمنمات الاسلامية </a:t>
              </a:r>
            </a:p>
            <a:p>
              <a:pPr algn="r" defTabSz="914400" rtl="0"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4-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النبذة التاريخية عن الفن الجماهيري</a:t>
              </a:r>
              <a:r>
                <a:t>.</a:t>
              </a:r>
            </a:p>
            <a:p>
              <a:pPr algn="r" defTabSz="914400" rtl="0"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  5-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التعرف على مفهوم الفن الشعبي </a:t>
              </a:r>
              <a:r>
                <a:t>(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بوب آ ر ت </a:t>
              </a:r>
              <a:r>
                <a:t>) .</a:t>
              </a:r>
            </a:p>
            <a:p>
              <a:pPr algn="r" defTabSz="914400" rtl="0">
                <a:defRPr sz="2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6-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تصميم فكرة مبتكرة تتحدث عن احد قضايا المجتمع </a:t>
              </a:r>
              <a:r>
                <a:t>.</a:t>
              </a:r>
            </a:p>
          </p:txBody>
        </p:sp>
        <p:pic>
          <p:nvPicPr>
            <p:cNvPr id="194" name="مربع نص 3" descr="مربع نص 3"/>
            <p:cNvPicPr>
              <a:picLocks/>
            </p:cNvPicPr>
            <p:nvPr/>
          </p:nvPicPr>
          <p:blipFill>
            <a:blip r:embed="rId3">
              <a:alphaModFix amt="89795"/>
            </a:blip>
            <a:stretch>
              <a:fillRect/>
            </a:stretch>
          </p:blipFill>
          <p:spPr>
            <a:xfrm>
              <a:off x="0" y="-1"/>
              <a:ext cx="9723024" cy="4662190"/>
            </a:xfrm>
            <a:prstGeom prst="rect">
              <a:avLst/>
            </a:prstGeom>
            <a:effectLst/>
          </p:spPr>
        </p:pic>
      </p:grpSp>
      <p:grpSp>
        <p:nvGrpSpPr>
          <p:cNvPr id="199" name="IMG_3868.jpeg"/>
          <p:cNvGrpSpPr/>
          <p:nvPr/>
        </p:nvGrpSpPr>
        <p:grpSpPr>
          <a:xfrm>
            <a:off x="1255489" y="3832095"/>
            <a:ext cx="4321108" cy="5662018"/>
            <a:chOff x="0" y="0"/>
            <a:chExt cx="4321107" cy="5662017"/>
          </a:xfrm>
        </p:grpSpPr>
        <p:pic>
          <p:nvPicPr>
            <p:cNvPr id="198" name="IMG_3868.jpeg" descr="IMG_3868.jpe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400" y="876300"/>
              <a:ext cx="2593908" cy="399831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7" name="IMG_3868.jpeg" descr="IMG_3868.jpeg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4321108" cy="566201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 advAuto="0"/>
      <p:bldP spid="196" grpId="0" animBg="1" advAuto="0"/>
      <p:bldP spid="199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مربع نص 2"/>
          <p:cNvGrpSpPr/>
          <p:nvPr/>
        </p:nvGrpSpPr>
        <p:grpSpPr>
          <a:xfrm>
            <a:off x="3572294" y="-143736"/>
            <a:ext cx="9380886" cy="3069348"/>
            <a:chOff x="0" y="0"/>
            <a:chExt cx="9380885" cy="3069347"/>
          </a:xfrm>
        </p:grpSpPr>
        <p:sp>
          <p:nvSpPr>
            <p:cNvPr id="202" name="مربع نص 2"/>
            <p:cNvSpPr txBox="1"/>
            <p:nvPr/>
          </p:nvSpPr>
          <p:spPr>
            <a:xfrm>
              <a:off x="914400" y="876300"/>
              <a:ext cx="7653686" cy="14056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4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يلعب الفن دوراً مهماً في التفاعل مع قضايا المجتمع وذلك ب </a:t>
              </a:r>
              <a:r>
                <a:t>:</a:t>
              </a:r>
            </a:p>
            <a:p>
              <a:pPr defTabSz="914400" rtl="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تسجيلها تارة </a:t>
              </a:r>
            </a:p>
            <a:p>
              <a:pPr defTabSz="914400" rtl="0"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2-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التعبير عنها تارة</a:t>
              </a:r>
              <a:r>
                <a:t>. </a:t>
              </a:r>
            </a:p>
          </p:txBody>
        </p:sp>
        <p:pic>
          <p:nvPicPr>
            <p:cNvPr id="201" name="مربع نص 2" descr="مربع نص 2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380886" cy="3069348"/>
            </a:xfrm>
            <a:prstGeom prst="rect">
              <a:avLst/>
            </a:prstGeom>
            <a:effectLst/>
          </p:spPr>
        </p:pic>
      </p:grpSp>
      <p:grpSp>
        <p:nvGrpSpPr>
          <p:cNvPr id="206" name="مربع نص 4"/>
          <p:cNvGrpSpPr/>
          <p:nvPr/>
        </p:nvGrpSpPr>
        <p:grpSpPr>
          <a:xfrm>
            <a:off x="3283986" y="4389462"/>
            <a:ext cx="9957502" cy="4241695"/>
            <a:chOff x="0" y="0"/>
            <a:chExt cx="9957501" cy="4241693"/>
          </a:xfrm>
        </p:grpSpPr>
        <p:sp>
          <p:nvSpPr>
            <p:cNvPr id="205" name="مربع نص 4"/>
            <p:cNvSpPr txBox="1"/>
            <p:nvPr/>
          </p:nvSpPr>
          <p:spPr>
            <a:xfrm>
              <a:off x="914400" y="876299"/>
              <a:ext cx="8230302" cy="25779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800" u="sng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وطريقة التعبير لها أنماط متعددة وذلك حسب</a:t>
              </a:r>
              <a:r>
                <a:rPr u="none"/>
                <a:t> </a:t>
              </a:r>
            </a:p>
            <a:p>
              <a:pPr defTabSz="914400" rtl="0">
                <a:defRPr sz="2800">
                  <a:solidFill>
                    <a:srgbClr val="99244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endParaRPr u="none"/>
            </a:p>
            <a:p>
              <a:pPr defTabSz="914400" rtl="0">
                <a:defRPr sz="28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*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نمو وتطور أساليب التعبير الفني </a:t>
              </a:r>
            </a:p>
            <a:p>
              <a:pPr marL="444500" indent="-444500" defTabSz="914400" rtl="0">
                <a:buSzPct val="100000"/>
                <a:buFont typeface="Arial"/>
                <a:buChar char="•"/>
                <a:defRPr sz="28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*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وبما يتوافق مع ثقافة المجتمع والفترة التي يمر بها </a:t>
              </a:r>
            </a:p>
            <a:p>
              <a:pPr marL="444500" indent="-444500" defTabSz="914400" rtl="0">
                <a:buSzPct val="100000"/>
                <a:buFont typeface="Arial"/>
                <a:buChar char="•"/>
                <a:defRPr sz="2800">
                  <a:solidFill>
                    <a:srgbClr val="669D34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(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تقلبات سياسية واجتماعية وفكرية </a:t>
              </a:r>
              <a:r>
                <a:t>)</a:t>
              </a:r>
            </a:p>
          </p:txBody>
        </p:sp>
        <p:pic>
          <p:nvPicPr>
            <p:cNvPr id="204" name="مربع نص 4" descr="مربع نص 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1"/>
              <a:ext cx="9957502" cy="4241695"/>
            </a:xfrm>
            <a:prstGeom prst="rect">
              <a:avLst/>
            </a:prstGeom>
            <a:effectLst/>
          </p:spPr>
        </p:pic>
      </p:grpSp>
      <p:pic>
        <p:nvPicPr>
          <p:cNvPr id="207" name="Picture 2" descr="Picture 2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-63" y="6016348"/>
            <a:ext cx="4661188" cy="3559825"/>
          </a:xfrm>
          <a:prstGeom prst="rect">
            <a:avLst/>
          </a:prstGeom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08" name="Picture 3" descr="Picture 3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655438" y="972698"/>
            <a:ext cx="4885959" cy="3901201"/>
          </a:xfrm>
          <a:prstGeom prst="rect">
            <a:avLst/>
          </a:prstGeom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 animBg="1" advAuto="0"/>
      <p:bldP spid="206" grpId="0" animBg="1" advAuto="0"/>
      <p:bldP spid="207" grpId="0" animBg="1" advAuto="0"/>
      <p:bldP spid="208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مربع نص 3"/>
          <p:cNvGrpSpPr/>
          <p:nvPr/>
        </p:nvGrpSpPr>
        <p:grpSpPr>
          <a:xfrm>
            <a:off x="4386464" y="5563920"/>
            <a:ext cx="8588454" cy="3870134"/>
            <a:chOff x="0" y="0"/>
            <a:chExt cx="8588453" cy="3870133"/>
          </a:xfrm>
        </p:grpSpPr>
        <p:sp>
          <p:nvSpPr>
            <p:cNvPr id="211" name="مربع نص 3"/>
            <p:cNvSpPr txBox="1"/>
            <p:nvPr/>
          </p:nvSpPr>
          <p:spPr>
            <a:xfrm>
              <a:off x="914400" y="876299"/>
              <a:ext cx="6861254" cy="220643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3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الرسومات التي قام بها الفنان الشهير</a:t>
              </a:r>
            </a:p>
            <a:p>
              <a:pPr defTabSz="914400" rtl="0">
                <a:defRPr sz="23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  <a:r>
                <a:rPr>
                  <a:solidFill>
                    <a:srgbClr val="B92D5D"/>
                  </a:solidFill>
                </a:rPr>
                <a:t>( </a:t>
              </a:r>
              <a:r>
                <a:rPr>
                  <a:solidFill>
                    <a:srgbClr val="B92D5D"/>
                  </a:solidFill>
                  <a:latin typeface="Helvetica"/>
                  <a:ea typeface="Helvetica"/>
                  <a:cs typeface="Helvetica"/>
                  <a:sym typeface="Helvetica"/>
                </a:rPr>
                <a:t>يحي محمود الواسطي </a:t>
              </a:r>
              <a:r>
                <a:rPr>
                  <a:solidFill>
                    <a:srgbClr val="B92D5D"/>
                  </a:solidFill>
                </a:rPr>
                <a:t>)</a:t>
              </a:r>
            </a:p>
            <a:p>
              <a:pPr defTabSz="914400" rtl="0">
                <a:defRPr sz="23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تعبر عن تلك الفترة التي عاش فيها المجتمع المسلم </a:t>
              </a:r>
            </a:p>
            <a:p>
              <a:pPr defTabSz="914400" rtl="0">
                <a:defRPr sz="23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من استقرار وازدهار لنوع من الأدب عٌرف بفن</a:t>
              </a:r>
              <a:r>
                <a:rPr>
                  <a:solidFill>
                    <a:srgbClr val="B92D5D"/>
                  </a:solidFill>
                  <a:latin typeface="Helvetica"/>
                  <a:ea typeface="Helvetica"/>
                  <a:cs typeface="Helvetica"/>
                  <a:sym typeface="Helvetica"/>
                </a:rPr>
                <a:t> </a:t>
              </a:r>
            </a:p>
            <a:p>
              <a:pPr defTabSz="914400" rtl="0">
                <a:defRPr sz="23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solidFill>
                    <a:srgbClr val="669D34"/>
                  </a:solidFill>
                  <a:latin typeface="Helvetica"/>
                  <a:ea typeface="Helvetica"/>
                  <a:cs typeface="Helvetica"/>
                  <a:sym typeface="Helvetica"/>
                </a:rPr>
                <a:t>( المقامات )</a:t>
              </a:r>
              <a:r>
                <a:rPr>
                  <a:solidFill>
                    <a:srgbClr val="C00000"/>
                  </a:solidFill>
                </a:rPr>
                <a:t> </a:t>
              </a:r>
            </a:p>
          </p:txBody>
        </p:sp>
        <p:pic>
          <p:nvPicPr>
            <p:cNvPr id="210" name="مربع نص 3" descr="مربع نص 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8588454" cy="3870135"/>
            </a:xfrm>
            <a:prstGeom prst="rect">
              <a:avLst/>
            </a:prstGeom>
            <a:effectLst/>
          </p:spPr>
        </p:pic>
      </p:grpSp>
      <p:pic>
        <p:nvPicPr>
          <p:cNvPr id="213" name="Picture 2" descr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21" y="3631384"/>
            <a:ext cx="4654162" cy="5535092"/>
          </a:xfrm>
          <a:prstGeom prst="rect">
            <a:avLst/>
          </a:prstGeom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grpSp>
        <p:nvGrpSpPr>
          <p:cNvPr id="216" name="مستطيل 1"/>
          <p:cNvGrpSpPr/>
          <p:nvPr/>
        </p:nvGrpSpPr>
        <p:grpSpPr>
          <a:xfrm>
            <a:off x="5941079" y="-320096"/>
            <a:ext cx="7398248" cy="2717213"/>
            <a:chOff x="0" y="0"/>
            <a:chExt cx="7398246" cy="2717211"/>
          </a:xfrm>
        </p:grpSpPr>
        <p:sp>
          <p:nvSpPr>
            <p:cNvPr id="215" name="مستطيل 1"/>
            <p:cNvSpPr/>
            <p:nvPr/>
          </p:nvSpPr>
          <p:spPr>
            <a:xfrm>
              <a:off x="914399" y="876299"/>
              <a:ext cx="5671048" cy="1053513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5700" spc="79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مفهوم المنمنمات :</a:t>
              </a:r>
            </a:p>
          </p:txBody>
        </p:sp>
        <p:pic>
          <p:nvPicPr>
            <p:cNvPr id="214" name="مستطيل 1" descr="مستطيل 1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" y="0"/>
              <a:ext cx="7398248" cy="2717212"/>
            </a:xfrm>
            <a:prstGeom prst="rect">
              <a:avLst/>
            </a:prstGeom>
            <a:effectLst/>
          </p:spPr>
        </p:pic>
      </p:grpSp>
      <p:grpSp>
        <p:nvGrpSpPr>
          <p:cNvPr id="219" name="مربع نص 2"/>
          <p:cNvGrpSpPr/>
          <p:nvPr/>
        </p:nvGrpSpPr>
        <p:grpSpPr>
          <a:xfrm>
            <a:off x="2623609" y="1891196"/>
            <a:ext cx="8711226" cy="2265814"/>
            <a:chOff x="0" y="0"/>
            <a:chExt cx="8711225" cy="2265813"/>
          </a:xfrm>
        </p:grpSpPr>
        <p:sp>
          <p:nvSpPr>
            <p:cNvPr id="218" name="مربع نص 2"/>
            <p:cNvSpPr txBox="1"/>
            <p:nvPr/>
          </p:nvSpPr>
          <p:spPr>
            <a:xfrm>
              <a:off x="914400" y="876299"/>
              <a:ext cx="6984026" cy="602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9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المنمنمة عبارة عن صورة دقيقة لتزيين الكتب </a:t>
              </a:r>
              <a:r>
                <a:t>.</a:t>
              </a:r>
            </a:p>
          </p:txBody>
        </p:sp>
        <p:pic>
          <p:nvPicPr>
            <p:cNvPr id="217" name="مربع نص 2" descr="مربع نص 2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8711226" cy="2265814"/>
            </a:xfrm>
            <a:prstGeom prst="rect">
              <a:avLst/>
            </a:prstGeom>
            <a:effectLst/>
          </p:spPr>
        </p:pic>
      </p:grpSp>
      <p:grpSp>
        <p:nvGrpSpPr>
          <p:cNvPr id="222" name="مستطيل 1"/>
          <p:cNvGrpSpPr/>
          <p:nvPr/>
        </p:nvGrpSpPr>
        <p:grpSpPr>
          <a:xfrm>
            <a:off x="6886943" y="3859230"/>
            <a:ext cx="5506520" cy="2035139"/>
            <a:chOff x="0" y="0"/>
            <a:chExt cx="5506518" cy="2035137"/>
          </a:xfrm>
        </p:grpSpPr>
        <p:sp>
          <p:nvSpPr>
            <p:cNvPr id="221" name="مستطيل 1"/>
            <p:cNvSpPr/>
            <p:nvPr/>
          </p:nvSpPr>
          <p:spPr>
            <a:xfrm>
              <a:off x="596899" y="584200"/>
              <a:ext cx="4376220" cy="942939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5000" spc="69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وذلك عام 634 هـ</a:t>
              </a:r>
            </a:p>
          </p:txBody>
        </p:sp>
        <p:pic>
          <p:nvPicPr>
            <p:cNvPr id="220" name="مستطيل 1" descr="مستطيل 1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" y="0"/>
              <a:ext cx="5506520" cy="203513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2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 advAuto="0"/>
      <p:bldP spid="213" grpId="0" animBg="1" advAuto="0"/>
      <p:bldP spid="216" grpId="0" animBg="1" advAuto="0"/>
      <p:bldP spid="219" grpId="0" animBg="1" advAuto="0"/>
      <p:bldP spid="222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مربع نص 3"/>
          <p:cNvGrpSpPr/>
          <p:nvPr/>
        </p:nvGrpSpPr>
        <p:grpSpPr>
          <a:xfrm>
            <a:off x="4254508" y="5256003"/>
            <a:ext cx="8737237" cy="3343262"/>
            <a:chOff x="0" y="0"/>
            <a:chExt cx="8737235" cy="3343261"/>
          </a:xfrm>
        </p:grpSpPr>
        <p:sp>
          <p:nvSpPr>
            <p:cNvPr id="225" name="مربع نص 3"/>
            <p:cNvSpPr txBox="1"/>
            <p:nvPr/>
          </p:nvSpPr>
          <p:spPr>
            <a:xfrm>
              <a:off x="914400" y="876299"/>
              <a:ext cx="7010036" cy="16795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كانت تلك المقامات تعبر عن جزء مهم من الحكاية </a:t>
              </a:r>
            </a:p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وتلك القصص والرسومات المصاحبة لها تعطي </a:t>
              </a:r>
            </a:p>
            <a:p>
              <a:pPr defTabSz="914400" rtl="0"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فكرة واضحة عن نمط الحياة الاجتماعية في ذلك العصر بما فيه</a:t>
              </a:r>
            </a:p>
            <a:p>
              <a:pPr defTabSz="914400" rtl="0">
                <a:defRPr sz="2200">
                  <a:solidFill>
                    <a:srgbClr val="669D34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(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عادات </a:t>
              </a:r>
              <a:r>
                <a:t>–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تقاليد </a:t>
              </a:r>
              <a:r>
                <a:t>– </a:t>
              </a: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أشكال الملابس والحلي </a:t>
              </a:r>
              <a:r>
                <a:t>)</a:t>
              </a:r>
            </a:p>
          </p:txBody>
        </p:sp>
        <p:pic>
          <p:nvPicPr>
            <p:cNvPr id="224" name="مربع نص 3" descr="مربع نص 3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1"/>
              <a:ext cx="8737236" cy="3343263"/>
            </a:xfrm>
            <a:prstGeom prst="rect">
              <a:avLst/>
            </a:prstGeom>
            <a:effectLst/>
          </p:spPr>
        </p:pic>
      </p:grpSp>
      <p:pic>
        <p:nvPicPr>
          <p:cNvPr id="227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046" y="117608"/>
            <a:ext cx="2200597" cy="3454569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28" name="Picture 3" descr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888" y="2147098"/>
            <a:ext cx="2625006" cy="3066417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29" name="Picture 4" descr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2974" y="4738319"/>
            <a:ext cx="2350347" cy="3102812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pic>
        <p:nvPicPr>
          <p:cNvPr id="230" name="Picture 5" descr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015" y="6388035"/>
            <a:ext cx="2200859" cy="3132173"/>
          </a:xfrm>
          <a:prstGeom prst="rect">
            <a:avLst/>
          </a:prstGeom>
          <a:ln w="12700">
            <a:miter lim="400000"/>
          </a:ln>
          <a:effectLst>
            <a:outerShdw blurRad="292100" dist="139700" dir="2700000" rotWithShape="0">
              <a:srgbClr val="333333">
                <a:alpha val="64999"/>
              </a:srgbClr>
            </a:outerShdw>
          </a:effectLst>
        </p:spPr>
      </p:pic>
      <p:sp>
        <p:nvSpPr>
          <p:cNvPr id="231" name="مستطيل 4"/>
          <p:cNvSpPr txBox="1"/>
          <p:nvPr/>
        </p:nvSpPr>
        <p:spPr>
          <a:xfrm>
            <a:off x="2765007" y="8575750"/>
            <a:ext cx="2142675" cy="6150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3200">
                <a:solidFill>
                  <a:srgbClr val="FFFFFF"/>
                </a:solidFill>
                <a:effectLst>
                  <a:outerShdw blurRad="38100" dist="20320" dir="1800000" rotWithShape="0">
                    <a:srgbClr val="000000">
                      <a:alpha val="40000"/>
                    </a:srgbClr>
                  </a:outerShdw>
                </a:effectLst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rtl="0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اللغة العربية</a:t>
            </a:r>
          </a:p>
        </p:txBody>
      </p:sp>
      <p:grpSp>
        <p:nvGrpSpPr>
          <p:cNvPr id="234" name="مستطيل 1"/>
          <p:cNvGrpSpPr/>
          <p:nvPr/>
        </p:nvGrpSpPr>
        <p:grpSpPr>
          <a:xfrm>
            <a:off x="6167334" y="-320096"/>
            <a:ext cx="6945738" cy="2717213"/>
            <a:chOff x="0" y="0"/>
            <a:chExt cx="6945736" cy="2717211"/>
          </a:xfrm>
        </p:grpSpPr>
        <p:sp>
          <p:nvSpPr>
            <p:cNvPr id="233" name="مستطيل 1"/>
            <p:cNvSpPr/>
            <p:nvPr/>
          </p:nvSpPr>
          <p:spPr>
            <a:xfrm>
              <a:off x="914400" y="876299"/>
              <a:ext cx="5218537" cy="1053513"/>
            </a:xfrm>
            <a:prstGeom prst="rect">
              <a:avLst/>
            </a:prstGeom>
            <a:solidFill>
              <a:srgbClr val="B9B097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defTabSz="914400" rtl="0">
                <a:defRPr sz="5700" spc="79">
                  <a:solidFill>
                    <a:srgbClr val="FFFFFF"/>
                  </a:solidFill>
                  <a:effectLst>
                    <a:outerShdw blurRad="76200" dist="50800" dir="5400000" rotWithShape="0">
                      <a:srgbClr val="000000">
                        <a:alpha val="64999"/>
                      </a:srgbClr>
                    </a:outerShdw>
                  </a:effectLst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مفهوم المقامات :</a:t>
              </a:r>
            </a:p>
          </p:txBody>
        </p:sp>
        <p:pic>
          <p:nvPicPr>
            <p:cNvPr id="232" name="مستطيل 1" descr="مستطيل 1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6945737" cy="2717212"/>
            </a:xfrm>
            <a:prstGeom prst="rect">
              <a:avLst/>
            </a:prstGeom>
            <a:effectLst/>
          </p:spPr>
        </p:pic>
      </p:grpSp>
      <p:grpSp>
        <p:nvGrpSpPr>
          <p:cNvPr id="237" name="مربع نص 2"/>
          <p:cNvGrpSpPr/>
          <p:nvPr/>
        </p:nvGrpSpPr>
        <p:grpSpPr>
          <a:xfrm>
            <a:off x="3032827" y="2798725"/>
            <a:ext cx="10371426" cy="2265814"/>
            <a:chOff x="0" y="0"/>
            <a:chExt cx="10371425" cy="2265813"/>
          </a:xfrm>
        </p:grpSpPr>
        <p:sp>
          <p:nvSpPr>
            <p:cNvPr id="236" name="مربع نص 2"/>
            <p:cNvSpPr txBox="1"/>
            <p:nvPr/>
          </p:nvSpPr>
          <p:spPr>
            <a:xfrm>
              <a:off x="914400" y="876299"/>
              <a:ext cx="8644226" cy="60211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defTabSz="914400" rtl="0">
                <a:defRPr sz="2900">
                  <a:solidFill>
                    <a:srgbClr val="B92D5D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rPr>
                  <a:latin typeface="Helvetica"/>
                  <a:ea typeface="Helvetica"/>
                  <a:cs typeface="Helvetica"/>
                  <a:sym typeface="Helvetica"/>
                </a:rPr>
                <a:t>المقامة هي عبارة عن حكاية يرويها راو عن أبطال قصة ما </a:t>
              </a:r>
              <a:r>
                <a:t>.</a:t>
              </a:r>
            </a:p>
          </p:txBody>
        </p:sp>
        <p:pic>
          <p:nvPicPr>
            <p:cNvPr id="235" name="مربع نص 2" descr="مربع نص 2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10371426" cy="2265814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 advAuto="0"/>
      <p:bldP spid="227" grpId="0" animBg="1" advAuto="0"/>
      <p:bldP spid="228" grpId="0" animBg="1" advAuto="0"/>
      <p:bldP spid="229" grpId="0" animBg="1" advAuto="0"/>
      <p:bldP spid="230" grpId="0" animBg="1" advAuto="0"/>
      <p:bldP spid="231" grpId="0" animBg="1" advAuto="0"/>
      <p:bldP spid="234" grpId="0" animBg="1" advAuto="0"/>
      <p:bldP spid="237" grpId="0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l Nile"/>
            <a:ea typeface="Al Nile"/>
            <a:cs typeface="Al Nile"/>
            <a:sym typeface="Al Ni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l Nile"/>
            <a:ea typeface="Al Nile"/>
            <a:cs typeface="Al Nile"/>
            <a:sym typeface="Al Ni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مخصص</PresentationFormat>
  <Slides>15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White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نايله الحجيلي</cp:lastModifiedBy>
  <cp:revision>1</cp:revision>
  <dcterms:modified xsi:type="dcterms:W3CDTF">2021-09-25T19:41:12Z</dcterms:modified>
</cp:coreProperties>
</file>