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35"/>
  </p:notesMasterIdLst>
  <p:sldIdLst>
    <p:sldId id="260" r:id="rId2"/>
    <p:sldId id="299" r:id="rId3"/>
    <p:sldId id="293" r:id="rId4"/>
    <p:sldId id="295" r:id="rId5"/>
    <p:sldId id="315" r:id="rId6"/>
    <p:sldId id="259" r:id="rId7"/>
    <p:sldId id="292" r:id="rId8"/>
    <p:sldId id="318" r:id="rId9"/>
    <p:sldId id="267" r:id="rId10"/>
    <p:sldId id="316" r:id="rId11"/>
    <p:sldId id="279" r:id="rId12"/>
    <p:sldId id="297" r:id="rId13"/>
    <p:sldId id="281" r:id="rId14"/>
    <p:sldId id="296" r:id="rId15"/>
    <p:sldId id="319" r:id="rId16"/>
    <p:sldId id="300" r:id="rId17"/>
    <p:sldId id="301" r:id="rId18"/>
    <p:sldId id="302" r:id="rId19"/>
    <p:sldId id="303" r:id="rId20"/>
    <p:sldId id="304" r:id="rId21"/>
    <p:sldId id="305" r:id="rId22"/>
    <p:sldId id="307" r:id="rId23"/>
    <p:sldId id="306" r:id="rId24"/>
    <p:sldId id="265" r:id="rId25"/>
    <p:sldId id="308" r:id="rId26"/>
    <p:sldId id="309" r:id="rId27"/>
    <p:sldId id="310" r:id="rId28"/>
    <p:sldId id="311" r:id="rId29"/>
    <p:sldId id="312" r:id="rId30"/>
    <p:sldId id="313" r:id="rId31"/>
    <p:sldId id="314" r:id="rId32"/>
    <p:sldId id="291" r:id="rId33"/>
    <p:sldId id="317" r:id="rId34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نمط متوسط 2 - تميي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344D84-9AFB-497E-A393-DC336BA19D2E}" styleName="نمط متوسط 3 - تمييز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نمط متوسط 3 - تمييز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8" d="100"/>
          <a:sy n="68" d="100"/>
        </p:scale>
        <p:origin x="582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7F76FD06-8C43-418B-A010-C4F01BDFBFBF}" type="datetimeFigureOut">
              <a:rPr lang="ar-SA" smtClean="0"/>
              <a:t>16/02/43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A4786B55-5362-4796-8751-EA03BB8262D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70610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4786B55-5362-4796-8751-EA03BB8262D2}" type="slidenum">
              <a:rPr lang="ar-SA" smtClean="0"/>
              <a:t>23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02585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96A55-15F0-4A68-85CF-6CB0A8EF507E}" type="datetimeFigureOut">
              <a:rPr lang="ar-SA" smtClean="0"/>
              <a:t>16/02/43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3CB45-9A8C-494B-BF49-B23DEE02682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56907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96A55-15F0-4A68-85CF-6CB0A8EF507E}" type="datetimeFigureOut">
              <a:rPr lang="ar-SA" smtClean="0"/>
              <a:t>16/02/43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3CB45-9A8C-494B-BF49-B23DEE02682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98979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96A55-15F0-4A68-85CF-6CB0A8EF507E}" type="datetimeFigureOut">
              <a:rPr lang="ar-SA" smtClean="0"/>
              <a:t>16/02/43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3CB45-9A8C-494B-BF49-B23DEE02682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639756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96A55-15F0-4A68-85CF-6CB0A8EF507E}" type="datetimeFigureOut">
              <a:rPr lang="ar-SA" smtClean="0"/>
              <a:t>16/02/43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3CB45-9A8C-494B-BF49-B23DEE02682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12355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96A55-15F0-4A68-85CF-6CB0A8EF507E}" type="datetimeFigureOut">
              <a:rPr lang="ar-SA" smtClean="0"/>
              <a:t>16/02/43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3CB45-9A8C-494B-BF49-B23DEE02682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65399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96A55-15F0-4A68-85CF-6CB0A8EF507E}" type="datetimeFigureOut">
              <a:rPr lang="ar-SA" smtClean="0"/>
              <a:t>16/02/43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3CB45-9A8C-494B-BF49-B23DEE02682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12633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96A55-15F0-4A68-85CF-6CB0A8EF507E}" type="datetimeFigureOut">
              <a:rPr lang="ar-SA" smtClean="0"/>
              <a:t>16/02/43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3CB45-9A8C-494B-BF49-B23DEE02682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16147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96A55-15F0-4A68-85CF-6CB0A8EF507E}" type="datetimeFigureOut">
              <a:rPr lang="ar-SA" smtClean="0"/>
              <a:t>16/02/43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3CB45-9A8C-494B-BF49-B23DEE02682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82774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96A55-15F0-4A68-85CF-6CB0A8EF507E}" type="datetimeFigureOut">
              <a:rPr lang="ar-SA" smtClean="0"/>
              <a:t>16/02/43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3CB45-9A8C-494B-BF49-B23DEE02682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81891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96A55-15F0-4A68-85CF-6CB0A8EF507E}" type="datetimeFigureOut">
              <a:rPr lang="ar-SA" smtClean="0"/>
              <a:t>16/02/43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3CB45-9A8C-494B-BF49-B23DEE02682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53839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E96A55-15F0-4A68-85CF-6CB0A8EF507E}" type="datetimeFigureOut">
              <a:rPr lang="ar-SA" smtClean="0"/>
              <a:t>16/02/43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F3CB45-9A8C-494B-BF49-B23DEE02682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8865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E96A55-15F0-4A68-85CF-6CB0A8EF507E}" type="datetimeFigureOut">
              <a:rPr lang="ar-SA" smtClean="0"/>
              <a:t>16/02/43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F3CB45-9A8C-494B-BF49-B23DEE02682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20493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6176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139952" y="5373216"/>
            <a:ext cx="4370784" cy="9144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فلنتذكر ما تعلمناه في الدرس السابق</a:t>
            </a:r>
          </a:p>
        </p:txBody>
      </p:sp>
    </p:spTree>
    <p:extLst>
      <p:ext uri="{BB962C8B-B14F-4D97-AF65-F5344CB8AC3E}">
        <p14:creationId xmlns:p14="http://schemas.microsoft.com/office/powerpoint/2010/main" val="52485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24373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653136"/>
            <a:ext cx="8784976" cy="1921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672"/>
            <a:ext cx="9098280" cy="2934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1143022" y="3429000"/>
            <a:ext cx="68579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اوجدي العلاقة بين الصورتين </a:t>
            </a:r>
          </a:p>
        </p:txBody>
      </p:sp>
      <p:sp>
        <p:nvSpPr>
          <p:cNvPr id="3" name="مستطيل 2"/>
          <p:cNvSpPr/>
          <p:nvPr/>
        </p:nvSpPr>
        <p:spPr>
          <a:xfrm>
            <a:off x="395536" y="263942"/>
            <a:ext cx="374493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التغيير سنة من </a:t>
            </a:r>
          </a:p>
          <a:p>
            <a:pPr algn="ctr"/>
            <a:r>
              <a:rPr lang="ar-SA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سنن الكون</a:t>
            </a:r>
          </a:p>
        </p:txBody>
      </p:sp>
    </p:spTree>
    <p:extLst>
      <p:ext uri="{BB962C8B-B14F-4D97-AF65-F5344CB8AC3E}">
        <p14:creationId xmlns:p14="http://schemas.microsoft.com/office/powerpoint/2010/main" val="2638787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97496E92-57B1-4D39-A4DC-56CC858C9DEE}"/>
              </a:ext>
            </a:extLst>
          </p:cNvPr>
          <p:cNvSpPr/>
          <p:nvPr/>
        </p:nvSpPr>
        <p:spPr>
          <a:xfrm>
            <a:off x="3923928" y="2060848"/>
            <a:ext cx="4031874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cap="none" spc="50" dirty="0">
                <a:ln w="13500">
                  <a:solidFill>
                    <a:schemeClr val="bg1">
                      <a:alpha val="6500"/>
                    </a:schemeClr>
                  </a:solidFill>
                  <a:prstDash val="solid"/>
                </a:ln>
                <a:solidFill>
                  <a:srgbClr val="FF00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العوامل الداخلية والخارجية </a:t>
            </a:r>
          </a:p>
          <a:p>
            <a:pPr algn="ctr"/>
            <a:r>
              <a:rPr lang="ar-SA" sz="3200" b="1" cap="none" spc="50" dirty="0">
                <a:ln w="13500">
                  <a:solidFill>
                    <a:schemeClr val="bg1">
                      <a:alpha val="6500"/>
                    </a:schemeClr>
                  </a:solidFill>
                  <a:prstDash val="solid"/>
                </a:ln>
                <a:solidFill>
                  <a:srgbClr val="FF000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لتشكيل سطح الأرض</a:t>
            </a:r>
          </a:p>
        </p:txBody>
      </p:sp>
    </p:spTree>
    <p:extLst>
      <p:ext uri="{BB962C8B-B14F-4D97-AF65-F5344CB8AC3E}">
        <p14:creationId xmlns:p14="http://schemas.microsoft.com/office/powerpoint/2010/main" val="21676411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airplane" invX="1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447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286000" y="241333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br>
              <a:rPr lang="ar-SA" b="1" dirty="0">
                <a:solidFill>
                  <a:srgbClr val="DB00DC"/>
                </a:solidFill>
                <a:latin typeface="Georgia"/>
              </a:rPr>
            </a:br>
            <a:endParaRPr lang="ar-SA" b="0" i="0" dirty="0">
              <a:solidFill>
                <a:srgbClr val="000000"/>
              </a:solidFill>
              <a:effectLst/>
              <a:latin typeface="Arial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17"/>
          <a:stretch/>
        </p:blipFill>
        <p:spPr bwMode="auto">
          <a:xfrm>
            <a:off x="0" y="4531042"/>
            <a:ext cx="9144000" cy="23269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مستطيل مستدير الزوايا 2"/>
          <p:cNvSpPr/>
          <p:nvPr/>
        </p:nvSpPr>
        <p:spPr>
          <a:xfrm>
            <a:off x="179512" y="548681"/>
            <a:ext cx="8712968" cy="3757482"/>
          </a:xfrm>
          <a:prstGeom prst="round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5" name="مستطيل 4"/>
          <p:cNvSpPr/>
          <p:nvPr/>
        </p:nvSpPr>
        <p:spPr>
          <a:xfrm>
            <a:off x="1776264" y="857761"/>
            <a:ext cx="507182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ar-SA" b="1" dirty="0">
                <a:latin typeface="Georgia"/>
                <a:cs typeface="Akhbar MT" pitchFamily="2" charset="-78"/>
              </a:rPr>
              <a:t>يتوقع من الطلبة  في نهاية الدرس أن :</a:t>
            </a:r>
          </a:p>
          <a:p>
            <a:pPr lvl="0" algn="ctr"/>
            <a:r>
              <a:rPr lang="ar-SA" b="1" dirty="0">
                <a:latin typeface="Georgia"/>
                <a:cs typeface="Akhbar MT" pitchFamily="2" charset="-78"/>
              </a:rPr>
              <a:t>يبينوا  العوامل المشكلة لسطح الارض</a:t>
            </a:r>
          </a:p>
          <a:p>
            <a:pPr lvl="0" algn="ctr"/>
            <a:r>
              <a:rPr lang="ar-SA" b="1" dirty="0">
                <a:latin typeface="Georgia"/>
                <a:cs typeface="Akhbar MT" pitchFamily="2" charset="-78"/>
              </a:rPr>
              <a:t>يصمموا  خارطة مفاهيم لعمليات تشكيل سطح الأرض</a:t>
            </a:r>
            <a:endParaRPr lang="ar-SA" dirty="0">
              <a:latin typeface="Arial"/>
              <a:cs typeface="Akhbar MT" pitchFamily="2" charset="-78"/>
            </a:endParaRPr>
          </a:p>
          <a:p>
            <a:pPr lvl="0" algn="ctr"/>
            <a:r>
              <a:rPr lang="ar-SA" b="1" dirty="0">
                <a:latin typeface="Georgia"/>
                <a:cs typeface="Akhbar MT" pitchFamily="2" charset="-78"/>
              </a:rPr>
              <a:t>يحددوا انواع الصخور التي يحدث لها الانكسار والالتواء</a:t>
            </a:r>
            <a:endParaRPr lang="ar-SA" dirty="0">
              <a:latin typeface="Arial"/>
              <a:cs typeface="Akhbar MT" pitchFamily="2" charset="-78"/>
            </a:endParaRPr>
          </a:p>
          <a:p>
            <a:pPr lvl="0" algn="ctr"/>
            <a:r>
              <a:rPr lang="ar-SA" b="1" dirty="0">
                <a:latin typeface="Arial"/>
                <a:cs typeface="Akhbar MT" pitchFamily="2" charset="-78"/>
              </a:rPr>
              <a:t>يطبقوا  حركة الالتواءات بشكل عملي </a:t>
            </a:r>
          </a:p>
          <a:p>
            <a:pPr lvl="0" algn="ctr"/>
            <a:r>
              <a:rPr lang="ar-SA" b="1" dirty="0">
                <a:latin typeface="Georgia"/>
                <a:cs typeface="Akhbar MT" pitchFamily="2" charset="-78"/>
              </a:rPr>
              <a:t>يقارنوا بين أنواع البراكين </a:t>
            </a:r>
          </a:p>
          <a:p>
            <a:pPr lvl="0" algn="ctr"/>
            <a:r>
              <a:rPr lang="ar-SA" b="1" dirty="0">
                <a:latin typeface="Georgia"/>
                <a:cs typeface="Akhbar MT" pitchFamily="2" charset="-78"/>
              </a:rPr>
              <a:t>يفسروا  سبب حدوث البراكين والزلازل</a:t>
            </a:r>
          </a:p>
          <a:p>
            <a:pPr lvl="0" algn="ctr"/>
            <a:r>
              <a:rPr lang="ar-SA" b="1" dirty="0" err="1">
                <a:latin typeface="Georgia"/>
                <a:cs typeface="Akhbar MT" pitchFamily="2" charset="-78"/>
              </a:rPr>
              <a:t>يستنتجوا</a:t>
            </a:r>
            <a:r>
              <a:rPr lang="ar-SA" b="1" dirty="0">
                <a:latin typeface="Georgia"/>
                <a:cs typeface="Akhbar MT" pitchFamily="2" charset="-78"/>
              </a:rPr>
              <a:t> آثار الزلازل</a:t>
            </a:r>
            <a:endParaRPr lang="ar-SA" dirty="0">
              <a:latin typeface="Arial"/>
              <a:cs typeface="Akhbar MT" pitchFamily="2" charset="-78"/>
            </a:endParaRPr>
          </a:p>
          <a:p>
            <a:pPr lvl="0" algn="ctr"/>
            <a:r>
              <a:rPr lang="ar-SA" b="1" dirty="0">
                <a:latin typeface="Georgia"/>
                <a:cs typeface="Akhbar MT" pitchFamily="2" charset="-78"/>
              </a:rPr>
              <a:t>استشعار قدرة الله في قوله</a:t>
            </a:r>
            <a:endParaRPr lang="ar-SA" dirty="0">
              <a:latin typeface="Arial"/>
              <a:cs typeface="Akhbar MT" pitchFamily="2" charset="-78"/>
            </a:endParaRPr>
          </a:p>
          <a:p>
            <a:pPr lvl="0" algn="ctr"/>
            <a:r>
              <a:rPr lang="ar-SA" b="1" dirty="0">
                <a:latin typeface="Georgia"/>
                <a:cs typeface="Akhbar MT" pitchFamily="2" charset="-78"/>
              </a:rPr>
              <a:t>( اذا زلزلت الارض زلزالها)</a:t>
            </a:r>
            <a:endParaRPr lang="ar-SA" dirty="0">
              <a:latin typeface="Arial"/>
              <a:cs typeface="Akhbar M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704515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62321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جدول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1472179"/>
              </p:ext>
            </p:extLst>
          </p:nvPr>
        </p:nvGraphicFramePr>
        <p:xfrm>
          <a:off x="1502090" y="3284984"/>
          <a:ext cx="6096000" cy="25908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26824">
                <a:tc>
                  <a:txBody>
                    <a:bodyPr/>
                    <a:lstStyle/>
                    <a:p>
                      <a:pPr algn="ctr" rtl="1"/>
                      <a:r>
                        <a:rPr lang="ar-SA" dirty="0"/>
                        <a:t>الكلمة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/>
                        <a:t>مصدرها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باطن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b="1" dirty="0"/>
                        <a:t>بطيئة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صدوع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ارساب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التواءات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b="1" dirty="0"/>
                        <a:t>خامد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2" name="صورة 1"/>
          <p:cNvPicPr>
            <a:picLocks noChangeAspect="1"/>
          </p:cNvPicPr>
          <p:nvPr/>
        </p:nvPicPr>
        <p:blipFill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0"/>
            <a:ext cx="8496944" cy="2420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061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2ABD06BE-414F-4C0E-B78A-04BB47303698}"/>
              </a:ext>
            </a:extLst>
          </p:cNvPr>
          <p:cNvSpPr/>
          <p:nvPr/>
        </p:nvSpPr>
        <p:spPr>
          <a:xfrm>
            <a:off x="395536" y="5301208"/>
            <a:ext cx="6790642" cy="1384995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صممـ  ـي خارطة مفاهيم للعوامل التي تشكل سطح الأرض</a:t>
            </a:r>
          </a:p>
          <a:p>
            <a:pPr algn="ctr"/>
            <a:endParaRPr lang="ar-SA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ar-SA" sz="2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32800030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5429250"/>
            <a:ext cx="2737836" cy="1428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59F199F1-4C0F-4A74-A93E-49723C6D72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804907">
            <a:off x="2138320" y="2693707"/>
            <a:ext cx="5557976" cy="235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5581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 2"/>
          <p:cNvSpPr/>
          <p:nvPr/>
        </p:nvSpPr>
        <p:spPr>
          <a:xfrm>
            <a:off x="5580112" y="3522771"/>
            <a:ext cx="2232249" cy="156966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16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.. يا أمل المستقبل امسكـ  ـي كتاب الاجتماعيات بين يديك</a:t>
            </a:r>
          </a:p>
          <a:p>
            <a:pPr algn="ctr"/>
            <a:r>
              <a:rPr lang="ar-SA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بعد ذلك اضغطـ  ـي على جانبي الكتاب باتجاه وسط الكتاب</a:t>
            </a:r>
          </a:p>
          <a:p>
            <a:pPr algn="ctr"/>
            <a:r>
              <a:rPr lang="ar-SA" sz="1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سجلـ  ـي ملاحظاتك </a:t>
            </a:r>
            <a:endParaRPr lang="ar-SA" sz="1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ar-SA" sz="1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مستطيل 4"/>
          <p:cNvSpPr/>
          <p:nvPr/>
        </p:nvSpPr>
        <p:spPr>
          <a:xfrm>
            <a:off x="1059636" y="3717032"/>
            <a:ext cx="2468946" cy="830997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16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ينثني الكتاب إما للأعلى أو للأسفل </a:t>
            </a:r>
            <a:endParaRPr lang="ar-SA" sz="1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ar-SA" sz="1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ar-SA" sz="16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2" name="AutoShape 5" descr="نتيجة بحث الصور عن الالتواء في القشرة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31339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نتيجة بحث الصور عن نشاط تدريبي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0608"/>
            <a:ext cx="809625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5940152" y="636836"/>
            <a:ext cx="134043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b="1" dirty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33CC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الالتواءات</a:t>
            </a:r>
            <a:endParaRPr lang="ar-SA" sz="2800" b="1" cap="none" spc="0" dirty="0">
              <a:ln w="17780" cmpd="sng">
                <a:solidFill>
                  <a:srgbClr val="FF0000"/>
                </a:solidFill>
                <a:prstDash val="solid"/>
                <a:miter lim="800000"/>
              </a:ln>
              <a:solidFill>
                <a:srgbClr val="FF33CC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4" name="مستطيل 3"/>
          <p:cNvSpPr/>
          <p:nvPr/>
        </p:nvSpPr>
        <p:spPr>
          <a:xfrm>
            <a:off x="1752214" y="847710"/>
            <a:ext cx="165141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b="1" dirty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33CC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نشاط تدريبي</a:t>
            </a:r>
            <a:endParaRPr lang="ar-SA" sz="2800" b="1" cap="none" spc="0" dirty="0">
              <a:ln w="17780" cmpd="sng">
                <a:solidFill>
                  <a:srgbClr val="FF0000"/>
                </a:solidFill>
                <a:prstDash val="solid"/>
                <a:miter lim="800000"/>
              </a:ln>
              <a:solidFill>
                <a:srgbClr val="FF33CC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0916623"/>
              </p:ext>
            </p:extLst>
          </p:nvPr>
        </p:nvGraphicFramePr>
        <p:xfrm>
          <a:off x="447217" y="2348880"/>
          <a:ext cx="8280920" cy="1010920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7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51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/>
                        <a:t>سبب</a:t>
                      </a:r>
                      <a:r>
                        <a:rPr lang="ar-SA" baseline="0" dirty="0"/>
                        <a:t> حدوثه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/>
                        <a:t>يحدث في الصخور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/>
                        <a:t>أنواعه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/>
                        <a:t>ينتج</a:t>
                      </a:r>
                      <a:r>
                        <a:rPr lang="ar-SA" baseline="0" dirty="0"/>
                        <a:t> عن الالتواءات المقعرة </a:t>
                      </a:r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/>
                        <a:t>ينتج</a:t>
                      </a:r>
                      <a:r>
                        <a:rPr lang="ar-SA" baseline="0" dirty="0"/>
                        <a:t> عن الالتواءات  المحدبة </a:t>
                      </a:r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مستطيل 6"/>
          <p:cNvSpPr/>
          <p:nvPr/>
        </p:nvSpPr>
        <p:spPr>
          <a:xfrm>
            <a:off x="5940152" y="1825660"/>
            <a:ext cx="183095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اكملي الجدول 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id="{75F48872-BD2B-4279-A5CA-5D5A4B9C2C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3906589"/>
            <a:ext cx="8496944" cy="2314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772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" descr="نتيجة بحث الصور عن الالتواءات في القشرة الارضية"/>
          <p:cNvSpPr>
            <a:spLocks noChangeAspect="1" noChangeArrowheads="1"/>
          </p:cNvSpPr>
          <p:nvPr/>
        </p:nvSpPr>
        <p:spPr bwMode="auto">
          <a:xfrm>
            <a:off x="8923338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ar-SA"/>
          </a:p>
        </p:txBody>
      </p:sp>
      <p:pic>
        <p:nvPicPr>
          <p:cNvPr id="5126" name="Picture 6" descr="صورة ذات صلة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413" y="2927349"/>
            <a:ext cx="6229350" cy="307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جدول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7872989"/>
              </p:ext>
            </p:extLst>
          </p:nvPr>
        </p:nvGraphicFramePr>
        <p:xfrm>
          <a:off x="467544" y="1397000"/>
          <a:ext cx="8280920" cy="1280160"/>
        </p:xfrm>
        <a:graphic>
          <a:graphicData uri="http://schemas.openxmlformats.org/drawingml/2006/table">
            <a:tbl>
              <a:tblPr rtl="1" firstRow="1" bandRow="1">
                <a:tableStyleId>{21E4AEA4-8DFA-4A89-87EB-49C32662AFE0}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7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051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/>
                        <a:t>سبب</a:t>
                      </a:r>
                      <a:r>
                        <a:rPr lang="ar-SA" baseline="0" dirty="0"/>
                        <a:t> حدوثه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/>
                        <a:t>يحدث في الصخور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/>
                        <a:t>أنواعه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/>
                        <a:t>ينتج</a:t>
                      </a:r>
                      <a:r>
                        <a:rPr lang="ar-SA" baseline="0" dirty="0"/>
                        <a:t> عن الالتواءات المقعرة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/>
                        <a:t>ينتج</a:t>
                      </a:r>
                      <a:r>
                        <a:rPr lang="ar-SA" baseline="0" dirty="0"/>
                        <a:t> عن الالتواءات  المحدبة </a:t>
                      </a:r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ar-SA" dirty="0"/>
                        <a:t>الضغط الذي يصيب طبقات الصخور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/>
                        <a:t>الرسوبية 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/>
                        <a:t>مقعر أو محدب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/>
                        <a:t>المنخفضات</a:t>
                      </a:r>
                      <a:r>
                        <a:rPr lang="ar-SA" baseline="0" dirty="0"/>
                        <a:t> و الأودية</a:t>
                      </a:r>
                      <a:endParaRPr lang="ar-SA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dirty="0"/>
                        <a:t>الجبال الالتوائية </a:t>
                      </a:r>
                      <a:endParaRPr lang="ar-SA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3" y="7937"/>
            <a:ext cx="8096250" cy="1334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69509"/>
            <a:ext cx="1639887" cy="81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28020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ربع نص 2">
            <a:extLst>
              <a:ext uri="{FF2B5EF4-FFF2-40B4-BE49-F238E27FC236}">
                <a16:creationId xmlns:a16="http://schemas.microsoft.com/office/drawing/2014/main" id="{F1C3DD62-EC96-4774-9AB0-9565B5BB55F8}"/>
              </a:ext>
            </a:extLst>
          </p:cNvPr>
          <p:cNvSpPr txBox="1"/>
          <p:nvPr/>
        </p:nvSpPr>
        <p:spPr>
          <a:xfrm>
            <a:off x="2411760" y="170080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18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لو كان الكتاب الموجود بين يديك أكثر سمكا وأشد صلابة </a:t>
            </a:r>
            <a:endParaRPr lang="ar-SA" dirty="0"/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53B8B871-B045-40AC-B562-F4BDAC3F1F6A}"/>
              </a:ext>
            </a:extLst>
          </p:cNvPr>
          <p:cNvSpPr txBox="1"/>
          <p:nvPr/>
        </p:nvSpPr>
        <p:spPr>
          <a:xfrm>
            <a:off x="1259632" y="3789040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40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سينكسر أو يتصدع </a:t>
            </a:r>
            <a:endParaRPr lang="ar-SA" sz="4000" dirty="0"/>
          </a:p>
        </p:txBody>
      </p:sp>
    </p:spTree>
    <p:extLst>
      <p:ext uri="{BB962C8B-B14F-4D97-AF65-F5344CB8AC3E}">
        <p14:creationId xmlns:p14="http://schemas.microsoft.com/office/powerpoint/2010/main" val="3620217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27309D08-0905-4714-A736-9E35273109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3697277"/>
            <a:ext cx="8208911" cy="2694514"/>
          </a:xfrm>
          <a:prstGeom prst="rect">
            <a:avLst/>
          </a:prstGeom>
        </p:spPr>
      </p:pic>
      <p:sp>
        <p:nvSpPr>
          <p:cNvPr id="2" name="مستطيل 1"/>
          <p:cNvSpPr/>
          <p:nvPr/>
        </p:nvSpPr>
        <p:spPr>
          <a:xfrm>
            <a:off x="5940152" y="3573016"/>
            <a:ext cx="261642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b="1" cap="none" spc="0" dirty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الصدوع والانكسارات</a:t>
            </a:r>
          </a:p>
        </p:txBody>
      </p:sp>
    </p:spTree>
    <p:extLst>
      <p:ext uri="{BB962C8B-B14F-4D97-AF65-F5344CB8AC3E}">
        <p14:creationId xmlns:p14="http://schemas.microsoft.com/office/powerpoint/2010/main" val="11204448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3605628" y="1412776"/>
            <a:ext cx="138050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44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بركان </a:t>
            </a:r>
          </a:p>
        </p:txBody>
      </p:sp>
    </p:spTree>
    <p:extLst>
      <p:ext uri="{BB962C8B-B14F-4D97-AF65-F5344CB8AC3E}">
        <p14:creationId xmlns:p14="http://schemas.microsoft.com/office/powerpoint/2010/main" val="6911789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4716016" y="1412776"/>
            <a:ext cx="3938736" cy="29523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ln>
                  <a:solidFill>
                    <a:schemeClr val="accent1"/>
                  </a:solidFill>
                </a:ln>
                <a:solidFill>
                  <a:schemeClr val="accent1"/>
                </a:solidFill>
              </a:rPr>
              <a:t>هي فتحات في مناطق الضعف في سطح القشرة الأرضية تخرج أنواعا مختلفة من الصخور المنصهرة  والغازات والأبخرة والمقذوفات البركانية </a:t>
            </a: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5E7CA33A-77C4-40B0-A8E1-53F3B1191692}"/>
              </a:ext>
            </a:extLst>
          </p:cNvPr>
          <p:cNvSpPr/>
          <p:nvPr/>
        </p:nvSpPr>
        <p:spPr>
          <a:xfrm>
            <a:off x="899592" y="1412776"/>
            <a:ext cx="3938736" cy="29523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ln>
                  <a:solidFill>
                    <a:schemeClr val="accent1"/>
                  </a:solidFill>
                </a:ln>
                <a:solidFill>
                  <a:schemeClr val="accent1"/>
                </a:solidFill>
              </a:rPr>
              <a:t>1)عندما تبرد الحمم تكون</a:t>
            </a:r>
          </a:p>
          <a:p>
            <a:pPr algn="ctr"/>
            <a:r>
              <a:rPr lang="ar-SA" sz="2000" b="1" dirty="0">
                <a:ln>
                  <a:solidFill>
                    <a:schemeClr val="accent1"/>
                  </a:solidFill>
                </a:ln>
                <a:solidFill>
                  <a:schemeClr val="accent1"/>
                </a:solidFill>
              </a:rPr>
              <a:t>جبل مخروطي أو هضاب أو حرات</a:t>
            </a:r>
          </a:p>
          <a:p>
            <a:pPr algn="ctr"/>
            <a:r>
              <a:rPr lang="ar-SA" sz="2000" b="1" dirty="0">
                <a:ln>
                  <a:solidFill>
                    <a:schemeClr val="accent1"/>
                  </a:solidFill>
                </a:ln>
                <a:solidFill>
                  <a:schemeClr val="accent1"/>
                </a:solidFill>
              </a:rPr>
              <a:t>2) وهو ثلاثة أنواع</a:t>
            </a: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EB425B21-8E8A-44AD-B962-EF32C7BEACBA}"/>
              </a:ext>
            </a:extLst>
          </p:cNvPr>
          <p:cNvSpPr/>
          <p:nvPr/>
        </p:nvSpPr>
        <p:spPr>
          <a:xfrm>
            <a:off x="6046772" y="548680"/>
            <a:ext cx="101021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b="1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البركان</a:t>
            </a: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72C1CF69-14BF-4793-A787-33865819771F}"/>
              </a:ext>
            </a:extLst>
          </p:cNvPr>
          <p:cNvSpPr/>
          <p:nvPr/>
        </p:nvSpPr>
        <p:spPr>
          <a:xfrm>
            <a:off x="4582510" y="3969060"/>
            <a:ext cx="3938736" cy="29523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ln>
                  <a:solidFill>
                    <a:schemeClr val="accent1"/>
                  </a:solidFill>
                </a:ln>
                <a:solidFill>
                  <a:schemeClr val="accent1"/>
                </a:solidFill>
              </a:rPr>
              <a:t>حرة رهط</a:t>
            </a:r>
          </a:p>
          <a:p>
            <a:pPr algn="ctr"/>
            <a:r>
              <a:rPr lang="ar-SA" sz="2000" b="1" dirty="0">
                <a:ln>
                  <a:solidFill>
                    <a:schemeClr val="accent1"/>
                  </a:solidFill>
                </a:ln>
                <a:solidFill>
                  <a:schemeClr val="accent1"/>
                </a:solidFill>
              </a:rPr>
              <a:t>بركان فيزوف</a:t>
            </a:r>
          </a:p>
          <a:p>
            <a:pPr algn="ctr"/>
            <a:endParaRPr lang="ar-SA" sz="2000" b="1" dirty="0">
              <a:ln>
                <a:solidFill>
                  <a:schemeClr val="accent1"/>
                </a:solidFill>
              </a:ln>
              <a:solidFill>
                <a:schemeClr val="accent1"/>
              </a:solidFill>
            </a:endParaRP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F95B4B54-6A84-463D-A59F-0DDEF1DC2290}"/>
              </a:ext>
            </a:extLst>
          </p:cNvPr>
          <p:cNvSpPr/>
          <p:nvPr/>
        </p:nvSpPr>
        <p:spPr>
          <a:xfrm>
            <a:off x="710527" y="4167082"/>
            <a:ext cx="3938736" cy="29523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ln>
                  <a:solidFill>
                    <a:schemeClr val="accent1"/>
                  </a:solidFill>
                </a:ln>
                <a:solidFill>
                  <a:schemeClr val="accent1"/>
                </a:solidFill>
              </a:rPr>
              <a:t>حسب رأي الطالبة </a:t>
            </a:r>
          </a:p>
          <a:p>
            <a:pPr algn="ctr"/>
            <a:endParaRPr lang="ar-SA" sz="2000" b="1" dirty="0">
              <a:ln>
                <a:solidFill>
                  <a:schemeClr val="accent1"/>
                </a:solidFill>
              </a:ln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064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149" y="2564904"/>
            <a:ext cx="2084586" cy="349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2564904"/>
            <a:ext cx="2088232" cy="3805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610624"/>
            <a:ext cx="2016224" cy="3554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مستطيل 2"/>
          <p:cNvSpPr/>
          <p:nvPr/>
        </p:nvSpPr>
        <p:spPr>
          <a:xfrm>
            <a:off x="4407629" y="260648"/>
            <a:ext cx="421621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000" b="1" cap="none" spc="0" dirty="0">
                <a:ln w="17780" cmpd="sng">
                  <a:solidFill>
                    <a:schemeClr val="tx1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ترجمي الصور الموجودة أمامك إلى حقائق تعليمة</a:t>
            </a:r>
          </a:p>
        </p:txBody>
      </p:sp>
    </p:spTree>
    <p:extLst>
      <p:ext uri="{BB962C8B-B14F-4D97-AF65-F5344CB8AC3E}">
        <p14:creationId xmlns:p14="http://schemas.microsoft.com/office/powerpoint/2010/main" val="2441220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92" y="404664"/>
            <a:ext cx="8001016" cy="1368152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2339752" y="489446"/>
            <a:ext cx="35092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أنواع البراكين </a:t>
            </a:r>
          </a:p>
        </p:txBody>
      </p:sp>
      <p:cxnSp>
        <p:nvCxnSpPr>
          <p:cNvPr id="5" name="رابط كسهم مستقيم 4"/>
          <p:cNvCxnSpPr/>
          <p:nvPr/>
        </p:nvCxnSpPr>
        <p:spPr>
          <a:xfrm>
            <a:off x="7812360" y="1628800"/>
            <a:ext cx="0" cy="36004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17" y="1808820"/>
            <a:ext cx="712787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2" y="1449251"/>
            <a:ext cx="712787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جدول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0270624"/>
              </p:ext>
            </p:extLst>
          </p:nvPr>
        </p:nvGraphicFramePr>
        <p:xfrm>
          <a:off x="6693023" y="2327280"/>
          <a:ext cx="1967085" cy="741680"/>
        </p:xfrm>
        <a:graphic>
          <a:graphicData uri="http://schemas.openxmlformats.org/drawingml/2006/table">
            <a:tbl>
              <a:tblPr rtl="1" firstRow="1" bandRow="1">
                <a:tableStyleId>{85BE263C-DBD7-4A20-BB59-AAB30ACAA65A}</a:tableStyleId>
              </a:tblPr>
              <a:tblGrid>
                <a:gridCol w="1967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41680">
                <a:tc>
                  <a:txBody>
                    <a:bodyPr/>
                    <a:lstStyle/>
                    <a:p>
                      <a:pPr algn="ctr" rtl="1"/>
                      <a:r>
                        <a:rPr lang="ar-SA" dirty="0"/>
                        <a:t>براكين نشطة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9" name="جدول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7292421"/>
              </p:ext>
            </p:extLst>
          </p:nvPr>
        </p:nvGraphicFramePr>
        <p:xfrm>
          <a:off x="3587662" y="2276872"/>
          <a:ext cx="1967085" cy="741680"/>
        </p:xfrm>
        <a:graphic>
          <a:graphicData uri="http://schemas.openxmlformats.org/drawingml/2006/table">
            <a:tbl>
              <a:tblPr rtl="1" firstRow="1" bandRow="1">
                <a:tableStyleId>{85BE263C-DBD7-4A20-BB59-AAB30ACAA65A}</a:tableStyleId>
              </a:tblPr>
              <a:tblGrid>
                <a:gridCol w="1967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41680">
                <a:tc>
                  <a:txBody>
                    <a:bodyPr/>
                    <a:lstStyle/>
                    <a:p>
                      <a:pPr algn="ctr" rtl="1"/>
                      <a:r>
                        <a:rPr lang="ar-SA" dirty="0"/>
                        <a:t>براكين هادئة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" name="جدول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688518"/>
              </p:ext>
            </p:extLst>
          </p:nvPr>
        </p:nvGraphicFramePr>
        <p:xfrm>
          <a:off x="251520" y="2276872"/>
          <a:ext cx="1967085" cy="741680"/>
        </p:xfrm>
        <a:graphic>
          <a:graphicData uri="http://schemas.openxmlformats.org/drawingml/2006/table">
            <a:tbl>
              <a:tblPr rtl="1" firstRow="1" bandRow="1">
                <a:tableStyleId>{85BE263C-DBD7-4A20-BB59-AAB30ACAA65A}</a:tableStyleId>
              </a:tblPr>
              <a:tblGrid>
                <a:gridCol w="1967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41680">
                <a:tc>
                  <a:txBody>
                    <a:bodyPr/>
                    <a:lstStyle/>
                    <a:p>
                      <a:pPr algn="ctr" rtl="1"/>
                      <a:r>
                        <a:rPr lang="ar-SA" dirty="0"/>
                        <a:t>براكين خامدة 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1" name="جدول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7917851"/>
              </p:ext>
            </p:extLst>
          </p:nvPr>
        </p:nvGraphicFramePr>
        <p:xfrm>
          <a:off x="6681623" y="4581128"/>
          <a:ext cx="1967085" cy="741680"/>
        </p:xfrm>
        <a:graphic>
          <a:graphicData uri="http://schemas.openxmlformats.org/drawingml/2006/table">
            <a:tbl>
              <a:tblPr rtl="1" firstRow="1" bandRow="1">
                <a:tableStyleId>{85BE263C-DBD7-4A20-BB59-AAB30ACAA65A}</a:tableStyleId>
              </a:tblPr>
              <a:tblGrid>
                <a:gridCol w="1967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41680">
                <a:tc>
                  <a:txBody>
                    <a:bodyPr/>
                    <a:lstStyle/>
                    <a:p>
                      <a:pPr algn="ctr" rtl="1"/>
                      <a:r>
                        <a:rPr lang="ar-SA" dirty="0"/>
                        <a:t>غير محتملة</a:t>
                      </a:r>
                      <a:r>
                        <a:rPr lang="ar-SA" baseline="0" dirty="0"/>
                        <a:t> الانفجار </a:t>
                      </a:r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2" name="جدول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5041253"/>
              </p:ext>
            </p:extLst>
          </p:nvPr>
        </p:nvGraphicFramePr>
        <p:xfrm>
          <a:off x="3587662" y="4653136"/>
          <a:ext cx="1967085" cy="741680"/>
        </p:xfrm>
        <a:graphic>
          <a:graphicData uri="http://schemas.openxmlformats.org/drawingml/2006/table">
            <a:tbl>
              <a:tblPr rtl="1" firstRow="1" bandRow="1">
                <a:tableStyleId>{85BE263C-DBD7-4A20-BB59-AAB30ACAA65A}</a:tableStyleId>
              </a:tblPr>
              <a:tblGrid>
                <a:gridCol w="1967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41680">
                <a:tc>
                  <a:txBody>
                    <a:bodyPr/>
                    <a:lstStyle/>
                    <a:p>
                      <a:pPr algn="ctr" rtl="1"/>
                      <a:r>
                        <a:rPr lang="ar-SA" dirty="0"/>
                        <a:t>متوقع انفجارها مرة أخرى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3" name="جدول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0986325"/>
              </p:ext>
            </p:extLst>
          </p:nvPr>
        </p:nvGraphicFramePr>
        <p:xfrm>
          <a:off x="251520" y="4725144"/>
          <a:ext cx="1967085" cy="741680"/>
        </p:xfrm>
        <a:graphic>
          <a:graphicData uri="http://schemas.openxmlformats.org/drawingml/2006/table">
            <a:tbl>
              <a:tblPr rtl="1" firstRow="1" bandRow="1">
                <a:tableStyleId>{85BE263C-DBD7-4A20-BB59-AAB30ACAA65A}</a:tableStyleId>
              </a:tblPr>
              <a:tblGrid>
                <a:gridCol w="1967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41680">
                <a:tc>
                  <a:txBody>
                    <a:bodyPr/>
                    <a:lstStyle/>
                    <a:p>
                      <a:pPr algn="ctr" rtl="1"/>
                      <a:r>
                        <a:rPr lang="ar-SA" dirty="0"/>
                        <a:t>لا يعرف متى تنفجر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" name="مستطيل 6"/>
          <p:cNvSpPr/>
          <p:nvPr/>
        </p:nvSpPr>
        <p:spPr>
          <a:xfrm>
            <a:off x="960283" y="3420289"/>
            <a:ext cx="722345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cap="none" spc="0" dirty="0">
                <a:ln w="10541" cmpd="sng">
                  <a:solidFill>
                    <a:schemeClr val="tx1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اختاري الوصف المناسب لكل نوع من أنواع البراكين </a:t>
            </a:r>
          </a:p>
        </p:txBody>
      </p:sp>
    </p:spTree>
    <p:extLst>
      <p:ext uri="{BB962C8B-B14F-4D97-AF65-F5344CB8AC3E}">
        <p14:creationId xmlns:p14="http://schemas.microsoft.com/office/powerpoint/2010/main" val="4247277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5796136" y="3861048"/>
            <a:ext cx="27718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200" b="1" cap="none" spc="0" dirty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مكونات </a:t>
            </a:r>
          </a:p>
          <a:p>
            <a:pPr algn="ctr"/>
            <a:r>
              <a:rPr lang="ar-SA" sz="3200" b="1" dirty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جبل البركان المخروطي </a:t>
            </a:r>
            <a:endParaRPr lang="ar-SA" sz="3200" b="1" cap="none" spc="0" dirty="0">
              <a:ln w="17780" cmpd="sng">
                <a:solidFill>
                  <a:srgbClr val="FF0000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90AB212D-3EAD-4F8D-B125-972A2C1ADBD0}"/>
              </a:ext>
            </a:extLst>
          </p:cNvPr>
          <p:cNvSpPr/>
          <p:nvPr/>
        </p:nvSpPr>
        <p:spPr>
          <a:xfrm>
            <a:off x="576064" y="3645024"/>
            <a:ext cx="45720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200" b="1" cap="none" spc="0" dirty="0">
                <a:ln w="17780" cmpd="sng">
                  <a:solidFill>
                    <a:schemeClr val="accent1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يتكون من حطام صخري أو حمم بركانية متصلبة , وهي المواد التي يقذفها البركان من فوهته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5B050605-7BA9-4EA1-AB3D-D14AE4F88CCB}"/>
              </a:ext>
            </a:extLst>
          </p:cNvPr>
          <p:cNvSpPr txBox="1"/>
          <p:nvPr/>
        </p:nvSpPr>
        <p:spPr>
          <a:xfrm>
            <a:off x="6876256" y="764704"/>
            <a:ext cx="1829265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ar-SA" sz="1800" b="1" cap="none" spc="0" dirty="0">
                <a:ln w="17780" cmpd="sng">
                  <a:solidFill>
                    <a:srgbClr val="FF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ابحث ـي في الكتاب عن 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906845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811" y="2276872"/>
            <a:ext cx="4176464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04176"/>
            <a:ext cx="4224933" cy="5096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1433471" y="139591"/>
            <a:ext cx="60276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اربطـ  ـي بين الصورتين ؟</a:t>
            </a:r>
          </a:p>
        </p:txBody>
      </p:sp>
      <p:sp>
        <p:nvSpPr>
          <p:cNvPr id="5" name="مستطيل 4"/>
          <p:cNvSpPr/>
          <p:nvPr/>
        </p:nvSpPr>
        <p:spPr>
          <a:xfrm>
            <a:off x="2792506" y="980728"/>
            <a:ext cx="355898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0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ما التوجيه النبوي الذي دلنا عليه الرسول</a:t>
            </a:r>
          </a:p>
          <a:p>
            <a:pPr algn="ctr"/>
            <a:r>
              <a:rPr lang="ar-SA" sz="2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صلى الله عليه وسلم في حالة الغضب</a:t>
            </a:r>
            <a:r>
              <a:rPr lang="ar-SA" sz="20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247707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xit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-603448"/>
            <a:ext cx="3419872" cy="3872507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6113110" y="911622"/>
            <a:ext cx="1739579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لماذا تحدث </a:t>
            </a:r>
          </a:p>
          <a:p>
            <a:pPr algn="ctr"/>
            <a:r>
              <a:rPr lang="ar-SA" sz="32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البراكين</a:t>
            </a:r>
          </a:p>
        </p:txBody>
      </p:sp>
      <p:pic>
        <p:nvPicPr>
          <p:cNvPr id="12292" name="Picture 4" descr="نتيجة بحث الصور عن بركان متحرك كرتون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645024"/>
            <a:ext cx="2915816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مستطيل 3"/>
          <p:cNvSpPr/>
          <p:nvPr/>
        </p:nvSpPr>
        <p:spPr>
          <a:xfrm>
            <a:off x="179512" y="172958"/>
            <a:ext cx="4325245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ar-SA" sz="2800" b="1" cap="none" spc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ارتفاع حرارة الطبقات السفلى من القشرة الأرضية الضعيفة </a:t>
            </a:r>
          </a:p>
          <a:p>
            <a:pPr algn="ctr"/>
            <a:r>
              <a:rPr lang="ar-SA" sz="28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يؤدي إلى انصهارها ثم اندفاع الحمم للخارج </a:t>
            </a:r>
            <a:endParaRPr lang="ar-SA" sz="28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07497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6660232" y="122174"/>
            <a:ext cx="152550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08E612AB-E062-4EAB-8593-714AC5166C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8264" y="116632"/>
            <a:ext cx="1920406" cy="823031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809E4613-A325-4020-8E6E-ED19D4959C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3608" y="1196752"/>
            <a:ext cx="6718832" cy="1920406"/>
          </a:xfrm>
          <a:prstGeom prst="rect">
            <a:avLst/>
          </a:prstGeom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E3CD9B28-94F8-434B-A8F1-D4EB6E0DBD8F}"/>
              </a:ext>
            </a:extLst>
          </p:cNvPr>
          <p:cNvSpPr/>
          <p:nvPr/>
        </p:nvSpPr>
        <p:spPr>
          <a:xfrm>
            <a:off x="2699792" y="3264424"/>
            <a:ext cx="45720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514350" indent="-514350" algn="ctr">
              <a:buAutoNum type="arabicParenR"/>
            </a:pPr>
            <a:r>
              <a:rPr lang="ar-SA" sz="3200" b="1" cap="none" spc="0" dirty="0">
                <a:ln w="17780" cmpd="sng">
                  <a:solidFill>
                    <a:schemeClr val="accent1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حرة الحرة</a:t>
            </a:r>
          </a:p>
          <a:p>
            <a:pPr marL="514350" indent="-514350" algn="ctr">
              <a:buAutoNum type="arabicParenR"/>
            </a:pPr>
            <a:r>
              <a:rPr lang="ar-SA" sz="3200" b="1" dirty="0">
                <a:ln w="17780" cmpd="sng">
                  <a:solidFill>
                    <a:schemeClr val="accent1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حرة واقم</a:t>
            </a:r>
          </a:p>
          <a:p>
            <a:pPr marL="514350" indent="-514350" algn="ctr">
              <a:buAutoNum type="arabicParenR"/>
            </a:pPr>
            <a:r>
              <a:rPr lang="ar-SA" sz="3200" b="1" cap="none" spc="0" dirty="0">
                <a:ln w="17780" cmpd="sng">
                  <a:solidFill>
                    <a:schemeClr val="accent1"/>
                  </a:solidFill>
                  <a:prstDash val="solid"/>
                  <a:miter lim="800000"/>
                </a:ln>
                <a:solidFill>
                  <a:schemeClr val="accent1"/>
                </a:solidFill>
                <a:effectLst>
                  <a:outerShdw blurRad="50800" algn="tl" rotWithShape="0">
                    <a:srgbClr val="000000"/>
                  </a:outerShdw>
                </a:effectLst>
              </a:rPr>
              <a:t>حرة رهط 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050C40A2-49DE-4C05-B2C6-D6F0B0FBBC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08520" y="0"/>
            <a:ext cx="92525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6564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6732240" y="332656"/>
            <a:ext cx="17459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الزلازل</a:t>
            </a:r>
          </a:p>
        </p:txBody>
      </p:sp>
    </p:spTree>
    <p:extLst>
      <p:ext uri="{BB962C8B-B14F-4D97-AF65-F5344CB8AC3E}">
        <p14:creationId xmlns:p14="http://schemas.microsoft.com/office/powerpoint/2010/main" val="7393656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23316B92-B09F-433E-AB50-83A2E8F092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E69A0ABA-3B5F-4EB4-97E9-EE196CB125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84584" y="1916832"/>
            <a:ext cx="6011177" cy="2723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628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565" y="2134172"/>
            <a:ext cx="3139752" cy="1584176"/>
          </a:xfrm>
          <a:prstGeom prst="rect">
            <a:avLst/>
          </a:prstGeom>
        </p:spPr>
      </p:pic>
      <p:sp>
        <p:nvSpPr>
          <p:cNvPr id="3" name="مستطيل 2"/>
          <p:cNvSpPr/>
          <p:nvPr/>
        </p:nvSpPr>
        <p:spPr>
          <a:xfrm>
            <a:off x="4183018" y="1082202"/>
            <a:ext cx="3389069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400" b="1" cap="none" spc="0" dirty="0">
                <a:ln w="17780" cmpd="sng">
                  <a:solidFill>
                    <a:sysClr val="windowText" lastClr="000000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من خلال مخيلتك صفـ ـي الزلزال</a:t>
            </a:r>
          </a:p>
        </p:txBody>
      </p:sp>
      <p:sp>
        <p:nvSpPr>
          <p:cNvPr id="4" name="مستطيل 3"/>
          <p:cNvSpPr/>
          <p:nvPr/>
        </p:nvSpPr>
        <p:spPr>
          <a:xfrm>
            <a:off x="3853540" y="3706374"/>
            <a:ext cx="3718547" cy="2062103"/>
          </a:xfrm>
          <a:custGeom>
            <a:avLst/>
            <a:gdLst>
              <a:gd name="connsiteX0" fmla="*/ 0 w 3718547"/>
              <a:gd name="connsiteY0" fmla="*/ 0 h 2062103"/>
              <a:gd name="connsiteX1" fmla="*/ 494036 w 3718547"/>
              <a:gd name="connsiteY1" fmla="*/ 0 h 2062103"/>
              <a:gd name="connsiteX2" fmla="*/ 913700 w 3718547"/>
              <a:gd name="connsiteY2" fmla="*/ 0 h 2062103"/>
              <a:gd name="connsiteX3" fmla="*/ 1519292 w 3718547"/>
              <a:gd name="connsiteY3" fmla="*/ 0 h 2062103"/>
              <a:gd name="connsiteX4" fmla="*/ 2013328 w 3718547"/>
              <a:gd name="connsiteY4" fmla="*/ 0 h 2062103"/>
              <a:gd name="connsiteX5" fmla="*/ 2507363 w 3718547"/>
              <a:gd name="connsiteY5" fmla="*/ 0 h 2062103"/>
              <a:gd name="connsiteX6" fmla="*/ 3112955 w 3718547"/>
              <a:gd name="connsiteY6" fmla="*/ 0 h 2062103"/>
              <a:gd name="connsiteX7" fmla="*/ 3718547 w 3718547"/>
              <a:gd name="connsiteY7" fmla="*/ 0 h 2062103"/>
              <a:gd name="connsiteX8" fmla="*/ 3718547 w 3718547"/>
              <a:gd name="connsiteY8" fmla="*/ 556768 h 2062103"/>
              <a:gd name="connsiteX9" fmla="*/ 3718547 w 3718547"/>
              <a:gd name="connsiteY9" fmla="*/ 1031052 h 2062103"/>
              <a:gd name="connsiteX10" fmla="*/ 3718547 w 3718547"/>
              <a:gd name="connsiteY10" fmla="*/ 1505335 h 2062103"/>
              <a:gd name="connsiteX11" fmla="*/ 3718547 w 3718547"/>
              <a:gd name="connsiteY11" fmla="*/ 2062103 h 2062103"/>
              <a:gd name="connsiteX12" fmla="*/ 3150141 w 3718547"/>
              <a:gd name="connsiteY12" fmla="*/ 2062103 h 2062103"/>
              <a:gd name="connsiteX13" fmla="*/ 2544549 w 3718547"/>
              <a:gd name="connsiteY13" fmla="*/ 2062103 h 2062103"/>
              <a:gd name="connsiteX14" fmla="*/ 1938957 w 3718547"/>
              <a:gd name="connsiteY14" fmla="*/ 2062103 h 2062103"/>
              <a:gd name="connsiteX15" fmla="*/ 1482107 w 3718547"/>
              <a:gd name="connsiteY15" fmla="*/ 2062103 h 2062103"/>
              <a:gd name="connsiteX16" fmla="*/ 950886 w 3718547"/>
              <a:gd name="connsiteY16" fmla="*/ 2062103 h 2062103"/>
              <a:gd name="connsiteX17" fmla="*/ 0 w 3718547"/>
              <a:gd name="connsiteY17" fmla="*/ 2062103 h 2062103"/>
              <a:gd name="connsiteX18" fmla="*/ 0 w 3718547"/>
              <a:gd name="connsiteY18" fmla="*/ 1546577 h 2062103"/>
              <a:gd name="connsiteX19" fmla="*/ 0 w 3718547"/>
              <a:gd name="connsiteY19" fmla="*/ 1072294 h 2062103"/>
              <a:gd name="connsiteX20" fmla="*/ 0 w 3718547"/>
              <a:gd name="connsiteY20" fmla="*/ 598010 h 2062103"/>
              <a:gd name="connsiteX21" fmla="*/ 0 w 3718547"/>
              <a:gd name="connsiteY21" fmla="*/ 0 h 2062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718547" h="2062103" extrusionOk="0">
                <a:moveTo>
                  <a:pt x="0" y="0"/>
                </a:moveTo>
                <a:cubicBezTo>
                  <a:pt x="200520" y="-37460"/>
                  <a:pt x="268386" y="27656"/>
                  <a:pt x="494036" y="0"/>
                </a:cubicBezTo>
                <a:cubicBezTo>
                  <a:pt x="719686" y="-27656"/>
                  <a:pt x="806626" y="9355"/>
                  <a:pt x="913700" y="0"/>
                </a:cubicBezTo>
                <a:cubicBezTo>
                  <a:pt x="1020774" y="-9355"/>
                  <a:pt x="1289691" y="60116"/>
                  <a:pt x="1519292" y="0"/>
                </a:cubicBezTo>
                <a:cubicBezTo>
                  <a:pt x="1748893" y="-60116"/>
                  <a:pt x="1869816" y="18635"/>
                  <a:pt x="2013328" y="0"/>
                </a:cubicBezTo>
                <a:cubicBezTo>
                  <a:pt x="2156840" y="-18635"/>
                  <a:pt x="2312419" y="35400"/>
                  <a:pt x="2507363" y="0"/>
                </a:cubicBezTo>
                <a:cubicBezTo>
                  <a:pt x="2702307" y="-35400"/>
                  <a:pt x="2921119" y="2345"/>
                  <a:pt x="3112955" y="0"/>
                </a:cubicBezTo>
                <a:cubicBezTo>
                  <a:pt x="3304791" y="-2345"/>
                  <a:pt x="3515398" y="43244"/>
                  <a:pt x="3718547" y="0"/>
                </a:cubicBezTo>
                <a:cubicBezTo>
                  <a:pt x="3721501" y="131096"/>
                  <a:pt x="3704432" y="334752"/>
                  <a:pt x="3718547" y="556768"/>
                </a:cubicBezTo>
                <a:cubicBezTo>
                  <a:pt x="3732662" y="778784"/>
                  <a:pt x="3717072" y="876305"/>
                  <a:pt x="3718547" y="1031052"/>
                </a:cubicBezTo>
                <a:cubicBezTo>
                  <a:pt x="3720022" y="1185799"/>
                  <a:pt x="3707017" y="1403476"/>
                  <a:pt x="3718547" y="1505335"/>
                </a:cubicBezTo>
                <a:cubicBezTo>
                  <a:pt x="3730077" y="1607194"/>
                  <a:pt x="3702705" y="1940306"/>
                  <a:pt x="3718547" y="2062103"/>
                </a:cubicBezTo>
                <a:cubicBezTo>
                  <a:pt x="3513990" y="2097294"/>
                  <a:pt x="3302632" y="2022337"/>
                  <a:pt x="3150141" y="2062103"/>
                </a:cubicBezTo>
                <a:cubicBezTo>
                  <a:pt x="2997650" y="2101869"/>
                  <a:pt x="2823205" y="2016996"/>
                  <a:pt x="2544549" y="2062103"/>
                </a:cubicBezTo>
                <a:cubicBezTo>
                  <a:pt x="2265893" y="2107210"/>
                  <a:pt x="2136452" y="2047539"/>
                  <a:pt x="1938957" y="2062103"/>
                </a:cubicBezTo>
                <a:cubicBezTo>
                  <a:pt x="1741462" y="2076667"/>
                  <a:pt x="1596087" y="2055378"/>
                  <a:pt x="1482107" y="2062103"/>
                </a:cubicBezTo>
                <a:cubicBezTo>
                  <a:pt x="1368127" y="2068828"/>
                  <a:pt x="1187327" y="2047165"/>
                  <a:pt x="950886" y="2062103"/>
                </a:cubicBezTo>
                <a:cubicBezTo>
                  <a:pt x="714445" y="2077041"/>
                  <a:pt x="289813" y="1972920"/>
                  <a:pt x="0" y="2062103"/>
                </a:cubicBezTo>
                <a:cubicBezTo>
                  <a:pt x="-44772" y="1828201"/>
                  <a:pt x="53514" y="1667018"/>
                  <a:pt x="0" y="1546577"/>
                </a:cubicBezTo>
                <a:cubicBezTo>
                  <a:pt x="-53514" y="1426136"/>
                  <a:pt x="55912" y="1270137"/>
                  <a:pt x="0" y="1072294"/>
                </a:cubicBezTo>
                <a:cubicBezTo>
                  <a:pt x="-55912" y="874451"/>
                  <a:pt x="28802" y="794297"/>
                  <a:pt x="0" y="598010"/>
                </a:cubicBezTo>
                <a:cubicBezTo>
                  <a:pt x="-28802" y="401723"/>
                  <a:pt x="58614" y="280086"/>
                  <a:pt x="0" y="0"/>
                </a:cubicBezTo>
                <a:close/>
              </a:path>
            </a:pathLst>
          </a:custGeom>
          <a:noFill/>
          <a:ln>
            <a:noFill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ar-SA" sz="3200" b="1" cap="all" spc="0" dirty="0">
                <a:ln>
                  <a:solidFill>
                    <a:schemeClr val="tx2"/>
                  </a:solidFill>
                </a:ln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اهتزاز أو سلسلة من الاهتزازات  الارتجاجية</a:t>
            </a:r>
          </a:p>
          <a:p>
            <a:pPr algn="ctr"/>
            <a:r>
              <a:rPr lang="ar-SA" sz="3200" b="1" cap="all" dirty="0">
                <a:ln>
                  <a:solidFill>
                    <a:schemeClr val="tx2"/>
                  </a:solidFill>
                </a:ln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المتتالية لجزء من سطح الأرض</a:t>
            </a:r>
            <a:endParaRPr lang="ar-SA" sz="3200" b="1" cap="all" spc="0" dirty="0">
              <a:ln>
                <a:solidFill>
                  <a:schemeClr val="tx2"/>
                </a:solidFill>
              </a:ln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94910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836712"/>
            <a:ext cx="1944216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482430"/>
              </a:clrFrom>
              <a:clrTo>
                <a:srgbClr val="48243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33948">
            <a:off x="342038" y="3951150"/>
            <a:ext cx="4146423" cy="24239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35" r="11143"/>
          <a:stretch/>
        </p:blipFill>
        <p:spPr bwMode="auto">
          <a:xfrm rot="20965542">
            <a:off x="470189" y="516671"/>
            <a:ext cx="2554675" cy="285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3563888" y="1484784"/>
            <a:ext cx="1739579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أسباب</a:t>
            </a:r>
          </a:p>
          <a:p>
            <a:pPr algn="ctr"/>
            <a:r>
              <a:rPr lang="ar-SA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حدوث </a:t>
            </a:r>
          </a:p>
          <a:p>
            <a:pPr algn="ctr"/>
            <a:r>
              <a:rPr lang="ar-SA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الزلازل</a:t>
            </a:r>
          </a:p>
        </p:txBody>
      </p:sp>
      <p:sp>
        <p:nvSpPr>
          <p:cNvPr id="3" name="مستطيل 2"/>
          <p:cNvSpPr/>
          <p:nvPr/>
        </p:nvSpPr>
        <p:spPr>
          <a:xfrm>
            <a:off x="4860032" y="4509120"/>
            <a:ext cx="3759362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استنتجـ ـي أسبابها</a:t>
            </a:r>
          </a:p>
          <a:p>
            <a:pPr algn="ctr"/>
            <a:r>
              <a:rPr lang="ar-SA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من الصور الموجودة أمامك</a:t>
            </a:r>
            <a:endParaRPr lang="ar-SA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45026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6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432217" y="692696"/>
            <a:ext cx="4599337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تعاونـ  ـي مع مجموعتك المميزة </a:t>
            </a:r>
          </a:p>
          <a:p>
            <a:pPr algn="ctr"/>
            <a:r>
              <a:rPr lang="ar-SA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واكتبـ  ـي أكبر عدد لآثار الزلازل </a:t>
            </a:r>
            <a:endParaRPr lang="ar-SA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62157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76672"/>
            <a:ext cx="3588296" cy="2735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45840"/>
            <a:ext cx="2143125" cy="2455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5" y="4005064"/>
            <a:ext cx="2592288" cy="2016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مستطيل 1"/>
          <p:cNvSpPr/>
          <p:nvPr/>
        </p:nvSpPr>
        <p:spPr>
          <a:xfrm>
            <a:off x="1619672" y="4502730"/>
            <a:ext cx="145584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all" spc="0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آثار</a:t>
            </a:r>
          </a:p>
          <a:p>
            <a:pPr algn="ctr"/>
            <a:r>
              <a:rPr lang="ar-SA" sz="4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الزلازل</a:t>
            </a:r>
            <a:endParaRPr lang="ar-SA" sz="4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65966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/>
          <p:cNvSpPr/>
          <p:nvPr/>
        </p:nvSpPr>
        <p:spPr>
          <a:xfrm>
            <a:off x="2665796" y="332363"/>
            <a:ext cx="625523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ابحثـ ـي في الكتاب عن اسم</a:t>
            </a:r>
          </a:p>
          <a:p>
            <a:pPr algn="ctr"/>
            <a:r>
              <a:rPr lang="ar-SA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جهاز قياس الزلازل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مستطيل 2"/>
          <p:cNvSpPr/>
          <p:nvPr/>
        </p:nvSpPr>
        <p:spPr>
          <a:xfrm>
            <a:off x="5436096" y="4725144"/>
            <a:ext cx="346441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5400" b="1" cap="none" spc="0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السيسموجراف</a:t>
            </a:r>
            <a:endParaRPr lang="ar-SA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7866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081832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45824060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795</TotalTime>
  <Words>387</Words>
  <Application>Microsoft Office PowerPoint</Application>
  <PresentationFormat>عرض على الشاشة (4:3)</PresentationFormat>
  <Paragraphs>101</Paragraphs>
  <Slides>33</Slides>
  <Notes>1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33</vt:i4>
      </vt:variant>
    </vt:vector>
  </HeadingPairs>
  <TitlesOfParts>
    <vt:vector size="37" baseType="lpstr">
      <vt:lpstr>Arial</vt:lpstr>
      <vt:lpstr>Calibri</vt:lpstr>
      <vt:lpstr>Georgia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acer</dc:creator>
  <cp:lastModifiedBy>faisal hbk</cp:lastModifiedBy>
  <cp:revision>73</cp:revision>
  <dcterms:created xsi:type="dcterms:W3CDTF">2019-09-08T16:15:40Z</dcterms:created>
  <dcterms:modified xsi:type="dcterms:W3CDTF">2021-09-23T11:01:42Z</dcterms:modified>
</cp:coreProperties>
</file>