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72" r:id="rId1"/>
  </p:sldMasterIdLst>
  <p:notesMasterIdLst>
    <p:notesMasterId r:id="rId23"/>
  </p:notesMasterIdLst>
  <p:sldIdLst>
    <p:sldId id="363" r:id="rId2"/>
    <p:sldId id="365" r:id="rId3"/>
    <p:sldId id="381" r:id="rId4"/>
    <p:sldId id="256" r:id="rId5"/>
    <p:sldId id="382" r:id="rId6"/>
    <p:sldId id="354" r:id="rId7"/>
    <p:sldId id="394" r:id="rId8"/>
    <p:sldId id="383" r:id="rId9"/>
    <p:sldId id="352" r:id="rId10"/>
    <p:sldId id="398" r:id="rId11"/>
    <p:sldId id="399" r:id="rId12"/>
    <p:sldId id="384" r:id="rId13"/>
    <p:sldId id="405" r:id="rId14"/>
    <p:sldId id="401" r:id="rId15"/>
    <p:sldId id="402" r:id="rId16"/>
    <p:sldId id="403" r:id="rId17"/>
    <p:sldId id="390" r:id="rId18"/>
    <p:sldId id="379" r:id="rId19"/>
    <p:sldId id="362" r:id="rId20"/>
    <p:sldId id="406" r:id="rId21"/>
    <p:sldId id="37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99DB"/>
    <a:srgbClr val="E87EBD"/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42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1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9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85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7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8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9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61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5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447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397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6540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059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054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089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89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7345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771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608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0720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899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38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082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885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4335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662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0986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309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475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8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1789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567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896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3012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856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884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1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7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0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5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4010" r:id="rId8"/>
    <p:sldLayoutId id="2147483997" r:id="rId9"/>
    <p:sldLayoutId id="2147483995" r:id="rId10"/>
    <p:sldLayoutId id="2147483993" r:id="rId11"/>
    <p:sldLayoutId id="2147484014" r:id="rId12"/>
    <p:sldLayoutId id="2147484013" r:id="rId13"/>
    <p:sldLayoutId id="2147484011" r:id="rId14"/>
    <p:sldLayoutId id="2147484000" r:id="rId15"/>
    <p:sldLayoutId id="214748399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4016" r:id="rId22"/>
    <p:sldLayoutId id="2147484015" r:id="rId23"/>
    <p:sldLayoutId id="2147484012" r:id="rId24"/>
    <p:sldLayoutId id="2147484009" r:id="rId25"/>
    <p:sldLayoutId id="2147484008" r:id="rId26"/>
    <p:sldLayoutId id="2147484007" r:id="rId27"/>
    <p:sldLayoutId id="2147484006" r:id="rId28"/>
    <p:sldLayoutId id="2147484005" r:id="rId29"/>
    <p:sldLayoutId id="2147484004" r:id="rId30"/>
    <p:sldLayoutId id="2147484003" r:id="rId31"/>
    <p:sldLayoutId id="2147484002" r:id="rId32"/>
    <p:sldLayoutId id="2147484001" r:id="rId33"/>
    <p:sldLayoutId id="2147483998" r:id="rId34"/>
    <p:sldLayoutId id="2147483996" r:id="rId35"/>
    <p:sldLayoutId id="2147483994" r:id="rId36"/>
    <p:sldLayoutId id="2147483992" r:id="rId37"/>
    <p:sldLayoutId id="2147483991" r:id="rId38"/>
    <p:sldLayoutId id="2147483990" r:id="rId39"/>
    <p:sldLayoutId id="2147483989" r:id="rId40"/>
    <p:sldLayoutId id="2147483988" r:id="rId41"/>
    <p:sldLayoutId id="2147483987" r:id="rId42"/>
    <p:sldLayoutId id="2147483986" r:id="rId43"/>
    <p:sldLayoutId id="2147483985" r:id="rId44"/>
    <p:sldLayoutId id="2147483939" r:id="rId45"/>
    <p:sldLayoutId id="2147483953" r:id="rId46"/>
    <p:sldLayoutId id="2147483940" r:id="rId47"/>
    <p:sldLayoutId id="2147483942" r:id="rId48"/>
    <p:sldLayoutId id="2147483946" r:id="rId49"/>
    <p:sldLayoutId id="2147483947" r:id="rId50"/>
    <p:sldLayoutId id="2147483948" r:id="rId51"/>
    <p:sldLayoutId id="2147483949" r:id="rId52"/>
    <p:sldLayoutId id="2147483950" r:id="rId5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ar.wikipedia.org/wiki/%D8%A7%D9%84%D8%AA%D8%B3%D9%84%D8%B3%D9%84_%D8%A7%D9%84%D8%B2%D9%85%D9%86%D9%8A_%D9%84%D8%AA%D8%A7%D8%B1%D9%8A%D8%AE_%D8%A7%D9%84%D8%B3%D8%B9%D9%88%D8%AF%D9%8A%D8%A9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lackboard-chalk-school-chalkboard-2712823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r.wikipedia.org/wiki/%D8%A8%D8%A7%D8%A1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arz.wikipedia.org/wiki/%D8%A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CCE64D30-BE93-46D1-8ED7-58A56455A7F5}"/>
              </a:ext>
            </a:extLst>
          </p:cNvPr>
          <p:cNvSpPr/>
          <p:nvPr/>
        </p:nvSpPr>
        <p:spPr>
          <a:xfrm rot="5400000">
            <a:off x="8057814" y="-785795"/>
            <a:ext cx="1524000" cy="3100324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2011"/>
          <a:stretch/>
        </p:blipFill>
        <p:spPr>
          <a:xfrm>
            <a:off x="1731662" y="5962746"/>
            <a:ext cx="8714665" cy="89525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7376378" y="65013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4332300" y="929910"/>
            <a:ext cx="3694671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 الثالث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E0CB874-7E12-473E-8226-E1B2D7D65E7B}"/>
              </a:ext>
            </a:extLst>
          </p:cNvPr>
          <p:cNvGrpSpPr/>
          <p:nvPr/>
        </p:nvGrpSpPr>
        <p:grpSpPr>
          <a:xfrm>
            <a:off x="7797686" y="1740094"/>
            <a:ext cx="2894360" cy="726926"/>
            <a:chOff x="7768188" y="2274294"/>
            <a:chExt cx="2894360" cy="726926"/>
          </a:xfrm>
        </p:grpSpPr>
        <p:sp>
          <p:nvSpPr>
            <p:cNvPr id="2" name="سهم: خماسي 1">
              <a:extLst>
                <a:ext uri="{FF2B5EF4-FFF2-40B4-BE49-F238E27FC236}">
                  <a16:creationId xmlns:a16="http://schemas.microsoft.com/office/drawing/2014/main" id="{DDE2465D-71E3-4B3C-B6ED-064CD6B4E491}"/>
                </a:ext>
              </a:extLst>
            </p:cNvPr>
            <p:cNvSpPr/>
            <p:nvPr/>
          </p:nvSpPr>
          <p:spPr>
            <a:xfrm flipH="1">
              <a:off x="7768188" y="2274294"/>
              <a:ext cx="2848303" cy="726926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429199A-C062-43DB-BE0D-C761D260EA9B}"/>
                </a:ext>
              </a:extLst>
            </p:cNvPr>
            <p:cNvSpPr txBox="1"/>
            <p:nvPr/>
          </p:nvSpPr>
          <p:spPr>
            <a:xfrm>
              <a:off x="8922327" y="2296845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التاريخ:</a:t>
              </a: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0E222556-4936-4D67-8782-1BB3AAB92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89295" y="4654618"/>
            <a:ext cx="1902722" cy="1569746"/>
          </a:xfrm>
          <a:prstGeom prst="rect">
            <a:avLst/>
          </a:prstGeom>
        </p:spPr>
      </p:pic>
      <p:pic>
        <p:nvPicPr>
          <p:cNvPr id="27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593C9A0-2E06-4CF0-B7F9-E2C523137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5" end="41184.5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9318" y="4433706"/>
            <a:ext cx="609600" cy="6096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B11C226-0283-411F-992F-D3BDE1C80348}"/>
              </a:ext>
            </a:extLst>
          </p:cNvPr>
          <p:cNvGrpSpPr/>
          <p:nvPr/>
        </p:nvGrpSpPr>
        <p:grpSpPr>
          <a:xfrm>
            <a:off x="7269652" y="2488021"/>
            <a:ext cx="2848303" cy="726926"/>
            <a:chOff x="5181600" y="3175570"/>
            <a:chExt cx="2848303" cy="726926"/>
          </a:xfrm>
        </p:grpSpPr>
        <p:sp>
          <p:nvSpPr>
            <p:cNvPr id="24" name="سهم: خماسي 23">
              <a:extLst>
                <a:ext uri="{FF2B5EF4-FFF2-40B4-BE49-F238E27FC236}">
                  <a16:creationId xmlns:a16="http://schemas.microsoft.com/office/drawing/2014/main" id="{043FDD51-DCFD-43EF-AC47-09059657B9A0}"/>
                </a:ext>
              </a:extLst>
            </p:cNvPr>
            <p:cNvSpPr/>
            <p:nvPr/>
          </p:nvSpPr>
          <p:spPr>
            <a:xfrm flipH="1">
              <a:off x="5181600" y="3175570"/>
              <a:ext cx="2848303" cy="726926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12AC8464-0367-446F-8511-B6371B9F7868}"/>
                </a:ext>
              </a:extLst>
            </p:cNvPr>
            <p:cNvSpPr txBox="1"/>
            <p:nvPr/>
          </p:nvSpPr>
          <p:spPr>
            <a:xfrm>
              <a:off x="6263271" y="3257412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اليوم: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266C063-0B9B-446B-94E7-D146BFB7C63E}"/>
              </a:ext>
            </a:extLst>
          </p:cNvPr>
          <p:cNvGrpSpPr/>
          <p:nvPr/>
        </p:nvGrpSpPr>
        <p:grpSpPr>
          <a:xfrm>
            <a:off x="6354564" y="3237576"/>
            <a:ext cx="2886243" cy="726926"/>
            <a:chOff x="3521463" y="4120141"/>
            <a:chExt cx="2886243" cy="726926"/>
          </a:xfrm>
        </p:grpSpPr>
        <p:sp>
          <p:nvSpPr>
            <p:cNvPr id="26" name="سهم: خماسي 25">
              <a:extLst>
                <a:ext uri="{FF2B5EF4-FFF2-40B4-BE49-F238E27FC236}">
                  <a16:creationId xmlns:a16="http://schemas.microsoft.com/office/drawing/2014/main" id="{AC0CAC41-9380-47BE-AB55-45C139E92317}"/>
                </a:ext>
              </a:extLst>
            </p:cNvPr>
            <p:cNvSpPr/>
            <p:nvPr/>
          </p:nvSpPr>
          <p:spPr>
            <a:xfrm flipH="1">
              <a:off x="3521463" y="4120141"/>
              <a:ext cx="2848303" cy="7269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693A52B0-782F-44DB-A83D-F444CEB4D8E6}"/>
                </a:ext>
              </a:extLst>
            </p:cNvPr>
            <p:cNvSpPr txBox="1"/>
            <p:nvPr/>
          </p:nvSpPr>
          <p:spPr>
            <a:xfrm>
              <a:off x="4667485" y="4203959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الحصة:</a:t>
              </a:r>
            </a:p>
          </p:txBody>
        </p:sp>
      </p:grpSp>
      <p:sp>
        <p:nvSpPr>
          <p:cNvPr id="20" name="عنوان 1">
            <a:extLst>
              <a:ext uri="{FF2B5EF4-FFF2-40B4-BE49-F238E27FC236}">
                <a16:creationId xmlns:a16="http://schemas.microsoft.com/office/drawing/2014/main" id="{894A7121-C4D4-4158-8EBA-06DD0211259E}"/>
              </a:ext>
            </a:extLst>
          </p:cNvPr>
          <p:cNvSpPr txBox="1">
            <a:spLocks/>
          </p:cNvSpPr>
          <p:nvPr/>
        </p:nvSpPr>
        <p:spPr>
          <a:xfrm>
            <a:off x="7048455" y="3924268"/>
            <a:ext cx="3392178" cy="999565"/>
          </a:xfrm>
          <a:prstGeom prst="rect">
            <a:avLst/>
          </a:prstGeom>
          <a:solidFill>
            <a:schemeClr val="bg2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none" spc="0" baseline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+mn-cs"/>
              </a:rPr>
              <a:t>الوحدة الأولى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1DAD8F6-2E9D-423A-9D1D-39952A26C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7137" y="4725133"/>
            <a:ext cx="2553449" cy="957041"/>
          </a:xfrm>
          <a:prstGeom prst="rect">
            <a:avLst/>
          </a:prstGeom>
        </p:spPr>
      </p:pic>
      <p:sp>
        <p:nvSpPr>
          <p:cNvPr id="21" name="سهم: خماسي 20">
            <a:extLst>
              <a:ext uri="{FF2B5EF4-FFF2-40B4-BE49-F238E27FC236}">
                <a16:creationId xmlns:a16="http://schemas.microsoft.com/office/drawing/2014/main" id="{37B9C86F-5922-468F-9FB1-14A029FFC0D5}"/>
              </a:ext>
            </a:extLst>
          </p:cNvPr>
          <p:cNvSpPr/>
          <p:nvPr/>
        </p:nvSpPr>
        <p:spPr>
          <a:xfrm rot="5400000">
            <a:off x="2777457" y="-785795"/>
            <a:ext cx="1524000" cy="3100324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E091372-9DE7-4ED5-BAE7-A04912BB3D96}"/>
              </a:ext>
            </a:extLst>
          </p:cNvPr>
          <p:cNvSpPr txBox="1"/>
          <p:nvPr/>
        </p:nvSpPr>
        <p:spPr>
          <a:xfrm>
            <a:off x="2510937" y="-42500"/>
            <a:ext cx="225925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أهلاً وسهلاً</a:t>
            </a:r>
          </a:p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صغيراتي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4804A5C-22BC-45BB-A0C3-7C43EB8FD199}"/>
              </a:ext>
            </a:extLst>
          </p:cNvPr>
          <p:cNvSpPr txBox="1"/>
          <p:nvPr/>
        </p:nvSpPr>
        <p:spPr>
          <a:xfrm>
            <a:off x="1731662" y="2460139"/>
            <a:ext cx="4217822" cy="1107996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127000"/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الدرس الثاني</a:t>
            </a:r>
          </a:p>
        </p:txBody>
      </p:sp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8A83382-9735-4566-8B72-6D559093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14" y="1666474"/>
            <a:ext cx="7703172" cy="176252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77EB3D9-BA31-4D1F-92A1-1EBCCE24FB3C}"/>
              </a:ext>
            </a:extLst>
          </p:cNvPr>
          <p:cNvSpPr txBox="1"/>
          <p:nvPr/>
        </p:nvSpPr>
        <p:spPr>
          <a:xfrm>
            <a:off x="4544704" y="2547737"/>
            <a:ext cx="408477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/>
              <a:t>عندما يصفها لنا الطبيب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4295515-E401-4F6B-B444-FBB646A2F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04" y="2901680"/>
            <a:ext cx="4560840" cy="4560840"/>
          </a:xfrm>
          <a:prstGeom prst="rect">
            <a:avLst/>
          </a:prstGeom>
        </p:spPr>
      </p:pic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5586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مناقشة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38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77EB3D9-BA31-4D1F-92A1-1EBCCE24FB3C}"/>
              </a:ext>
            </a:extLst>
          </p:cNvPr>
          <p:cNvSpPr txBox="1"/>
          <p:nvPr/>
        </p:nvSpPr>
        <p:spPr>
          <a:xfrm>
            <a:off x="5489206" y="312326"/>
            <a:ext cx="475482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رتبي مراحل استعمال الدواء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4295515-E401-4F6B-B444-FBB646A2F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404"/>
            <a:ext cx="2058007" cy="2058007"/>
          </a:xfrm>
          <a:prstGeom prst="rect">
            <a:avLst/>
          </a:prstGeom>
        </p:spPr>
      </p:pic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59092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الترتيب المنطقي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8086F75-9D10-4953-A835-76E408FEF1F1}"/>
              </a:ext>
            </a:extLst>
          </p:cNvPr>
          <p:cNvGrpSpPr/>
          <p:nvPr/>
        </p:nvGrpSpPr>
        <p:grpSpPr>
          <a:xfrm>
            <a:off x="9553433" y="1211438"/>
            <a:ext cx="2197289" cy="2043749"/>
            <a:chOff x="9553433" y="1211438"/>
            <a:chExt cx="2197289" cy="204374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92968B9-CF99-4BB4-84E1-962429BA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3433" y="1211438"/>
              <a:ext cx="2197289" cy="20437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F5F53AD5-558F-48B5-A40A-9F891E84E2E3}"/>
                </a:ext>
              </a:extLst>
            </p:cNvPr>
            <p:cNvSpPr/>
            <p:nvPr/>
          </p:nvSpPr>
          <p:spPr>
            <a:xfrm>
              <a:off x="9553433" y="1910687"/>
              <a:ext cx="450376" cy="53226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1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B902F4E-7320-422D-8E5A-5083E276F1FE}"/>
              </a:ext>
            </a:extLst>
          </p:cNvPr>
          <p:cNvGrpSpPr/>
          <p:nvPr/>
        </p:nvGrpSpPr>
        <p:grpSpPr>
          <a:xfrm>
            <a:off x="6352014" y="1211438"/>
            <a:ext cx="2934268" cy="2058007"/>
            <a:chOff x="6352014" y="1211438"/>
            <a:chExt cx="2934268" cy="2058007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3971AC0A-2877-4371-9868-753190477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2014" y="1211438"/>
              <a:ext cx="2934268" cy="20580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DAB04C6-45FD-4664-B1A3-5E97ADFDE5A0}"/>
                </a:ext>
              </a:extLst>
            </p:cNvPr>
            <p:cNvSpPr/>
            <p:nvPr/>
          </p:nvSpPr>
          <p:spPr>
            <a:xfrm>
              <a:off x="6363151" y="1910687"/>
              <a:ext cx="450376" cy="53226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2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17A7B6D-9133-4920-92CD-C284C5821578}"/>
              </a:ext>
            </a:extLst>
          </p:cNvPr>
          <p:cNvGrpSpPr/>
          <p:nvPr/>
        </p:nvGrpSpPr>
        <p:grpSpPr>
          <a:xfrm>
            <a:off x="3498086" y="1197180"/>
            <a:ext cx="2597914" cy="2058007"/>
            <a:chOff x="3498086" y="1197180"/>
            <a:chExt cx="2597914" cy="205800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702B056-99EB-4377-88C4-941C749C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8086" y="1197180"/>
              <a:ext cx="2597914" cy="20580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1BCFFBF4-2137-4164-BAF7-6AA3363566F9}"/>
                </a:ext>
              </a:extLst>
            </p:cNvPr>
            <p:cNvSpPr/>
            <p:nvPr/>
          </p:nvSpPr>
          <p:spPr>
            <a:xfrm>
              <a:off x="3507813" y="1910687"/>
              <a:ext cx="450376" cy="53226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3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D592B4C-594E-4FD5-A51D-545BAA143D8F}"/>
              </a:ext>
            </a:extLst>
          </p:cNvPr>
          <p:cNvGrpSpPr/>
          <p:nvPr/>
        </p:nvGrpSpPr>
        <p:grpSpPr>
          <a:xfrm>
            <a:off x="841297" y="1197179"/>
            <a:ext cx="2389638" cy="2058007"/>
            <a:chOff x="841297" y="1197179"/>
            <a:chExt cx="2389638" cy="2058007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72856C13-5DEE-4C99-A4B0-E465E5293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297" y="1197179"/>
              <a:ext cx="2389638" cy="20580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98104EE1-E6CC-4437-85B0-B9A7D45D1503}"/>
                </a:ext>
              </a:extLst>
            </p:cNvPr>
            <p:cNvSpPr/>
            <p:nvPr/>
          </p:nvSpPr>
          <p:spPr>
            <a:xfrm>
              <a:off x="853636" y="1910687"/>
              <a:ext cx="450376" cy="53226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09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70625 0.5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13" y="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6029 0.51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24063 0.521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71927 0.52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6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جدول 25">
            <a:extLst>
              <a:ext uri="{FF2B5EF4-FFF2-40B4-BE49-F238E27FC236}">
                <a16:creationId xmlns:a16="http://schemas.microsoft.com/office/drawing/2014/main" id="{850A08AB-3974-40BC-B03B-670117923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62192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الترتيب المنطقي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849906DC-C6EC-4EAC-979A-982EAD29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1346" y="55073"/>
            <a:ext cx="2590800" cy="14573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796DF2E-809D-4C7D-858C-A6A178455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233" y="1937412"/>
            <a:ext cx="7820167" cy="459986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4B83335E-A973-418E-8C57-C470DEB18CBC}"/>
              </a:ext>
            </a:extLst>
          </p:cNvPr>
          <p:cNvSpPr/>
          <p:nvPr/>
        </p:nvSpPr>
        <p:spPr>
          <a:xfrm>
            <a:off x="9280478" y="4988139"/>
            <a:ext cx="464024" cy="4250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23BF816-CC6D-4ABE-90D7-7B5E1B699173}"/>
              </a:ext>
            </a:extLst>
          </p:cNvPr>
          <p:cNvSpPr/>
          <p:nvPr/>
        </p:nvSpPr>
        <p:spPr>
          <a:xfrm>
            <a:off x="9280478" y="5866033"/>
            <a:ext cx="464024" cy="4250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B79947C-BA9B-42F7-B1F3-20C698D57C17}"/>
              </a:ext>
            </a:extLst>
          </p:cNvPr>
          <p:cNvSpPr/>
          <p:nvPr/>
        </p:nvSpPr>
        <p:spPr>
          <a:xfrm>
            <a:off x="9280478" y="4132768"/>
            <a:ext cx="464024" cy="4250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E13EEDF-5C9F-422C-AD43-A21D69BDDFF2}"/>
              </a:ext>
            </a:extLst>
          </p:cNvPr>
          <p:cNvSpPr/>
          <p:nvPr/>
        </p:nvSpPr>
        <p:spPr>
          <a:xfrm>
            <a:off x="9280478" y="3282740"/>
            <a:ext cx="464024" cy="4250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428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77EB3D9-BA31-4D1F-92A1-1EBCCE24FB3C}"/>
              </a:ext>
            </a:extLst>
          </p:cNvPr>
          <p:cNvSpPr txBox="1"/>
          <p:nvPr/>
        </p:nvSpPr>
        <p:spPr>
          <a:xfrm>
            <a:off x="7130949" y="635809"/>
            <a:ext cx="259718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u="sng" dirty="0"/>
              <a:t>ناقشي العبارة: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4295515-E401-4F6B-B444-FBB646A2F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65" y="2747569"/>
            <a:ext cx="4560840" cy="4560840"/>
          </a:xfrm>
          <a:prstGeom prst="rect">
            <a:avLst/>
          </a:prstGeom>
        </p:spPr>
      </p:pic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/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مناقشة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8B5D74E4-0239-469F-AA07-F464255A5B69}"/>
              </a:ext>
            </a:extLst>
          </p:cNvPr>
          <p:cNvSpPr txBox="1"/>
          <p:nvPr/>
        </p:nvSpPr>
        <p:spPr>
          <a:xfrm>
            <a:off x="3550697" y="2039683"/>
            <a:ext cx="579517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u="sng" dirty="0"/>
              <a:t>احذري من استخدام ادوية الاخرين</a:t>
            </a:r>
          </a:p>
        </p:txBody>
      </p:sp>
    </p:spTree>
    <p:extLst>
      <p:ext uri="{BB962C8B-B14F-4D97-AF65-F5344CB8AC3E}">
        <p14:creationId xmlns:p14="http://schemas.microsoft.com/office/powerpoint/2010/main" val="39355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يديو السلامة في تناول الدواء">
            <a:hlinkClick r:id="" action="ppaction://media"/>
            <a:extLst>
              <a:ext uri="{FF2B5EF4-FFF2-40B4-BE49-F238E27FC236}">
                <a16:creationId xmlns:a16="http://schemas.microsoft.com/office/drawing/2014/main" id="{758D4CEA-0C58-483F-AD8E-7BC5B9ACC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183" y="600501"/>
            <a:ext cx="8419634" cy="625749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/>
          </a:sp3d>
        </p:spPr>
      </p:pic>
      <p:sp>
        <p:nvSpPr>
          <p:cNvPr id="3" name="وسيلة الشرح: سهم لليسار 2">
            <a:extLst>
              <a:ext uri="{FF2B5EF4-FFF2-40B4-BE49-F238E27FC236}">
                <a16:creationId xmlns:a16="http://schemas.microsoft.com/office/drawing/2014/main" id="{26EB2468-3307-48DD-8120-D36EEB8B326C}"/>
              </a:ext>
            </a:extLst>
          </p:cNvPr>
          <p:cNvSpPr/>
          <p:nvPr/>
        </p:nvSpPr>
        <p:spPr>
          <a:xfrm>
            <a:off x="10305817" y="1828800"/>
            <a:ext cx="1676917" cy="3480179"/>
          </a:xfrm>
          <a:prstGeom prst="left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S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مقطع مرئي </a:t>
            </a:r>
          </a:p>
        </p:txBody>
      </p:sp>
    </p:spTree>
    <p:extLst>
      <p:ext uri="{BB962C8B-B14F-4D97-AF65-F5344CB8AC3E}">
        <p14:creationId xmlns:p14="http://schemas.microsoft.com/office/powerpoint/2010/main" val="242208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84249C5-8BFF-47C8-8B6C-823DA8957A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8530" y="0"/>
            <a:ext cx="2667000" cy="1400175"/>
          </a:xfrm>
          <a:prstGeom prst="rect">
            <a:avLst/>
          </a:prstGeom>
        </p:spPr>
      </p:pic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85C64385-3BF9-4431-A6E4-2B59EB929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53911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الاستنتاج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6FF2115C-C365-4AFC-BA14-0375A71C10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0561" y="1228299"/>
            <a:ext cx="8534969" cy="557462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029266-29D6-442C-BA6F-C89659A63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215" y="4844955"/>
            <a:ext cx="5065666" cy="129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EB9024-965A-4225-931F-D8868231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83" y="283191"/>
            <a:ext cx="8518359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9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D1D6BD-3673-44CD-A217-3DDF7172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166" y="2348579"/>
            <a:ext cx="6816598" cy="3595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347A2C3-1A6C-4617-80CA-30F681D8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22" y="474950"/>
            <a:ext cx="3470615" cy="18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AAF56-C464-401C-90AB-73C9F63DB972}"/>
              </a:ext>
            </a:extLst>
          </p:cNvPr>
          <p:cNvSpPr/>
          <p:nvPr/>
        </p:nvSpPr>
        <p:spPr>
          <a:xfrm>
            <a:off x="4821382" y="1302327"/>
            <a:ext cx="5098472" cy="540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دور مملكتنا في درسنا لهذا اليوم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FB245FB-EE15-4B61-859E-8D30E87F8637}"/>
              </a:ext>
            </a:extLst>
          </p:cNvPr>
          <p:cNvSpPr txBox="1"/>
          <p:nvPr/>
        </p:nvSpPr>
        <p:spPr>
          <a:xfrm>
            <a:off x="2038549" y="2479963"/>
            <a:ext cx="811490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/>
              <a:t>اهتمت المملكة العربية بقطاع الصحة ..ووفرت المستشفيات المجانية والأدوية المجانية ايضا </a:t>
            </a:r>
          </a:p>
          <a:p>
            <a:pPr algn="ctr" rtl="1"/>
            <a:r>
              <a:rPr lang="ar-SA" sz="2400" b="1" dirty="0"/>
              <a:t>واثناء فترة جائحة كورونا قامت بتوفير توصيل ادوية المرضى للمنزل مجانية </a:t>
            </a:r>
          </a:p>
          <a:p>
            <a:pPr algn="ctr" rtl="1"/>
            <a:r>
              <a:rPr lang="ar-SA" sz="2400" b="1" dirty="0"/>
              <a:t>حفاظا على سلامتنا</a:t>
            </a:r>
          </a:p>
        </p:txBody>
      </p:sp>
    </p:spTree>
    <p:extLst>
      <p:ext uri="{BB962C8B-B14F-4D97-AF65-F5344CB8AC3E}">
        <p14:creationId xmlns:p14="http://schemas.microsoft.com/office/powerpoint/2010/main" val="232931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370831"/>
              </p:ext>
            </p:extLst>
          </p:nvPr>
        </p:nvGraphicFramePr>
        <p:xfrm>
          <a:off x="1768006" y="0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794" y="688081"/>
            <a:ext cx="2275691" cy="120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B87739-6030-48E1-8331-31DAA7C7C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65" y="2210666"/>
            <a:ext cx="5181220" cy="443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B530827-B2B0-4354-931E-F6A895028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44" y="2210665"/>
            <a:ext cx="5181221" cy="443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86B91E7-8672-43E1-9268-6EEF63B51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544" y="726814"/>
            <a:ext cx="8187638" cy="1086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43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537" y="4590261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90" y="1924802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90" y="4590261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538" y="1924802"/>
            <a:ext cx="2821015" cy="19996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67" y="193067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66" y="4619182"/>
            <a:ext cx="2926135" cy="2005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EC6E043-4DBD-41A4-8DCF-8FF99CD9B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9" y="-3993"/>
            <a:ext cx="8605793" cy="12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/>
        </p:nvGraphicFramePr>
        <p:xfrm>
          <a:off x="1768006" y="0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55" y="0"/>
            <a:ext cx="3704539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59FD874-6BB4-4589-89DA-D97AD462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006" y="548784"/>
            <a:ext cx="4971064" cy="325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A93AF87-5CDD-4F60-92EB-EE99C3A92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914" y="3768436"/>
            <a:ext cx="8506691" cy="3089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8082455" y="959634"/>
            <a:ext cx="1790581" cy="1489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الواجب المنزلي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C026D94-A4E4-4A1E-923A-0671D0638F27}"/>
              </a:ext>
            </a:extLst>
          </p:cNvPr>
          <p:cNvSpPr txBox="1"/>
          <p:nvPr/>
        </p:nvSpPr>
        <p:spPr>
          <a:xfrm>
            <a:off x="2241836" y="124690"/>
            <a:ext cx="12334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23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9E7D6D-86DC-4C27-9C02-08B4AF72D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2" y="2767012"/>
            <a:ext cx="7010400" cy="284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D23062F-E201-4138-ACA7-0BD9D93A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7" y="0"/>
            <a:ext cx="8617528" cy="119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0164130-F35E-4A98-BADA-BF2E7B7C600F}"/>
              </a:ext>
            </a:extLst>
          </p:cNvPr>
          <p:cNvSpPr/>
          <p:nvPr/>
        </p:nvSpPr>
        <p:spPr>
          <a:xfrm>
            <a:off x="2964873" y="5465824"/>
            <a:ext cx="6262254" cy="3602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2- ماذا يحدث اذا تم تجاهل هذه الرموز؟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24FBF04-692F-4AAA-B55A-0B10472C07E1}"/>
              </a:ext>
            </a:extLst>
          </p:cNvPr>
          <p:cNvSpPr/>
          <p:nvPr/>
        </p:nvSpPr>
        <p:spPr>
          <a:xfrm>
            <a:off x="2964873" y="1587276"/>
            <a:ext cx="6262254" cy="36021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على ماذا تدل الرموز الارشادية الاتية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74C082D-F9A5-409A-B9C4-5B3AC17D5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073" y="3787778"/>
            <a:ext cx="1400321" cy="14070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235E63F-BF76-4071-A045-7BE1F3C6A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465" y="3819656"/>
            <a:ext cx="1400321" cy="140704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55662D9-6F84-4607-8689-B4BD47AC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870" y="3819656"/>
            <a:ext cx="1400320" cy="14070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EC1A285-8920-49B2-BDE2-D5D6A369F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913" y="2559060"/>
            <a:ext cx="1400320" cy="113689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E29FEC4-CDEA-47D7-92C8-E5A8C45EB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10" y="2438499"/>
            <a:ext cx="1400320" cy="1196253"/>
          </a:xfrm>
          <a:prstGeom prst="rect">
            <a:avLst/>
          </a:prstGeom>
        </p:spPr>
      </p:pic>
      <p:pic>
        <p:nvPicPr>
          <p:cNvPr id="1026" name="Picture 2" descr="Silence please for charity switch off | FVC Fusion">
            <a:extLst>
              <a:ext uri="{FF2B5EF4-FFF2-40B4-BE49-F238E27FC236}">
                <a16:creationId xmlns:a16="http://schemas.microsoft.com/office/drawing/2014/main" id="{B6CD9F74-AD00-4050-8D7D-ABF2377F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69" y="2276283"/>
            <a:ext cx="1400320" cy="14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12566EE-7453-4799-B31A-D2F143F3E3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1425" y="2459413"/>
            <a:ext cx="1400320" cy="119625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DD663BC-16D3-4D76-B732-494350469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2202" y="3821010"/>
            <a:ext cx="1400321" cy="14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9640AD8-51C3-4484-AD01-5A99BDCCF58B}"/>
              </a:ext>
            </a:extLst>
          </p:cNvPr>
          <p:cNvSpPr/>
          <p:nvPr/>
        </p:nvSpPr>
        <p:spPr>
          <a:xfrm>
            <a:off x="4040278" y="4934031"/>
            <a:ext cx="4369183" cy="1923969"/>
          </a:xfrm>
          <a:custGeom>
            <a:avLst/>
            <a:gdLst>
              <a:gd name="connsiteX0" fmla="*/ 4762832 w 4762832"/>
              <a:gd name="connsiteY0" fmla="*/ 1335819 h 2170706"/>
              <a:gd name="connsiteX1" fmla="*/ 3204376 w 4762832"/>
              <a:gd name="connsiteY1" fmla="*/ 2170706 h 2170706"/>
              <a:gd name="connsiteX2" fmla="*/ 0 w 4762832"/>
              <a:gd name="connsiteY2" fmla="*/ 1383527 h 2170706"/>
              <a:gd name="connsiteX3" fmla="*/ 1749287 w 4762832"/>
              <a:gd name="connsiteY3" fmla="*/ 0 h 2170706"/>
              <a:gd name="connsiteX4" fmla="*/ 4762832 w 4762832"/>
              <a:gd name="connsiteY4" fmla="*/ 1335819 h 217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832" h="2170706">
                <a:moveTo>
                  <a:pt x="4762832" y="1335819"/>
                </a:moveTo>
                <a:lnTo>
                  <a:pt x="3204376" y="2170706"/>
                </a:lnTo>
                <a:lnTo>
                  <a:pt x="0" y="1383527"/>
                </a:lnTo>
                <a:lnTo>
                  <a:pt x="1749287" y="0"/>
                </a:lnTo>
                <a:lnTo>
                  <a:pt x="4762832" y="133581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2E4C0D6-96C1-44BA-ABDC-83614025FBE6}"/>
              </a:ext>
            </a:extLst>
          </p:cNvPr>
          <p:cNvSpPr/>
          <p:nvPr/>
        </p:nvSpPr>
        <p:spPr>
          <a:xfrm>
            <a:off x="7181046" y="3946387"/>
            <a:ext cx="1588143" cy="807528"/>
          </a:xfrm>
          <a:custGeom>
            <a:avLst/>
            <a:gdLst>
              <a:gd name="connsiteX0" fmla="*/ 0 w 2353586"/>
              <a:gd name="connsiteY0" fmla="*/ 1280160 h 1280160"/>
              <a:gd name="connsiteX1" fmla="*/ 620201 w 2353586"/>
              <a:gd name="connsiteY1" fmla="*/ 500932 h 1280160"/>
              <a:gd name="connsiteX2" fmla="*/ 2353586 w 2353586"/>
              <a:gd name="connsiteY2" fmla="*/ 0 h 1280160"/>
              <a:gd name="connsiteX3" fmla="*/ 1494845 w 2353586"/>
              <a:gd name="connsiteY3" fmla="*/ 707666 h 1280160"/>
              <a:gd name="connsiteX4" fmla="*/ 0 w 2353586"/>
              <a:gd name="connsiteY4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586" h="1280160">
                <a:moveTo>
                  <a:pt x="0" y="1280160"/>
                </a:moveTo>
                <a:lnTo>
                  <a:pt x="620201" y="500932"/>
                </a:lnTo>
                <a:lnTo>
                  <a:pt x="2353586" y="0"/>
                </a:lnTo>
                <a:lnTo>
                  <a:pt x="1494845" y="707666"/>
                </a:lnTo>
                <a:lnTo>
                  <a:pt x="0" y="1280160"/>
                </a:lnTo>
                <a:close/>
              </a:path>
            </a:pathLst>
          </a:custGeom>
          <a:solidFill>
            <a:srgbClr val="714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70FCBD-30AC-47E3-8367-51C5E4C01247}"/>
              </a:ext>
            </a:extLst>
          </p:cNvPr>
          <p:cNvSpPr/>
          <p:nvPr/>
        </p:nvSpPr>
        <p:spPr>
          <a:xfrm>
            <a:off x="5713317" y="4061879"/>
            <a:ext cx="1904699" cy="707214"/>
          </a:xfrm>
          <a:custGeom>
            <a:avLst/>
            <a:gdLst>
              <a:gd name="connsiteX0" fmla="*/ 2234317 w 2822713"/>
              <a:gd name="connsiteY0" fmla="*/ 1121134 h 1121134"/>
              <a:gd name="connsiteX1" fmla="*/ 2822713 w 2822713"/>
              <a:gd name="connsiteY1" fmla="*/ 397565 h 1121134"/>
              <a:gd name="connsiteX2" fmla="*/ 2806811 w 2822713"/>
              <a:gd name="connsiteY2" fmla="*/ 341906 h 1121134"/>
              <a:gd name="connsiteX3" fmla="*/ 620202 w 2822713"/>
              <a:gd name="connsiteY3" fmla="*/ 0 h 1121134"/>
              <a:gd name="connsiteX4" fmla="*/ 0 w 2822713"/>
              <a:gd name="connsiteY4" fmla="*/ 182880 h 1121134"/>
              <a:gd name="connsiteX5" fmla="*/ 1534602 w 2822713"/>
              <a:gd name="connsiteY5" fmla="*/ 453225 h 1121134"/>
              <a:gd name="connsiteX6" fmla="*/ 2234317 w 2822713"/>
              <a:gd name="connsiteY6" fmla="*/ 1121134 h 112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2713" h="1121134">
                <a:moveTo>
                  <a:pt x="2234317" y="1121134"/>
                </a:moveTo>
                <a:lnTo>
                  <a:pt x="2822713" y="397565"/>
                </a:lnTo>
                <a:lnTo>
                  <a:pt x="2806811" y="341906"/>
                </a:lnTo>
                <a:lnTo>
                  <a:pt x="620202" y="0"/>
                </a:lnTo>
                <a:lnTo>
                  <a:pt x="0" y="182880"/>
                </a:lnTo>
                <a:lnTo>
                  <a:pt x="1534602" y="453225"/>
                </a:lnTo>
                <a:lnTo>
                  <a:pt x="2234317" y="112113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08C7D6-B2B6-4AF8-911D-E50A9EC9A36F}"/>
              </a:ext>
            </a:extLst>
          </p:cNvPr>
          <p:cNvSpPr/>
          <p:nvPr/>
        </p:nvSpPr>
        <p:spPr>
          <a:xfrm>
            <a:off x="6060570" y="3478224"/>
            <a:ext cx="2459117" cy="807528"/>
          </a:xfrm>
          <a:custGeom>
            <a:avLst/>
            <a:gdLst>
              <a:gd name="connsiteX0" fmla="*/ 3379304 w 3593990"/>
              <a:gd name="connsiteY0" fmla="*/ 858741 h 1224501"/>
              <a:gd name="connsiteX1" fmla="*/ 3593990 w 3593990"/>
              <a:gd name="connsiteY1" fmla="*/ 461175 h 1224501"/>
              <a:gd name="connsiteX2" fmla="*/ 469127 w 3593990"/>
              <a:gd name="connsiteY2" fmla="*/ 0 h 1224501"/>
              <a:gd name="connsiteX3" fmla="*/ 0 w 3593990"/>
              <a:gd name="connsiteY3" fmla="*/ 882594 h 1224501"/>
              <a:gd name="connsiteX4" fmla="*/ 2202511 w 3593990"/>
              <a:gd name="connsiteY4" fmla="*/ 1224501 h 1224501"/>
              <a:gd name="connsiteX5" fmla="*/ 3379304 w 3593990"/>
              <a:gd name="connsiteY5" fmla="*/ 858741 h 122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3990" h="1224501">
                <a:moveTo>
                  <a:pt x="3379304" y="858741"/>
                </a:moveTo>
                <a:lnTo>
                  <a:pt x="3593990" y="461175"/>
                </a:lnTo>
                <a:lnTo>
                  <a:pt x="469127" y="0"/>
                </a:lnTo>
                <a:lnTo>
                  <a:pt x="0" y="882594"/>
                </a:lnTo>
                <a:lnTo>
                  <a:pt x="2202511" y="1224501"/>
                </a:lnTo>
                <a:lnTo>
                  <a:pt x="3379304" y="858741"/>
                </a:lnTo>
                <a:close/>
              </a:path>
            </a:pathLst>
          </a:custGeom>
          <a:solidFill>
            <a:srgbClr val="C99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DF32-2D35-4170-8332-C45D7C715DD2}"/>
              </a:ext>
            </a:extLst>
          </p:cNvPr>
          <p:cNvSpPr/>
          <p:nvPr/>
        </p:nvSpPr>
        <p:spPr>
          <a:xfrm>
            <a:off x="4496042" y="3540469"/>
            <a:ext cx="1641796" cy="667088"/>
          </a:xfrm>
          <a:custGeom>
            <a:avLst/>
            <a:gdLst>
              <a:gd name="connsiteX0" fmla="*/ 2433099 w 2433099"/>
              <a:gd name="connsiteY0" fmla="*/ 858741 h 1057523"/>
              <a:gd name="connsiteX1" fmla="*/ 1796994 w 2433099"/>
              <a:gd name="connsiteY1" fmla="*/ 1057523 h 1057523"/>
              <a:gd name="connsiteX2" fmla="*/ 206734 w 2433099"/>
              <a:gd name="connsiteY2" fmla="*/ 771277 h 1057523"/>
              <a:gd name="connsiteX3" fmla="*/ 0 w 2433099"/>
              <a:gd name="connsiteY3" fmla="*/ 469127 h 1057523"/>
              <a:gd name="connsiteX4" fmla="*/ 1749287 w 2433099"/>
              <a:gd name="connsiteY4" fmla="*/ 0 h 1057523"/>
              <a:gd name="connsiteX5" fmla="*/ 2433099 w 2433099"/>
              <a:gd name="connsiteY5" fmla="*/ 858741 h 105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3099" h="1057523">
                <a:moveTo>
                  <a:pt x="2433099" y="858741"/>
                </a:moveTo>
                <a:lnTo>
                  <a:pt x="1796994" y="1057523"/>
                </a:lnTo>
                <a:lnTo>
                  <a:pt x="206734" y="771277"/>
                </a:lnTo>
                <a:lnTo>
                  <a:pt x="0" y="469127"/>
                </a:lnTo>
                <a:lnTo>
                  <a:pt x="1749287" y="0"/>
                </a:lnTo>
                <a:lnTo>
                  <a:pt x="2433099" y="858741"/>
                </a:lnTo>
                <a:close/>
              </a:path>
            </a:pathLst>
          </a:custGeom>
          <a:solidFill>
            <a:srgbClr val="C8A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عنوان 1">
            <a:extLst>
              <a:ext uri="{FF2B5EF4-FFF2-40B4-BE49-F238E27FC236}">
                <a16:creationId xmlns:a16="http://schemas.microsoft.com/office/drawing/2014/main" id="{522ADB84-490A-4B96-B803-93979AC468AD}"/>
              </a:ext>
            </a:extLst>
          </p:cNvPr>
          <p:cNvSpPr txBox="1">
            <a:spLocks/>
          </p:cNvSpPr>
          <p:nvPr/>
        </p:nvSpPr>
        <p:spPr>
          <a:xfrm>
            <a:off x="5727830" y="142464"/>
            <a:ext cx="4784242" cy="999565"/>
          </a:xfrm>
          <a:prstGeom prst="rect">
            <a:avLst/>
          </a:prstGeom>
          <a:solidFill>
            <a:schemeClr val="bg2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none" spc="0" baseline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+mn-cs"/>
              </a:rPr>
              <a:t>سنتعرف على  عنوان الدرس من خلال صندوق مفاجأتنا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5C3CB0F-5D74-4C76-8520-3549F19DA4B4}"/>
              </a:ext>
            </a:extLst>
          </p:cNvPr>
          <p:cNvGrpSpPr/>
          <p:nvPr/>
        </p:nvGrpSpPr>
        <p:grpSpPr>
          <a:xfrm>
            <a:off x="5145545" y="4980096"/>
            <a:ext cx="1949936" cy="999883"/>
            <a:chOff x="4524634" y="5027393"/>
            <a:chExt cx="1949936" cy="999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0F0EE9-380B-46F4-A27E-EFBAB18EC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4634" y="5027393"/>
              <a:ext cx="1949936" cy="999883"/>
            </a:xfrm>
            <a:prstGeom prst="rect">
              <a:avLst/>
            </a:prstGeom>
          </p:spPr>
        </p:pic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84F2A8F5-47D8-4598-834B-00454551D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91" r="24471"/>
            <a:stretch/>
          </p:blipFill>
          <p:spPr>
            <a:xfrm>
              <a:off x="4680571" y="5184323"/>
              <a:ext cx="1634772" cy="639328"/>
            </a:xfrm>
            <a:prstGeom prst="rect">
              <a:avLst/>
            </a:prstGeom>
          </p:spPr>
        </p:pic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325687B-03E7-4955-ADC6-516D00315338}"/>
              </a:ext>
            </a:extLst>
          </p:cNvPr>
          <p:cNvGrpSpPr/>
          <p:nvPr/>
        </p:nvGrpSpPr>
        <p:grpSpPr>
          <a:xfrm>
            <a:off x="4957893" y="4712121"/>
            <a:ext cx="1949936" cy="999883"/>
            <a:chOff x="8282984" y="2516673"/>
            <a:chExt cx="1949936" cy="99988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C93D2C-580F-46DD-B0D9-9C425B6F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2984" y="2516673"/>
              <a:ext cx="1949936" cy="999883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253E4E38-63AC-43F3-B58F-C0E72730F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7479" y="2631343"/>
              <a:ext cx="1588143" cy="748433"/>
            </a:xfrm>
            <a:prstGeom prst="rect">
              <a:avLst/>
            </a:prstGeom>
          </p:spPr>
        </p:pic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CC9808B-CD18-4095-89AC-3592496A7316}"/>
              </a:ext>
            </a:extLst>
          </p:cNvPr>
          <p:cNvGrpSpPr/>
          <p:nvPr/>
        </p:nvGrpSpPr>
        <p:grpSpPr>
          <a:xfrm>
            <a:off x="4878279" y="4642032"/>
            <a:ext cx="1949936" cy="999883"/>
            <a:chOff x="5085602" y="1946154"/>
            <a:chExt cx="1949936" cy="99988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F27127-EAFB-4AAD-8008-4076183E2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5602" y="1946154"/>
              <a:ext cx="1949936" cy="999883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6EA974BF-36B2-4EFC-8BF3-87804215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9672" y="2081293"/>
              <a:ext cx="1641796" cy="729603"/>
            </a:xfrm>
            <a:prstGeom prst="rect">
              <a:avLst/>
            </a:prstGeom>
          </p:spPr>
        </p:pic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761E4B5-B519-4E4C-B945-2B90A4BF72FA}"/>
              </a:ext>
            </a:extLst>
          </p:cNvPr>
          <p:cNvSpPr/>
          <p:nvPr/>
        </p:nvSpPr>
        <p:spPr>
          <a:xfrm>
            <a:off x="4878279" y="4323049"/>
            <a:ext cx="2316964" cy="2166783"/>
          </a:xfrm>
          <a:custGeom>
            <a:avLst/>
            <a:gdLst>
              <a:gd name="connsiteX0" fmla="*/ 3315694 w 3315694"/>
              <a:gd name="connsiteY0" fmla="*/ 628153 h 3434964"/>
              <a:gd name="connsiteX1" fmla="*/ 3307743 w 3315694"/>
              <a:gd name="connsiteY1" fmla="*/ 3434964 h 3434964"/>
              <a:gd name="connsiteX2" fmla="*/ 95416 w 3315694"/>
              <a:gd name="connsiteY2" fmla="*/ 2639833 h 3434964"/>
              <a:gd name="connsiteX3" fmla="*/ 0 w 3315694"/>
              <a:gd name="connsiteY3" fmla="*/ 0 h 3434964"/>
              <a:gd name="connsiteX4" fmla="*/ 3315694 w 3315694"/>
              <a:gd name="connsiteY4" fmla="*/ 628153 h 343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5694" h="3434964">
                <a:moveTo>
                  <a:pt x="3315694" y="628153"/>
                </a:moveTo>
                <a:cubicBezTo>
                  <a:pt x="3313044" y="1563757"/>
                  <a:pt x="3310393" y="2499360"/>
                  <a:pt x="3307743" y="3434964"/>
                </a:cubicBezTo>
                <a:lnTo>
                  <a:pt x="95416" y="2639833"/>
                </a:lnTo>
                <a:lnTo>
                  <a:pt x="0" y="0"/>
                </a:lnTo>
                <a:lnTo>
                  <a:pt x="3315694" y="628153"/>
                </a:lnTo>
                <a:close/>
              </a:path>
            </a:pathLst>
          </a:custGeom>
          <a:solidFill>
            <a:srgbClr val="B88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88374-4BE7-40C1-8F10-A1E073541553}"/>
              </a:ext>
            </a:extLst>
          </p:cNvPr>
          <p:cNvSpPr txBox="1"/>
          <p:nvPr/>
        </p:nvSpPr>
        <p:spPr>
          <a:xfrm rot="323189">
            <a:off x="4732813" y="4768813"/>
            <a:ext cx="21173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ar-EG" sz="3600" dirty="0">
                <a:solidFill>
                  <a:srgbClr val="002060"/>
                </a:solidFill>
                <a:effectLst>
                  <a:glow rad="342900">
                    <a:schemeClr val="accent4">
                      <a:satMod val="175000"/>
                      <a:alpha val="68000"/>
                    </a:schemeClr>
                  </a:glow>
                </a:effectLst>
                <a:cs typeface="PT Bold Heading" panose="02010400000000000000" pitchFamily="2" charset="-78"/>
              </a:rPr>
              <a:t>صندوق المفاجآت </a:t>
            </a:r>
            <a:endParaRPr lang="en-US" sz="3600" dirty="0">
              <a:solidFill>
                <a:srgbClr val="002060"/>
              </a:solidFill>
              <a:effectLst>
                <a:glow rad="342900">
                  <a:schemeClr val="accent4">
                    <a:satMod val="175000"/>
                    <a:alpha val="68000"/>
                  </a:schemeClr>
                </a:glow>
              </a:effectLst>
              <a:cs typeface="PT Bold Heading" panose="02010400000000000000" pitchFamily="2" charset="-78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FB53FCF-0D28-4E6C-BB14-8163ECCB9C81}"/>
              </a:ext>
            </a:extLst>
          </p:cNvPr>
          <p:cNvSpPr/>
          <p:nvPr/>
        </p:nvSpPr>
        <p:spPr>
          <a:xfrm>
            <a:off x="4524634" y="3974944"/>
            <a:ext cx="2688040" cy="772417"/>
          </a:xfrm>
          <a:custGeom>
            <a:avLst/>
            <a:gdLst>
              <a:gd name="connsiteX0" fmla="*/ 3983604 w 3983604"/>
              <a:gd name="connsiteY0" fmla="*/ 1224500 h 1224500"/>
              <a:gd name="connsiteX1" fmla="*/ 3283889 w 3983604"/>
              <a:gd name="connsiteY1" fmla="*/ 580445 h 1224500"/>
              <a:gd name="connsiteX2" fmla="*/ 0 w 3983604"/>
              <a:gd name="connsiteY2" fmla="*/ 0 h 1224500"/>
              <a:gd name="connsiteX3" fmla="*/ 659958 w 3983604"/>
              <a:gd name="connsiteY3" fmla="*/ 644055 h 1224500"/>
              <a:gd name="connsiteX4" fmla="*/ 3983604 w 3983604"/>
              <a:gd name="connsiteY4" fmla="*/ 1224500 h 12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3604" h="1224500">
                <a:moveTo>
                  <a:pt x="3983604" y="1224500"/>
                </a:moveTo>
                <a:lnTo>
                  <a:pt x="3283889" y="580445"/>
                </a:lnTo>
                <a:lnTo>
                  <a:pt x="0" y="0"/>
                </a:lnTo>
                <a:lnTo>
                  <a:pt x="659958" y="644055"/>
                </a:lnTo>
                <a:lnTo>
                  <a:pt x="3983604" y="1224500"/>
                </a:lnTo>
                <a:close/>
              </a:path>
            </a:pathLst>
          </a:custGeom>
          <a:solidFill>
            <a:srgbClr val="CD9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201A183-F23D-4E09-9DF4-A7582F0A5A80}"/>
              </a:ext>
            </a:extLst>
          </p:cNvPr>
          <p:cNvSpPr/>
          <p:nvPr/>
        </p:nvSpPr>
        <p:spPr>
          <a:xfrm>
            <a:off x="7181046" y="4329733"/>
            <a:ext cx="1094531" cy="2166782"/>
          </a:xfrm>
          <a:custGeom>
            <a:avLst/>
            <a:gdLst>
              <a:gd name="connsiteX0" fmla="*/ 31805 w 1622066"/>
              <a:gd name="connsiteY0" fmla="*/ 620202 h 3434963"/>
              <a:gd name="connsiteX1" fmla="*/ 0 w 1622066"/>
              <a:gd name="connsiteY1" fmla="*/ 3434963 h 3434963"/>
              <a:gd name="connsiteX2" fmla="*/ 1550504 w 1622066"/>
              <a:gd name="connsiteY2" fmla="*/ 2623930 h 3434963"/>
              <a:gd name="connsiteX3" fmla="*/ 1622066 w 1622066"/>
              <a:gd name="connsiteY3" fmla="*/ 0 h 3434963"/>
              <a:gd name="connsiteX4" fmla="*/ 31805 w 1622066"/>
              <a:gd name="connsiteY4" fmla="*/ 620202 h 34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066" h="3434963">
                <a:moveTo>
                  <a:pt x="31805" y="620202"/>
                </a:moveTo>
                <a:lnTo>
                  <a:pt x="0" y="3434963"/>
                </a:lnTo>
                <a:lnTo>
                  <a:pt x="1550504" y="2623930"/>
                </a:lnTo>
                <a:lnTo>
                  <a:pt x="1622066" y="0"/>
                </a:lnTo>
                <a:lnTo>
                  <a:pt x="31805" y="620202"/>
                </a:lnTo>
                <a:close/>
              </a:path>
            </a:pathLst>
          </a:custGeom>
          <a:solidFill>
            <a:srgbClr val="915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7801 L 0.01407 0.07824 C 0.01836 0.06389 0.02253 0.04954 0.02722 0.03588 C 0.03086 0.02454 0.03542 0.01436 0.03907 0.00301 C 0.04063 -0.00208 0.04141 -0.0081 0.04297 -0.01342 C 0.0474 -0.02777 0.05378 -0.03703 0.05743 -0.05301 C 0.05925 -0.06088 0.06068 -0.06898 0.06276 -0.07662 C 0.06602 -0.08912 0.07071 -0.10069 0.07318 -0.11388 C 0.07461 -0.12106 0.07618 -0.12777 0.07722 -0.13495 C 0.0793 -0.15115 0.07943 -0.16828 0.08243 -0.18402 C 0.08295 -0.18634 0.08347 -0.18865 0.08373 -0.1912 C 0.08477 -0.19814 0.08503 -0.20532 0.08633 -0.21226 C 0.08854 -0.22338 0.09284 -0.23333 0.09427 -0.2449 C 0.09519 -0.25185 0.09571 -0.25926 0.09688 -0.26597 C 0.09922 -0.27824 0.10847 -0.30926 0.11146 -0.31736 C 0.11368 -0.32407 0.1168 -0.32986 0.11927 -0.33611 C 0.12162 -0.34213 0.12331 -0.34907 0.12591 -0.35486 C 0.14414 -0.39652 0.13737 -0.37963 0.15352 -0.40625 C 0.17722 -0.4456 0.14779 -0.40046 0.17331 -0.4368 C 0.17644 -0.4412 0.17904 -0.44699 0.18243 -0.45069 C 0.1849 -0.45347 0.18789 -0.45347 0.19037 -0.45555 C 0.19362 -0.4581 0.19636 -0.46226 0.19961 -0.46481 C 0.20118 -0.4662 0.20313 -0.4662 0.20482 -0.46713 C 0.21016 -0.47013 0.21524 -0.47407 0.22071 -0.47662 C 0.25065 -0.49074 0.24805 -0.48981 0.26667 -0.49513 L 0.3168 -0.49282 C 0.32071 -0.49259 0.32474 -0.49213 0.32865 -0.49051 C 0.33269 -0.48888 0.3405 -0.48356 0.3405 -0.48333 L 0.3405 -0.48356 L 0.3405 -0.48333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-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68 0.00996 L -0.06068 0.01019 C -0.03685 -0.01319 -0.05326 0.00417 -0.02513 -0.03217 C -0.02083 -0.03796 -0.01576 -0.04189 -0.01198 -0.04861 C -0.00977 -0.05254 -0.00794 -0.05717 -0.00547 -0.06041 C -0.003 -0.06342 0.00013 -0.06435 0.00247 -0.06736 C 0.00625 -0.07222 0.00924 -0.0787 0.01302 -0.08379 C 0.03086 -0.10717 0.01341 -0.08009 0.03138 -0.1 C 0.03568 -0.10486 0.03945 -0.11064 0.04323 -0.11643 C 0.04609 -0.12083 0.04844 -0.12592 0.05117 -0.13055 C 0.05456 -0.13611 0.05833 -0.14097 0.06172 -0.14676 C 0.07305 -0.16713 0.0638 -0.15625 0.07617 -0.18194 C 0.07799 -0.18588 0.08047 -0.18819 0.08268 -0.1912 C 0.08841 -0.21157 0.08125 -0.18865 0.09193 -0.21226 C 0.09349 -0.21597 0.0944 -0.22037 0.09583 -0.22407 C 0.09831 -0.23055 0.10156 -0.23611 0.10377 -0.24282 C 0.10547 -0.24791 0.10625 -0.25393 0.10768 -0.25902 C 0.11055 -0.26944 0.11406 -0.27916 0.11693 -0.28958 C 0.12161 -0.30671 0.12226 -0.31111 0.12487 -0.32453 C 0.12252 -0.44259 0.13112 -0.425 0.11562 -0.49074 C 0.11445 -0.4956 0.11289 -0.5 0.11172 -0.50463 C 0.11068 -0.50856 0.11042 -0.51296 0.10898 -0.51643 C 0.10729 -0.52083 0.1043 -0.52384 0.10247 -0.52801 C 0.09857 -0.53703 0.09635 -0.54814 0.09193 -0.55625 C 0.09062 -0.55856 0.08919 -0.56064 0.08802 -0.56319 C 0.08659 -0.5662 0.08581 -0.57014 0.08398 -0.57245 C 0.08216 -0.575 0.07969 -0.57569 0.07747 -0.57731 C 0.07565 -0.58032 0.07383 -0.58333 0.07213 -0.58657 C 0.06992 -0.5912 0.0681 -0.59652 0.06562 -0.60069 C 0.06198 -0.60671 0.05729 -0.61064 0.05377 -0.61689 C 0.05286 -0.61851 0.05221 -0.6206 0.05117 -0.62176 C 0.04818 -0.625 0.03698 -0.63379 0.03398 -0.63564 C 0.02969 -0.63842 0.02526 -0.64004 0.02083 -0.64282 C 0.0069 -0.65162 0.02825 -0.64606 0.00117 -0.65439 C -0.01146 -0.65833 -0.03698 -0.66365 -0.03698 -0.66342 C -0.0681 -0.66064 -0.09935 -0.66018 -0.13034 -0.65439 C -0.13724 -0.65324 -0.14388 -0.64814 -0.15013 -0.64282 C -0.15755 -0.63634 -0.16458 -0.62824 -0.17123 -0.61944 C -0.17292 -0.61689 -0.17487 -0.61504 -0.17643 -0.61226 C -0.17969 -0.60717 -0.18268 -0.60162 -0.18568 -0.59583 C -0.18919 -0.58935 -0.19766 -0.57152 -0.20013 -0.56319 C -0.20169 -0.55787 -0.20716 -0.52824 -0.20807 -0.52338 C -0.20951 -0.50578 -0.2112 -0.48495 -0.21328 -0.46736 C -0.21406 -0.46111 -0.21511 -0.45486 -0.21589 -0.44861 C -0.21771 -0.43495 -0.21979 -0.40833 -0.21979 -0.39953 L -0.21979 -0.29652 L -0.21979 -0.29629 L -0.21979 -0.31064 " pathEditMode="relative" rAng="0" ptsTypes="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3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0717 L -0.00222 0.00741 C -0.00091 -0.00857 -0.00013 -0.02431 0.00182 -0.03982 C 0.0026 -0.0463 0.00508 -0.05185 0.00573 -0.05833 C 0.00677 -0.06921 0.00664 -0.08033 0.00703 -0.09121 C 0.01159 -0.21667 0.00807 -0.12685 0.01107 -0.20116 C 0.00833 -0.28542 0.00716 -0.36968 0.00312 -0.45371 C 0.00273 -0.46204 0.00026 -0.46991 -0.00222 -0.47708 C -0.00586 -0.48796 -0.01172 -0.49653 -0.01537 -0.50764 C -0.02097 -0.525 -0.0181 -0.51945 -0.02188 -0.52616 L -0.02188 -0.52593 L -0.02188 -0.52616 " pathEditMode="relative" rAng="0" ptsTypes="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326BC5-FB14-4265-9307-232282AB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23393" y="443345"/>
            <a:ext cx="8387255" cy="616148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20FB88A-CFBF-4B53-BC54-F9B0F62EC492}"/>
              </a:ext>
            </a:extLst>
          </p:cNvPr>
          <p:cNvSpPr txBox="1"/>
          <p:nvPr/>
        </p:nvSpPr>
        <p:spPr>
          <a:xfrm>
            <a:off x="7316717" y="1139622"/>
            <a:ext cx="220925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التاريخ:   /      /      هـ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2603B61-D9CB-4B49-83E8-2B11F35CA18C}"/>
              </a:ext>
            </a:extLst>
          </p:cNvPr>
          <p:cNvSpPr txBox="1"/>
          <p:nvPr/>
        </p:nvSpPr>
        <p:spPr>
          <a:xfrm>
            <a:off x="7272246" y="1659618"/>
            <a:ext cx="22981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الحصة: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601B87A-9C57-4F3B-9DA5-8F0E9DE367C9}"/>
              </a:ext>
            </a:extLst>
          </p:cNvPr>
          <p:cNvGrpSpPr/>
          <p:nvPr/>
        </p:nvGrpSpPr>
        <p:grpSpPr>
          <a:xfrm>
            <a:off x="6670787" y="2437878"/>
            <a:ext cx="3501116" cy="1277191"/>
            <a:chOff x="6608618" y="3010295"/>
            <a:chExt cx="3832192" cy="127719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41EF394-71A1-44C6-A77B-6D31BE1A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3010295"/>
              <a:ext cx="3832192" cy="1277191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9B2D160D-CB08-4EF8-B706-65213517E6C2}"/>
                </a:ext>
              </a:extLst>
            </p:cNvPr>
            <p:cNvSpPr txBox="1"/>
            <p:nvPr/>
          </p:nvSpPr>
          <p:spPr>
            <a:xfrm>
              <a:off x="7420084" y="3361014"/>
              <a:ext cx="222048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موضوع درسنا اليوم</a:t>
              </a: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523845" y="3246327"/>
            <a:ext cx="416331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السلامة في تناول الدواء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67D504-8685-4CF7-B565-1664CB6FAC9B}"/>
              </a:ext>
            </a:extLst>
          </p:cNvPr>
          <p:cNvSpPr/>
          <p:nvPr/>
        </p:nvSpPr>
        <p:spPr>
          <a:xfrm>
            <a:off x="3067403" y="4261543"/>
            <a:ext cx="3408218" cy="678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افتحي الكتاب صفحة </a:t>
            </a:r>
            <a:r>
              <a:rPr lang="ar-SA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ودوني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8BBE37-26D3-4A6A-9ABC-35BB23346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24" y="719511"/>
            <a:ext cx="4687839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797269" y="122953"/>
            <a:ext cx="8573097" cy="13051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طالبتي الصغيرة هيا بنا نطبق (استراتيجية –جدول التعلم) </a:t>
            </a:r>
          </a:p>
          <a:p>
            <a:pPr algn="ctr">
              <a:lnSpc>
                <a:spcPct val="150000"/>
              </a:lnSpc>
            </a:pPr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1821634" y="1428118"/>
            <a:ext cx="8573097" cy="553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418510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أعلم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9" y="2954413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أريد أن أتعلم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819638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تعلمت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1E466B-2254-4AFB-B532-8019658D3CB3}"/>
              </a:ext>
            </a:extLst>
          </p:cNvPr>
          <p:cNvSpPr txBox="1"/>
          <p:nvPr/>
        </p:nvSpPr>
        <p:spPr>
          <a:xfrm>
            <a:off x="7998487" y="4323220"/>
            <a:ext cx="1880837" cy="33855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المريض يذهب للطبيب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474B99B-98DA-4746-B2A9-CBD190C773A0}"/>
              </a:ext>
            </a:extLst>
          </p:cNvPr>
          <p:cNvSpPr txBox="1"/>
          <p:nvPr/>
        </p:nvSpPr>
        <p:spPr>
          <a:xfrm>
            <a:off x="5344390" y="3745100"/>
            <a:ext cx="189114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مفهوم الدواء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2471882" y="4711845"/>
            <a:ext cx="1863011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نهاية الحصة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259BD64-4D0C-4D39-84ED-A43A5FFFD2A8}"/>
              </a:ext>
            </a:extLst>
          </p:cNvPr>
          <p:cNvSpPr txBox="1"/>
          <p:nvPr/>
        </p:nvSpPr>
        <p:spPr>
          <a:xfrm>
            <a:off x="7822447" y="5051595"/>
            <a:ext cx="2098555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نصرف الدواء من الصيدلية حسب الوصفة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44A82A2-10E7-426A-A923-A72973760727}"/>
              </a:ext>
            </a:extLst>
          </p:cNvPr>
          <p:cNvSpPr txBox="1"/>
          <p:nvPr/>
        </p:nvSpPr>
        <p:spPr>
          <a:xfrm>
            <a:off x="5133097" y="4221762"/>
            <a:ext cx="2098555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اشكال الادوية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51DD586-5A27-41AD-BD24-560C9EBACB93}"/>
              </a:ext>
            </a:extLst>
          </p:cNvPr>
          <p:cNvSpPr txBox="1"/>
          <p:nvPr/>
        </p:nvSpPr>
        <p:spPr>
          <a:xfrm>
            <a:off x="5133097" y="4728429"/>
            <a:ext cx="2098555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ar-SA" b="1" dirty="0"/>
              <a:t>متي نستعمل الادوية</a:t>
            </a:r>
            <a:endParaRPr lang="en-US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CB5C170-64B6-43ED-B196-97612009C8C9}"/>
              </a:ext>
            </a:extLst>
          </p:cNvPr>
          <p:cNvSpPr txBox="1"/>
          <p:nvPr/>
        </p:nvSpPr>
        <p:spPr>
          <a:xfrm>
            <a:off x="5344390" y="5464258"/>
            <a:ext cx="1887262" cy="6463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ar-SA" b="1" dirty="0"/>
              <a:t>عدم استخدام أدوية الآخرين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C20E37E-13BC-4A03-A5C1-F88E8172190C}"/>
              </a:ext>
            </a:extLst>
          </p:cNvPr>
          <p:cNvSpPr txBox="1"/>
          <p:nvPr/>
        </p:nvSpPr>
        <p:spPr>
          <a:xfrm>
            <a:off x="8029856" y="3789756"/>
            <a:ext cx="18598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تعلمت بالحصة السابقة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2" grpId="0" animBg="1"/>
      <p:bldP spid="14" grpId="0" animBg="1"/>
      <p:bldP spid="15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جمة: 10 نقاط 2">
            <a:extLst>
              <a:ext uri="{FF2B5EF4-FFF2-40B4-BE49-F238E27FC236}">
                <a16:creationId xmlns:a16="http://schemas.microsoft.com/office/drawing/2014/main" id="{248B215F-FED9-4B34-9E66-E88887C75136}"/>
              </a:ext>
            </a:extLst>
          </p:cNvPr>
          <p:cNvSpPr/>
          <p:nvPr/>
        </p:nvSpPr>
        <p:spPr>
          <a:xfrm>
            <a:off x="9296399" y="69273"/>
            <a:ext cx="2452255" cy="206432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قصة التهيئة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0134B07-F88E-4161-A118-5BC060CFCEA6}"/>
              </a:ext>
            </a:extLst>
          </p:cNvPr>
          <p:cNvSpPr txBox="1"/>
          <p:nvPr/>
        </p:nvSpPr>
        <p:spPr>
          <a:xfrm>
            <a:off x="2294021" y="1569099"/>
            <a:ext cx="6801853" cy="3719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943610" algn="l"/>
                <a:tab pos="2048510" algn="l"/>
              </a:tabLst>
            </a:pPr>
            <a:r>
              <a:rPr lang="ar-SA" sz="2400" b="1" dirty="0">
                <a:solidFill>
                  <a:srgbClr val="92CDDC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باتَ خالدٌ ليلةَ الخميسِ كئيباً بِسَبَبِ آلامٍ في أسْنانِهِ ، اِتَّصَلَ بصديقِهِ سالمٍ ، وطَلَبَ منْهُ أنْ يَصْحَبَهُ إلى عيادةِ طبيبِ الأسنانِ القريبِ من بيتهِ ، لَقيَا في العيادةِ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943610" algn="l"/>
                <a:tab pos="2048510" algn="l"/>
              </a:tabLst>
            </a:pPr>
            <a:r>
              <a:rPr lang="ar-SA" sz="2400" b="1" dirty="0">
                <a:solidFill>
                  <a:srgbClr val="92CDDC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ناساً كثيرينَ فانْتَظَرا بعضَ الوقتِ وهما يقرآن كل في كتاب ، حتَّى جاءَ دورُه . وبعدما فحصَهُ الطَّبيبُ وجَدَ نخْراً في أحَدِ أضْراسِهِ ، وخَرَّاجاً في الفَكِّ حَوْلَهُ ،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943610" algn="l"/>
                <a:tab pos="2048510" algn="l"/>
              </a:tabLst>
            </a:pPr>
            <a:r>
              <a:rPr lang="ar-SA" sz="2400" b="1" dirty="0">
                <a:solidFill>
                  <a:srgbClr val="92CDDC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أخذَ الطبيبُ صورةً شعاعِيَّةً لِلْفَكَّيْن ، لِيُقَرِّرَ ما يجِبُ عَمَلُهُ بالضبْطِ . ثُمَّ كتبَ دواءً لِمعالجةِ الالتهابِ أولاً ، تمْهيداً للجراحة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5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DFAE149-446A-46F9-A84D-CAF0DE512385}"/>
              </a:ext>
            </a:extLst>
          </p:cNvPr>
          <p:cNvSpPr/>
          <p:nvPr/>
        </p:nvSpPr>
        <p:spPr>
          <a:xfrm>
            <a:off x="8393600" y="1878827"/>
            <a:ext cx="1973832" cy="8009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الدواء</a:t>
            </a:r>
            <a:endParaRPr lang="ar-SA" sz="4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A6D44AA1-8ED2-4D25-BE51-661250197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633534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المزاوجة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018897B4-5224-4715-A2EB-3B91642172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2543" y="2715398"/>
            <a:ext cx="4739232" cy="857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2D7C037-A783-4882-835F-A42BA454B02D}"/>
              </a:ext>
            </a:extLst>
          </p:cNvPr>
          <p:cNvSpPr/>
          <p:nvPr/>
        </p:nvSpPr>
        <p:spPr>
          <a:xfrm>
            <a:off x="8393600" y="3428870"/>
            <a:ext cx="1973832" cy="800963"/>
          </a:xfrm>
          <a:prstGeom prst="roundRect">
            <a:avLst/>
          </a:prstGeom>
          <a:solidFill>
            <a:srgbClr val="E87E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السلامة</a:t>
            </a:r>
            <a:endParaRPr lang="ar-SA" sz="4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4C9DF0A-BFB8-4751-BE8F-BDB7BA2FE437}"/>
              </a:ext>
            </a:extLst>
          </p:cNvPr>
          <p:cNvSpPr/>
          <p:nvPr/>
        </p:nvSpPr>
        <p:spPr>
          <a:xfrm>
            <a:off x="8393600" y="4978914"/>
            <a:ext cx="1973832" cy="8009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المضاد</a:t>
            </a:r>
            <a:endParaRPr lang="ar-SA" sz="4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1702A46-A4F5-4CB0-8C8F-40FAE4C09847}"/>
              </a:ext>
            </a:extLst>
          </p:cNvPr>
          <p:cNvSpPr/>
          <p:nvPr/>
        </p:nvSpPr>
        <p:spPr>
          <a:xfrm>
            <a:off x="1635137" y="6001964"/>
            <a:ext cx="4844716" cy="8009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هو العلاج الذي يصرفه الطبيب للمريض</a:t>
            </a:r>
            <a:endParaRPr lang="ar-SA" sz="5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224B36C-06F2-4CC2-A8DC-CE771FAB131D}"/>
              </a:ext>
            </a:extLst>
          </p:cNvPr>
          <p:cNvSpPr/>
          <p:nvPr/>
        </p:nvSpPr>
        <p:spPr>
          <a:xfrm>
            <a:off x="1635137" y="3572712"/>
            <a:ext cx="4844716" cy="1806684"/>
          </a:xfrm>
          <a:prstGeom prst="roundRect">
            <a:avLst/>
          </a:prstGeom>
          <a:solidFill>
            <a:srgbClr val="D699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 هي المحافظة على الأرواح باتخاذ الاحتياطيات الوقائية لمنع وقوع الضرر بإذن الله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1192497-232B-4BB6-A4F6-3B0CC43879EF}"/>
              </a:ext>
            </a:extLst>
          </p:cNvPr>
          <p:cNvSpPr/>
          <p:nvPr/>
        </p:nvSpPr>
        <p:spPr>
          <a:xfrm>
            <a:off x="1651179" y="1878827"/>
            <a:ext cx="4828674" cy="800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0" dirty="0">
                <a:solidFill>
                  <a:schemeClr val="tx1"/>
                </a:solidFill>
                <a:effectLst/>
                <a:latin typeface="Helvetica Neue"/>
              </a:rPr>
              <a:t>هو عبارة عن مادة أو مركب يقتل أو يثبط نمو الجراثيم</a:t>
            </a:r>
            <a:endParaRPr lang="ar-SA" sz="2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529B16B-63F8-48F1-954C-003A5F1BBB17}"/>
              </a:ext>
            </a:extLst>
          </p:cNvPr>
          <p:cNvSpPr txBox="1"/>
          <p:nvPr/>
        </p:nvSpPr>
        <p:spPr>
          <a:xfrm>
            <a:off x="3339889" y="279378"/>
            <a:ext cx="738535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توصلي لمعنى المفاهيم من خلال اختيار اللون في العمود (أ)  وما يناسبه في العمود (ب)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0B296FC-B230-4D14-96FB-95DDDBE5B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21727" y="774360"/>
            <a:ext cx="903469" cy="90346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6B7DDE9-8802-4E34-86FC-2587E8E6E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14932" y="730399"/>
            <a:ext cx="857156" cy="857156"/>
          </a:xfrm>
          <a:prstGeom prst="rect">
            <a:avLst/>
          </a:prstGeom>
        </p:spPr>
      </p:pic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34C5FCF5-67E9-4237-BFC6-65F312DE0478}"/>
              </a:ext>
            </a:extLst>
          </p:cNvPr>
          <p:cNvCxnSpPr>
            <a:cxnSpLocks/>
          </p:cNvCxnSpPr>
          <p:nvPr/>
        </p:nvCxnSpPr>
        <p:spPr>
          <a:xfrm flipH="1">
            <a:off x="6265653" y="2412256"/>
            <a:ext cx="2127947" cy="40773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7BD06E83-428D-4E4F-9A43-F3AE3CC9F535}"/>
              </a:ext>
            </a:extLst>
          </p:cNvPr>
          <p:cNvCxnSpPr>
            <a:cxnSpLocks/>
          </p:cNvCxnSpPr>
          <p:nvPr/>
        </p:nvCxnSpPr>
        <p:spPr>
          <a:xfrm flipH="1">
            <a:off x="5787216" y="3986128"/>
            <a:ext cx="2820584" cy="953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CD6E33C5-F62E-4B2B-8679-13E4C0B9EA16}"/>
              </a:ext>
            </a:extLst>
          </p:cNvPr>
          <p:cNvCxnSpPr>
            <a:cxnSpLocks/>
          </p:cNvCxnSpPr>
          <p:nvPr/>
        </p:nvCxnSpPr>
        <p:spPr>
          <a:xfrm flipH="1" flipV="1">
            <a:off x="6026435" y="2378863"/>
            <a:ext cx="2713483" cy="29051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2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383A2D-671E-481F-816F-B3659DDC7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99" y="1732547"/>
            <a:ext cx="8566485" cy="5031492"/>
          </a:xfrm>
          <a:prstGeom prst="rect">
            <a:avLst/>
          </a:prstGeom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BB98E381-FEED-4A75-BC24-633DC8642830}"/>
              </a:ext>
            </a:extLst>
          </p:cNvPr>
          <p:cNvCxnSpPr>
            <a:cxnSpLocks/>
          </p:cNvCxnSpPr>
          <p:nvPr/>
        </p:nvCxnSpPr>
        <p:spPr>
          <a:xfrm>
            <a:off x="4711939" y="3692484"/>
            <a:ext cx="3686104" cy="22726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1D16772B-7A30-4983-ACED-897E50ED7D20}"/>
              </a:ext>
            </a:extLst>
          </p:cNvPr>
          <p:cNvCxnSpPr>
            <a:cxnSpLocks/>
          </p:cNvCxnSpPr>
          <p:nvPr/>
        </p:nvCxnSpPr>
        <p:spPr>
          <a:xfrm>
            <a:off x="6065521" y="3718376"/>
            <a:ext cx="2241205" cy="22726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746532D-40CC-4E9C-B89B-49A8C5B018F3}"/>
              </a:ext>
            </a:extLst>
          </p:cNvPr>
          <p:cNvCxnSpPr>
            <a:cxnSpLocks/>
          </p:cNvCxnSpPr>
          <p:nvPr/>
        </p:nvCxnSpPr>
        <p:spPr>
          <a:xfrm flipH="1">
            <a:off x="3668523" y="3590896"/>
            <a:ext cx="4039277" cy="22726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3934EC6D-FD5D-4DF2-AC2D-C475B56F3567}"/>
              </a:ext>
            </a:extLst>
          </p:cNvPr>
          <p:cNvCxnSpPr>
            <a:cxnSpLocks/>
          </p:cNvCxnSpPr>
          <p:nvPr/>
        </p:nvCxnSpPr>
        <p:spPr>
          <a:xfrm flipH="1">
            <a:off x="3617064" y="3692484"/>
            <a:ext cx="5779599" cy="21860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C475E90C-60BF-4CF0-B4C7-87B5A7F6DBD8}"/>
              </a:ext>
            </a:extLst>
          </p:cNvPr>
          <p:cNvCxnSpPr>
            <a:cxnSpLocks/>
          </p:cNvCxnSpPr>
          <p:nvPr/>
        </p:nvCxnSpPr>
        <p:spPr>
          <a:xfrm>
            <a:off x="2899736" y="3819964"/>
            <a:ext cx="3242972" cy="218608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جدول 25">
            <a:extLst>
              <a:ext uri="{FF2B5EF4-FFF2-40B4-BE49-F238E27FC236}">
                <a16:creationId xmlns:a16="http://schemas.microsoft.com/office/drawing/2014/main" id="{26DCA8E5-3507-4EC3-B9C2-A8796F39F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43493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النصف و النصف الاخر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-274563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معر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3197</TotalTime>
  <Words>355</Words>
  <Application>Microsoft Office PowerPoint</Application>
  <PresentationFormat>شاشة عريضة</PresentationFormat>
  <Paragraphs>93</Paragraphs>
  <Slides>21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Andalus</vt:lpstr>
      <vt:lpstr>Arial</vt:lpstr>
      <vt:lpstr>Calibri</vt:lpstr>
      <vt:lpstr>Gill Sans MT</vt:lpstr>
      <vt:lpstr>Helvetica Neue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أحلام بنت الحازمي</cp:lastModifiedBy>
  <cp:revision>214</cp:revision>
  <dcterms:created xsi:type="dcterms:W3CDTF">2015-03-15T08:01:51Z</dcterms:created>
  <dcterms:modified xsi:type="dcterms:W3CDTF">2021-09-11T19:54:11Z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