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72" r:id="rId1"/>
  </p:sldMasterIdLst>
  <p:sldIdLst>
    <p:sldId id="262" r:id="rId2"/>
    <p:sldId id="260" r:id="rId3"/>
    <p:sldId id="339" r:id="rId4"/>
    <p:sldId id="378" r:id="rId5"/>
    <p:sldId id="361" r:id="rId6"/>
    <p:sldId id="380" r:id="rId7"/>
    <p:sldId id="371" r:id="rId8"/>
    <p:sldId id="381" r:id="rId9"/>
    <p:sldId id="382" r:id="rId10"/>
    <p:sldId id="383" r:id="rId11"/>
    <p:sldId id="384" r:id="rId12"/>
    <p:sldId id="372" r:id="rId13"/>
    <p:sldId id="385" r:id="rId14"/>
    <p:sldId id="386" r:id="rId15"/>
    <p:sldId id="387"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zuUQwtT/y5RjL9TuamSdQ==" hashData="JpvGpKIG7ar7UFre3wGtjLG43X6hTa+7g3t8q48D2GioV1hVuo3RLtVu7jHz4hhDQN/VGOS4olIBv6JBXxfkI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99E91"/>
    <a:srgbClr val="0000CC"/>
    <a:srgbClr val="62DBC8"/>
    <a:srgbClr val="E3F9F5"/>
    <a:srgbClr val="D0E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294" autoAdjust="0"/>
    <p:restoredTop sz="94637"/>
  </p:normalViewPr>
  <p:slideViewPr>
    <p:cSldViewPr snapToGrid="0" snapToObjects="1">
      <p:cViewPr varScale="1">
        <p:scale>
          <a:sx n="78" d="100"/>
          <a:sy n="78" d="100"/>
        </p:scale>
        <p:origin x="4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729EBBA8-75FD-A447-A068-85CC6716C3BC}" type="datetimeFigureOut">
              <a:rPr lang="ar-SA" smtClean="0"/>
              <a:t>10/03/43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10042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29EBBA8-75FD-A447-A068-85CC6716C3BC}" type="datetimeFigureOut">
              <a:rPr lang="ar-SA" smtClean="0"/>
              <a:t>10/03/43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414014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29EBBA8-75FD-A447-A068-85CC6716C3BC}" type="datetimeFigureOut">
              <a:rPr lang="ar-SA" smtClean="0"/>
              <a:t>10/03/43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141835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29EBBA8-75FD-A447-A068-85CC6716C3BC}" type="datetimeFigureOut">
              <a:rPr lang="ar-SA" smtClean="0"/>
              <a:t>10/03/43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279420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729EBBA8-75FD-A447-A068-85CC6716C3BC}" type="datetimeFigureOut">
              <a:rPr lang="ar-SA" smtClean="0"/>
              <a:t>10/03/43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35975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729EBBA8-75FD-A447-A068-85CC6716C3BC}" type="datetimeFigureOut">
              <a:rPr lang="ar-SA" smtClean="0"/>
              <a:t>10/03/43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34244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729EBBA8-75FD-A447-A068-85CC6716C3BC}" type="datetimeFigureOut">
              <a:rPr lang="ar-SA" smtClean="0"/>
              <a:t>10/03/43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302868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729EBBA8-75FD-A447-A068-85CC6716C3BC}" type="datetimeFigureOut">
              <a:rPr lang="ar-SA" smtClean="0"/>
              <a:t>10/03/43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131013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EBBA8-75FD-A447-A068-85CC6716C3BC}" type="datetimeFigureOut">
              <a:rPr lang="ar-SA" smtClean="0"/>
              <a:t>10/03/43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112808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729EBBA8-75FD-A447-A068-85CC6716C3BC}" type="datetimeFigureOut">
              <a:rPr lang="ar-SA" smtClean="0"/>
              <a:t>10/03/43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105930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729EBBA8-75FD-A447-A068-85CC6716C3BC}" type="datetimeFigureOut">
              <a:rPr lang="ar-SA" smtClean="0"/>
              <a:t>10/03/43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389249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EBBA8-75FD-A447-A068-85CC6716C3BC}" type="datetimeFigureOut">
              <a:rPr lang="ar-SA" smtClean="0"/>
              <a:t>10/03/43</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D7EFC-56EE-A840-9FDE-017ED200B201}" type="slidenum">
              <a:rPr lang="ar-SA" smtClean="0"/>
              <a:t>‹#›</a:t>
            </a:fld>
            <a:endParaRPr lang="ar-SA"/>
          </a:p>
        </p:txBody>
      </p:sp>
    </p:spTree>
    <p:extLst>
      <p:ext uri="{BB962C8B-B14F-4D97-AF65-F5344CB8AC3E}">
        <p14:creationId xmlns:p14="http://schemas.microsoft.com/office/powerpoint/2010/main" val="1424379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AutoShape 13">
            <a:extLst>
              <a:ext uri="{FF2B5EF4-FFF2-40B4-BE49-F238E27FC236}">
                <a16:creationId xmlns:a16="http://schemas.microsoft.com/office/drawing/2014/main" id="{22F58B63-AE55-134C-BFA6-43D6F26B6D2F}"/>
              </a:ext>
            </a:extLst>
          </p:cNvPr>
          <p:cNvSpPr/>
          <p:nvPr/>
        </p:nvSpPr>
        <p:spPr>
          <a:xfrm rot="16200000">
            <a:off x="896378" y="5470088"/>
            <a:ext cx="171938" cy="3724906"/>
          </a:xfrm>
          <a:prstGeom prst="rect">
            <a:avLst/>
          </a:prstGeom>
          <a:solidFill>
            <a:srgbClr val="E3F9F5">
              <a:alpha val="49803"/>
            </a:srgbClr>
          </a:solidFill>
        </p:spPr>
      </p:sp>
      <p:sp>
        <p:nvSpPr>
          <p:cNvPr id="24" name="مربع نص 23">
            <a:extLst>
              <a:ext uri="{FF2B5EF4-FFF2-40B4-BE49-F238E27FC236}">
                <a16:creationId xmlns:a16="http://schemas.microsoft.com/office/drawing/2014/main" id="{5ED1A0FC-0D87-43DD-88C5-000E3CFCB772}"/>
              </a:ext>
            </a:extLst>
          </p:cNvPr>
          <p:cNvSpPr txBox="1"/>
          <p:nvPr/>
        </p:nvSpPr>
        <p:spPr>
          <a:xfrm>
            <a:off x="1532379" y="3008006"/>
            <a:ext cx="6268677" cy="561500"/>
          </a:xfrm>
          <a:prstGeom prst="rect">
            <a:avLst/>
          </a:prstGeom>
          <a:noFill/>
        </p:spPr>
        <p:txBody>
          <a:bodyPr wrap="square" rtlCol="1">
            <a:spAutoFit/>
          </a:bodyPr>
          <a:lstStyle/>
          <a:p>
            <a:pPr algn="ctr">
              <a:lnSpc>
                <a:spcPts val="3545"/>
              </a:lnSpc>
              <a:spcBef>
                <a:spcPts val="1477"/>
              </a:spcBef>
            </a:pPr>
            <a:r>
              <a:rPr lang="ar-SA" sz="3446" b="1"/>
              <a:t>ألعاب </a:t>
            </a:r>
            <a:r>
              <a:rPr lang="ar-SA" sz="3446" b="1" dirty="0"/>
              <a:t>القوى</a:t>
            </a:r>
          </a:p>
        </p:txBody>
      </p:sp>
      <p:pic>
        <p:nvPicPr>
          <p:cNvPr id="31" name="صورة 30">
            <a:extLst>
              <a:ext uri="{FF2B5EF4-FFF2-40B4-BE49-F238E27FC236}">
                <a16:creationId xmlns:a16="http://schemas.microsoft.com/office/drawing/2014/main" id="{2AA559AE-5419-4274-A7A5-B10A08DA6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7601" y="-509493"/>
            <a:ext cx="2419099" cy="2419099"/>
          </a:xfrm>
          <a:prstGeom prst="rect">
            <a:avLst/>
          </a:prstGeom>
        </p:spPr>
      </p:pic>
      <p:pic>
        <p:nvPicPr>
          <p:cNvPr id="38" name="Picture 3">
            <a:extLst>
              <a:ext uri="{FF2B5EF4-FFF2-40B4-BE49-F238E27FC236}">
                <a16:creationId xmlns:a16="http://schemas.microsoft.com/office/drawing/2014/main" id="{1795F6E6-BDCB-4038-BD84-CE0C9B4FCCC2}"/>
              </a:ext>
            </a:extLst>
          </p:cNvPr>
          <p:cNvPicPr>
            <a:picLocks noChangeAspect="1"/>
          </p:cNvPicPr>
          <p:nvPr/>
        </p:nvPicPr>
        <p:blipFill>
          <a:blip r:embed="rId3"/>
          <a:srcRect r="6941"/>
          <a:stretch>
            <a:fillRect/>
          </a:stretch>
        </p:blipFill>
        <p:spPr>
          <a:xfrm>
            <a:off x="8173611" y="228600"/>
            <a:ext cx="2341989" cy="1192276"/>
          </a:xfrm>
          <a:prstGeom prst="rect">
            <a:avLst/>
          </a:prstGeom>
        </p:spPr>
      </p:pic>
      <p:grpSp>
        <p:nvGrpSpPr>
          <p:cNvPr id="45" name="Group 7">
            <a:extLst>
              <a:ext uri="{FF2B5EF4-FFF2-40B4-BE49-F238E27FC236}">
                <a16:creationId xmlns:a16="http://schemas.microsoft.com/office/drawing/2014/main" id="{92F00F3B-959B-43FD-B8F7-9004EB478E3C}"/>
              </a:ext>
            </a:extLst>
          </p:cNvPr>
          <p:cNvGrpSpPr/>
          <p:nvPr/>
        </p:nvGrpSpPr>
        <p:grpSpPr>
          <a:xfrm>
            <a:off x="8723084" y="6403934"/>
            <a:ext cx="738161" cy="332062"/>
            <a:chOff x="0" y="0"/>
            <a:chExt cx="689460" cy="313078"/>
          </a:xfrm>
        </p:grpSpPr>
        <p:pic>
          <p:nvPicPr>
            <p:cNvPr id="46" name="Picture 8">
              <a:extLst>
                <a:ext uri="{FF2B5EF4-FFF2-40B4-BE49-F238E27FC236}">
                  <a16:creationId xmlns:a16="http://schemas.microsoft.com/office/drawing/2014/main" id="{EB34B5EF-A22F-42CB-8495-3BCA67B85C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6382" y="0"/>
              <a:ext cx="313078" cy="313078"/>
            </a:xfrm>
            <a:prstGeom prst="rect">
              <a:avLst/>
            </a:prstGeom>
          </p:spPr>
        </p:pic>
        <p:pic>
          <p:nvPicPr>
            <p:cNvPr id="47" name="Picture 9">
              <a:extLst>
                <a:ext uri="{FF2B5EF4-FFF2-40B4-BE49-F238E27FC236}">
                  <a16:creationId xmlns:a16="http://schemas.microsoft.com/office/drawing/2014/main" id="{036C0B42-71AD-48D6-9E8A-2E6ECD06E3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13078" cy="313078"/>
            </a:xfrm>
            <a:prstGeom prst="rect">
              <a:avLst/>
            </a:prstGeom>
          </p:spPr>
        </p:pic>
      </p:grpSp>
      <p:pic>
        <p:nvPicPr>
          <p:cNvPr id="48" name="Picture 10">
            <a:extLst>
              <a:ext uri="{FF2B5EF4-FFF2-40B4-BE49-F238E27FC236}">
                <a16:creationId xmlns:a16="http://schemas.microsoft.com/office/drawing/2014/main" id="{A31A1EF3-B56F-441C-AF03-0733F32B7B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89770" y="6462470"/>
            <a:ext cx="836219" cy="253906"/>
          </a:xfrm>
          <a:prstGeom prst="rect">
            <a:avLst/>
          </a:prstGeom>
        </p:spPr>
      </p:pic>
      <p:sp>
        <p:nvSpPr>
          <p:cNvPr id="49" name="TextBox 11">
            <a:extLst>
              <a:ext uri="{FF2B5EF4-FFF2-40B4-BE49-F238E27FC236}">
                <a16:creationId xmlns:a16="http://schemas.microsoft.com/office/drawing/2014/main" id="{C555CE1A-162F-4864-94BD-F7C881D9594E}"/>
              </a:ext>
            </a:extLst>
          </p:cNvPr>
          <p:cNvSpPr txBox="1"/>
          <p:nvPr/>
        </p:nvSpPr>
        <p:spPr>
          <a:xfrm>
            <a:off x="9448079" y="6524775"/>
            <a:ext cx="1270719" cy="179793"/>
          </a:xfrm>
          <a:prstGeom prst="rect">
            <a:avLst/>
          </a:prstGeom>
        </p:spPr>
        <p:txBody>
          <a:bodyPr wrap="square" lIns="0" tIns="0" rIns="0" bIns="0" rtlCol="0" anchor="t">
            <a:spAutoFit/>
          </a:bodyPr>
          <a:lstStyle/>
          <a:p>
            <a:pPr algn="ctr">
              <a:lnSpc>
                <a:spcPts val="600"/>
              </a:lnSpc>
              <a:spcBef>
                <a:spcPct val="0"/>
              </a:spcBef>
            </a:pPr>
            <a:endParaRPr sz="3200" b="1" dirty="0"/>
          </a:p>
          <a:p>
            <a:pPr algn="ctr">
              <a:lnSpc>
                <a:spcPts val="600"/>
              </a:lnSpc>
              <a:spcBef>
                <a:spcPct val="0"/>
              </a:spcBef>
            </a:pPr>
            <a:r>
              <a:rPr lang="en-US" sz="1333" b="1" dirty="0">
                <a:solidFill>
                  <a:srgbClr val="000000"/>
                </a:solidFill>
                <a:latin typeface="Adobe Gothic Std B" panose="020B0800000000000000" pitchFamily="34" charset="-128"/>
                <a:ea typeface="Adobe Gothic Std B" panose="020B0800000000000000" pitchFamily="34" charset="-128"/>
              </a:rPr>
              <a:t>@</a:t>
            </a:r>
            <a:r>
              <a:rPr lang="en-US" sz="1333" b="1" dirty="0" err="1">
                <a:solidFill>
                  <a:srgbClr val="000000"/>
                </a:solidFill>
                <a:latin typeface="Adobe Gothic Std B" panose="020B0800000000000000" pitchFamily="34" charset="-128"/>
                <a:ea typeface="Adobe Gothic Std B" panose="020B0800000000000000" pitchFamily="34" charset="-128"/>
              </a:rPr>
              <a:t>BadaniaSaudi</a:t>
            </a:r>
            <a:r>
              <a:rPr lang="en-US" sz="1333" b="1" dirty="0">
                <a:solidFill>
                  <a:srgbClr val="000000"/>
                </a:solidFill>
                <a:latin typeface="Adobe Gothic Std B" panose="020B0800000000000000" pitchFamily="34" charset="-128"/>
                <a:ea typeface="Adobe Gothic Std B" panose="020B0800000000000000" pitchFamily="34" charset="-128"/>
              </a:rPr>
              <a:t> </a:t>
            </a:r>
          </a:p>
        </p:txBody>
      </p:sp>
      <p:pic>
        <p:nvPicPr>
          <p:cNvPr id="50" name="Picture 12">
            <a:extLst>
              <a:ext uri="{FF2B5EF4-FFF2-40B4-BE49-F238E27FC236}">
                <a16:creationId xmlns:a16="http://schemas.microsoft.com/office/drawing/2014/main" id="{B873A10A-88B0-464E-AB8A-DDBF8E0D08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00134" y="6193006"/>
            <a:ext cx="552509" cy="552509"/>
          </a:xfrm>
          <a:prstGeom prst="rect">
            <a:avLst/>
          </a:prstGeom>
        </p:spPr>
      </p:pic>
      <p:grpSp>
        <p:nvGrpSpPr>
          <p:cNvPr id="51" name="Group 2">
            <a:extLst>
              <a:ext uri="{FF2B5EF4-FFF2-40B4-BE49-F238E27FC236}">
                <a16:creationId xmlns:a16="http://schemas.microsoft.com/office/drawing/2014/main" id="{A497084F-9487-4909-95A8-D7C2C12F1B4E}"/>
              </a:ext>
            </a:extLst>
          </p:cNvPr>
          <p:cNvGrpSpPr/>
          <p:nvPr/>
        </p:nvGrpSpPr>
        <p:grpSpPr>
          <a:xfrm>
            <a:off x="4542972" y="337821"/>
            <a:ext cx="3846138" cy="715319"/>
            <a:chOff x="601071" y="5"/>
            <a:chExt cx="24897683" cy="1430637"/>
          </a:xfrm>
        </p:grpSpPr>
        <p:sp>
          <p:nvSpPr>
            <p:cNvPr id="52" name="AutoShape 3">
              <a:extLst>
                <a:ext uri="{FF2B5EF4-FFF2-40B4-BE49-F238E27FC236}">
                  <a16:creationId xmlns:a16="http://schemas.microsoft.com/office/drawing/2014/main" id="{D955C316-DD45-4947-9368-5B767326A658}"/>
                </a:ext>
              </a:extLst>
            </p:cNvPr>
            <p:cNvSpPr/>
            <p:nvPr/>
          </p:nvSpPr>
          <p:spPr>
            <a:xfrm rot="16200000">
              <a:off x="12896803" y="-11144490"/>
              <a:ext cx="279400" cy="24870864"/>
            </a:xfrm>
            <a:prstGeom prst="rect">
              <a:avLst/>
            </a:prstGeom>
            <a:solidFill>
              <a:srgbClr val="62DBC8">
                <a:alpha val="49803"/>
              </a:srgbClr>
            </a:solidFill>
          </p:spPr>
        </p:sp>
        <p:sp>
          <p:nvSpPr>
            <p:cNvPr id="53" name="AutoShape 4">
              <a:extLst>
                <a:ext uri="{FF2B5EF4-FFF2-40B4-BE49-F238E27FC236}">
                  <a16:creationId xmlns:a16="http://schemas.microsoft.com/office/drawing/2014/main" id="{7891827A-4F37-441E-B9C7-40A25AD8317B}"/>
                </a:ext>
              </a:extLst>
            </p:cNvPr>
            <p:cNvSpPr/>
            <p:nvPr/>
          </p:nvSpPr>
          <p:spPr>
            <a:xfrm rot="16200000">
              <a:off x="12923618" y="-11718017"/>
              <a:ext cx="279400" cy="24870872"/>
            </a:xfrm>
            <a:prstGeom prst="rect">
              <a:avLst/>
            </a:prstGeom>
            <a:solidFill>
              <a:srgbClr val="62DBC8"/>
            </a:solidFill>
          </p:spPr>
        </p:sp>
        <p:sp>
          <p:nvSpPr>
            <p:cNvPr id="54" name="AutoShape 5">
              <a:extLst>
                <a:ext uri="{FF2B5EF4-FFF2-40B4-BE49-F238E27FC236}">
                  <a16:creationId xmlns:a16="http://schemas.microsoft.com/office/drawing/2014/main" id="{D472FCE2-8C6C-4502-9A7C-F56AC7F8FD35}"/>
                </a:ext>
              </a:extLst>
            </p:cNvPr>
            <p:cNvSpPr/>
            <p:nvPr/>
          </p:nvSpPr>
          <p:spPr>
            <a:xfrm rot="16200000">
              <a:off x="12907202" y="-12279314"/>
              <a:ext cx="282562" cy="24841200"/>
            </a:xfrm>
            <a:prstGeom prst="rect">
              <a:avLst/>
            </a:prstGeom>
            <a:solidFill>
              <a:srgbClr val="62DBC8">
                <a:alpha val="49803"/>
              </a:srgbClr>
            </a:solidFill>
          </p:spPr>
        </p:sp>
      </p:grpSp>
      <p:pic>
        <p:nvPicPr>
          <p:cNvPr id="55" name="Picture 10">
            <a:extLst>
              <a:ext uri="{FF2B5EF4-FFF2-40B4-BE49-F238E27FC236}">
                <a16:creationId xmlns:a16="http://schemas.microsoft.com/office/drawing/2014/main" id="{9C6051BA-FCAE-4F79-B004-5B415A943955}"/>
              </a:ext>
            </a:extLst>
          </p:cNvPr>
          <p:cNvPicPr>
            <a:picLocks noChangeAspect="1"/>
          </p:cNvPicPr>
          <p:nvPr/>
        </p:nvPicPr>
        <p:blipFill rotWithShape="1">
          <a:blip r:embed="rId12">
            <a:alphaModFix amt="35000"/>
          </a:blip>
          <a:srcRect l="44898" t="3718" b="49464"/>
          <a:stretch/>
        </p:blipFill>
        <p:spPr>
          <a:xfrm>
            <a:off x="15450" y="9230"/>
            <a:ext cx="5573847" cy="2240018"/>
          </a:xfrm>
          <a:prstGeom prst="rect">
            <a:avLst/>
          </a:prstGeom>
        </p:spPr>
      </p:pic>
      <p:pic>
        <p:nvPicPr>
          <p:cNvPr id="56" name="Picture 10">
            <a:extLst>
              <a:ext uri="{FF2B5EF4-FFF2-40B4-BE49-F238E27FC236}">
                <a16:creationId xmlns:a16="http://schemas.microsoft.com/office/drawing/2014/main" id="{6958AEBB-BAA1-4514-8D5E-134BD96D8CEB}"/>
              </a:ext>
            </a:extLst>
          </p:cNvPr>
          <p:cNvPicPr>
            <a:picLocks noChangeAspect="1"/>
          </p:cNvPicPr>
          <p:nvPr/>
        </p:nvPicPr>
        <p:blipFill rotWithShape="1">
          <a:blip r:embed="rId12">
            <a:alphaModFix amt="35000"/>
          </a:blip>
          <a:srcRect l="44898" t="3718" b="49464"/>
          <a:stretch/>
        </p:blipFill>
        <p:spPr>
          <a:xfrm rot="10800000">
            <a:off x="6618153" y="4132488"/>
            <a:ext cx="5573847" cy="2240018"/>
          </a:xfrm>
          <a:prstGeom prst="rect">
            <a:avLst/>
          </a:prstGeom>
        </p:spPr>
      </p:pic>
      <p:sp>
        <p:nvSpPr>
          <p:cNvPr id="57" name="مربع نص 56">
            <a:extLst>
              <a:ext uri="{FF2B5EF4-FFF2-40B4-BE49-F238E27FC236}">
                <a16:creationId xmlns:a16="http://schemas.microsoft.com/office/drawing/2014/main" id="{2EFFC97E-E05F-41C3-A8E0-C3116DF01CD7}"/>
              </a:ext>
            </a:extLst>
          </p:cNvPr>
          <p:cNvSpPr txBox="1"/>
          <p:nvPr/>
        </p:nvSpPr>
        <p:spPr>
          <a:xfrm>
            <a:off x="4547113" y="1158703"/>
            <a:ext cx="3841997" cy="707886"/>
          </a:xfrm>
          <a:prstGeom prst="rect">
            <a:avLst/>
          </a:prstGeom>
          <a:solidFill>
            <a:srgbClr val="62DBC8"/>
          </a:solidFill>
        </p:spPr>
        <p:txBody>
          <a:bodyPr wrap="square" rtlCol="1">
            <a:spAutoFit/>
          </a:bodyPr>
          <a:lstStyle/>
          <a:p>
            <a:pPr algn="ctr"/>
            <a:r>
              <a:rPr lang="ar-SA" sz="2000" b="1" dirty="0"/>
              <a:t>الوحدة الرابعة </a:t>
            </a:r>
          </a:p>
          <a:p>
            <a:pPr algn="ctr"/>
            <a:r>
              <a:rPr lang="ar-SA" sz="2000" b="1" dirty="0"/>
              <a:t>ألعاب القوى</a:t>
            </a:r>
          </a:p>
        </p:txBody>
      </p:sp>
      <p:sp>
        <p:nvSpPr>
          <p:cNvPr id="61" name="مربع نص 60">
            <a:extLst>
              <a:ext uri="{FF2B5EF4-FFF2-40B4-BE49-F238E27FC236}">
                <a16:creationId xmlns:a16="http://schemas.microsoft.com/office/drawing/2014/main" id="{A4A9469C-7636-4C6F-BC4A-B54519FF3A4D}"/>
              </a:ext>
            </a:extLst>
          </p:cNvPr>
          <p:cNvSpPr txBox="1"/>
          <p:nvPr/>
        </p:nvSpPr>
        <p:spPr>
          <a:xfrm>
            <a:off x="1528997" y="643846"/>
            <a:ext cx="3014042" cy="973985"/>
          </a:xfrm>
          <a:prstGeom prst="rect">
            <a:avLst/>
          </a:prstGeom>
          <a:noFill/>
        </p:spPr>
        <p:txBody>
          <a:bodyPr wrap="square" rtlCol="1">
            <a:spAutoFit/>
          </a:bodyPr>
          <a:lstStyle/>
          <a:p>
            <a:pPr algn="ctr">
              <a:lnSpc>
                <a:spcPts val="2880"/>
              </a:lnSpc>
              <a:spcBef>
                <a:spcPts val="1200"/>
              </a:spcBef>
            </a:pPr>
            <a:r>
              <a:rPr lang="ar-SA" sz="2400" b="1" dirty="0">
                <a:solidFill>
                  <a:srgbClr val="696969"/>
                </a:solidFill>
              </a:rPr>
              <a:t>الفصل الدراسي الأول</a:t>
            </a:r>
          </a:p>
          <a:p>
            <a:pPr algn="ctr">
              <a:lnSpc>
                <a:spcPts val="2880"/>
              </a:lnSpc>
              <a:spcBef>
                <a:spcPts val="1200"/>
              </a:spcBef>
            </a:pPr>
            <a:r>
              <a:rPr lang="ar-SA" sz="2000" b="1" dirty="0">
                <a:solidFill>
                  <a:srgbClr val="696969"/>
                </a:solidFill>
              </a:rPr>
              <a:t>الأسبوع الثامن</a:t>
            </a:r>
          </a:p>
        </p:txBody>
      </p:sp>
      <p:sp>
        <p:nvSpPr>
          <p:cNvPr id="29" name="مربع نص 28">
            <a:extLst>
              <a:ext uri="{FF2B5EF4-FFF2-40B4-BE49-F238E27FC236}">
                <a16:creationId xmlns:a16="http://schemas.microsoft.com/office/drawing/2014/main" id="{061410C4-979D-498A-9DAE-56D867D75712}"/>
              </a:ext>
            </a:extLst>
          </p:cNvPr>
          <p:cNvSpPr txBox="1"/>
          <p:nvPr/>
        </p:nvSpPr>
        <p:spPr>
          <a:xfrm>
            <a:off x="1527887" y="4161187"/>
            <a:ext cx="6277660" cy="569067"/>
          </a:xfrm>
          <a:prstGeom prst="rect">
            <a:avLst/>
          </a:prstGeom>
          <a:noFill/>
        </p:spPr>
        <p:txBody>
          <a:bodyPr wrap="square" rtlCol="1">
            <a:spAutoFit/>
          </a:bodyPr>
          <a:lstStyle/>
          <a:p>
            <a:pPr algn="ctr">
              <a:lnSpc>
                <a:spcPts val="3545"/>
              </a:lnSpc>
              <a:spcBef>
                <a:spcPts val="1477"/>
              </a:spcBef>
            </a:pPr>
            <a:r>
              <a:rPr lang="ar-SA" sz="4800" b="1" dirty="0">
                <a:solidFill>
                  <a:srgbClr val="199E91"/>
                </a:solidFill>
              </a:rPr>
              <a:t>العدو والجري</a:t>
            </a:r>
          </a:p>
        </p:txBody>
      </p:sp>
      <p:pic>
        <p:nvPicPr>
          <p:cNvPr id="1026" name="Picture 2" descr="نتيجة بحث الصور عن العدو والجري في المضمار كرتوني">
            <a:extLst>
              <a:ext uri="{FF2B5EF4-FFF2-40B4-BE49-F238E27FC236}">
                <a16:creationId xmlns:a16="http://schemas.microsoft.com/office/drawing/2014/main" id="{29570BD7-517C-44C4-9048-5A53EEEBB9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0800" y="2011759"/>
            <a:ext cx="2551448" cy="1968461"/>
          </a:xfrm>
          <a:prstGeom prst="rect">
            <a:avLst/>
          </a:prstGeom>
          <a:noFill/>
          <a:extLst>
            <a:ext uri="{909E8E84-426E-40DD-AFC4-6F175D3DCCD1}">
              <a14:hiddenFill xmlns:a14="http://schemas.microsoft.com/office/drawing/2010/main">
                <a:solidFill>
                  <a:srgbClr val="FFFFFF"/>
                </a:solidFill>
              </a14:hiddenFill>
            </a:ext>
          </a:extLst>
        </p:spPr>
      </p:pic>
      <p:pic>
        <p:nvPicPr>
          <p:cNvPr id="25" name="صورة 24">
            <a:extLst>
              <a:ext uri="{FF2B5EF4-FFF2-40B4-BE49-F238E27FC236}">
                <a16:creationId xmlns:a16="http://schemas.microsoft.com/office/drawing/2014/main" id="{48786832-A6A0-4D7F-A375-6AF36CA9011A}"/>
              </a:ext>
            </a:extLst>
          </p:cNvPr>
          <p:cNvPicPr>
            <a:picLocks noChangeAspect="1"/>
          </p:cNvPicPr>
          <p:nvPr/>
        </p:nvPicPr>
        <p:blipFill rotWithShape="1">
          <a:blip r:embed="rId14">
            <a:extLst>
              <a:ext uri="{28A0092B-C50C-407E-A947-70E740481C1C}">
                <a14:useLocalDpi xmlns:a14="http://schemas.microsoft.com/office/drawing/2010/main" val="0"/>
              </a:ext>
            </a:extLst>
          </a:blip>
          <a:srcRect t="20217" b="30415"/>
          <a:stretch/>
        </p:blipFill>
        <p:spPr>
          <a:xfrm>
            <a:off x="516770" y="5077907"/>
            <a:ext cx="2438496" cy="1203823"/>
          </a:xfrm>
          <a:prstGeom prst="rect">
            <a:avLst/>
          </a:prstGeom>
        </p:spPr>
      </p:pic>
    </p:spTree>
    <p:extLst>
      <p:ext uri="{BB962C8B-B14F-4D97-AF65-F5344CB8AC3E}">
        <p14:creationId xmlns:p14="http://schemas.microsoft.com/office/powerpoint/2010/main" val="3419543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5376079" y="1705392"/>
            <a:ext cx="5049982" cy="503215"/>
          </a:xfrm>
          <a:prstGeom prst="rect">
            <a:avLst/>
          </a:prstGeom>
          <a:noFill/>
        </p:spPr>
        <p:txBody>
          <a:bodyPr wrap="square">
            <a:spAutoFit/>
          </a:bodyPr>
          <a:lstStyle/>
          <a:p>
            <a:pPr algn="r" rtl="1">
              <a:lnSpc>
                <a:spcPct val="115000"/>
              </a:lnSpc>
              <a:spcAft>
                <a:spcPts val="600"/>
              </a:spcAft>
            </a:pPr>
            <a:r>
              <a:rPr lang="ar-SA" sz="2400" b="1" dirty="0">
                <a:solidFill>
                  <a:srgbClr val="0000CC"/>
                </a:solidFill>
                <a:latin typeface="Hacen Beirut" panose="02000000000000000000" pitchFamily="2" charset="-78"/>
                <a:ea typeface="Times New Roman" panose="02020603050405020304" pitchFamily="18" charset="0"/>
              </a:rPr>
              <a:t>التحليل الحركي للجري:</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27" name="مربع نص 26">
            <a:extLst>
              <a:ext uri="{FF2B5EF4-FFF2-40B4-BE49-F238E27FC236}">
                <a16:creationId xmlns:a16="http://schemas.microsoft.com/office/drawing/2014/main" id="{FB580CA9-6F4E-4F42-BE8E-453E8F3F5A6F}"/>
              </a:ext>
            </a:extLst>
          </p:cNvPr>
          <p:cNvSpPr txBox="1"/>
          <p:nvPr/>
        </p:nvSpPr>
        <p:spPr>
          <a:xfrm>
            <a:off x="6688554" y="2731119"/>
            <a:ext cx="3453248" cy="489749"/>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2 /  مدى حركة الذراعين :</a:t>
            </a:r>
            <a:endParaRPr lang="en-US" sz="2400" b="1" dirty="0">
              <a:solidFill>
                <a:srgbClr val="FF0000"/>
              </a:solidFill>
              <a:latin typeface="Calibri" panose="020F0502020204030204" pitchFamily="34" charset="0"/>
              <a:ea typeface="Calibri" panose="020F0502020204030204" pitchFamily="34" charset="0"/>
            </a:endParaRPr>
          </a:p>
        </p:txBody>
      </p:sp>
      <p:pic>
        <p:nvPicPr>
          <p:cNvPr id="48" name="Picture 2">
            <a:extLst>
              <a:ext uri="{FF2B5EF4-FFF2-40B4-BE49-F238E27FC236}">
                <a16:creationId xmlns:a16="http://schemas.microsoft.com/office/drawing/2014/main" id="{2AB27994-B520-496C-B603-58C60926A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412" y="2191442"/>
            <a:ext cx="3197980" cy="1208601"/>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a:extLst>
              <a:ext uri="{FF2B5EF4-FFF2-40B4-BE49-F238E27FC236}">
                <a16:creationId xmlns:a16="http://schemas.microsoft.com/office/drawing/2014/main" id="{BD6A1CAC-3C3B-420D-89B9-78DE09EDD0BC}"/>
              </a:ext>
            </a:extLst>
          </p:cNvPr>
          <p:cNvSpPr txBox="1"/>
          <p:nvPr/>
        </p:nvSpPr>
        <p:spPr>
          <a:xfrm>
            <a:off x="633266" y="3747170"/>
            <a:ext cx="9304252" cy="914481"/>
          </a:xfrm>
          <a:prstGeom prst="rect">
            <a:avLst/>
          </a:prstGeom>
          <a:noFill/>
        </p:spPr>
        <p:txBody>
          <a:bodyPr wrap="square">
            <a:spAutoFit/>
          </a:bodyPr>
          <a:lstStyle/>
          <a:p>
            <a:pPr algn="r" rtl="1">
              <a:lnSpc>
                <a:spcPct val="115000"/>
              </a:lnSpc>
              <a:spcAft>
                <a:spcPts val="0"/>
              </a:spcAft>
            </a:pPr>
            <a:r>
              <a:rPr lang="ar-SA" sz="2400" b="1" dirty="0">
                <a:solidFill>
                  <a:srgbClr val="222222"/>
                </a:solidFill>
                <a:latin typeface="Calibri" panose="020F0502020204030204" pitchFamily="34" charset="0"/>
                <a:ea typeface="Times New Roman" panose="02020603050405020304" pitchFamily="18" charset="0"/>
              </a:rPr>
              <a:t> حركة الذراعين توافقية ترتبط بحركة الرجلين ومقابلة لها مقداراً واتجاهاً لإيجاد الاتزان الحركي.</a:t>
            </a:r>
            <a:endParaRPr lang="en-US" sz="2400" b="1" dirty="0">
              <a:latin typeface="Calibri" panose="020F0502020204030204" pitchFamily="34" charset="0"/>
              <a:ea typeface="Calibri" panose="020F0502020204030204" pitchFamily="34" charset="0"/>
            </a:endParaRPr>
          </a:p>
        </p:txBody>
      </p:sp>
      <p:pic>
        <p:nvPicPr>
          <p:cNvPr id="22" name="صورة 21">
            <a:extLst>
              <a:ext uri="{FF2B5EF4-FFF2-40B4-BE49-F238E27FC236}">
                <a16:creationId xmlns:a16="http://schemas.microsoft.com/office/drawing/2014/main" id="{87D194E7-5BF8-457C-8DF6-720EA20115CC}"/>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384789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80">
                                          <p:stCondLst>
                                            <p:cond delay="0"/>
                                          </p:stCondLst>
                                        </p:cTn>
                                        <p:tgtEl>
                                          <p:spTgt spid="48"/>
                                        </p:tgtEl>
                                      </p:cBhvr>
                                    </p:animEffect>
                                    <p:anim calcmode="lin" valueType="num">
                                      <p:cBhvr>
                                        <p:cTn id="24"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9" dur="26">
                                          <p:stCondLst>
                                            <p:cond delay="650"/>
                                          </p:stCondLst>
                                        </p:cTn>
                                        <p:tgtEl>
                                          <p:spTgt spid="48"/>
                                        </p:tgtEl>
                                      </p:cBhvr>
                                      <p:to x="100000" y="60000"/>
                                    </p:animScale>
                                    <p:animScale>
                                      <p:cBhvr>
                                        <p:cTn id="30" dur="166" decel="50000">
                                          <p:stCondLst>
                                            <p:cond delay="676"/>
                                          </p:stCondLst>
                                        </p:cTn>
                                        <p:tgtEl>
                                          <p:spTgt spid="48"/>
                                        </p:tgtEl>
                                      </p:cBhvr>
                                      <p:to x="100000" y="100000"/>
                                    </p:animScale>
                                    <p:animScale>
                                      <p:cBhvr>
                                        <p:cTn id="31" dur="26">
                                          <p:stCondLst>
                                            <p:cond delay="1312"/>
                                          </p:stCondLst>
                                        </p:cTn>
                                        <p:tgtEl>
                                          <p:spTgt spid="48"/>
                                        </p:tgtEl>
                                      </p:cBhvr>
                                      <p:to x="100000" y="80000"/>
                                    </p:animScale>
                                    <p:animScale>
                                      <p:cBhvr>
                                        <p:cTn id="32" dur="166" decel="50000">
                                          <p:stCondLst>
                                            <p:cond delay="1338"/>
                                          </p:stCondLst>
                                        </p:cTn>
                                        <p:tgtEl>
                                          <p:spTgt spid="48"/>
                                        </p:tgtEl>
                                      </p:cBhvr>
                                      <p:to x="100000" y="100000"/>
                                    </p:animScale>
                                    <p:animScale>
                                      <p:cBhvr>
                                        <p:cTn id="33" dur="26">
                                          <p:stCondLst>
                                            <p:cond delay="1642"/>
                                          </p:stCondLst>
                                        </p:cTn>
                                        <p:tgtEl>
                                          <p:spTgt spid="48"/>
                                        </p:tgtEl>
                                      </p:cBhvr>
                                      <p:to x="100000" y="90000"/>
                                    </p:animScale>
                                    <p:animScale>
                                      <p:cBhvr>
                                        <p:cTn id="34" dur="166" decel="50000">
                                          <p:stCondLst>
                                            <p:cond delay="1668"/>
                                          </p:stCondLst>
                                        </p:cTn>
                                        <p:tgtEl>
                                          <p:spTgt spid="48"/>
                                        </p:tgtEl>
                                      </p:cBhvr>
                                      <p:to x="100000" y="100000"/>
                                    </p:animScale>
                                    <p:animScale>
                                      <p:cBhvr>
                                        <p:cTn id="35" dur="26">
                                          <p:stCondLst>
                                            <p:cond delay="1808"/>
                                          </p:stCondLst>
                                        </p:cTn>
                                        <p:tgtEl>
                                          <p:spTgt spid="48"/>
                                        </p:tgtEl>
                                      </p:cBhvr>
                                      <p:to x="100000" y="95000"/>
                                    </p:animScale>
                                    <p:animScale>
                                      <p:cBhvr>
                                        <p:cTn id="36" dur="166" decel="50000">
                                          <p:stCondLst>
                                            <p:cond delay="1834"/>
                                          </p:stCondLst>
                                        </p:cTn>
                                        <p:tgtEl>
                                          <p:spTgt spid="4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41"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5376079" y="1705392"/>
            <a:ext cx="5049982" cy="503215"/>
          </a:xfrm>
          <a:prstGeom prst="rect">
            <a:avLst/>
          </a:prstGeom>
          <a:noFill/>
        </p:spPr>
        <p:txBody>
          <a:bodyPr wrap="square">
            <a:spAutoFit/>
          </a:bodyPr>
          <a:lstStyle/>
          <a:p>
            <a:pPr algn="r" rtl="1">
              <a:lnSpc>
                <a:spcPct val="115000"/>
              </a:lnSpc>
              <a:spcAft>
                <a:spcPts val="600"/>
              </a:spcAft>
            </a:pPr>
            <a:r>
              <a:rPr lang="ar-SA" sz="2400" b="1" dirty="0">
                <a:solidFill>
                  <a:srgbClr val="0000CC"/>
                </a:solidFill>
                <a:latin typeface="Hacen Beirut" panose="02000000000000000000" pitchFamily="2" charset="-78"/>
                <a:ea typeface="Times New Roman" panose="02020603050405020304" pitchFamily="18" charset="0"/>
              </a:rPr>
              <a:t>التحليل الحركي للجري:</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27" name="مربع نص 26">
            <a:extLst>
              <a:ext uri="{FF2B5EF4-FFF2-40B4-BE49-F238E27FC236}">
                <a16:creationId xmlns:a16="http://schemas.microsoft.com/office/drawing/2014/main" id="{FB580CA9-6F4E-4F42-BE8E-453E8F3F5A6F}"/>
              </a:ext>
            </a:extLst>
          </p:cNvPr>
          <p:cNvSpPr txBox="1"/>
          <p:nvPr/>
        </p:nvSpPr>
        <p:spPr>
          <a:xfrm>
            <a:off x="6688554" y="2731119"/>
            <a:ext cx="3453248" cy="503215"/>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3 /  وضع الجذع :</a:t>
            </a:r>
            <a:endParaRPr lang="en-US" sz="2400" b="1" dirty="0">
              <a:solidFill>
                <a:srgbClr val="FF0000"/>
              </a:solidFill>
              <a:latin typeface="Calibri" panose="020F0502020204030204" pitchFamily="34" charset="0"/>
              <a:ea typeface="Calibri" panose="020F0502020204030204" pitchFamily="34" charset="0"/>
            </a:endParaRPr>
          </a:p>
        </p:txBody>
      </p:sp>
      <p:pic>
        <p:nvPicPr>
          <p:cNvPr id="48" name="Picture 2">
            <a:extLst>
              <a:ext uri="{FF2B5EF4-FFF2-40B4-BE49-F238E27FC236}">
                <a16:creationId xmlns:a16="http://schemas.microsoft.com/office/drawing/2014/main" id="{2AB27994-B520-496C-B603-58C60926A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412" y="2191442"/>
            <a:ext cx="3197980" cy="1208601"/>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a:extLst>
              <a:ext uri="{FF2B5EF4-FFF2-40B4-BE49-F238E27FC236}">
                <a16:creationId xmlns:a16="http://schemas.microsoft.com/office/drawing/2014/main" id="{BD6A1CAC-3C3B-420D-89B9-78DE09EDD0BC}"/>
              </a:ext>
            </a:extLst>
          </p:cNvPr>
          <p:cNvSpPr txBox="1"/>
          <p:nvPr/>
        </p:nvSpPr>
        <p:spPr>
          <a:xfrm>
            <a:off x="633266" y="3747170"/>
            <a:ext cx="9304252" cy="2248693"/>
          </a:xfrm>
          <a:prstGeom prst="rect">
            <a:avLst/>
          </a:prstGeom>
          <a:noFill/>
        </p:spPr>
        <p:txBody>
          <a:bodyPr wrap="square">
            <a:spAutoFit/>
          </a:bodyPr>
          <a:lstStyle/>
          <a:p>
            <a:pPr algn="r" rtl="1">
              <a:lnSpc>
                <a:spcPct val="150000"/>
              </a:lnSpc>
              <a:spcAft>
                <a:spcPts val="0"/>
              </a:spcAft>
            </a:pPr>
            <a:r>
              <a:rPr lang="ar-SA" sz="2400" b="1" dirty="0">
                <a:solidFill>
                  <a:srgbClr val="222222"/>
                </a:solidFill>
                <a:latin typeface="Calibri" panose="020F0502020204030204" pitchFamily="34" charset="0"/>
                <a:ea typeface="Times New Roman" panose="02020603050405020304" pitchFamily="18" charset="0"/>
              </a:rPr>
              <a:t>الجذع هو: الذي يتصل به الذراعان من أعلى والرجلان من أسفل ، وهي الأجزاء المتحركة في الاتجاهات المختلفة ومن ثم تؤثر فيه من أعلى وأسفل ومن ثم يرتبط بهما من حيث الأثر الحركي لقوة العضلات العاملة أفقية ترتبط بحركة الرجلين ومقابلة لها مقداراً واتجاهاً لإيجاد الاتزان الحركي.</a:t>
            </a:r>
            <a:endParaRPr lang="en-US" sz="2400" b="1" dirty="0">
              <a:latin typeface="Calibri" panose="020F0502020204030204" pitchFamily="34" charset="0"/>
              <a:ea typeface="Calibri" panose="020F0502020204030204" pitchFamily="34" charset="0"/>
            </a:endParaRPr>
          </a:p>
        </p:txBody>
      </p:sp>
      <p:pic>
        <p:nvPicPr>
          <p:cNvPr id="22" name="صورة 21">
            <a:extLst>
              <a:ext uri="{FF2B5EF4-FFF2-40B4-BE49-F238E27FC236}">
                <a16:creationId xmlns:a16="http://schemas.microsoft.com/office/drawing/2014/main" id="{20B3C105-34D6-4F82-8001-ED612FF3EC74}"/>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95496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80">
                                          <p:stCondLst>
                                            <p:cond delay="0"/>
                                          </p:stCondLst>
                                        </p:cTn>
                                        <p:tgtEl>
                                          <p:spTgt spid="48"/>
                                        </p:tgtEl>
                                      </p:cBhvr>
                                    </p:animEffect>
                                    <p:anim calcmode="lin" valueType="num">
                                      <p:cBhvr>
                                        <p:cTn id="24"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9" dur="26">
                                          <p:stCondLst>
                                            <p:cond delay="650"/>
                                          </p:stCondLst>
                                        </p:cTn>
                                        <p:tgtEl>
                                          <p:spTgt spid="48"/>
                                        </p:tgtEl>
                                      </p:cBhvr>
                                      <p:to x="100000" y="60000"/>
                                    </p:animScale>
                                    <p:animScale>
                                      <p:cBhvr>
                                        <p:cTn id="30" dur="166" decel="50000">
                                          <p:stCondLst>
                                            <p:cond delay="676"/>
                                          </p:stCondLst>
                                        </p:cTn>
                                        <p:tgtEl>
                                          <p:spTgt spid="48"/>
                                        </p:tgtEl>
                                      </p:cBhvr>
                                      <p:to x="100000" y="100000"/>
                                    </p:animScale>
                                    <p:animScale>
                                      <p:cBhvr>
                                        <p:cTn id="31" dur="26">
                                          <p:stCondLst>
                                            <p:cond delay="1312"/>
                                          </p:stCondLst>
                                        </p:cTn>
                                        <p:tgtEl>
                                          <p:spTgt spid="48"/>
                                        </p:tgtEl>
                                      </p:cBhvr>
                                      <p:to x="100000" y="80000"/>
                                    </p:animScale>
                                    <p:animScale>
                                      <p:cBhvr>
                                        <p:cTn id="32" dur="166" decel="50000">
                                          <p:stCondLst>
                                            <p:cond delay="1338"/>
                                          </p:stCondLst>
                                        </p:cTn>
                                        <p:tgtEl>
                                          <p:spTgt spid="48"/>
                                        </p:tgtEl>
                                      </p:cBhvr>
                                      <p:to x="100000" y="100000"/>
                                    </p:animScale>
                                    <p:animScale>
                                      <p:cBhvr>
                                        <p:cTn id="33" dur="26">
                                          <p:stCondLst>
                                            <p:cond delay="1642"/>
                                          </p:stCondLst>
                                        </p:cTn>
                                        <p:tgtEl>
                                          <p:spTgt spid="48"/>
                                        </p:tgtEl>
                                      </p:cBhvr>
                                      <p:to x="100000" y="90000"/>
                                    </p:animScale>
                                    <p:animScale>
                                      <p:cBhvr>
                                        <p:cTn id="34" dur="166" decel="50000">
                                          <p:stCondLst>
                                            <p:cond delay="1668"/>
                                          </p:stCondLst>
                                        </p:cTn>
                                        <p:tgtEl>
                                          <p:spTgt spid="48"/>
                                        </p:tgtEl>
                                      </p:cBhvr>
                                      <p:to x="100000" y="100000"/>
                                    </p:animScale>
                                    <p:animScale>
                                      <p:cBhvr>
                                        <p:cTn id="35" dur="26">
                                          <p:stCondLst>
                                            <p:cond delay="1808"/>
                                          </p:stCondLst>
                                        </p:cTn>
                                        <p:tgtEl>
                                          <p:spTgt spid="48"/>
                                        </p:tgtEl>
                                      </p:cBhvr>
                                      <p:to x="100000" y="95000"/>
                                    </p:animScale>
                                    <p:animScale>
                                      <p:cBhvr>
                                        <p:cTn id="36" dur="166" decel="50000">
                                          <p:stCondLst>
                                            <p:cond delay="1834"/>
                                          </p:stCondLst>
                                        </p:cTn>
                                        <p:tgtEl>
                                          <p:spTgt spid="4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41"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972270" y="2479180"/>
            <a:ext cx="9016879" cy="503215"/>
          </a:xfrm>
          <a:prstGeom prst="rect">
            <a:avLst/>
          </a:prstGeom>
          <a:noFill/>
        </p:spPr>
        <p:txBody>
          <a:bodyPr wrap="square">
            <a:spAutoFit/>
          </a:bodyPr>
          <a:lstStyle/>
          <a:p>
            <a:pPr algn="r" rtl="1">
              <a:lnSpc>
                <a:spcPct val="115000"/>
              </a:lnSpc>
              <a:spcAft>
                <a:spcPts val="600"/>
              </a:spcAft>
            </a:pPr>
            <a:r>
              <a:rPr lang="ar-SA" sz="2400" b="1" dirty="0">
                <a:solidFill>
                  <a:srgbClr val="0000CC"/>
                </a:solidFill>
                <a:latin typeface="Hacen Beirut" panose="02000000000000000000" pitchFamily="2" charset="-78"/>
                <a:ea typeface="Times New Roman" panose="02020603050405020304" pitchFamily="18" charset="0"/>
              </a:rPr>
              <a:t>وتختلف طريقة عدو المسافات القصيرة عن طريقة جري المسافات الطويلة ، فمثلاً :</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23" name="مستطيل 22">
            <a:extLst>
              <a:ext uri="{FF2B5EF4-FFF2-40B4-BE49-F238E27FC236}">
                <a16:creationId xmlns:a16="http://schemas.microsoft.com/office/drawing/2014/main" id="{2E899F00-F131-479B-9536-68153CFD7BDD}"/>
              </a:ext>
            </a:extLst>
          </p:cNvPr>
          <p:cNvSpPr/>
          <p:nvPr/>
        </p:nvSpPr>
        <p:spPr>
          <a:xfrm>
            <a:off x="545011" y="3418099"/>
            <a:ext cx="9187097" cy="2484142"/>
          </a:xfrm>
          <a:prstGeom prst="rect">
            <a:avLst/>
          </a:prstGeom>
        </p:spPr>
        <p:txBody>
          <a:bodyPr wrap="square">
            <a:spAutoFit/>
          </a:bodyPr>
          <a:lstStyle/>
          <a:p>
            <a:pPr algn="r" rtl="1">
              <a:spcAft>
                <a:spcPts val="1200"/>
              </a:spcAft>
            </a:pPr>
            <a:r>
              <a:rPr lang="ar-SA" sz="2400" b="1" dirty="0">
                <a:solidFill>
                  <a:srgbClr val="222222"/>
                </a:solidFill>
                <a:latin typeface="Calibri" panose="020F0502020204030204" pitchFamily="34" charset="0"/>
                <a:ea typeface="Times New Roman" panose="02020603050405020304" pitchFamily="18" charset="0"/>
              </a:rPr>
              <a:t> - يكون الجري على كل القدم ، بينما في العدو ويكون الهبوط على أمشاط القدم.</a:t>
            </a:r>
            <a:endParaRPr lang="en-US" sz="2400" b="1" dirty="0">
              <a:latin typeface="Calibri" panose="020F0502020204030204" pitchFamily="34" charset="0"/>
              <a:ea typeface="Calibri" panose="020F0502020204030204" pitchFamily="34" charset="0"/>
            </a:endParaRPr>
          </a:p>
          <a:p>
            <a:pPr algn="r" rtl="1">
              <a:spcAft>
                <a:spcPts val="1200"/>
              </a:spcAft>
            </a:pPr>
            <a:r>
              <a:rPr lang="ar-SA" sz="2400" b="1" dirty="0">
                <a:solidFill>
                  <a:srgbClr val="222222"/>
                </a:solidFill>
                <a:latin typeface="Calibri" panose="020F0502020204030204" pitchFamily="34" charset="0"/>
                <a:ea typeface="Times New Roman" panose="02020603050405020304" pitchFamily="18" charset="0"/>
              </a:rPr>
              <a:t> - خطوة الجري أقصر طولاً من خطوة العدو.</a:t>
            </a:r>
            <a:endParaRPr lang="en-US" sz="2400" b="1" dirty="0">
              <a:latin typeface="Calibri" panose="020F0502020204030204" pitchFamily="34" charset="0"/>
              <a:ea typeface="Calibri" panose="020F0502020204030204" pitchFamily="34" charset="0"/>
            </a:endParaRPr>
          </a:p>
          <a:p>
            <a:pPr algn="r" rtl="1">
              <a:spcAft>
                <a:spcPts val="1200"/>
              </a:spcAft>
            </a:pPr>
            <a:r>
              <a:rPr lang="ar-SA" sz="2400" b="1" dirty="0">
                <a:solidFill>
                  <a:srgbClr val="222222"/>
                </a:solidFill>
                <a:latin typeface="Calibri" panose="020F0502020204030204" pitchFamily="34" charset="0"/>
                <a:ea typeface="Times New Roman" panose="02020603050405020304" pitchFamily="18" charset="0"/>
              </a:rPr>
              <a:t> - توقيت الجري أبطأ من العدو، ومدى حركة الذراعين أكثر اتساعاً في العدو.</a:t>
            </a:r>
            <a:endParaRPr lang="en-US" sz="2400" b="1" dirty="0">
              <a:latin typeface="Calibri" panose="020F0502020204030204" pitchFamily="34" charset="0"/>
              <a:ea typeface="Calibri" panose="020F0502020204030204" pitchFamily="34" charset="0"/>
            </a:endParaRPr>
          </a:p>
          <a:p>
            <a:pPr algn="r" rtl="1">
              <a:lnSpc>
                <a:spcPct val="115000"/>
              </a:lnSpc>
            </a:pPr>
            <a:r>
              <a:rPr lang="ar-SA" sz="2400" b="1" dirty="0">
                <a:solidFill>
                  <a:srgbClr val="222222"/>
                </a:solidFill>
                <a:latin typeface="Calibri" panose="020F0502020204030204" pitchFamily="34" charset="0"/>
                <a:ea typeface="Times New Roman" panose="02020603050405020304" pitchFamily="18" charset="0"/>
              </a:rPr>
              <a:t> - عملية التنفس أكثر انتظاماً في الجري، ويعتمد على الطاقة الهوائية، بينما العدو</a:t>
            </a:r>
          </a:p>
          <a:p>
            <a:pPr algn="r" rtl="1">
              <a:lnSpc>
                <a:spcPct val="115000"/>
              </a:lnSpc>
            </a:pPr>
            <a:r>
              <a:rPr lang="ar-SA" sz="2400" b="1" dirty="0">
                <a:solidFill>
                  <a:srgbClr val="222222"/>
                </a:solidFill>
                <a:latin typeface="Calibri" panose="020F0502020204030204" pitchFamily="34" charset="0"/>
                <a:ea typeface="Times New Roman" panose="02020603050405020304" pitchFamily="18" charset="0"/>
              </a:rPr>
              <a:t>    يعتمد على الطاقة اللاهوائية.</a:t>
            </a:r>
            <a:endParaRPr lang="en-US" sz="2400" b="1" dirty="0">
              <a:effectLst/>
              <a:latin typeface="Calibri" panose="020F0502020204030204" pitchFamily="34" charset="0"/>
              <a:ea typeface="Calibri" panose="020F0502020204030204" pitchFamily="34" charset="0"/>
            </a:endParaRPr>
          </a:p>
        </p:txBody>
      </p:sp>
      <p:pic>
        <p:nvPicPr>
          <p:cNvPr id="21" name="صورة 20">
            <a:extLst>
              <a:ext uri="{FF2B5EF4-FFF2-40B4-BE49-F238E27FC236}">
                <a16:creationId xmlns:a16="http://schemas.microsoft.com/office/drawing/2014/main" id="{E4E2823C-D4A8-4C74-AB49-1F147E8C7DBD}"/>
              </a:ext>
            </a:extLst>
          </p:cNvPr>
          <p:cNvPicPr>
            <a:picLocks noChangeAspect="1"/>
          </p:cNvPicPr>
          <p:nvPr/>
        </p:nvPicPr>
        <p:blipFill rotWithShape="1">
          <a:blip r:embed="rId4">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125933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barn(inVertical)">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 calcmode="lin" valueType="num">
                                      <p:cBhvr>
                                        <p:cTn id="22" dur="10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2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23">
                                            <p:txEl>
                                              <p:pRg st="3" end="3"/>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23">
                                            <p:txEl>
                                              <p:pRg st="4" end="4"/>
                                            </p:txEl>
                                          </p:spTgt>
                                        </p:tgtEl>
                                        <p:attrNameLst>
                                          <p:attrName>style.visibility</p:attrName>
                                        </p:attrNameLst>
                                      </p:cBhvr>
                                      <p:to>
                                        <p:strVal val="visible"/>
                                      </p:to>
                                    </p:set>
                                    <p:anim calcmode="lin" valueType="num">
                                      <p:cBhvr>
                                        <p:cTn id="28" dur="1000" fill="hold"/>
                                        <p:tgtEl>
                                          <p:spTgt spid="2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2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2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3510116" y="2501804"/>
            <a:ext cx="6915945" cy="480901"/>
          </a:xfrm>
          <a:prstGeom prst="rect">
            <a:avLst/>
          </a:prstGeom>
          <a:noFill/>
        </p:spPr>
        <p:txBody>
          <a:bodyPr wrap="square">
            <a:spAutoFit/>
          </a:bodyPr>
          <a:lstStyle/>
          <a:p>
            <a:pPr algn="r" rtl="1">
              <a:lnSpc>
                <a:spcPct val="115000"/>
              </a:lnSpc>
              <a:spcAft>
                <a:spcPts val="0"/>
              </a:spcAft>
            </a:pPr>
            <a:r>
              <a:rPr lang="ar-SA" sz="2400" b="1" dirty="0">
                <a:solidFill>
                  <a:srgbClr val="0000CC"/>
                </a:solidFill>
                <a:latin typeface="Hacen Beirut" panose="02000000000000000000" pitchFamily="2" charset="-78"/>
                <a:ea typeface="Times New Roman" panose="02020603050405020304" pitchFamily="18" charset="0"/>
              </a:rPr>
              <a:t>يتكون جري المسافة من ثلاث مراحل رئيسية ، وهي : </a:t>
            </a:r>
          </a:p>
        </p:txBody>
      </p:sp>
      <p:sp>
        <p:nvSpPr>
          <p:cNvPr id="27" name="مربع نص 26">
            <a:extLst>
              <a:ext uri="{FF2B5EF4-FFF2-40B4-BE49-F238E27FC236}">
                <a16:creationId xmlns:a16="http://schemas.microsoft.com/office/drawing/2014/main" id="{FB580CA9-6F4E-4F42-BE8E-453E8F3F5A6F}"/>
              </a:ext>
            </a:extLst>
          </p:cNvPr>
          <p:cNvSpPr txBox="1"/>
          <p:nvPr/>
        </p:nvSpPr>
        <p:spPr>
          <a:xfrm>
            <a:off x="6688554" y="3527531"/>
            <a:ext cx="3453248" cy="503215"/>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1 /  مرحلة البداية:</a:t>
            </a:r>
            <a:endParaRPr lang="en-US" sz="2400" b="1" dirty="0">
              <a:solidFill>
                <a:srgbClr val="FF0000"/>
              </a:solidFill>
              <a:latin typeface="Calibri" panose="020F0502020204030204" pitchFamily="34" charset="0"/>
              <a:ea typeface="Calibri" panose="020F0502020204030204" pitchFamily="34" charset="0"/>
            </a:endParaRPr>
          </a:p>
        </p:txBody>
      </p:sp>
      <p:sp>
        <p:nvSpPr>
          <p:cNvPr id="23" name="مربع نص 22">
            <a:extLst>
              <a:ext uri="{FF2B5EF4-FFF2-40B4-BE49-F238E27FC236}">
                <a16:creationId xmlns:a16="http://schemas.microsoft.com/office/drawing/2014/main" id="{BD6A1CAC-3C3B-420D-89B9-78DE09EDD0BC}"/>
              </a:ext>
            </a:extLst>
          </p:cNvPr>
          <p:cNvSpPr txBox="1"/>
          <p:nvPr/>
        </p:nvSpPr>
        <p:spPr>
          <a:xfrm>
            <a:off x="633266" y="4543582"/>
            <a:ext cx="9304252" cy="480901"/>
          </a:xfrm>
          <a:prstGeom prst="rect">
            <a:avLst/>
          </a:prstGeom>
          <a:noFill/>
        </p:spPr>
        <p:txBody>
          <a:bodyPr wrap="square">
            <a:spAutoFit/>
          </a:bodyPr>
          <a:lstStyle/>
          <a:p>
            <a:pPr algn="r" rtl="1">
              <a:lnSpc>
                <a:spcPct val="115000"/>
              </a:lnSpc>
              <a:spcAft>
                <a:spcPts val="0"/>
              </a:spcAft>
            </a:pPr>
            <a:r>
              <a:rPr lang="ar-SA" sz="2400" b="1" dirty="0">
                <a:solidFill>
                  <a:srgbClr val="222222"/>
                </a:solidFill>
                <a:latin typeface="Calibri" panose="020F0502020204030204" pitchFamily="34" charset="0"/>
                <a:ea typeface="Times New Roman" panose="02020603050405020304" pitchFamily="18" charset="0"/>
              </a:rPr>
              <a:t>وهي التي يتدرج فيها الطالب في السرعة للوصول إلى السرعة المقدرة لقطع المسافة .</a:t>
            </a:r>
          </a:p>
        </p:txBody>
      </p:sp>
      <p:pic>
        <p:nvPicPr>
          <p:cNvPr id="22" name="Picture 4">
            <a:extLst>
              <a:ext uri="{FF2B5EF4-FFF2-40B4-BE49-F238E27FC236}">
                <a16:creationId xmlns:a16="http://schemas.microsoft.com/office/drawing/2014/main" id="{9EEB4E07-4EDB-42AF-A041-09A34CED3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452" y="2197218"/>
            <a:ext cx="2887918" cy="1746684"/>
          </a:xfrm>
          <a:prstGeom prst="rect">
            <a:avLst/>
          </a:prstGeom>
          <a:noFill/>
          <a:extLst>
            <a:ext uri="{909E8E84-426E-40DD-AFC4-6F175D3DCCD1}">
              <a14:hiddenFill xmlns:a14="http://schemas.microsoft.com/office/drawing/2010/main">
                <a:solidFill>
                  <a:srgbClr val="FFFFFF"/>
                </a:solidFill>
              </a14:hiddenFill>
            </a:ext>
          </a:extLst>
        </p:spPr>
      </p:pic>
      <p:pic>
        <p:nvPicPr>
          <p:cNvPr id="25" name="صورة 24">
            <a:extLst>
              <a:ext uri="{FF2B5EF4-FFF2-40B4-BE49-F238E27FC236}">
                <a16:creationId xmlns:a16="http://schemas.microsoft.com/office/drawing/2014/main" id="{A9EA983D-4D07-4427-98B2-D6DFD4F292DF}"/>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27801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80">
                                          <p:stCondLst>
                                            <p:cond delay="0"/>
                                          </p:stCondLst>
                                        </p:cTn>
                                        <p:tgtEl>
                                          <p:spTgt spid="27"/>
                                        </p:tgtEl>
                                      </p:cBhvr>
                                    </p:animEffect>
                                    <p:anim calcmode="lin" valueType="num">
                                      <p:cBhvr>
                                        <p:cTn id="1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0" dur="26">
                                          <p:stCondLst>
                                            <p:cond delay="650"/>
                                          </p:stCondLst>
                                        </p:cTn>
                                        <p:tgtEl>
                                          <p:spTgt spid="27"/>
                                        </p:tgtEl>
                                      </p:cBhvr>
                                      <p:to x="100000" y="60000"/>
                                    </p:animScale>
                                    <p:animScale>
                                      <p:cBhvr>
                                        <p:cTn id="21" dur="166" decel="50000">
                                          <p:stCondLst>
                                            <p:cond delay="676"/>
                                          </p:stCondLst>
                                        </p:cTn>
                                        <p:tgtEl>
                                          <p:spTgt spid="27"/>
                                        </p:tgtEl>
                                      </p:cBhvr>
                                      <p:to x="100000" y="100000"/>
                                    </p:animScale>
                                    <p:animScale>
                                      <p:cBhvr>
                                        <p:cTn id="22" dur="26">
                                          <p:stCondLst>
                                            <p:cond delay="1312"/>
                                          </p:stCondLst>
                                        </p:cTn>
                                        <p:tgtEl>
                                          <p:spTgt spid="27"/>
                                        </p:tgtEl>
                                      </p:cBhvr>
                                      <p:to x="100000" y="80000"/>
                                    </p:animScale>
                                    <p:animScale>
                                      <p:cBhvr>
                                        <p:cTn id="23" dur="166" decel="50000">
                                          <p:stCondLst>
                                            <p:cond delay="1338"/>
                                          </p:stCondLst>
                                        </p:cTn>
                                        <p:tgtEl>
                                          <p:spTgt spid="27"/>
                                        </p:tgtEl>
                                      </p:cBhvr>
                                      <p:to x="100000" y="100000"/>
                                    </p:animScale>
                                    <p:animScale>
                                      <p:cBhvr>
                                        <p:cTn id="24" dur="26">
                                          <p:stCondLst>
                                            <p:cond delay="1642"/>
                                          </p:stCondLst>
                                        </p:cTn>
                                        <p:tgtEl>
                                          <p:spTgt spid="27"/>
                                        </p:tgtEl>
                                      </p:cBhvr>
                                      <p:to x="100000" y="90000"/>
                                    </p:animScale>
                                    <p:animScale>
                                      <p:cBhvr>
                                        <p:cTn id="25" dur="166" decel="50000">
                                          <p:stCondLst>
                                            <p:cond delay="1668"/>
                                          </p:stCondLst>
                                        </p:cTn>
                                        <p:tgtEl>
                                          <p:spTgt spid="27"/>
                                        </p:tgtEl>
                                      </p:cBhvr>
                                      <p:to x="100000" y="100000"/>
                                    </p:animScale>
                                    <p:animScale>
                                      <p:cBhvr>
                                        <p:cTn id="26" dur="26">
                                          <p:stCondLst>
                                            <p:cond delay="1808"/>
                                          </p:stCondLst>
                                        </p:cTn>
                                        <p:tgtEl>
                                          <p:spTgt spid="27"/>
                                        </p:tgtEl>
                                      </p:cBhvr>
                                      <p:to x="100000" y="95000"/>
                                    </p:animScale>
                                    <p:animScale>
                                      <p:cBhvr>
                                        <p:cTn id="27" dur="166" decel="50000">
                                          <p:stCondLst>
                                            <p:cond delay="1834"/>
                                          </p:stCondLst>
                                        </p:cTn>
                                        <p:tgtEl>
                                          <p:spTgt spid="27"/>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80">
                                          <p:stCondLst>
                                            <p:cond delay="0"/>
                                          </p:stCondLst>
                                        </p:cTn>
                                        <p:tgtEl>
                                          <p:spTgt spid="22"/>
                                        </p:tgtEl>
                                      </p:cBhvr>
                                    </p:animEffect>
                                    <p:anim calcmode="lin" valueType="num">
                                      <p:cBhvr>
                                        <p:cTn id="3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6" dur="26">
                                          <p:stCondLst>
                                            <p:cond delay="650"/>
                                          </p:stCondLst>
                                        </p:cTn>
                                        <p:tgtEl>
                                          <p:spTgt spid="22"/>
                                        </p:tgtEl>
                                      </p:cBhvr>
                                      <p:to x="100000" y="60000"/>
                                    </p:animScale>
                                    <p:animScale>
                                      <p:cBhvr>
                                        <p:cTn id="37" dur="166" decel="50000">
                                          <p:stCondLst>
                                            <p:cond delay="676"/>
                                          </p:stCondLst>
                                        </p:cTn>
                                        <p:tgtEl>
                                          <p:spTgt spid="22"/>
                                        </p:tgtEl>
                                      </p:cBhvr>
                                      <p:to x="100000" y="100000"/>
                                    </p:animScale>
                                    <p:animScale>
                                      <p:cBhvr>
                                        <p:cTn id="38" dur="26">
                                          <p:stCondLst>
                                            <p:cond delay="1312"/>
                                          </p:stCondLst>
                                        </p:cTn>
                                        <p:tgtEl>
                                          <p:spTgt spid="22"/>
                                        </p:tgtEl>
                                      </p:cBhvr>
                                      <p:to x="100000" y="80000"/>
                                    </p:animScale>
                                    <p:animScale>
                                      <p:cBhvr>
                                        <p:cTn id="39" dur="166" decel="50000">
                                          <p:stCondLst>
                                            <p:cond delay="1338"/>
                                          </p:stCondLst>
                                        </p:cTn>
                                        <p:tgtEl>
                                          <p:spTgt spid="22"/>
                                        </p:tgtEl>
                                      </p:cBhvr>
                                      <p:to x="100000" y="100000"/>
                                    </p:animScale>
                                    <p:animScale>
                                      <p:cBhvr>
                                        <p:cTn id="40" dur="26">
                                          <p:stCondLst>
                                            <p:cond delay="1642"/>
                                          </p:stCondLst>
                                        </p:cTn>
                                        <p:tgtEl>
                                          <p:spTgt spid="22"/>
                                        </p:tgtEl>
                                      </p:cBhvr>
                                      <p:to x="100000" y="90000"/>
                                    </p:animScale>
                                    <p:animScale>
                                      <p:cBhvr>
                                        <p:cTn id="41" dur="166" decel="50000">
                                          <p:stCondLst>
                                            <p:cond delay="1668"/>
                                          </p:stCondLst>
                                        </p:cTn>
                                        <p:tgtEl>
                                          <p:spTgt spid="22"/>
                                        </p:tgtEl>
                                      </p:cBhvr>
                                      <p:to x="100000" y="100000"/>
                                    </p:animScale>
                                    <p:animScale>
                                      <p:cBhvr>
                                        <p:cTn id="42" dur="26">
                                          <p:stCondLst>
                                            <p:cond delay="1808"/>
                                          </p:stCondLst>
                                        </p:cTn>
                                        <p:tgtEl>
                                          <p:spTgt spid="22"/>
                                        </p:tgtEl>
                                      </p:cBhvr>
                                      <p:to x="100000" y="95000"/>
                                    </p:animScale>
                                    <p:animScale>
                                      <p:cBhvr>
                                        <p:cTn id="43" dur="166" decel="50000">
                                          <p:stCondLst>
                                            <p:cond delay="1834"/>
                                          </p:stCondLst>
                                        </p:cTn>
                                        <p:tgtEl>
                                          <p:spTgt spid="22"/>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3510116" y="2501804"/>
            <a:ext cx="6915945" cy="480901"/>
          </a:xfrm>
          <a:prstGeom prst="rect">
            <a:avLst/>
          </a:prstGeom>
          <a:noFill/>
        </p:spPr>
        <p:txBody>
          <a:bodyPr wrap="square">
            <a:spAutoFit/>
          </a:bodyPr>
          <a:lstStyle/>
          <a:p>
            <a:pPr algn="r" rtl="1">
              <a:lnSpc>
                <a:spcPct val="115000"/>
              </a:lnSpc>
              <a:spcAft>
                <a:spcPts val="0"/>
              </a:spcAft>
            </a:pPr>
            <a:r>
              <a:rPr lang="ar-SA" sz="2400" b="1" dirty="0">
                <a:solidFill>
                  <a:srgbClr val="0000CC"/>
                </a:solidFill>
                <a:latin typeface="Hacen Beirut" panose="02000000000000000000" pitchFamily="2" charset="-78"/>
                <a:ea typeface="Times New Roman" panose="02020603050405020304" pitchFamily="18" charset="0"/>
              </a:rPr>
              <a:t>يتكون جري المسافة من ثلاث مراحل رئيسية ، وهي : </a:t>
            </a:r>
          </a:p>
        </p:txBody>
      </p:sp>
      <p:sp>
        <p:nvSpPr>
          <p:cNvPr id="27" name="مربع نص 26">
            <a:extLst>
              <a:ext uri="{FF2B5EF4-FFF2-40B4-BE49-F238E27FC236}">
                <a16:creationId xmlns:a16="http://schemas.microsoft.com/office/drawing/2014/main" id="{FB580CA9-6F4E-4F42-BE8E-453E8F3F5A6F}"/>
              </a:ext>
            </a:extLst>
          </p:cNvPr>
          <p:cNvSpPr txBox="1"/>
          <p:nvPr/>
        </p:nvSpPr>
        <p:spPr>
          <a:xfrm>
            <a:off x="6688554" y="3527531"/>
            <a:ext cx="3453248" cy="503215"/>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2 / </a:t>
            </a:r>
            <a:r>
              <a:rPr lang="fa-IR" sz="2400" b="1" dirty="0">
                <a:solidFill>
                  <a:srgbClr val="FF0000"/>
                </a:solidFill>
                <a:latin typeface="Calibri" panose="020F0502020204030204" pitchFamily="34" charset="0"/>
                <a:ea typeface="Times New Roman" panose="02020603050405020304" pitchFamily="18" charset="0"/>
              </a:rPr>
              <a:t> </a:t>
            </a:r>
            <a:r>
              <a:rPr lang="ar-SA" sz="2400" b="1" dirty="0">
                <a:solidFill>
                  <a:srgbClr val="FF0000"/>
                </a:solidFill>
                <a:latin typeface="Calibri" panose="020F0502020204030204" pitchFamily="34" charset="0"/>
                <a:ea typeface="Times New Roman" panose="02020603050405020304" pitchFamily="18" charset="0"/>
              </a:rPr>
              <a:t>مرحلة جري المسافة:</a:t>
            </a:r>
            <a:endParaRPr lang="en-US" sz="2400" b="1" dirty="0">
              <a:solidFill>
                <a:srgbClr val="FF0000"/>
              </a:solidFill>
              <a:latin typeface="Calibri" panose="020F0502020204030204" pitchFamily="34" charset="0"/>
              <a:ea typeface="Calibri" panose="020F0502020204030204" pitchFamily="34" charset="0"/>
            </a:endParaRPr>
          </a:p>
        </p:txBody>
      </p:sp>
      <p:sp>
        <p:nvSpPr>
          <p:cNvPr id="23" name="مربع نص 22">
            <a:extLst>
              <a:ext uri="{FF2B5EF4-FFF2-40B4-BE49-F238E27FC236}">
                <a16:creationId xmlns:a16="http://schemas.microsoft.com/office/drawing/2014/main" id="{BD6A1CAC-3C3B-420D-89B9-78DE09EDD0BC}"/>
              </a:ext>
            </a:extLst>
          </p:cNvPr>
          <p:cNvSpPr txBox="1"/>
          <p:nvPr/>
        </p:nvSpPr>
        <p:spPr>
          <a:xfrm>
            <a:off x="633266" y="4543582"/>
            <a:ext cx="9304252" cy="480901"/>
          </a:xfrm>
          <a:prstGeom prst="rect">
            <a:avLst/>
          </a:prstGeom>
          <a:noFill/>
        </p:spPr>
        <p:txBody>
          <a:bodyPr wrap="square">
            <a:spAutoFit/>
          </a:bodyPr>
          <a:lstStyle/>
          <a:p>
            <a:pPr algn="r" rtl="1">
              <a:lnSpc>
                <a:spcPct val="115000"/>
              </a:lnSpc>
              <a:spcAft>
                <a:spcPts val="0"/>
              </a:spcAft>
            </a:pPr>
            <a:r>
              <a:rPr lang="ar-SA" sz="2400" b="1" dirty="0">
                <a:latin typeface="Calibri" panose="020F0502020204030204" pitchFamily="34" charset="0"/>
                <a:ea typeface="Times New Roman" panose="02020603050405020304" pitchFamily="18" charset="0"/>
              </a:rPr>
              <a:t>وتختلف طريقة جري هذه المرحلة باختلاف طول مسافة الجري.</a:t>
            </a:r>
          </a:p>
        </p:txBody>
      </p:sp>
      <p:pic>
        <p:nvPicPr>
          <p:cNvPr id="26" name="Picture 6">
            <a:extLst>
              <a:ext uri="{FF2B5EF4-FFF2-40B4-BE49-F238E27FC236}">
                <a16:creationId xmlns:a16="http://schemas.microsoft.com/office/drawing/2014/main" id="{C1E55A31-A686-4D06-A0C2-298FA467B4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97"/>
          <a:stretch/>
        </p:blipFill>
        <p:spPr bwMode="auto">
          <a:xfrm>
            <a:off x="1119052" y="2156803"/>
            <a:ext cx="3058257" cy="1827513"/>
          </a:xfrm>
          <a:prstGeom prst="rect">
            <a:avLst/>
          </a:prstGeom>
          <a:noFill/>
          <a:extLst>
            <a:ext uri="{909E8E84-426E-40DD-AFC4-6F175D3DCCD1}">
              <a14:hiddenFill xmlns:a14="http://schemas.microsoft.com/office/drawing/2010/main">
                <a:solidFill>
                  <a:srgbClr val="FFFFFF"/>
                </a:solidFill>
              </a14:hiddenFill>
            </a:ext>
          </a:extLst>
        </p:spPr>
      </p:pic>
      <p:pic>
        <p:nvPicPr>
          <p:cNvPr id="22" name="صورة 21">
            <a:extLst>
              <a:ext uri="{FF2B5EF4-FFF2-40B4-BE49-F238E27FC236}">
                <a16:creationId xmlns:a16="http://schemas.microsoft.com/office/drawing/2014/main" id="{25CE9735-46D5-4AEA-AE0C-8CBBBF8EE298}"/>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255927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3510116" y="2501804"/>
            <a:ext cx="6915945" cy="480901"/>
          </a:xfrm>
          <a:prstGeom prst="rect">
            <a:avLst/>
          </a:prstGeom>
          <a:noFill/>
        </p:spPr>
        <p:txBody>
          <a:bodyPr wrap="square">
            <a:spAutoFit/>
          </a:bodyPr>
          <a:lstStyle/>
          <a:p>
            <a:pPr algn="r" rtl="1">
              <a:lnSpc>
                <a:spcPct val="115000"/>
              </a:lnSpc>
              <a:spcAft>
                <a:spcPts val="0"/>
              </a:spcAft>
            </a:pPr>
            <a:r>
              <a:rPr lang="ar-SA" sz="2400" b="1" dirty="0">
                <a:solidFill>
                  <a:srgbClr val="0000CC"/>
                </a:solidFill>
                <a:latin typeface="Hacen Beirut" panose="02000000000000000000" pitchFamily="2" charset="-78"/>
                <a:ea typeface="Times New Roman" panose="02020603050405020304" pitchFamily="18" charset="0"/>
              </a:rPr>
              <a:t>يتكون جري المسافة من ثلاث مراحل رئيسية ، وهي : </a:t>
            </a:r>
          </a:p>
        </p:txBody>
      </p:sp>
      <p:sp>
        <p:nvSpPr>
          <p:cNvPr id="27" name="مربع نص 26">
            <a:extLst>
              <a:ext uri="{FF2B5EF4-FFF2-40B4-BE49-F238E27FC236}">
                <a16:creationId xmlns:a16="http://schemas.microsoft.com/office/drawing/2014/main" id="{FB580CA9-6F4E-4F42-BE8E-453E8F3F5A6F}"/>
              </a:ext>
            </a:extLst>
          </p:cNvPr>
          <p:cNvSpPr txBox="1"/>
          <p:nvPr/>
        </p:nvSpPr>
        <p:spPr>
          <a:xfrm>
            <a:off x="6688554" y="3527531"/>
            <a:ext cx="3453248" cy="503215"/>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3 / </a:t>
            </a:r>
            <a:r>
              <a:rPr lang="fa-IR" sz="2400" b="1" dirty="0">
                <a:solidFill>
                  <a:srgbClr val="FF0000"/>
                </a:solidFill>
                <a:latin typeface="Calibri" panose="020F0502020204030204" pitchFamily="34" charset="0"/>
                <a:ea typeface="Times New Roman" panose="02020603050405020304" pitchFamily="18" charset="0"/>
              </a:rPr>
              <a:t> </a:t>
            </a:r>
            <a:r>
              <a:rPr lang="ar-SA" sz="2400" b="1" dirty="0">
                <a:solidFill>
                  <a:srgbClr val="FF0000"/>
                </a:solidFill>
                <a:latin typeface="Calibri" panose="020F0502020204030204" pitchFamily="34" charset="0"/>
                <a:ea typeface="Times New Roman" panose="02020603050405020304" pitchFamily="18" charset="0"/>
              </a:rPr>
              <a:t>مرحلة النهاية:</a:t>
            </a:r>
            <a:endParaRPr lang="en-US" sz="2400" b="1" dirty="0">
              <a:solidFill>
                <a:srgbClr val="FF0000"/>
              </a:solidFill>
              <a:latin typeface="Calibri" panose="020F0502020204030204" pitchFamily="34" charset="0"/>
              <a:ea typeface="Calibri" panose="020F0502020204030204" pitchFamily="34" charset="0"/>
            </a:endParaRPr>
          </a:p>
        </p:txBody>
      </p:sp>
      <p:sp>
        <p:nvSpPr>
          <p:cNvPr id="23" name="مربع نص 22">
            <a:extLst>
              <a:ext uri="{FF2B5EF4-FFF2-40B4-BE49-F238E27FC236}">
                <a16:creationId xmlns:a16="http://schemas.microsoft.com/office/drawing/2014/main" id="{BD6A1CAC-3C3B-420D-89B9-78DE09EDD0BC}"/>
              </a:ext>
            </a:extLst>
          </p:cNvPr>
          <p:cNvSpPr txBox="1"/>
          <p:nvPr/>
        </p:nvSpPr>
        <p:spPr>
          <a:xfrm>
            <a:off x="633266" y="4543582"/>
            <a:ext cx="9304252" cy="914481"/>
          </a:xfrm>
          <a:prstGeom prst="rect">
            <a:avLst/>
          </a:prstGeom>
          <a:noFill/>
        </p:spPr>
        <p:txBody>
          <a:bodyPr wrap="square">
            <a:spAutoFit/>
          </a:bodyPr>
          <a:lstStyle/>
          <a:p>
            <a:pPr algn="r" rtl="1">
              <a:lnSpc>
                <a:spcPct val="115000"/>
              </a:lnSpc>
              <a:spcAft>
                <a:spcPts val="0"/>
              </a:spcAft>
            </a:pPr>
            <a:r>
              <a:rPr lang="ar-SA" sz="2400" b="1" dirty="0">
                <a:latin typeface="Calibri" panose="020F0502020204030204" pitchFamily="34" charset="0"/>
                <a:ea typeface="Times New Roman" panose="02020603050405020304" pitchFamily="18" charset="0"/>
              </a:rPr>
              <a:t>لابد أن يكون لها تقدير خاص سواء بالنسبة للمسافة القصيرة أو المتوسطة</a:t>
            </a:r>
          </a:p>
          <a:p>
            <a:pPr algn="r" rtl="1">
              <a:lnSpc>
                <a:spcPct val="115000"/>
              </a:lnSpc>
              <a:spcAft>
                <a:spcPts val="0"/>
              </a:spcAft>
            </a:pPr>
            <a:r>
              <a:rPr lang="ar-SA" sz="2400" b="1" dirty="0">
                <a:latin typeface="Calibri" panose="020F0502020204030204" pitchFamily="34" charset="0"/>
                <a:ea typeface="Times New Roman" panose="02020603050405020304" pitchFamily="18" charset="0"/>
              </a:rPr>
              <a:t> أو الطويلة ولها أيضا التزاماتها الخاصة .</a:t>
            </a:r>
            <a:endParaRPr lang="en-US" sz="2400" b="1" dirty="0">
              <a:latin typeface="Calibri" panose="020F0502020204030204" pitchFamily="34" charset="0"/>
              <a:ea typeface="Calibri" panose="020F0502020204030204" pitchFamily="34" charset="0"/>
            </a:endParaRPr>
          </a:p>
        </p:txBody>
      </p:sp>
      <p:pic>
        <p:nvPicPr>
          <p:cNvPr id="25" name="Picture 8">
            <a:extLst>
              <a:ext uri="{FF2B5EF4-FFF2-40B4-BE49-F238E27FC236}">
                <a16:creationId xmlns:a16="http://schemas.microsoft.com/office/drawing/2014/main" id="{D84EDC09-9FF6-4AD8-B0BE-9F0F0813B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065" y="2288634"/>
            <a:ext cx="2840578" cy="1939169"/>
          </a:xfrm>
          <a:prstGeom prst="rect">
            <a:avLst/>
          </a:prstGeom>
          <a:noFill/>
          <a:extLst>
            <a:ext uri="{909E8E84-426E-40DD-AFC4-6F175D3DCCD1}">
              <a14:hiddenFill xmlns:a14="http://schemas.microsoft.com/office/drawing/2010/main">
                <a:solidFill>
                  <a:srgbClr val="FFFFFF"/>
                </a:solidFill>
              </a14:hiddenFill>
            </a:ext>
          </a:extLst>
        </p:spPr>
      </p:pic>
      <p:pic>
        <p:nvPicPr>
          <p:cNvPr id="22" name="صورة 21">
            <a:extLst>
              <a:ext uri="{FF2B5EF4-FFF2-40B4-BE49-F238E27FC236}">
                <a16:creationId xmlns:a16="http://schemas.microsoft.com/office/drawing/2014/main" id="{A458D0F7-8FC3-4399-96BF-FD5DC3BC4D89}"/>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279101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80">
                                          <p:stCondLst>
                                            <p:cond delay="0"/>
                                          </p:stCondLst>
                                        </p:cTn>
                                        <p:tgtEl>
                                          <p:spTgt spid="25"/>
                                        </p:tgtEl>
                                      </p:cBhvr>
                                    </p:animEffect>
                                    <p:anim calcmode="lin" valueType="num">
                                      <p:cBhvr>
                                        <p:cTn id="2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9" dur="26">
                                          <p:stCondLst>
                                            <p:cond delay="650"/>
                                          </p:stCondLst>
                                        </p:cTn>
                                        <p:tgtEl>
                                          <p:spTgt spid="25"/>
                                        </p:tgtEl>
                                      </p:cBhvr>
                                      <p:to x="100000" y="60000"/>
                                    </p:animScale>
                                    <p:animScale>
                                      <p:cBhvr>
                                        <p:cTn id="30" dur="166" decel="50000">
                                          <p:stCondLst>
                                            <p:cond delay="676"/>
                                          </p:stCondLst>
                                        </p:cTn>
                                        <p:tgtEl>
                                          <p:spTgt spid="25"/>
                                        </p:tgtEl>
                                      </p:cBhvr>
                                      <p:to x="100000" y="100000"/>
                                    </p:animScale>
                                    <p:animScale>
                                      <p:cBhvr>
                                        <p:cTn id="31" dur="26">
                                          <p:stCondLst>
                                            <p:cond delay="1312"/>
                                          </p:stCondLst>
                                        </p:cTn>
                                        <p:tgtEl>
                                          <p:spTgt spid="25"/>
                                        </p:tgtEl>
                                      </p:cBhvr>
                                      <p:to x="100000" y="80000"/>
                                    </p:animScale>
                                    <p:animScale>
                                      <p:cBhvr>
                                        <p:cTn id="32" dur="166" decel="50000">
                                          <p:stCondLst>
                                            <p:cond delay="1338"/>
                                          </p:stCondLst>
                                        </p:cTn>
                                        <p:tgtEl>
                                          <p:spTgt spid="25"/>
                                        </p:tgtEl>
                                      </p:cBhvr>
                                      <p:to x="100000" y="100000"/>
                                    </p:animScale>
                                    <p:animScale>
                                      <p:cBhvr>
                                        <p:cTn id="33" dur="26">
                                          <p:stCondLst>
                                            <p:cond delay="1642"/>
                                          </p:stCondLst>
                                        </p:cTn>
                                        <p:tgtEl>
                                          <p:spTgt spid="25"/>
                                        </p:tgtEl>
                                      </p:cBhvr>
                                      <p:to x="100000" y="90000"/>
                                    </p:animScale>
                                    <p:animScale>
                                      <p:cBhvr>
                                        <p:cTn id="34" dur="166" decel="50000">
                                          <p:stCondLst>
                                            <p:cond delay="1668"/>
                                          </p:stCondLst>
                                        </p:cTn>
                                        <p:tgtEl>
                                          <p:spTgt spid="25"/>
                                        </p:tgtEl>
                                      </p:cBhvr>
                                      <p:to x="100000" y="100000"/>
                                    </p:animScale>
                                    <p:animScale>
                                      <p:cBhvr>
                                        <p:cTn id="35" dur="26">
                                          <p:stCondLst>
                                            <p:cond delay="1808"/>
                                          </p:stCondLst>
                                        </p:cTn>
                                        <p:tgtEl>
                                          <p:spTgt spid="25"/>
                                        </p:tgtEl>
                                      </p:cBhvr>
                                      <p:to x="100000" y="95000"/>
                                    </p:animScale>
                                    <p:animScale>
                                      <p:cBhvr>
                                        <p:cTn id="36" dur="166" decel="50000">
                                          <p:stCondLst>
                                            <p:cond delay="1834"/>
                                          </p:stCondLst>
                                        </p:cTn>
                                        <p:tgtEl>
                                          <p:spTgt spid="2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1000" fill="hold"/>
                                        <p:tgtEl>
                                          <p:spTgt spid="23"/>
                                        </p:tgtEl>
                                        <p:attrNameLst>
                                          <p:attrName>ppt_w</p:attrName>
                                        </p:attrNameLst>
                                      </p:cBhvr>
                                      <p:tavLst>
                                        <p:tav tm="0">
                                          <p:val>
                                            <p:strVal val="#ppt_w+.3"/>
                                          </p:val>
                                        </p:tav>
                                        <p:tav tm="100000">
                                          <p:val>
                                            <p:strVal val="#ppt_w"/>
                                          </p:val>
                                        </p:tav>
                                      </p:tavLst>
                                    </p:anim>
                                    <p:anim calcmode="lin" valueType="num">
                                      <p:cBhvr>
                                        <p:cTn id="42" dur="1000" fill="hold"/>
                                        <p:tgtEl>
                                          <p:spTgt spid="23"/>
                                        </p:tgtEl>
                                        <p:attrNameLst>
                                          <p:attrName>ppt_h</p:attrName>
                                        </p:attrNameLst>
                                      </p:cBhvr>
                                      <p:tavLst>
                                        <p:tav tm="0">
                                          <p:val>
                                            <p:strVal val="#ppt_h"/>
                                          </p:val>
                                        </p:tav>
                                        <p:tav tm="100000">
                                          <p:val>
                                            <p:strVal val="#ppt_h"/>
                                          </p:val>
                                        </p:tav>
                                      </p:tavLst>
                                    </p:anim>
                                    <p:animEffect transition="in" filter="fade">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7566" y="5327993"/>
            <a:ext cx="12821787" cy="880395"/>
            <a:chOff x="0" y="0"/>
            <a:chExt cx="25349200" cy="1430643"/>
          </a:xfrm>
        </p:grpSpPr>
        <p:sp>
          <p:nvSpPr>
            <p:cNvPr id="3" name="AutoShape 3"/>
            <p:cNvSpPr/>
            <p:nvPr/>
          </p:nvSpPr>
          <p:spPr>
            <a:xfrm rot="-5400000">
              <a:off x="12534900" y="-11282057"/>
              <a:ext cx="279400" cy="25146000"/>
            </a:xfrm>
            <a:prstGeom prst="rect">
              <a:avLst/>
            </a:prstGeom>
            <a:solidFill>
              <a:srgbClr val="62DBC8">
                <a:alpha val="49803"/>
              </a:srgbClr>
            </a:solidFill>
          </p:spPr>
        </p:sp>
        <p:sp>
          <p:nvSpPr>
            <p:cNvPr id="4" name="AutoShape 4"/>
            <p:cNvSpPr/>
            <p:nvPr/>
          </p:nvSpPr>
          <p:spPr>
            <a:xfrm rot="-5400000">
              <a:off x="12535419" y="-11957697"/>
              <a:ext cx="278361" cy="25349200"/>
            </a:xfrm>
            <a:prstGeom prst="rect">
              <a:avLst/>
            </a:prstGeom>
            <a:solidFill>
              <a:srgbClr val="62DBC8"/>
            </a:solidFill>
          </p:spPr>
        </p:sp>
        <p:sp>
          <p:nvSpPr>
            <p:cNvPr id="5" name="AutoShape 5"/>
            <p:cNvSpPr/>
            <p:nvPr/>
          </p:nvSpPr>
          <p:spPr>
            <a:xfrm rot="-5400000">
              <a:off x="12533318" y="-12279318"/>
              <a:ext cx="282563" cy="24841200"/>
            </a:xfrm>
            <a:prstGeom prst="rect">
              <a:avLst/>
            </a:prstGeom>
            <a:solidFill>
              <a:srgbClr val="62DBC8">
                <a:alpha val="49803"/>
              </a:srgbClr>
            </a:solidFill>
          </p:spPr>
        </p:sp>
      </p:grpSp>
      <p:pic>
        <p:nvPicPr>
          <p:cNvPr id="10" name="Picture 10"/>
          <p:cNvPicPr>
            <a:picLocks noChangeAspect="1"/>
          </p:cNvPicPr>
          <p:nvPr/>
        </p:nvPicPr>
        <p:blipFill rotWithShape="1">
          <a:blip r:embed="rId2"/>
          <a:srcRect t="3718" b="3718"/>
          <a:stretch/>
        </p:blipFill>
        <p:spPr>
          <a:xfrm>
            <a:off x="-562709" y="2482829"/>
            <a:ext cx="5747657" cy="2682619"/>
          </a:xfrm>
          <a:prstGeom prst="rect">
            <a:avLst/>
          </a:prstGeom>
        </p:spPr>
      </p:pic>
      <p:sp>
        <p:nvSpPr>
          <p:cNvPr id="23" name="شكل حر 22">
            <a:extLst>
              <a:ext uri="{FF2B5EF4-FFF2-40B4-BE49-F238E27FC236}">
                <a16:creationId xmlns:a16="http://schemas.microsoft.com/office/drawing/2014/main" id="{39CB7506-1B15-854A-840E-4B6558AF6507}"/>
              </a:ext>
            </a:extLst>
          </p:cNvPr>
          <p:cNvSpPr/>
          <p:nvPr/>
        </p:nvSpPr>
        <p:spPr>
          <a:xfrm>
            <a:off x="0" y="52754"/>
            <a:ext cx="6176192" cy="6752374"/>
          </a:xfrm>
          <a:custGeom>
            <a:avLst/>
            <a:gdLst>
              <a:gd name="connsiteX0" fmla="*/ 2552700 w 8213034"/>
              <a:gd name="connsiteY0" fmla="*/ 1907695 h 8229456"/>
              <a:gd name="connsiteX1" fmla="*/ 2552700 w 8213034"/>
              <a:gd name="connsiteY1" fmla="*/ 7460593 h 8229456"/>
              <a:gd name="connsiteX2" fmla="*/ 6727656 w 8213034"/>
              <a:gd name="connsiteY2" fmla="*/ 7460593 h 8229456"/>
              <a:gd name="connsiteX3" fmla="*/ 6727656 w 8213034"/>
              <a:gd name="connsiteY3" fmla="*/ 1907695 h 8229456"/>
              <a:gd name="connsiteX4" fmla="*/ 266700 w 8213034"/>
              <a:gd name="connsiteY4" fmla="*/ 609600 h 8229456"/>
              <a:gd name="connsiteX5" fmla="*/ 266700 w 8213034"/>
              <a:gd name="connsiteY5" fmla="*/ 1295400 h 8229456"/>
              <a:gd name="connsiteX6" fmla="*/ 266700 w 8213034"/>
              <a:gd name="connsiteY6" fmla="*/ 1447800 h 8229456"/>
              <a:gd name="connsiteX7" fmla="*/ 266700 w 8213034"/>
              <a:gd name="connsiteY7" fmla="*/ 7434101 h 8229456"/>
              <a:gd name="connsiteX8" fmla="*/ 2400300 w 8213034"/>
              <a:gd name="connsiteY8" fmla="*/ 7434101 h 8229456"/>
              <a:gd name="connsiteX9" fmla="*/ 2400300 w 8213034"/>
              <a:gd name="connsiteY9" fmla="*/ 1678650 h 8229456"/>
              <a:gd name="connsiteX10" fmla="*/ 2530773 w 8213034"/>
              <a:gd name="connsiteY10" fmla="*/ 1447800 h 8229456"/>
              <a:gd name="connsiteX11" fmla="*/ 5372100 w 8213034"/>
              <a:gd name="connsiteY11" fmla="*/ 1447800 h 8229456"/>
              <a:gd name="connsiteX12" fmla="*/ 5372100 w 8213034"/>
              <a:gd name="connsiteY12" fmla="*/ 609600 h 8229456"/>
              <a:gd name="connsiteX13" fmla="*/ 0 w 8213034"/>
              <a:gd name="connsiteY13" fmla="*/ 0 h 8229456"/>
              <a:gd name="connsiteX14" fmla="*/ 8213034 w 8213034"/>
              <a:gd name="connsiteY14" fmla="*/ 0 h 8229456"/>
              <a:gd name="connsiteX15" fmla="*/ 8213034 w 8213034"/>
              <a:gd name="connsiteY15" fmla="*/ 8229456 h 8229456"/>
              <a:gd name="connsiteX16" fmla="*/ 0 w 8213034"/>
              <a:gd name="connsiteY16" fmla="*/ 8229456 h 822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3034" h="8229456">
                <a:moveTo>
                  <a:pt x="2552700" y="1907695"/>
                </a:moveTo>
                <a:lnTo>
                  <a:pt x="2552700" y="7460593"/>
                </a:lnTo>
                <a:lnTo>
                  <a:pt x="6727656" y="7460593"/>
                </a:lnTo>
                <a:lnTo>
                  <a:pt x="6727656" y="1907695"/>
                </a:lnTo>
                <a:close/>
                <a:moveTo>
                  <a:pt x="266700" y="609600"/>
                </a:moveTo>
                <a:lnTo>
                  <a:pt x="266700" y="1295400"/>
                </a:lnTo>
                <a:lnTo>
                  <a:pt x="266700" y="1447800"/>
                </a:lnTo>
                <a:lnTo>
                  <a:pt x="266700" y="7434101"/>
                </a:lnTo>
                <a:lnTo>
                  <a:pt x="2400300" y="7434101"/>
                </a:lnTo>
                <a:lnTo>
                  <a:pt x="2400300" y="1678650"/>
                </a:lnTo>
                <a:lnTo>
                  <a:pt x="2530773" y="1447800"/>
                </a:lnTo>
                <a:lnTo>
                  <a:pt x="5372100" y="1447800"/>
                </a:lnTo>
                <a:lnTo>
                  <a:pt x="5372100" y="609600"/>
                </a:lnTo>
                <a:close/>
                <a:moveTo>
                  <a:pt x="0" y="0"/>
                </a:moveTo>
                <a:lnTo>
                  <a:pt x="8213034" y="0"/>
                </a:lnTo>
                <a:lnTo>
                  <a:pt x="8213034" y="8229456"/>
                </a:lnTo>
                <a:lnTo>
                  <a:pt x="0" y="8229456"/>
                </a:lnTo>
                <a:close/>
              </a:path>
            </a:pathLst>
          </a:custGeom>
          <a:blipFill>
            <a:blip r:embed="rId3"/>
            <a:stretch>
              <a:fillRect t="-25" r="1" b="-23"/>
            </a:stretch>
          </a:blipFill>
        </p:spPr>
        <p:txBody>
          <a:bodyPr wrap="square">
            <a:noAutofit/>
          </a:bodyPr>
          <a:lstStyle/>
          <a:p>
            <a:pPr defTabSz="750333"/>
            <a:endParaRPr lang="ar-SA" sz="1477" dirty="0"/>
          </a:p>
        </p:txBody>
      </p:sp>
      <p:pic>
        <p:nvPicPr>
          <p:cNvPr id="25" name="صورة 24">
            <a:extLst>
              <a:ext uri="{FF2B5EF4-FFF2-40B4-BE49-F238E27FC236}">
                <a16:creationId xmlns:a16="http://schemas.microsoft.com/office/drawing/2014/main" id="{F02B8ABF-0ED2-CB44-A0FA-B307900C65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2603" y="-2313263"/>
            <a:ext cx="15005538" cy="7815140"/>
          </a:xfrm>
          <a:prstGeom prst="rect">
            <a:avLst/>
          </a:prstGeom>
        </p:spPr>
      </p:pic>
      <p:sp>
        <p:nvSpPr>
          <p:cNvPr id="9" name="مربع نص 8">
            <a:extLst>
              <a:ext uri="{FF2B5EF4-FFF2-40B4-BE49-F238E27FC236}">
                <a16:creationId xmlns:a16="http://schemas.microsoft.com/office/drawing/2014/main" id="{D4A42B3E-6C90-4E45-8298-8942904C517C}"/>
              </a:ext>
            </a:extLst>
          </p:cNvPr>
          <p:cNvSpPr txBox="1"/>
          <p:nvPr/>
        </p:nvSpPr>
        <p:spPr>
          <a:xfrm>
            <a:off x="6864412" y="1204933"/>
            <a:ext cx="3862192" cy="2026762"/>
          </a:xfrm>
          <a:prstGeom prst="rect">
            <a:avLst/>
          </a:prstGeom>
          <a:solidFill>
            <a:schemeClr val="bg1"/>
          </a:solidFill>
        </p:spPr>
        <p:txBody>
          <a:bodyPr wrap="square" rtlCol="1">
            <a:spAutoFit/>
          </a:bodyPr>
          <a:lstStyle/>
          <a:p>
            <a:endParaRPr lang="ar-SA" dirty="0"/>
          </a:p>
        </p:txBody>
      </p:sp>
      <p:pic>
        <p:nvPicPr>
          <p:cNvPr id="11" name="صورة 10">
            <a:extLst>
              <a:ext uri="{FF2B5EF4-FFF2-40B4-BE49-F238E27FC236}">
                <a16:creationId xmlns:a16="http://schemas.microsoft.com/office/drawing/2014/main" id="{4D1B038E-011B-457A-B371-91F518032F4E}"/>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6545284" y="1038734"/>
            <a:ext cx="4323771" cy="2134535"/>
          </a:xfrm>
          <a:prstGeom prst="rect">
            <a:avLst/>
          </a:prstGeom>
        </p:spPr>
      </p:pic>
    </p:spTree>
    <p:extLst>
      <p:ext uri="{BB962C8B-B14F-4D97-AF65-F5344CB8AC3E}">
        <p14:creationId xmlns:p14="http://schemas.microsoft.com/office/powerpoint/2010/main" val="190864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2">
            <a:extLst>
              <a:ext uri="{FF2B5EF4-FFF2-40B4-BE49-F238E27FC236}">
                <a16:creationId xmlns:a16="http://schemas.microsoft.com/office/drawing/2014/main" id="{04032F35-24E4-423B-B907-80DEEFEEFCDB}"/>
              </a:ext>
            </a:extLst>
          </p:cNvPr>
          <p:cNvGrpSpPr/>
          <p:nvPr/>
        </p:nvGrpSpPr>
        <p:grpSpPr>
          <a:xfrm>
            <a:off x="10932710" y="0"/>
            <a:ext cx="1288318" cy="6858000"/>
            <a:chOff x="0" y="0"/>
            <a:chExt cx="2576636" cy="13716000"/>
          </a:xfrm>
        </p:grpSpPr>
        <p:sp>
          <p:nvSpPr>
            <p:cNvPr id="49" name="AutoShape 3">
              <a:extLst>
                <a:ext uri="{FF2B5EF4-FFF2-40B4-BE49-F238E27FC236}">
                  <a16:creationId xmlns:a16="http://schemas.microsoft.com/office/drawing/2014/main" id="{83F65595-6B1E-449E-B6C7-9438D11D0760}"/>
                </a:ext>
              </a:extLst>
            </p:cNvPr>
            <p:cNvSpPr/>
            <p:nvPr/>
          </p:nvSpPr>
          <p:spPr>
            <a:xfrm rot="-10800000">
              <a:off x="2296160" y="0"/>
              <a:ext cx="280476" cy="13716000"/>
            </a:xfrm>
            <a:prstGeom prst="rect">
              <a:avLst/>
            </a:prstGeom>
            <a:solidFill>
              <a:srgbClr val="62DBC8">
                <a:alpha val="19607"/>
              </a:srgbClr>
            </a:solidFill>
          </p:spPr>
        </p:sp>
        <p:sp>
          <p:nvSpPr>
            <p:cNvPr id="50" name="AutoShape 4">
              <a:extLst>
                <a:ext uri="{FF2B5EF4-FFF2-40B4-BE49-F238E27FC236}">
                  <a16:creationId xmlns:a16="http://schemas.microsoft.com/office/drawing/2014/main" id="{CAF97453-C5F0-4309-8B76-B4CE450B7401}"/>
                </a:ext>
              </a:extLst>
            </p:cNvPr>
            <p:cNvSpPr/>
            <p:nvPr/>
          </p:nvSpPr>
          <p:spPr>
            <a:xfrm rot="-10800000">
              <a:off x="1722639" y="0"/>
              <a:ext cx="279957" cy="13716000"/>
            </a:xfrm>
            <a:prstGeom prst="rect">
              <a:avLst/>
            </a:prstGeom>
            <a:solidFill>
              <a:srgbClr val="62DBC8">
                <a:alpha val="49803"/>
              </a:srgbClr>
            </a:solidFill>
          </p:spPr>
        </p:sp>
        <p:sp>
          <p:nvSpPr>
            <p:cNvPr id="51" name="AutoShape 5">
              <a:extLst>
                <a:ext uri="{FF2B5EF4-FFF2-40B4-BE49-F238E27FC236}">
                  <a16:creationId xmlns:a16="http://schemas.microsoft.com/office/drawing/2014/main" id="{C13C97AD-5533-481D-A116-F5B69006AE43}"/>
                </a:ext>
              </a:extLst>
            </p:cNvPr>
            <p:cNvSpPr/>
            <p:nvPr/>
          </p:nvSpPr>
          <p:spPr>
            <a:xfrm rot="-10800000">
              <a:off x="1147559" y="0"/>
              <a:ext cx="280997" cy="13716000"/>
            </a:xfrm>
            <a:prstGeom prst="rect">
              <a:avLst/>
            </a:prstGeom>
            <a:solidFill>
              <a:srgbClr val="62DBC8"/>
            </a:solidFill>
          </p:spPr>
        </p:sp>
        <p:sp>
          <p:nvSpPr>
            <p:cNvPr id="52" name="AutoShape 6">
              <a:extLst>
                <a:ext uri="{FF2B5EF4-FFF2-40B4-BE49-F238E27FC236}">
                  <a16:creationId xmlns:a16="http://schemas.microsoft.com/office/drawing/2014/main" id="{463AA688-741D-445A-B97B-C1BF2337871A}"/>
                </a:ext>
              </a:extLst>
            </p:cNvPr>
            <p:cNvSpPr/>
            <p:nvPr/>
          </p:nvSpPr>
          <p:spPr>
            <a:xfrm rot="-10800000">
              <a:off x="576106" y="0"/>
              <a:ext cx="278410" cy="13716000"/>
            </a:xfrm>
            <a:prstGeom prst="rect">
              <a:avLst/>
            </a:prstGeom>
            <a:solidFill>
              <a:srgbClr val="62DBC8">
                <a:alpha val="49803"/>
              </a:srgbClr>
            </a:solidFill>
          </p:spPr>
        </p:sp>
        <p:sp>
          <p:nvSpPr>
            <p:cNvPr id="53" name="AutoShape 7">
              <a:extLst>
                <a:ext uri="{FF2B5EF4-FFF2-40B4-BE49-F238E27FC236}">
                  <a16:creationId xmlns:a16="http://schemas.microsoft.com/office/drawing/2014/main" id="{52FEB4A7-5D9B-4A0D-8ABB-14B099E94FDE}"/>
                </a:ext>
              </a:extLst>
            </p:cNvPr>
            <p:cNvSpPr/>
            <p:nvPr/>
          </p:nvSpPr>
          <p:spPr>
            <a:xfrm rot="-10800000">
              <a:off x="0" y="0"/>
              <a:ext cx="280476" cy="13716000"/>
            </a:xfrm>
            <a:prstGeom prst="rect">
              <a:avLst/>
            </a:prstGeom>
            <a:solidFill>
              <a:srgbClr val="62DBC8">
                <a:alpha val="19607"/>
              </a:srgbClr>
            </a:solidFill>
          </p:spPr>
        </p:sp>
      </p:grpSp>
      <p:pic>
        <p:nvPicPr>
          <p:cNvPr id="54" name="صورة 53">
            <a:extLst>
              <a:ext uri="{FF2B5EF4-FFF2-40B4-BE49-F238E27FC236}">
                <a16:creationId xmlns:a16="http://schemas.microsoft.com/office/drawing/2014/main" id="{84DE98B6-2D3B-4ECB-B22E-D276219E5102}"/>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55" name="صورة 54">
            <a:extLst>
              <a:ext uri="{FF2B5EF4-FFF2-40B4-BE49-F238E27FC236}">
                <a16:creationId xmlns:a16="http://schemas.microsoft.com/office/drawing/2014/main" id="{88AAB30A-344E-428B-9226-96717A240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56" name="Group 2">
            <a:extLst>
              <a:ext uri="{FF2B5EF4-FFF2-40B4-BE49-F238E27FC236}">
                <a16:creationId xmlns:a16="http://schemas.microsoft.com/office/drawing/2014/main" id="{82AF9786-4DB7-4F2B-B76E-F3A03B59C091}"/>
              </a:ext>
            </a:extLst>
          </p:cNvPr>
          <p:cNvGrpSpPr/>
          <p:nvPr/>
        </p:nvGrpSpPr>
        <p:grpSpPr>
          <a:xfrm>
            <a:off x="3759200" y="207783"/>
            <a:ext cx="4562790" cy="715319"/>
            <a:chOff x="601071" y="5"/>
            <a:chExt cx="24897683" cy="1430637"/>
          </a:xfrm>
        </p:grpSpPr>
        <p:sp>
          <p:nvSpPr>
            <p:cNvPr id="57" name="AutoShape 3">
              <a:extLst>
                <a:ext uri="{FF2B5EF4-FFF2-40B4-BE49-F238E27FC236}">
                  <a16:creationId xmlns:a16="http://schemas.microsoft.com/office/drawing/2014/main" id="{C675FE96-941C-4AEE-9035-D8255DB812A6}"/>
                </a:ext>
              </a:extLst>
            </p:cNvPr>
            <p:cNvSpPr/>
            <p:nvPr/>
          </p:nvSpPr>
          <p:spPr>
            <a:xfrm rot="16200000">
              <a:off x="12896803" y="-11144490"/>
              <a:ext cx="279400" cy="24870864"/>
            </a:xfrm>
            <a:prstGeom prst="rect">
              <a:avLst/>
            </a:prstGeom>
            <a:solidFill>
              <a:srgbClr val="62DBC8">
                <a:alpha val="49803"/>
              </a:srgbClr>
            </a:solidFill>
          </p:spPr>
        </p:sp>
        <p:sp>
          <p:nvSpPr>
            <p:cNvPr id="58" name="AutoShape 4">
              <a:extLst>
                <a:ext uri="{FF2B5EF4-FFF2-40B4-BE49-F238E27FC236}">
                  <a16:creationId xmlns:a16="http://schemas.microsoft.com/office/drawing/2014/main" id="{DA991EA4-F7EA-43C5-835E-BCB6C263F3E8}"/>
                </a:ext>
              </a:extLst>
            </p:cNvPr>
            <p:cNvSpPr/>
            <p:nvPr/>
          </p:nvSpPr>
          <p:spPr>
            <a:xfrm rot="16200000">
              <a:off x="12923618" y="-11718017"/>
              <a:ext cx="279400" cy="24870872"/>
            </a:xfrm>
            <a:prstGeom prst="rect">
              <a:avLst/>
            </a:prstGeom>
            <a:solidFill>
              <a:srgbClr val="62DBC8"/>
            </a:solidFill>
          </p:spPr>
        </p:sp>
        <p:sp>
          <p:nvSpPr>
            <p:cNvPr id="59" name="AutoShape 5">
              <a:extLst>
                <a:ext uri="{FF2B5EF4-FFF2-40B4-BE49-F238E27FC236}">
                  <a16:creationId xmlns:a16="http://schemas.microsoft.com/office/drawing/2014/main" id="{6097A230-6E58-4707-8A9A-E8C4C39F64F2}"/>
                </a:ext>
              </a:extLst>
            </p:cNvPr>
            <p:cNvSpPr/>
            <p:nvPr/>
          </p:nvSpPr>
          <p:spPr>
            <a:xfrm rot="16200000">
              <a:off x="12907202" y="-12279314"/>
              <a:ext cx="282562" cy="24841200"/>
            </a:xfrm>
            <a:prstGeom prst="rect">
              <a:avLst/>
            </a:prstGeom>
            <a:solidFill>
              <a:srgbClr val="62DBC8">
                <a:alpha val="49803"/>
              </a:srgbClr>
            </a:solidFill>
          </p:spPr>
        </p:sp>
      </p:grpSp>
      <p:sp>
        <p:nvSpPr>
          <p:cNvPr id="60" name="مربع نص 59">
            <a:extLst>
              <a:ext uri="{FF2B5EF4-FFF2-40B4-BE49-F238E27FC236}">
                <a16:creationId xmlns:a16="http://schemas.microsoft.com/office/drawing/2014/main" id="{9C400706-09B2-4141-8445-92A6E36BF48D}"/>
              </a:ext>
            </a:extLst>
          </p:cNvPr>
          <p:cNvSpPr txBox="1"/>
          <p:nvPr/>
        </p:nvSpPr>
        <p:spPr>
          <a:xfrm>
            <a:off x="0" y="262791"/>
            <a:ext cx="3764114" cy="510717"/>
          </a:xfrm>
          <a:prstGeom prst="rect">
            <a:avLst/>
          </a:prstGeom>
          <a:noFill/>
        </p:spPr>
        <p:txBody>
          <a:bodyPr wrap="square" rtlCol="1">
            <a:spAutoFit/>
          </a:bodyPr>
          <a:lstStyle/>
          <a:p>
            <a:pPr algn="ctr">
              <a:lnSpc>
                <a:spcPts val="3545"/>
              </a:lnSpc>
              <a:spcBef>
                <a:spcPts val="1477"/>
              </a:spcBef>
            </a:pPr>
            <a:r>
              <a:rPr lang="ar-SA" sz="2800" b="1" dirty="0">
                <a:solidFill>
                  <a:srgbClr val="199E91"/>
                </a:solidFill>
              </a:rPr>
              <a:t>العدو والجري</a:t>
            </a:r>
          </a:p>
        </p:txBody>
      </p:sp>
      <p:sp>
        <p:nvSpPr>
          <p:cNvPr id="74" name="مربع نص 73">
            <a:extLst>
              <a:ext uri="{FF2B5EF4-FFF2-40B4-BE49-F238E27FC236}">
                <a16:creationId xmlns:a16="http://schemas.microsoft.com/office/drawing/2014/main" id="{70A742E0-FE45-4C50-A448-C5D18E37120A}"/>
              </a:ext>
            </a:extLst>
          </p:cNvPr>
          <p:cNvSpPr txBox="1"/>
          <p:nvPr/>
        </p:nvSpPr>
        <p:spPr>
          <a:xfrm>
            <a:off x="1030596" y="1999921"/>
            <a:ext cx="9379527" cy="461665"/>
          </a:xfrm>
          <a:prstGeom prst="rect">
            <a:avLst/>
          </a:prstGeom>
          <a:noFill/>
        </p:spPr>
        <p:txBody>
          <a:bodyPr wrap="square" rtlCol="1">
            <a:spAutoFit/>
          </a:bodyPr>
          <a:lstStyle/>
          <a:p>
            <a:pPr algn="r"/>
            <a:r>
              <a:rPr lang="ar-SA" sz="2400" b="1" dirty="0">
                <a:solidFill>
                  <a:srgbClr val="002060"/>
                </a:solidFill>
                <a:latin typeface="Hacen Beirut" panose="02000000000000000000" pitchFamily="2" charset="-78"/>
              </a:rPr>
              <a:t>أعزائي الطلاب درسنا اليوم عن </a:t>
            </a:r>
            <a:r>
              <a:rPr lang="ar-SA" sz="2400" b="1" dirty="0">
                <a:solidFill>
                  <a:srgbClr val="C00000"/>
                </a:solidFill>
                <a:latin typeface="Hacen Beirut" panose="02000000000000000000" pitchFamily="2" charset="-78"/>
              </a:rPr>
              <a:t>العدو والجري </a:t>
            </a:r>
            <a:r>
              <a:rPr lang="ar-SA" sz="2400" b="1" dirty="0">
                <a:solidFill>
                  <a:srgbClr val="002060"/>
                </a:solidFill>
                <a:latin typeface="Hacen Beirut" panose="02000000000000000000" pitchFamily="2" charset="-78"/>
              </a:rPr>
              <a:t>وسنتحدث فيه بعدة محاور : </a:t>
            </a:r>
          </a:p>
        </p:txBody>
      </p:sp>
      <p:sp>
        <p:nvSpPr>
          <p:cNvPr id="75" name="مربع نص 74">
            <a:extLst>
              <a:ext uri="{FF2B5EF4-FFF2-40B4-BE49-F238E27FC236}">
                <a16:creationId xmlns:a16="http://schemas.microsoft.com/office/drawing/2014/main" id="{DD46F2CE-4668-45B1-814F-DDDB413FDCD7}"/>
              </a:ext>
            </a:extLst>
          </p:cNvPr>
          <p:cNvSpPr txBox="1"/>
          <p:nvPr/>
        </p:nvSpPr>
        <p:spPr>
          <a:xfrm>
            <a:off x="2937739" y="3661828"/>
            <a:ext cx="6855861" cy="461665"/>
          </a:xfrm>
          <a:prstGeom prst="rect">
            <a:avLst/>
          </a:prstGeom>
          <a:noFill/>
        </p:spPr>
        <p:txBody>
          <a:bodyPr wrap="square" rtlCol="1">
            <a:spAutoFit/>
          </a:bodyPr>
          <a:lstStyle/>
          <a:p>
            <a:pPr algn="r" rtl="1"/>
            <a:r>
              <a:rPr lang="ar-SA" sz="2400" b="1" dirty="0">
                <a:latin typeface="Hacen Beirut" panose="02000000000000000000" pitchFamily="2" charset="-78"/>
              </a:rPr>
              <a:t>2 / المراحل الفنية للعدو والجري.</a:t>
            </a:r>
            <a:endParaRPr lang="en-US" sz="2400" b="1" dirty="0">
              <a:latin typeface="Hacen Beirut" panose="02000000000000000000" pitchFamily="2" charset="-78"/>
            </a:endParaRPr>
          </a:p>
        </p:txBody>
      </p:sp>
      <p:sp>
        <p:nvSpPr>
          <p:cNvPr id="76" name="مربع نص 75">
            <a:extLst>
              <a:ext uri="{FF2B5EF4-FFF2-40B4-BE49-F238E27FC236}">
                <a16:creationId xmlns:a16="http://schemas.microsoft.com/office/drawing/2014/main" id="{41914523-EE55-45C7-9446-3ED837288492}"/>
              </a:ext>
            </a:extLst>
          </p:cNvPr>
          <p:cNvSpPr txBox="1"/>
          <p:nvPr/>
        </p:nvSpPr>
        <p:spPr>
          <a:xfrm>
            <a:off x="3717852" y="2838783"/>
            <a:ext cx="6075748" cy="461665"/>
          </a:xfrm>
          <a:prstGeom prst="rect">
            <a:avLst/>
          </a:prstGeom>
          <a:noFill/>
        </p:spPr>
        <p:txBody>
          <a:bodyPr wrap="square" rtlCol="1">
            <a:spAutoFit/>
          </a:bodyPr>
          <a:lstStyle/>
          <a:p>
            <a:pPr algn="r" rtl="1"/>
            <a:r>
              <a:rPr lang="ar-SA" sz="2400" b="1" dirty="0">
                <a:latin typeface="Hacen Beirut" panose="02000000000000000000" pitchFamily="2" charset="-78"/>
              </a:rPr>
              <a:t>1 / مفهوم العدو والجري.</a:t>
            </a:r>
            <a:endParaRPr lang="en-US" sz="2400" b="1" dirty="0">
              <a:latin typeface="Hacen Beirut" panose="02000000000000000000" pitchFamily="2" charset="-78"/>
            </a:endParaRPr>
          </a:p>
        </p:txBody>
      </p:sp>
      <p:sp>
        <p:nvSpPr>
          <p:cNvPr id="77" name="مربع نص 76">
            <a:extLst>
              <a:ext uri="{FF2B5EF4-FFF2-40B4-BE49-F238E27FC236}">
                <a16:creationId xmlns:a16="http://schemas.microsoft.com/office/drawing/2014/main" id="{939FB116-9C87-4045-9B2A-83427315EBC9}"/>
              </a:ext>
            </a:extLst>
          </p:cNvPr>
          <p:cNvSpPr txBox="1"/>
          <p:nvPr/>
        </p:nvSpPr>
        <p:spPr>
          <a:xfrm>
            <a:off x="3281959" y="4509284"/>
            <a:ext cx="6470076" cy="461665"/>
          </a:xfrm>
          <a:prstGeom prst="rect">
            <a:avLst/>
          </a:prstGeom>
          <a:noFill/>
        </p:spPr>
        <p:txBody>
          <a:bodyPr wrap="square" rtlCol="1">
            <a:spAutoFit/>
          </a:bodyPr>
          <a:lstStyle/>
          <a:p>
            <a:pPr algn="r" rtl="1"/>
            <a:r>
              <a:rPr lang="ar-SA" sz="2400" b="1" dirty="0">
                <a:latin typeface="Hacen Beirut" panose="02000000000000000000" pitchFamily="2" charset="-78"/>
              </a:rPr>
              <a:t>3 / </a:t>
            </a:r>
            <a:r>
              <a:rPr lang="ar-SA" sz="2400" b="1" dirty="0">
                <a:latin typeface="Hacen Beirut" panose="02000000000000000000" pitchFamily="2" charset="-78"/>
                <a:ea typeface="Times New Roman" panose="02020603050405020304" pitchFamily="18" charset="0"/>
              </a:rPr>
              <a:t>مراحل العدو والجري</a:t>
            </a:r>
            <a:r>
              <a:rPr lang="ar-SA" sz="2400" b="1" dirty="0">
                <a:latin typeface="Hacen Beirut" panose="02000000000000000000" pitchFamily="2" charset="-78"/>
              </a:rPr>
              <a:t>.</a:t>
            </a:r>
            <a:endParaRPr lang="en-US" sz="2400" b="1" dirty="0">
              <a:latin typeface="Hacen Beirut" panose="02000000000000000000" pitchFamily="2" charset="-78"/>
            </a:endParaRPr>
          </a:p>
        </p:txBody>
      </p:sp>
      <p:sp>
        <p:nvSpPr>
          <p:cNvPr id="78" name="مربع نص 77">
            <a:extLst>
              <a:ext uri="{FF2B5EF4-FFF2-40B4-BE49-F238E27FC236}">
                <a16:creationId xmlns:a16="http://schemas.microsoft.com/office/drawing/2014/main" id="{8F992682-9A64-4A78-87E5-A3C8EE43336C}"/>
              </a:ext>
            </a:extLst>
          </p:cNvPr>
          <p:cNvSpPr txBox="1"/>
          <p:nvPr/>
        </p:nvSpPr>
        <p:spPr>
          <a:xfrm>
            <a:off x="3632075" y="5232044"/>
            <a:ext cx="6075748" cy="461665"/>
          </a:xfrm>
          <a:prstGeom prst="rect">
            <a:avLst/>
          </a:prstGeom>
          <a:noFill/>
        </p:spPr>
        <p:txBody>
          <a:bodyPr wrap="square" rtlCol="1">
            <a:spAutoFit/>
          </a:bodyPr>
          <a:lstStyle/>
          <a:p>
            <a:pPr algn="r" rtl="1"/>
            <a:r>
              <a:rPr lang="ar-SA" sz="2400" b="1" dirty="0">
                <a:latin typeface="Hacen Beirut" panose="02000000000000000000" pitchFamily="2" charset="-78"/>
              </a:rPr>
              <a:t>4 / </a:t>
            </a:r>
            <a:r>
              <a:rPr lang="ar-SA" sz="2400" b="1" dirty="0">
                <a:latin typeface="Hacen Beirut" panose="02000000000000000000" pitchFamily="2" charset="-78"/>
                <a:ea typeface="Calibri" panose="020F0502020204030204" pitchFamily="34" charset="0"/>
              </a:rPr>
              <a:t>التحليل الحركي للجري</a:t>
            </a:r>
            <a:r>
              <a:rPr lang="ar-SA" sz="2400" b="1" dirty="0">
                <a:latin typeface="Hacen Beirut" panose="02000000000000000000" pitchFamily="2" charset="-78"/>
              </a:rPr>
              <a:t>.</a:t>
            </a:r>
            <a:endParaRPr lang="en-US" sz="2400" b="1" dirty="0">
              <a:latin typeface="Hacen Beirut" panose="02000000000000000000" pitchFamily="2" charset="-78"/>
            </a:endParaRPr>
          </a:p>
        </p:txBody>
      </p:sp>
      <p:sp>
        <p:nvSpPr>
          <p:cNvPr id="79" name="مربع نص 78">
            <a:extLst>
              <a:ext uri="{FF2B5EF4-FFF2-40B4-BE49-F238E27FC236}">
                <a16:creationId xmlns:a16="http://schemas.microsoft.com/office/drawing/2014/main" id="{2F57DFC4-2FBD-4DCB-99F6-9A4E2F87B431}"/>
              </a:ext>
            </a:extLst>
          </p:cNvPr>
          <p:cNvSpPr txBox="1"/>
          <p:nvPr/>
        </p:nvSpPr>
        <p:spPr>
          <a:xfrm>
            <a:off x="3589970" y="5892482"/>
            <a:ext cx="6075748" cy="461665"/>
          </a:xfrm>
          <a:prstGeom prst="rect">
            <a:avLst/>
          </a:prstGeom>
          <a:noFill/>
        </p:spPr>
        <p:txBody>
          <a:bodyPr wrap="square" rtlCol="1">
            <a:spAutoFit/>
          </a:bodyPr>
          <a:lstStyle/>
          <a:p>
            <a:pPr algn="r" rtl="1"/>
            <a:r>
              <a:rPr lang="ar-SA" sz="2400" b="1" dirty="0">
                <a:latin typeface="Hacen Beirut" panose="02000000000000000000" pitchFamily="2" charset="-78"/>
              </a:rPr>
              <a:t>5 / مراحل </a:t>
            </a:r>
            <a:r>
              <a:rPr lang="ar-SA" sz="2400" b="1" dirty="0">
                <a:latin typeface="Hacen Beirut" panose="02000000000000000000" pitchFamily="2" charset="-78"/>
                <a:ea typeface="Times New Roman" panose="02020603050405020304" pitchFamily="18" charset="0"/>
              </a:rPr>
              <a:t>جري المسافة</a:t>
            </a:r>
            <a:r>
              <a:rPr lang="ar-SA" sz="2400" b="1" dirty="0">
                <a:latin typeface="Hacen Beirut" panose="02000000000000000000" pitchFamily="2" charset="-78"/>
              </a:rPr>
              <a:t>.</a:t>
            </a:r>
            <a:endParaRPr lang="en-US" sz="2400" b="1" dirty="0">
              <a:latin typeface="Hacen Beirut" panose="02000000000000000000" pitchFamily="2" charset="-78"/>
            </a:endParaRPr>
          </a:p>
        </p:txBody>
      </p:sp>
      <p:pic>
        <p:nvPicPr>
          <p:cNvPr id="24" name="صورة 23">
            <a:extLst>
              <a:ext uri="{FF2B5EF4-FFF2-40B4-BE49-F238E27FC236}">
                <a16:creationId xmlns:a16="http://schemas.microsoft.com/office/drawing/2014/main" id="{74842AED-FCE5-4B90-8B14-0F8AB62A57F0}"/>
              </a:ext>
            </a:extLst>
          </p:cNvPr>
          <p:cNvPicPr>
            <a:picLocks noChangeAspect="1"/>
          </p:cNvPicPr>
          <p:nvPr/>
        </p:nvPicPr>
        <p:blipFill rotWithShape="1">
          <a:blip r:embed="rId4">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380810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arn(inVertical)">
                                      <p:cBhvr>
                                        <p:cTn id="13" dur="500"/>
                                        <p:tgtEl>
                                          <p:spTgt spid="7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down)">
                                      <p:cBhvr>
                                        <p:cTn id="18" dur="5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randombar(horizontal)">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p:cTn id="28" dur="1000" fill="hold"/>
                                        <p:tgtEl>
                                          <p:spTgt spid="78"/>
                                        </p:tgtEl>
                                        <p:attrNameLst>
                                          <p:attrName>ppt_w</p:attrName>
                                        </p:attrNameLst>
                                      </p:cBhvr>
                                      <p:tavLst>
                                        <p:tav tm="0">
                                          <p:val>
                                            <p:fltVal val="0"/>
                                          </p:val>
                                        </p:tav>
                                        <p:tav tm="100000">
                                          <p:val>
                                            <p:strVal val="#ppt_w"/>
                                          </p:val>
                                        </p:tav>
                                      </p:tavLst>
                                    </p:anim>
                                    <p:anim calcmode="lin" valueType="num">
                                      <p:cBhvr>
                                        <p:cTn id="29" dur="1000" fill="hold"/>
                                        <p:tgtEl>
                                          <p:spTgt spid="78"/>
                                        </p:tgtEl>
                                        <p:attrNameLst>
                                          <p:attrName>ppt_h</p:attrName>
                                        </p:attrNameLst>
                                      </p:cBhvr>
                                      <p:tavLst>
                                        <p:tav tm="0">
                                          <p:val>
                                            <p:fltVal val="0"/>
                                          </p:val>
                                        </p:tav>
                                        <p:tav tm="100000">
                                          <p:val>
                                            <p:strVal val="#ppt_h"/>
                                          </p:val>
                                        </p:tav>
                                      </p:tavLst>
                                    </p:anim>
                                    <p:anim calcmode="lin" valueType="num">
                                      <p:cBhvr>
                                        <p:cTn id="30" dur="1000" fill="hold"/>
                                        <p:tgtEl>
                                          <p:spTgt spid="78"/>
                                        </p:tgtEl>
                                        <p:attrNameLst>
                                          <p:attrName>style.rotation</p:attrName>
                                        </p:attrNameLst>
                                      </p:cBhvr>
                                      <p:tavLst>
                                        <p:tav tm="0">
                                          <p:val>
                                            <p:fltVal val="90"/>
                                          </p:val>
                                        </p:tav>
                                        <p:tav tm="100000">
                                          <p:val>
                                            <p:fltVal val="0"/>
                                          </p:val>
                                        </p:tav>
                                      </p:tavLst>
                                    </p:anim>
                                    <p:animEffect transition="in" filter="fade">
                                      <p:cBhvr>
                                        <p:cTn id="31" dur="1000"/>
                                        <p:tgtEl>
                                          <p:spTgt spid="7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barn(inVertical)">
                                      <p:cBhvr>
                                        <p:cTn id="3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510717"/>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2479180"/>
            <a:ext cx="5049982" cy="480901"/>
          </a:xfrm>
          <a:prstGeom prst="rect">
            <a:avLst/>
          </a:prstGeom>
          <a:noFill/>
        </p:spPr>
        <p:txBody>
          <a:bodyPr wrap="square">
            <a:spAutoFit/>
          </a:bodyPr>
          <a:lstStyle/>
          <a:p>
            <a:pPr algn="just" rtl="1">
              <a:lnSpc>
                <a:spcPct val="115000"/>
              </a:lnSpc>
            </a:pPr>
            <a:r>
              <a:rPr lang="ar-SA" sz="2400" b="1" dirty="0">
                <a:solidFill>
                  <a:srgbClr val="0000CC"/>
                </a:solidFill>
                <a:latin typeface="Hacen Egypt" panose="02000000000000000000" pitchFamily="2" charset="-78"/>
                <a:ea typeface="Calibri" panose="020F0502020204030204" pitchFamily="34" charset="0"/>
              </a:rPr>
              <a:t>مفهوم العدو :</a:t>
            </a:r>
          </a:p>
        </p:txBody>
      </p:sp>
      <p:sp>
        <p:nvSpPr>
          <p:cNvPr id="25" name="مربع نص 24">
            <a:extLst>
              <a:ext uri="{FF2B5EF4-FFF2-40B4-BE49-F238E27FC236}">
                <a16:creationId xmlns:a16="http://schemas.microsoft.com/office/drawing/2014/main" id="{13C2FE41-344F-4EB2-8B56-186F998634D7}"/>
              </a:ext>
            </a:extLst>
          </p:cNvPr>
          <p:cNvSpPr txBox="1"/>
          <p:nvPr/>
        </p:nvSpPr>
        <p:spPr>
          <a:xfrm>
            <a:off x="832032" y="3152039"/>
            <a:ext cx="9893376" cy="2202526"/>
          </a:xfrm>
          <a:prstGeom prst="rect">
            <a:avLst/>
          </a:prstGeom>
          <a:noFill/>
        </p:spPr>
        <p:txBody>
          <a:bodyPr wrap="square">
            <a:spAutoFit/>
          </a:bodyPr>
          <a:lstStyle/>
          <a:p>
            <a:pPr algn="ctr" rtl="1">
              <a:lnSpc>
                <a:spcPct val="200000"/>
              </a:lnSpc>
              <a:spcAft>
                <a:spcPts val="0"/>
              </a:spcAft>
            </a:pPr>
            <a:r>
              <a:rPr lang="ar-SA" sz="2400" b="1" dirty="0">
                <a:solidFill>
                  <a:srgbClr val="FF0000"/>
                </a:solidFill>
                <a:latin typeface="Hacen Egypt" panose="02000000000000000000" pitchFamily="2" charset="-78"/>
                <a:ea typeface="Times New Roman" panose="02020603050405020304" pitchFamily="18" charset="0"/>
              </a:rPr>
              <a:t> </a:t>
            </a:r>
            <a:r>
              <a:rPr lang="ar-SA" sz="2400" b="1" dirty="0">
                <a:solidFill>
                  <a:srgbClr val="222222"/>
                </a:solidFill>
                <a:latin typeface="Calibri" panose="020F0502020204030204" pitchFamily="34" charset="0"/>
                <a:ea typeface="Times New Roman" panose="02020603050405020304" pitchFamily="18" charset="0"/>
              </a:rPr>
              <a:t>جري الطالب بأقصى سرعة لمسافة قصيرة.</a:t>
            </a:r>
          </a:p>
          <a:p>
            <a:pPr algn="ctr" rtl="1">
              <a:lnSpc>
                <a:spcPct val="200000"/>
              </a:lnSpc>
              <a:spcAft>
                <a:spcPts val="0"/>
              </a:spcAft>
            </a:pPr>
            <a:r>
              <a:rPr lang="ar-SA" sz="2400" b="1" dirty="0">
                <a:solidFill>
                  <a:srgbClr val="222222"/>
                </a:solidFill>
                <a:latin typeface="Calibri" panose="020F0502020204030204" pitchFamily="34" charset="0"/>
                <a:ea typeface="Times New Roman" panose="02020603050405020304" pitchFamily="18" charset="0"/>
              </a:rPr>
              <a:t> وللعدو مراحل فنية تبدأ من الانطلاق بالبدء المنخفض ثم خطوات العدو  </a:t>
            </a:r>
          </a:p>
          <a:p>
            <a:pPr algn="ctr" rtl="1">
              <a:lnSpc>
                <a:spcPct val="200000"/>
              </a:lnSpc>
              <a:spcAft>
                <a:spcPts val="0"/>
              </a:spcAft>
            </a:pPr>
            <a:r>
              <a:rPr lang="ar-SA" sz="2400" b="1" dirty="0">
                <a:solidFill>
                  <a:srgbClr val="222222"/>
                </a:solidFill>
                <a:latin typeface="Calibri" panose="020F0502020204030204" pitchFamily="34" charset="0"/>
                <a:ea typeface="Times New Roman" panose="02020603050405020304" pitchFamily="18" charset="0"/>
              </a:rPr>
              <a:t>وأخيراً الاندفاع عند خط النهاية.</a:t>
            </a:r>
            <a:endParaRPr lang="en-US" sz="2400" b="1" dirty="0">
              <a:latin typeface="Calibri" panose="020F0502020204030204" pitchFamily="34" charset="0"/>
              <a:ea typeface="Calibri" panose="020F0502020204030204" pitchFamily="34" charset="0"/>
            </a:endParaRPr>
          </a:p>
        </p:txBody>
      </p:sp>
      <p:pic>
        <p:nvPicPr>
          <p:cNvPr id="21" name="صورة 20">
            <a:extLst>
              <a:ext uri="{FF2B5EF4-FFF2-40B4-BE49-F238E27FC236}">
                <a16:creationId xmlns:a16="http://schemas.microsoft.com/office/drawing/2014/main" id="{AD585574-BBEB-4CA1-BA41-C7902554D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77" y="415630"/>
            <a:ext cx="3013370" cy="3013370"/>
          </a:xfrm>
          <a:prstGeom prst="rect">
            <a:avLst/>
          </a:prstGeom>
        </p:spPr>
      </p:pic>
      <p:pic>
        <p:nvPicPr>
          <p:cNvPr id="22" name="صورة 21">
            <a:extLst>
              <a:ext uri="{FF2B5EF4-FFF2-40B4-BE49-F238E27FC236}">
                <a16:creationId xmlns:a16="http://schemas.microsoft.com/office/drawing/2014/main" id="{B24792CE-2FE9-425F-ABE8-B966827C49E8}"/>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27995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510717"/>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2479180"/>
            <a:ext cx="5049982" cy="480901"/>
          </a:xfrm>
          <a:prstGeom prst="rect">
            <a:avLst/>
          </a:prstGeom>
          <a:noFill/>
        </p:spPr>
        <p:txBody>
          <a:bodyPr wrap="square">
            <a:spAutoFit/>
          </a:bodyPr>
          <a:lstStyle/>
          <a:p>
            <a:pPr algn="just" rtl="1">
              <a:lnSpc>
                <a:spcPct val="115000"/>
              </a:lnSpc>
            </a:pPr>
            <a:r>
              <a:rPr lang="ar-SA" sz="2400" b="1" dirty="0">
                <a:solidFill>
                  <a:srgbClr val="0000CC"/>
                </a:solidFill>
                <a:latin typeface="Hacen Egypt" panose="02000000000000000000" pitchFamily="2" charset="-78"/>
                <a:ea typeface="Calibri" panose="020F0502020204030204" pitchFamily="34" charset="0"/>
              </a:rPr>
              <a:t>مفهوم الجري :</a:t>
            </a:r>
          </a:p>
        </p:txBody>
      </p:sp>
      <p:sp>
        <p:nvSpPr>
          <p:cNvPr id="25" name="مربع نص 24">
            <a:extLst>
              <a:ext uri="{FF2B5EF4-FFF2-40B4-BE49-F238E27FC236}">
                <a16:creationId xmlns:a16="http://schemas.microsoft.com/office/drawing/2014/main" id="{13C2FE41-344F-4EB2-8B56-186F998634D7}"/>
              </a:ext>
            </a:extLst>
          </p:cNvPr>
          <p:cNvSpPr txBox="1"/>
          <p:nvPr/>
        </p:nvSpPr>
        <p:spPr>
          <a:xfrm>
            <a:off x="832032" y="3152039"/>
            <a:ext cx="9893376" cy="2202526"/>
          </a:xfrm>
          <a:prstGeom prst="rect">
            <a:avLst/>
          </a:prstGeom>
          <a:noFill/>
        </p:spPr>
        <p:txBody>
          <a:bodyPr wrap="square">
            <a:spAutoFit/>
          </a:bodyPr>
          <a:lstStyle/>
          <a:p>
            <a:pPr algn="ctr" rtl="1">
              <a:lnSpc>
                <a:spcPct val="200000"/>
              </a:lnSpc>
              <a:spcAft>
                <a:spcPts val="0"/>
              </a:spcAft>
            </a:pPr>
            <a:r>
              <a:rPr lang="ar-SA" sz="2400" b="1" dirty="0">
                <a:solidFill>
                  <a:srgbClr val="222222"/>
                </a:solidFill>
                <a:latin typeface="Calibri" panose="020F0502020204030204" pitchFamily="34" charset="0"/>
                <a:ea typeface="Times New Roman" panose="02020603050405020304" pitchFamily="18" charset="0"/>
              </a:rPr>
              <a:t>حركة متصلة تتكون من خطوات متتابعة ومتشابهة يتبادل فيها الطالب</a:t>
            </a:r>
          </a:p>
          <a:p>
            <a:pPr algn="ctr" rtl="1">
              <a:lnSpc>
                <a:spcPct val="200000"/>
              </a:lnSpc>
              <a:spcAft>
                <a:spcPts val="0"/>
              </a:spcAft>
            </a:pPr>
            <a:r>
              <a:rPr lang="ar-SA" sz="2400" b="1" dirty="0">
                <a:solidFill>
                  <a:srgbClr val="222222"/>
                </a:solidFill>
                <a:latin typeface="Calibri" panose="020F0502020204030204" pitchFamily="34" charset="0"/>
                <a:ea typeface="Times New Roman" panose="02020603050405020304" pitchFamily="18" charset="0"/>
              </a:rPr>
              <a:t> ارتكازه على الأرض من قدم إلى أخرى، ويعقب كل ارتكاز فترة يكون فيها الجسم</a:t>
            </a:r>
          </a:p>
          <a:p>
            <a:pPr algn="ctr" rtl="1">
              <a:lnSpc>
                <a:spcPct val="200000"/>
              </a:lnSpc>
              <a:spcAft>
                <a:spcPts val="0"/>
              </a:spcAft>
            </a:pPr>
            <a:r>
              <a:rPr lang="ar-SA" sz="2400" b="1" dirty="0">
                <a:solidFill>
                  <a:srgbClr val="222222"/>
                </a:solidFill>
                <a:latin typeface="Calibri" panose="020F0502020204030204" pitchFamily="34" charset="0"/>
                <a:ea typeface="Times New Roman" panose="02020603050405020304" pitchFamily="18" charset="0"/>
              </a:rPr>
              <a:t> معلقاً في الهواء (مرحلة الطيران).</a:t>
            </a:r>
            <a:endParaRPr lang="en-US" sz="2400" b="1" dirty="0">
              <a:latin typeface="Calibri" panose="020F0502020204030204" pitchFamily="34" charset="0"/>
              <a:ea typeface="Calibri" panose="020F0502020204030204" pitchFamily="34" charset="0"/>
            </a:endParaRPr>
          </a:p>
        </p:txBody>
      </p:sp>
      <p:pic>
        <p:nvPicPr>
          <p:cNvPr id="23" name="صورة 22">
            <a:extLst>
              <a:ext uri="{FF2B5EF4-FFF2-40B4-BE49-F238E27FC236}">
                <a16:creationId xmlns:a16="http://schemas.microsoft.com/office/drawing/2014/main" id="{E6C65E69-7CB7-45CF-8B4F-073A463C15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082" y="1088673"/>
            <a:ext cx="1923537" cy="1923537"/>
          </a:xfrm>
          <a:prstGeom prst="rect">
            <a:avLst/>
          </a:prstGeom>
        </p:spPr>
      </p:pic>
      <p:pic>
        <p:nvPicPr>
          <p:cNvPr id="21" name="صورة 20">
            <a:extLst>
              <a:ext uri="{FF2B5EF4-FFF2-40B4-BE49-F238E27FC236}">
                <a16:creationId xmlns:a16="http://schemas.microsoft.com/office/drawing/2014/main" id="{DFC2109F-03D8-4B38-9F12-75A6705FBE1D}"/>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301006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2479180"/>
            <a:ext cx="5049982" cy="503215"/>
          </a:xfrm>
          <a:prstGeom prst="rect">
            <a:avLst/>
          </a:prstGeom>
          <a:noFill/>
        </p:spPr>
        <p:txBody>
          <a:bodyPr wrap="square">
            <a:spAutoFit/>
          </a:bodyPr>
          <a:lstStyle/>
          <a:p>
            <a:pPr algn="just" rtl="1">
              <a:lnSpc>
                <a:spcPct val="115000"/>
              </a:lnSpc>
              <a:spcAft>
                <a:spcPts val="1000"/>
              </a:spcAft>
            </a:pPr>
            <a:r>
              <a:rPr lang="ar-SA" sz="2400" b="1" dirty="0">
                <a:solidFill>
                  <a:srgbClr val="0000CC"/>
                </a:solidFill>
                <a:latin typeface="Hacen Beirut" panose="02000000000000000000" pitchFamily="2" charset="-78"/>
                <a:ea typeface="Calibri" panose="020F0502020204030204" pitchFamily="34" charset="0"/>
              </a:rPr>
              <a:t>المراحل الفنية للعدو والجري :</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26" name="مربع نص 25">
            <a:extLst>
              <a:ext uri="{FF2B5EF4-FFF2-40B4-BE49-F238E27FC236}">
                <a16:creationId xmlns:a16="http://schemas.microsoft.com/office/drawing/2014/main" id="{DEA6662C-7206-40B6-9AD5-3E0EF145E2C0}"/>
              </a:ext>
            </a:extLst>
          </p:cNvPr>
          <p:cNvSpPr txBox="1"/>
          <p:nvPr/>
        </p:nvSpPr>
        <p:spPr>
          <a:xfrm>
            <a:off x="5692914" y="4666563"/>
            <a:ext cx="3238393" cy="489749"/>
          </a:xfrm>
          <a:prstGeom prst="rect">
            <a:avLst/>
          </a:prstGeom>
          <a:noFill/>
        </p:spPr>
        <p:txBody>
          <a:bodyPr wrap="square">
            <a:spAutoFit/>
          </a:bodyPr>
          <a:lstStyle/>
          <a:p>
            <a:pPr algn="r" rtl="1">
              <a:lnSpc>
                <a:spcPct val="115000"/>
              </a:lnSpc>
              <a:spcAft>
                <a:spcPts val="600"/>
              </a:spcAft>
            </a:pPr>
            <a:r>
              <a:rPr lang="ar-SA" sz="2400" b="1" dirty="0">
                <a:solidFill>
                  <a:srgbClr val="222222"/>
                </a:solidFill>
                <a:effectLst/>
                <a:latin typeface="Calibri" panose="020F0502020204030204" pitchFamily="34" charset="0"/>
                <a:ea typeface="Times New Roman" panose="02020603050405020304" pitchFamily="18" charset="0"/>
              </a:rPr>
              <a:t>1- مرحلة السند والارتكاز.                                      </a:t>
            </a:r>
            <a:endParaRPr lang="en-US" sz="2400" b="1" dirty="0">
              <a:effectLst/>
              <a:latin typeface="Calibri" panose="020F0502020204030204" pitchFamily="34" charset="0"/>
              <a:ea typeface="Calibri" panose="020F0502020204030204" pitchFamily="34" charset="0"/>
            </a:endParaRPr>
          </a:p>
        </p:txBody>
      </p:sp>
      <p:sp>
        <p:nvSpPr>
          <p:cNvPr id="44" name="مربع نص 43">
            <a:extLst>
              <a:ext uri="{FF2B5EF4-FFF2-40B4-BE49-F238E27FC236}">
                <a16:creationId xmlns:a16="http://schemas.microsoft.com/office/drawing/2014/main" id="{9392816E-877B-460A-860F-F78E19156598}"/>
              </a:ext>
            </a:extLst>
          </p:cNvPr>
          <p:cNvSpPr txBox="1"/>
          <p:nvPr/>
        </p:nvSpPr>
        <p:spPr>
          <a:xfrm>
            <a:off x="4730584" y="3452522"/>
            <a:ext cx="5400737" cy="517065"/>
          </a:xfrm>
          <a:prstGeom prst="rect">
            <a:avLst/>
          </a:prstGeom>
          <a:noFill/>
        </p:spPr>
        <p:txBody>
          <a:bodyPr wrap="square">
            <a:spAutoFit/>
          </a:bodyPr>
          <a:lstStyle/>
          <a:p>
            <a:pPr algn="r" rtl="1">
              <a:lnSpc>
                <a:spcPct val="115000"/>
              </a:lnSpc>
              <a:spcAft>
                <a:spcPts val="600"/>
              </a:spcAft>
            </a:pPr>
            <a:r>
              <a:rPr lang="ar-SA" sz="2400" b="1" dirty="0">
                <a:solidFill>
                  <a:srgbClr val="006600"/>
                </a:solidFill>
                <a:effectLst/>
                <a:latin typeface="Hacen Egypt" panose="02000000000000000000" pitchFamily="2" charset="-78"/>
                <a:ea typeface="Times New Roman" panose="02020603050405020304" pitchFamily="18" charset="0"/>
              </a:rPr>
              <a:t>يتكون العدو والجري من مرحلتين أساسيتين، هما :</a:t>
            </a:r>
            <a:endParaRPr lang="en-US" sz="2400" b="1" dirty="0">
              <a:solidFill>
                <a:srgbClr val="006600"/>
              </a:solidFill>
              <a:effectLst/>
              <a:latin typeface="Hacen Egypt" panose="02000000000000000000" pitchFamily="2" charset="-78"/>
              <a:ea typeface="Calibri" panose="020F0502020204030204" pitchFamily="34" charset="0"/>
            </a:endParaRPr>
          </a:p>
        </p:txBody>
      </p:sp>
      <p:pic>
        <p:nvPicPr>
          <p:cNvPr id="47" name="صورة 46">
            <a:extLst>
              <a:ext uri="{FF2B5EF4-FFF2-40B4-BE49-F238E27FC236}">
                <a16:creationId xmlns:a16="http://schemas.microsoft.com/office/drawing/2014/main" id="{1626B002-EC9F-49E8-81BF-9C51C5A34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170" y="1843874"/>
            <a:ext cx="3407143" cy="3407143"/>
          </a:xfrm>
          <a:prstGeom prst="rect">
            <a:avLst/>
          </a:prstGeom>
        </p:spPr>
      </p:pic>
      <p:pic>
        <p:nvPicPr>
          <p:cNvPr id="22" name="صورة 21">
            <a:extLst>
              <a:ext uri="{FF2B5EF4-FFF2-40B4-BE49-F238E27FC236}">
                <a16:creationId xmlns:a16="http://schemas.microsoft.com/office/drawing/2014/main" id="{B32E9C00-78DD-4A6C-BD1B-EB0FAFD8B770}"/>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120866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par>
                                <p:cTn id="22" presetID="53" presetClass="entr" presetSubtype="16"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2479180"/>
            <a:ext cx="5049982" cy="503215"/>
          </a:xfrm>
          <a:prstGeom prst="rect">
            <a:avLst/>
          </a:prstGeom>
          <a:noFill/>
        </p:spPr>
        <p:txBody>
          <a:bodyPr wrap="square">
            <a:spAutoFit/>
          </a:bodyPr>
          <a:lstStyle/>
          <a:p>
            <a:pPr algn="just" rtl="1">
              <a:lnSpc>
                <a:spcPct val="115000"/>
              </a:lnSpc>
              <a:spcAft>
                <a:spcPts val="1000"/>
              </a:spcAft>
            </a:pPr>
            <a:r>
              <a:rPr lang="ar-SA" sz="2400" b="1" dirty="0">
                <a:solidFill>
                  <a:srgbClr val="0000CC"/>
                </a:solidFill>
                <a:latin typeface="Hacen Beirut" panose="02000000000000000000" pitchFamily="2" charset="-78"/>
                <a:ea typeface="Calibri" panose="020F0502020204030204" pitchFamily="34" charset="0"/>
              </a:rPr>
              <a:t>المراحل الفنية للعدو والجري :</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26" name="مربع نص 25">
            <a:extLst>
              <a:ext uri="{FF2B5EF4-FFF2-40B4-BE49-F238E27FC236}">
                <a16:creationId xmlns:a16="http://schemas.microsoft.com/office/drawing/2014/main" id="{DEA6662C-7206-40B6-9AD5-3E0EF145E2C0}"/>
              </a:ext>
            </a:extLst>
          </p:cNvPr>
          <p:cNvSpPr txBox="1"/>
          <p:nvPr/>
        </p:nvSpPr>
        <p:spPr>
          <a:xfrm>
            <a:off x="5692914" y="4666563"/>
            <a:ext cx="3238393" cy="461665"/>
          </a:xfrm>
          <a:prstGeom prst="rect">
            <a:avLst/>
          </a:prstGeom>
          <a:noFill/>
        </p:spPr>
        <p:txBody>
          <a:bodyPr wrap="square">
            <a:spAutoFit/>
          </a:bodyPr>
          <a:lstStyle/>
          <a:p>
            <a:pPr algn="ctr"/>
            <a:r>
              <a:rPr lang="ar-SA" sz="2400" b="1" dirty="0">
                <a:solidFill>
                  <a:srgbClr val="222222"/>
                </a:solidFill>
                <a:latin typeface="Calibri" panose="020F0502020204030204" pitchFamily="34" charset="0"/>
                <a:ea typeface="Times New Roman" panose="02020603050405020304" pitchFamily="18" charset="0"/>
              </a:rPr>
              <a:t>2- مرحلة الطيران.</a:t>
            </a:r>
            <a:endParaRPr lang="ar-SA" sz="2400" b="1" dirty="0"/>
          </a:p>
        </p:txBody>
      </p:sp>
      <p:sp>
        <p:nvSpPr>
          <p:cNvPr id="44" name="مربع نص 43">
            <a:extLst>
              <a:ext uri="{FF2B5EF4-FFF2-40B4-BE49-F238E27FC236}">
                <a16:creationId xmlns:a16="http://schemas.microsoft.com/office/drawing/2014/main" id="{9392816E-877B-460A-860F-F78E19156598}"/>
              </a:ext>
            </a:extLst>
          </p:cNvPr>
          <p:cNvSpPr txBox="1"/>
          <p:nvPr/>
        </p:nvSpPr>
        <p:spPr>
          <a:xfrm>
            <a:off x="4730584" y="3452522"/>
            <a:ext cx="5400737" cy="517065"/>
          </a:xfrm>
          <a:prstGeom prst="rect">
            <a:avLst/>
          </a:prstGeom>
          <a:noFill/>
        </p:spPr>
        <p:txBody>
          <a:bodyPr wrap="square">
            <a:spAutoFit/>
          </a:bodyPr>
          <a:lstStyle/>
          <a:p>
            <a:pPr algn="r" rtl="1">
              <a:lnSpc>
                <a:spcPct val="115000"/>
              </a:lnSpc>
              <a:spcAft>
                <a:spcPts val="600"/>
              </a:spcAft>
            </a:pPr>
            <a:r>
              <a:rPr lang="ar-SA" sz="2400" b="1" dirty="0">
                <a:solidFill>
                  <a:srgbClr val="006600"/>
                </a:solidFill>
                <a:effectLst/>
                <a:latin typeface="Hacen Egypt" panose="02000000000000000000" pitchFamily="2" charset="-78"/>
                <a:ea typeface="Times New Roman" panose="02020603050405020304" pitchFamily="18" charset="0"/>
              </a:rPr>
              <a:t>يتكون العدو والجري من مرحلتين أساسيتين، هما :</a:t>
            </a:r>
            <a:endParaRPr lang="en-US" sz="2400" b="1" dirty="0">
              <a:solidFill>
                <a:srgbClr val="006600"/>
              </a:solidFill>
              <a:effectLst/>
              <a:latin typeface="Hacen Egypt" panose="02000000000000000000" pitchFamily="2" charset="-78"/>
              <a:ea typeface="Calibri" panose="020F0502020204030204" pitchFamily="34" charset="0"/>
            </a:endParaRPr>
          </a:p>
        </p:txBody>
      </p:sp>
      <p:pic>
        <p:nvPicPr>
          <p:cNvPr id="46" name="صورة 45">
            <a:extLst>
              <a:ext uri="{FF2B5EF4-FFF2-40B4-BE49-F238E27FC236}">
                <a16:creationId xmlns:a16="http://schemas.microsoft.com/office/drawing/2014/main" id="{5178DC6B-D326-4134-B316-43F63A18C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945" y="1489301"/>
            <a:ext cx="3558527" cy="3558527"/>
          </a:xfrm>
          <a:prstGeom prst="rect">
            <a:avLst/>
          </a:prstGeom>
        </p:spPr>
      </p:pic>
      <p:pic>
        <p:nvPicPr>
          <p:cNvPr id="22" name="صورة 21">
            <a:extLst>
              <a:ext uri="{FF2B5EF4-FFF2-40B4-BE49-F238E27FC236}">
                <a16:creationId xmlns:a16="http://schemas.microsoft.com/office/drawing/2014/main" id="{F951260D-0024-488D-85CC-1D3061D81AD0}"/>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156490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2479180"/>
            <a:ext cx="5049982" cy="503215"/>
          </a:xfrm>
          <a:prstGeom prst="rect">
            <a:avLst/>
          </a:prstGeom>
          <a:noFill/>
        </p:spPr>
        <p:txBody>
          <a:bodyPr wrap="square">
            <a:spAutoFit/>
          </a:bodyPr>
          <a:lstStyle/>
          <a:p>
            <a:pPr algn="r" rtl="1">
              <a:lnSpc>
                <a:spcPct val="115000"/>
              </a:lnSpc>
              <a:spcAft>
                <a:spcPts val="600"/>
              </a:spcAft>
            </a:pPr>
            <a:r>
              <a:rPr lang="ar-SA" sz="2400" b="1" dirty="0">
                <a:solidFill>
                  <a:srgbClr val="0000CC"/>
                </a:solidFill>
                <a:latin typeface="Hacen Beirut" panose="02000000000000000000" pitchFamily="2" charset="-78"/>
                <a:ea typeface="Times New Roman" panose="02020603050405020304" pitchFamily="18" charset="0"/>
              </a:rPr>
              <a:t>وتنقسم حركة العدو والجري إلى المراحل التالية :</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39" name="مربع نص 38">
            <a:extLst>
              <a:ext uri="{FF2B5EF4-FFF2-40B4-BE49-F238E27FC236}">
                <a16:creationId xmlns:a16="http://schemas.microsoft.com/office/drawing/2014/main" id="{B8FDFD3E-3462-4690-855E-CCCE3142FB8D}"/>
              </a:ext>
            </a:extLst>
          </p:cNvPr>
          <p:cNvSpPr txBox="1"/>
          <p:nvPr/>
        </p:nvSpPr>
        <p:spPr>
          <a:xfrm>
            <a:off x="6858913" y="3737429"/>
            <a:ext cx="2995778" cy="461665"/>
          </a:xfrm>
          <a:prstGeom prst="rect">
            <a:avLst/>
          </a:prstGeom>
          <a:noFill/>
        </p:spPr>
        <p:txBody>
          <a:bodyPr wrap="square">
            <a:spAutoFit/>
          </a:bodyPr>
          <a:lstStyle/>
          <a:p>
            <a:pPr algn="ctr" rtl="1">
              <a:spcAft>
                <a:spcPts val="600"/>
              </a:spcAft>
            </a:pPr>
            <a:r>
              <a:rPr lang="ar-SA" sz="2400" b="1" dirty="0">
                <a:solidFill>
                  <a:srgbClr val="222222"/>
                </a:solidFill>
                <a:latin typeface="Calibri" panose="020F0502020204030204" pitchFamily="34" charset="0"/>
                <a:ea typeface="Times New Roman" panose="02020603050405020304" pitchFamily="18" charset="0"/>
              </a:rPr>
              <a:t>أ /  مرحلة الارتكاز الخلفية.                                     </a:t>
            </a:r>
            <a:endParaRPr lang="ar-SA" sz="2400" b="1" dirty="0">
              <a:latin typeface="Calibri" panose="020F0502020204030204" pitchFamily="34" charset="0"/>
              <a:ea typeface="Times New Roman" panose="02020603050405020304" pitchFamily="18" charset="0"/>
            </a:endParaRPr>
          </a:p>
        </p:txBody>
      </p:sp>
      <p:sp>
        <p:nvSpPr>
          <p:cNvPr id="43" name="مربع نص 42">
            <a:extLst>
              <a:ext uri="{FF2B5EF4-FFF2-40B4-BE49-F238E27FC236}">
                <a16:creationId xmlns:a16="http://schemas.microsoft.com/office/drawing/2014/main" id="{1D7F05E5-21F6-4700-A10F-197D91372E96}"/>
              </a:ext>
            </a:extLst>
          </p:cNvPr>
          <p:cNvSpPr txBox="1"/>
          <p:nvPr/>
        </p:nvSpPr>
        <p:spPr>
          <a:xfrm>
            <a:off x="1457838" y="3737429"/>
            <a:ext cx="5049982" cy="461665"/>
          </a:xfrm>
          <a:prstGeom prst="rect">
            <a:avLst/>
          </a:prstGeom>
          <a:noFill/>
        </p:spPr>
        <p:txBody>
          <a:bodyPr wrap="square">
            <a:spAutoFit/>
          </a:bodyPr>
          <a:lstStyle/>
          <a:p>
            <a:pPr algn="ctr" rtl="1">
              <a:spcAft>
                <a:spcPts val="600"/>
              </a:spcAft>
            </a:pPr>
            <a:r>
              <a:rPr lang="ar-SA" sz="2400" b="1" dirty="0">
                <a:solidFill>
                  <a:srgbClr val="222222"/>
                </a:solidFill>
                <a:latin typeface="Calibri" panose="020F0502020204030204" pitchFamily="34" charset="0"/>
                <a:ea typeface="Times New Roman" panose="02020603050405020304" pitchFamily="18" charset="0"/>
              </a:rPr>
              <a:t>ج / مرحلة المرجحة الأمامية.</a:t>
            </a:r>
          </a:p>
        </p:txBody>
      </p:sp>
      <p:sp>
        <p:nvSpPr>
          <p:cNvPr id="44" name="مربع نص 43">
            <a:extLst>
              <a:ext uri="{FF2B5EF4-FFF2-40B4-BE49-F238E27FC236}">
                <a16:creationId xmlns:a16="http://schemas.microsoft.com/office/drawing/2014/main" id="{BE73D83D-CD37-412D-B5AE-CB7FBAB7A44F}"/>
              </a:ext>
            </a:extLst>
          </p:cNvPr>
          <p:cNvSpPr txBox="1"/>
          <p:nvPr/>
        </p:nvSpPr>
        <p:spPr>
          <a:xfrm>
            <a:off x="6469725" y="4936646"/>
            <a:ext cx="3463629" cy="461665"/>
          </a:xfrm>
          <a:prstGeom prst="rect">
            <a:avLst/>
          </a:prstGeom>
          <a:noFill/>
        </p:spPr>
        <p:txBody>
          <a:bodyPr wrap="square">
            <a:spAutoFit/>
          </a:bodyPr>
          <a:lstStyle/>
          <a:p>
            <a:pPr algn="ctr"/>
            <a:r>
              <a:rPr lang="ar-SA" sz="2400" b="1" dirty="0">
                <a:solidFill>
                  <a:srgbClr val="222222"/>
                </a:solidFill>
                <a:latin typeface="Calibri" panose="020F0502020204030204" pitchFamily="34" charset="0"/>
                <a:ea typeface="Times New Roman" panose="02020603050405020304" pitchFamily="18" charset="0"/>
              </a:rPr>
              <a:t>ب / مرحلة الارتكاز الأمامية. </a:t>
            </a:r>
            <a:endParaRPr lang="ar-SA" sz="2400" b="1" dirty="0"/>
          </a:p>
        </p:txBody>
      </p:sp>
      <p:sp>
        <p:nvSpPr>
          <p:cNvPr id="45" name="مربع نص 44">
            <a:extLst>
              <a:ext uri="{FF2B5EF4-FFF2-40B4-BE49-F238E27FC236}">
                <a16:creationId xmlns:a16="http://schemas.microsoft.com/office/drawing/2014/main" id="{B5CA2ABC-7109-4462-B43D-582A3679581E}"/>
              </a:ext>
            </a:extLst>
          </p:cNvPr>
          <p:cNvSpPr txBox="1"/>
          <p:nvPr/>
        </p:nvSpPr>
        <p:spPr>
          <a:xfrm>
            <a:off x="2370501" y="4936646"/>
            <a:ext cx="2933700" cy="461665"/>
          </a:xfrm>
          <a:prstGeom prst="rect">
            <a:avLst/>
          </a:prstGeom>
          <a:noFill/>
        </p:spPr>
        <p:txBody>
          <a:bodyPr wrap="square">
            <a:spAutoFit/>
          </a:bodyPr>
          <a:lstStyle/>
          <a:p>
            <a:pPr algn="ctr" rtl="1">
              <a:spcAft>
                <a:spcPts val="600"/>
              </a:spcAft>
            </a:pPr>
            <a:r>
              <a:rPr lang="ar-SA" sz="2400" b="1" dirty="0">
                <a:solidFill>
                  <a:srgbClr val="222222"/>
                </a:solidFill>
                <a:latin typeface="Calibri" panose="020F0502020204030204" pitchFamily="34" charset="0"/>
                <a:ea typeface="Times New Roman" panose="02020603050405020304" pitchFamily="18" charset="0"/>
              </a:rPr>
              <a:t>د / مرحلة المرجحة الخلفية. </a:t>
            </a:r>
            <a:endParaRPr lang="ar-SA" sz="2400" b="1" dirty="0">
              <a:effectLst/>
              <a:latin typeface="Calibri" panose="020F0502020204030204" pitchFamily="34" charset="0"/>
              <a:ea typeface="Calibri" panose="020F0502020204030204" pitchFamily="34" charset="0"/>
            </a:endParaRPr>
          </a:p>
        </p:txBody>
      </p:sp>
      <p:pic>
        <p:nvPicPr>
          <p:cNvPr id="23" name="صورة 22">
            <a:extLst>
              <a:ext uri="{FF2B5EF4-FFF2-40B4-BE49-F238E27FC236}">
                <a16:creationId xmlns:a16="http://schemas.microsoft.com/office/drawing/2014/main" id="{D9C09B9E-F864-4A74-8BF0-34F7854C394B}"/>
              </a:ext>
            </a:extLst>
          </p:cNvPr>
          <p:cNvPicPr>
            <a:picLocks noChangeAspect="1"/>
          </p:cNvPicPr>
          <p:nvPr/>
        </p:nvPicPr>
        <p:blipFill rotWithShape="1">
          <a:blip r:embed="rId4">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338864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arn(inVertical)">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1000" fill="hold"/>
                                        <p:tgtEl>
                                          <p:spTgt spid="43"/>
                                        </p:tgtEl>
                                        <p:attrNameLst>
                                          <p:attrName>ppt_w</p:attrName>
                                        </p:attrNameLst>
                                      </p:cBhvr>
                                      <p:tavLst>
                                        <p:tav tm="0">
                                          <p:val>
                                            <p:strVal val="#ppt_w+.3"/>
                                          </p:val>
                                        </p:tav>
                                        <p:tav tm="100000">
                                          <p:val>
                                            <p:strVal val="#ppt_w"/>
                                          </p:val>
                                        </p:tav>
                                      </p:tavLst>
                                    </p:anim>
                                    <p:anim calcmode="lin" valueType="num">
                                      <p:cBhvr>
                                        <p:cTn id="26" dur="1000" fill="hold"/>
                                        <p:tgtEl>
                                          <p:spTgt spid="43"/>
                                        </p:tgtEl>
                                        <p:attrNameLst>
                                          <p:attrName>ppt_h</p:attrName>
                                        </p:attrNameLst>
                                      </p:cBhvr>
                                      <p:tavLst>
                                        <p:tav tm="0">
                                          <p:val>
                                            <p:strVal val="#ppt_h"/>
                                          </p:val>
                                        </p:tav>
                                        <p:tav tm="100000">
                                          <p:val>
                                            <p:strVal val="#ppt_h"/>
                                          </p:val>
                                        </p:tav>
                                      </p:tavLst>
                                    </p:anim>
                                    <p:animEffect transition="in" filter="fade">
                                      <p:cBhvr>
                                        <p:cTn id="27" dur="1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35" dur="1000" fill="hold"/>
                                        <p:tgtEl>
                                          <p:spTgt spid="4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5376079" y="1705392"/>
            <a:ext cx="5049982" cy="503215"/>
          </a:xfrm>
          <a:prstGeom prst="rect">
            <a:avLst/>
          </a:prstGeom>
          <a:noFill/>
        </p:spPr>
        <p:txBody>
          <a:bodyPr wrap="square">
            <a:spAutoFit/>
          </a:bodyPr>
          <a:lstStyle/>
          <a:p>
            <a:pPr algn="r" rtl="1">
              <a:lnSpc>
                <a:spcPct val="115000"/>
              </a:lnSpc>
              <a:spcAft>
                <a:spcPts val="600"/>
              </a:spcAft>
            </a:pPr>
            <a:r>
              <a:rPr lang="ar-SA" sz="2400" b="1" dirty="0">
                <a:solidFill>
                  <a:srgbClr val="0000CC"/>
                </a:solidFill>
                <a:latin typeface="Hacen Beirut" panose="02000000000000000000" pitchFamily="2" charset="-78"/>
                <a:ea typeface="Times New Roman" panose="02020603050405020304" pitchFamily="18" charset="0"/>
              </a:rPr>
              <a:t>التحليل الحركي للجري:</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27" name="مربع نص 26">
            <a:extLst>
              <a:ext uri="{FF2B5EF4-FFF2-40B4-BE49-F238E27FC236}">
                <a16:creationId xmlns:a16="http://schemas.microsoft.com/office/drawing/2014/main" id="{FB580CA9-6F4E-4F42-BE8E-453E8F3F5A6F}"/>
              </a:ext>
            </a:extLst>
          </p:cNvPr>
          <p:cNvSpPr txBox="1"/>
          <p:nvPr/>
        </p:nvSpPr>
        <p:spPr>
          <a:xfrm>
            <a:off x="6688554" y="2731119"/>
            <a:ext cx="3453248" cy="489749"/>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1 /  مدى حركة الرجل الحرة :</a:t>
            </a:r>
            <a:endParaRPr lang="en-US" sz="2400" b="1" dirty="0">
              <a:solidFill>
                <a:srgbClr val="FF0000"/>
              </a:solidFill>
              <a:latin typeface="Calibri" panose="020F0502020204030204" pitchFamily="34" charset="0"/>
              <a:ea typeface="Calibri" panose="020F0502020204030204" pitchFamily="34" charset="0"/>
            </a:endParaRPr>
          </a:p>
        </p:txBody>
      </p:sp>
      <p:sp>
        <p:nvSpPr>
          <p:cNvPr id="46" name="مربع نص 45">
            <a:extLst>
              <a:ext uri="{FF2B5EF4-FFF2-40B4-BE49-F238E27FC236}">
                <a16:creationId xmlns:a16="http://schemas.microsoft.com/office/drawing/2014/main" id="{ABF9A7F7-5D37-40A6-985E-2DE7F428DC2A}"/>
              </a:ext>
            </a:extLst>
          </p:cNvPr>
          <p:cNvSpPr txBox="1"/>
          <p:nvPr/>
        </p:nvSpPr>
        <p:spPr>
          <a:xfrm>
            <a:off x="327539" y="5308355"/>
            <a:ext cx="9304252" cy="517065"/>
          </a:xfrm>
          <a:prstGeom prst="rect">
            <a:avLst/>
          </a:prstGeom>
          <a:noFill/>
        </p:spPr>
        <p:txBody>
          <a:bodyPr wrap="square">
            <a:spAutoFit/>
          </a:bodyPr>
          <a:lstStyle/>
          <a:p>
            <a:pPr algn="r" rtl="1">
              <a:lnSpc>
                <a:spcPct val="115000"/>
              </a:lnSpc>
              <a:spcAft>
                <a:spcPts val="1200"/>
              </a:spcAft>
            </a:pPr>
            <a:r>
              <a:rPr lang="ar-SA" sz="2400" dirty="0">
                <a:solidFill>
                  <a:srgbClr val="222222"/>
                </a:solidFill>
                <a:effectLst/>
                <a:latin typeface="Calibri" panose="020F0502020204030204" pitchFamily="34" charset="0"/>
                <a:ea typeface="Times New Roman" panose="02020603050405020304" pitchFamily="18" charset="0"/>
                <a:cs typeface="SKR HEAD1" pitchFamily="2" charset="-78"/>
              </a:rPr>
              <a:t>- </a:t>
            </a:r>
            <a:r>
              <a:rPr lang="ar-SA" sz="2400" b="1" dirty="0">
                <a:solidFill>
                  <a:srgbClr val="222222"/>
                </a:solidFill>
                <a:effectLst/>
                <a:latin typeface="Calibri" panose="020F0502020204030204" pitchFamily="34" charset="0"/>
                <a:ea typeface="Times New Roman" panose="02020603050405020304" pitchFamily="18" charset="0"/>
              </a:rPr>
              <a:t>ارتفاع</a:t>
            </a:r>
            <a:r>
              <a:rPr lang="ar-SA" sz="2400" dirty="0">
                <a:solidFill>
                  <a:srgbClr val="222222"/>
                </a:solidFill>
                <a:effectLst/>
                <a:latin typeface="Calibri" panose="020F0502020204030204" pitchFamily="34" charset="0"/>
                <a:ea typeface="Times New Roman" panose="02020603050405020304" pitchFamily="18" charset="0"/>
                <a:cs typeface="SKR HEAD1" pitchFamily="2" charset="-78"/>
              </a:rPr>
              <a:t> قدم الرجل الحرة للخلف بعد هبوط قدم الارتكاز على الأرض.</a:t>
            </a:r>
            <a:endParaRPr lang="ar-SA" sz="2400" dirty="0">
              <a:latin typeface="Calibri" panose="020F0502020204030204" pitchFamily="34" charset="0"/>
              <a:ea typeface="Times New Roman" panose="02020603050405020304" pitchFamily="18" charset="0"/>
              <a:cs typeface="SKR HEAD1" pitchFamily="2" charset="-78"/>
            </a:endParaRPr>
          </a:p>
        </p:txBody>
      </p:sp>
      <p:sp>
        <p:nvSpPr>
          <p:cNvPr id="47" name="مربع نص 46">
            <a:extLst>
              <a:ext uri="{FF2B5EF4-FFF2-40B4-BE49-F238E27FC236}">
                <a16:creationId xmlns:a16="http://schemas.microsoft.com/office/drawing/2014/main" id="{3D64C948-56F3-4702-83EB-6C24B904B7AD}"/>
              </a:ext>
            </a:extLst>
          </p:cNvPr>
          <p:cNvSpPr txBox="1"/>
          <p:nvPr/>
        </p:nvSpPr>
        <p:spPr>
          <a:xfrm>
            <a:off x="1469667" y="3879578"/>
            <a:ext cx="8316191" cy="941796"/>
          </a:xfrm>
          <a:prstGeom prst="rect">
            <a:avLst/>
          </a:prstGeom>
          <a:noFill/>
        </p:spPr>
        <p:txBody>
          <a:bodyPr wrap="square">
            <a:spAutoFit/>
          </a:bodyPr>
          <a:lstStyle/>
          <a:p>
            <a:pPr algn="r" rtl="1">
              <a:lnSpc>
                <a:spcPct val="115000"/>
              </a:lnSpc>
              <a:spcAft>
                <a:spcPts val="0"/>
              </a:spcAft>
            </a:pPr>
            <a:r>
              <a:rPr lang="ar-SA" sz="2400" b="1" dirty="0">
                <a:solidFill>
                  <a:srgbClr val="006600"/>
                </a:solidFill>
                <a:effectLst/>
                <a:latin typeface="Hacen Egypt" panose="02000000000000000000" pitchFamily="2" charset="-78"/>
                <a:ea typeface="Times New Roman" panose="02020603050405020304" pitchFamily="18" charset="0"/>
              </a:rPr>
              <a:t>بالنسبة لرجل الارتكاز يكون مدى الحركة أكبر مع سرعة أعلى من خلال العلاقات التالية لتحديد المدى الحركي للجري: </a:t>
            </a:r>
            <a:endParaRPr lang="en-US" sz="2400" b="1" dirty="0">
              <a:solidFill>
                <a:srgbClr val="006600"/>
              </a:solidFill>
              <a:effectLst/>
              <a:latin typeface="Hacen Egypt" panose="02000000000000000000" pitchFamily="2" charset="-78"/>
              <a:ea typeface="Calibri" panose="020F0502020204030204" pitchFamily="34" charset="0"/>
            </a:endParaRPr>
          </a:p>
        </p:txBody>
      </p:sp>
      <p:pic>
        <p:nvPicPr>
          <p:cNvPr id="48" name="Picture 2">
            <a:extLst>
              <a:ext uri="{FF2B5EF4-FFF2-40B4-BE49-F238E27FC236}">
                <a16:creationId xmlns:a16="http://schemas.microsoft.com/office/drawing/2014/main" id="{2AB27994-B520-496C-B603-58C60926A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412" y="2191442"/>
            <a:ext cx="3197980" cy="1208601"/>
          </a:xfrm>
          <a:prstGeom prst="rect">
            <a:avLst/>
          </a:prstGeom>
          <a:noFill/>
          <a:extLst>
            <a:ext uri="{909E8E84-426E-40DD-AFC4-6F175D3DCCD1}">
              <a14:hiddenFill xmlns:a14="http://schemas.microsoft.com/office/drawing/2010/main">
                <a:solidFill>
                  <a:srgbClr val="FFFFFF"/>
                </a:solidFill>
              </a14:hiddenFill>
            </a:ext>
          </a:extLst>
        </p:spPr>
      </p:pic>
      <p:pic>
        <p:nvPicPr>
          <p:cNvPr id="23" name="صورة 22">
            <a:extLst>
              <a:ext uri="{FF2B5EF4-FFF2-40B4-BE49-F238E27FC236}">
                <a16:creationId xmlns:a16="http://schemas.microsoft.com/office/drawing/2014/main" id="{1ED6AE5B-3793-44B3-AD6E-7B9ABDF72A7C}"/>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39015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80">
                                          <p:stCondLst>
                                            <p:cond delay="0"/>
                                          </p:stCondLst>
                                        </p:cTn>
                                        <p:tgtEl>
                                          <p:spTgt spid="27"/>
                                        </p:tgtEl>
                                      </p:cBhvr>
                                    </p:animEffect>
                                    <p:anim calcmode="lin" valueType="num">
                                      <p:cBhvr>
                                        <p:cTn id="1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0" dur="26">
                                          <p:stCondLst>
                                            <p:cond delay="650"/>
                                          </p:stCondLst>
                                        </p:cTn>
                                        <p:tgtEl>
                                          <p:spTgt spid="27"/>
                                        </p:tgtEl>
                                      </p:cBhvr>
                                      <p:to x="100000" y="60000"/>
                                    </p:animScale>
                                    <p:animScale>
                                      <p:cBhvr>
                                        <p:cTn id="21" dur="166" decel="50000">
                                          <p:stCondLst>
                                            <p:cond delay="676"/>
                                          </p:stCondLst>
                                        </p:cTn>
                                        <p:tgtEl>
                                          <p:spTgt spid="27"/>
                                        </p:tgtEl>
                                      </p:cBhvr>
                                      <p:to x="100000" y="100000"/>
                                    </p:animScale>
                                    <p:animScale>
                                      <p:cBhvr>
                                        <p:cTn id="22" dur="26">
                                          <p:stCondLst>
                                            <p:cond delay="1312"/>
                                          </p:stCondLst>
                                        </p:cTn>
                                        <p:tgtEl>
                                          <p:spTgt spid="27"/>
                                        </p:tgtEl>
                                      </p:cBhvr>
                                      <p:to x="100000" y="80000"/>
                                    </p:animScale>
                                    <p:animScale>
                                      <p:cBhvr>
                                        <p:cTn id="23" dur="166" decel="50000">
                                          <p:stCondLst>
                                            <p:cond delay="1338"/>
                                          </p:stCondLst>
                                        </p:cTn>
                                        <p:tgtEl>
                                          <p:spTgt spid="27"/>
                                        </p:tgtEl>
                                      </p:cBhvr>
                                      <p:to x="100000" y="100000"/>
                                    </p:animScale>
                                    <p:animScale>
                                      <p:cBhvr>
                                        <p:cTn id="24" dur="26">
                                          <p:stCondLst>
                                            <p:cond delay="1642"/>
                                          </p:stCondLst>
                                        </p:cTn>
                                        <p:tgtEl>
                                          <p:spTgt spid="27"/>
                                        </p:tgtEl>
                                      </p:cBhvr>
                                      <p:to x="100000" y="90000"/>
                                    </p:animScale>
                                    <p:animScale>
                                      <p:cBhvr>
                                        <p:cTn id="25" dur="166" decel="50000">
                                          <p:stCondLst>
                                            <p:cond delay="1668"/>
                                          </p:stCondLst>
                                        </p:cTn>
                                        <p:tgtEl>
                                          <p:spTgt spid="27"/>
                                        </p:tgtEl>
                                      </p:cBhvr>
                                      <p:to x="100000" y="100000"/>
                                    </p:animScale>
                                    <p:animScale>
                                      <p:cBhvr>
                                        <p:cTn id="26" dur="26">
                                          <p:stCondLst>
                                            <p:cond delay="1808"/>
                                          </p:stCondLst>
                                        </p:cTn>
                                        <p:tgtEl>
                                          <p:spTgt spid="27"/>
                                        </p:tgtEl>
                                      </p:cBhvr>
                                      <p:to x="100000" y="95000"/>
                                    </p:animScale>
                                    <p:animScale>
                                      <p:cBhvr>
                                        <p:cTn id="27" dur="166" decel="50000">
                                          <p:stCondLst>
                                            <p:cond delay="1834"/>
                                          </p:stCondLst>
                                        </p:cTn>
                                        <p:tgtEl>
                                          <p:spTgt spid="27"/>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down)">
                                      <p:cBhvr>
                                        <p:cTn id="30" dur="580">
                                          <p:stCondLst>
                                            <p:cond delay="0"/>
                                          </p:stCondLst>
                                        </p:cTn>
                                        <p:tgtEl>
                                          <p:spTgt spid="48"/>
                                        </p:tgtEl>
                                      </p:cBhvr>
                                    </p:animEffect>
                                    <p:anim calcmode="lin" valueType="num">
                                      <p:cBhvr>
                                        <p:cTn id="31"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36" dur="26">
                                          <p:stCondLst>
                                            <p:cond delay="650"/>
                                          </p:stCondLst>
                                        </p:cTn>
                                        <p:tgtEl>
                                          <p:spTgt spid="48"/>
                                        </p:tgtEl>
                                      </p:cBhvr>
                                      <p:to x="100000" y="60000"/>
                                    </p:animScale>
                                    <p:animScale>
                                      <p:cBhvr>
                                        <p:cTn id="37" dur="166" decel="50000">
                                          <p:stCondLst>
                                            <p:cond delay="676"/>
                                          </p:stCondLst>
                                        </p:cTn>
                                        <p:tgtEl>
                                          <p:spTgt spid="48"/>
                                        </p:tgtEl>
                                      </p:cBhvr>
                                      <p:to x="100000" y="100000"/>
                                    </p:animScale>
                                    <p:animScale>
                                      <p:cBhvr>
                                        <p:cTn id="38" dur="26">
                                          <p:stCondLst>
                                            <p:cond delay="1312"/>
                                          </p:stCondLst>
                                        </p:cTn>
                                        <p:tgtEl>
                                          <p:spTgt spid="48"/>
                                        </p:tgtEl>
                                      </p:cBhvr>
                                      <p:to x="100000" y="80000"/>
                                    </p:animScale>
                                    <p:animScale>
                                      <p:cBhvr>
                                        <p:cTn id="39" dur="166" decel="50000">
                                          <p:stCondLst>
                                            <p:cond delay="1338"/>
                                          </p:stCondLst>
                                        </p:cTn>
                                        <p:tgtEl>
                                          <p:spTgt spid="48"/>
                                        </p:tgtEl>
                                      </p:cBhvr>
                                      <p:to x="100000" y="100000"/>
                                    </p:animScale>
                                    <p:animScale>
                                      <p:cBhvr>
                                        <p:cTn id="40" dur="26">
                                          <p:stCondLst>
                                            <p:cond delay="1642"/>
                                          </p:stCondLst>
                                        </p:cTn>
                                        <p:tgtEl>
                                          <p:spTgt spid="48"/>
                                        </p:tgtEl>
                                      </p:cBhvr>
                                      <p:to x="100000" y="90000"/>
                                    </p:animScale>
                                    <p:animScale>
                                      <p:cBhvr>
                                        <p:cTn id="41" dur="166" decel="50000">
                                          <p:stCondLst>
                                            <p:cond delay="1668"/>
                                          </p:stCondLst>
                                        </p:cTn>
                                        <p:tgtEl>
                                          <p:spTgt spid="48"/>
                                        </p:tgtEl>
                                      </p:cBhvr>
                                      <p:to x="100000" y="100000"/>
                                    </p:animScale>
                                    <p:animScale>
                                      <p:cBhvr>
                                        <p:cTn id="42" dur="26">
                                          <p:stCondLst>
                                            <p:cond delay="1808"/>
                                          </p:stCondLst>
                                        </p:cTn>
                                        <p:tgtEl>
                                          <p:spTgt spid="48"/>
                                        </p:tgtEl>
                                      </p:cBhvr>
                                      <p:to x="100000" y="95000"/>
                                    </p:animScale>
                                    <p:animScale>
                                      <p:cBhvr>
                                        <p:cTn id="43" dur="166" decel="50000">
                                          <p:stCondLst>
                                            <p:cond delay="1834"/>
                                          </p:stCondLst>
                                        </p:cTn>
                                        <p:tgtEl>
                                          <p:spTgt spid="4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46">
                                            <p:txEl>
                                              <p:pRg st="0" end="0"/>
                                            </p:txEl>
                                          </p:spTgt>
                                        </p:tgtEl>
                                        <p:attrNameLst>
                                          <p:attrName>style.visibility</p:attrName>
                                        </p:attrNameLst>
                                      </p:cBhvr>
                                      <p:to>
                                        <p:strVal val="visible"/>
                                      </p:to>
                                    </p:set>
                                    <p:anim calcmode="lin" valueType="num">
                                      <p:cBhvr>
                                        <p:cTn id="53"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العدو والجري</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5376079" y="1705392"/>
            <a:ext cx="5049982" cy="503215"/>
          </a:xfrm>
          <a:prstGeom prst="rect">
            <a:avLst/>
          </a:prstGeom>
          <a:noFill/>
        </p:spPr>
        <p:txBody>
          <a:bodyPr wrap="square">
            <a:spAutoFit/>
          </a:bodyPr>
          <a:lstStyle/>
          <a:p>
            <a:pPr algn="r" rtl="1">
              <a:lnSpc>
                <a:spcPct val="115000"/>
              </a:lnSpc>
              <a:spcAft>
                <a:spcPts val="600"/>
              </a:spcAft>
            </a:pPr>
            <a:r>
              <a:rPr lang="ar-SA" sz="2400" b="1" dirty="0">
                <a:solidFill>
                  <a:srgbClr val="0000CC"/>
                </a:solidFill>
                <a:latin typeface="Hacen Beirut" panose="02000000000000000000" pitchFamily="2" charset="-78"/>
                <a:ea typeface="Times New Roman" panose="02020603050405020304" pitchFamily="18" charset="0"/>
              </a:rPr>
              <a:t>التحليل الحركي للجري:</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27" name="مربع نص 26">
            <a:extLst>
              <a:ext uri="{FF2B5EF4-FFF2-40B4-BE49-F238E27FC236}">
                <a16:creationId xmlns:a16="http://schemas.microsoft.com/office/drawing/2014/main" id="{FB580CA9-6F4E-4F42-BE8E-453E8F3F5A6F}"/>
              </a:ext>
            </a:extLst>
          </p:cNvPr>
          <p:cNvSpPr txBox="1"/>
          <p:nvPr/>
        </p:nvSpPr>
        <p:spPr>
          <a:xfrm>
            <a:off x="6688554" y="2731119"/>
            <a:ext cx="3453248" cy="489749"/>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1 /  مدى حركة الرجل الحرة :</a:t>
            </a:r>
            <a:endParaRPr lang="en-US" sz="2400" b="1" dirty="0">
              <a:solidFill>
                <a:srgbClr val="FF0000"/>
              </a:solidFill>
              <a:latin typeface="Calibri" panose="020F0502020204030204" pitchFamily="34" charset="0"/>
              <a:ea typeface="Calibri" panose="020F0502020204030204" pitchFamily="34" charset="0"/>
            </a:endParaRPr>
          </a:p>
        </p:txBody>
      </p:sp>
      <p:pic>
        <p:nvPicPr>
          <p:cNvPr id="48" name="Picture 2">
            <a:extLst>
              <a:ext uri="{FF2B5EF4-FFF2-40B4-BE49-F238E27FC236}">
                <a16:creationId xmlns:a16="http://schemas.microsoft.com/office/drawing/2014/main" id="{2AB27994-B520-496C-B603-58C60926A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412" y="2191442"/>
            <a:ext cx="3197980" cy="1208601"/>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a:extLst>
              <a:ext uri="{FF2B5EF4-FFF2-40B4-BE49-F238E27FC236}">
                <a16:creationId xmlns:a16="http://schemas.microsoft.com/office/drawing/2014/main" id="{BD6A1CAC-3C3B-420D-89B9-78DE09EDD0BC}"/>
              </a:ext>
            </a:extLst>
          </p:cNvPr>
          <p:cNvSpPr txBox="1"/>
          <p:nvPr/>
        </p:nvSpPr>
        <p:spPr>
          <a:xfrm>
            <a:off x="633266" y="3747170"/>
            <a:ext cx="9304252" cy="1994777"/>
          </a:xfrm>
          <a:prstGeom prst="rect">
            <a:avLst/>
          </a:prstGeom>
          <a:noFill/>
        </p:spPr>
        <p:txBody>
          <a:bodyPr wrap="square">
            <a:spAutoFit/>
          </a:bodyPr>
          <a:lstStyle/>
          <a:p>
            <a:pPr algn="r" rtl="1">
              <a:lnSpc>
                <a:spcPct val="115000"/>
              </a:lnSpc>
              <a:spcAft>
                <a:spcPts val="0"/>
              </a:spcAft>
            </a:pPr>
            <a:r>
              <a:rPr lang="ar-SA" sz="2400" b="1" dirty="0">
                <a:solidFill>
                  <a:srgbClr val="222222"/>
                </a:solidFill>
                <a:effectLst/>
                <a:latin typeface="Calibri" panose="020F0502020204030204" pitchFamily="34" charset="0"/>
                <a:ea typeface="Times New Roman" panose="02020603050405020304" pitchFamily="18" charset="0"/>
              </a:rPr>
              <a:t>- موضوع ركبة الرجل الحرة مع رجل الارتكاز في الوضع أن يتعامد فيه مركز ثقل الجسم </a:t>
            </a:r>
          </a:p>
          <a:p>
            <a:pPr algn="r" rtl="1">
              <a:lnSpc>
                <a:spcPct val="115000"/>
              </a:lnSpc>
              <a:spcAft>
                <a:spcPts val="1800"/>
              </a:spcAft>
            </a:pPr>
            <a:r>
              <a:rPr lang="ar-SA" sz="2400" b="1" dirty="0">
                <a:solidFill>
                  <a:srgbClr val="222222"/>
                </a:solidFill>
                <a:latin typeface="Calibri" panose="020F0502020204030204" pitchFamily="34" charset="0"/>
                <a:ea typeface="Times New Roman" panose="02020603050405020304" pitchFamily="18" charset="0"/>
              </a:rPr>
              <a:t>    </a:t>
            </a:r>
            <a:r>
              <a:rPr lang="ar-SA" sz="2400" b="1" dirty="0">
                <a:solidFill>
                  <a:srgbClr val="222222"/>
                </a:solidFill>
                <a:effectLst/>
                <a:latin typeface="Calibri" panose="020F0502020204030204" pitchFamily="34" charset="0"/>
                <a:ea typeface="Times New Roman" panose="02020603050405020304" pitchFamily="18" charset="0"/>
              </a:rPr>
              <a:t>مع قدم الارتكاز حيث تكون أمامه في السرعة العالية، وخلفه مع السرعة الأقل.</a:t>
            </a:r>
            <a:endParaRPr lang="en-US" sz="2400" b="1" dirty="0">
              <a:effectLst/>
              <a:latin typeface="Calibri" panose="020F0502020204030204" pitchFamily="34" charset="0"/>
              <a:ea typeface="Calibri" panose="020F0502020204030204" pitchFamily="34" charset="0"/>
            </a:endParaRPr>
          </a:p>
          <a:p>
            <a:pPr algn="r" rtl="1">
              <a:lnSpc>
                <a:spcPct val="115000"/>
              </a:lnSpc>
              <a:spcAft>
                <a:spcPts val="0"/>
              </a:spcAft>
            </a:pPr>
            <a:r>
              <a:rPr lang="ar-SA" sz="2400" b="1" dirty="0">
                <a:solidFill>
                  <a:srgbClr val="222222"/>
                </a:solidFill>
                <a:effectLst/>
                <a:latin typeface="Calibri" panose="020F0502020204030204" pitchFamily="34" charset="0"/>
                <a:ea typeface="Times New Roman" panose="02020603050405020304" pitchFamily="18" charset="0"/>
              </a:rPr>
              <a:t>- ارتفاع الركبة للرجل الحرة للأمام وأثرها على لف الحوض على المستوى الأفقي حيث </a:t>
            </a:r>
          </a:p>
          <a:p>
            <a:pPr algn="r" rtl="1">
              <a:lnSpc>
                <a:spcPct val="115000"/>
              </a:lnSpc>
              <a:spcAft>
                <a:spcPts val="0"/>
              </a:spcAft>
            </a:pPr>
            <a:r>
              <a:rPr lang="ar-SA" sz="2400" b="1" dirty="0">
                <a:solidFill>
                  <a:srgbClr val="222222"/>
                </a:solidFill>
                <a:effectLst/>
                <a:latin typeface="Calibri" panose="020F0502020204030204" pitchFamily="34" charset="0"/>
                <a:ea typeface="Times New Roman" panose="02020603050405020304" pitchFamily="18" charset="0"/>
              </a:rPr>
              <a:t>   تكون أعلى في السرعة العالية وتقل مع انخفاض السرعة.</a:t>
            </a:r>
            <a:endParaRPr lang="en-US" sz="2400" b="1" dirty="0">
              <a:effectLst/>
              <a:latin typeface="Calibri" panose="020F0502020204030204" pitchFamily="34" charset="0"/>
              <a:ea typeface="Calibri" panose="020F0502020204030204" pitchFamily="34" charset="0"/>
            </a:endParaRPr>
          </a:p>
        </p:txBody>
      </p:sp>
      <p:pic>
        <p:nvPicPr>
          <p:cNvPr id="22" name="صورة 21">
            <a:extLst>
              <a:ext uri="{FF2B5EF4-FFF2-40B4-BE49-F238E27FC236}">
                <a16:creationId xmlns:a16="http://schemas.microsoft.com/office/drawing/2014/main" id="{BC1AB8C7-B0E2-45BF-AC5D-56B7CFE178D7}"/>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98524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0" dur="500"/>
                                        <p:tgtEl>
                                          <p:spTgt spid="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 calcmode="lin" valueType="num">
                                      <p:cBhvr>
                                        <p:cTn id="15" dur="10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23">
                                            <p:txEl>
                                              <p:pRg st="2" end="2"/>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3">
                                            <p:txEl>
                                              <p:pRg st="3" end="3"/>
                                            </p:txEl>
                                          </p:spTgt>
                                        </p:tgtEl>
                                        <p:attrNameLst>
                                          <p:attrName>style.visibility</p:attrName>
                                        </p:attrNameLst>
                                      </p:cBhvr>
                                      <p:to>
                                        <p:strVal val="visible"/>
                                      </p:to>
                                    </p:set>
                                    <p:anim calcmode="lin" valueType="num">
                                      <p:cBhvr>
                                        <p:cTn id="21" dur="10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2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2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TotalTime>
  <Words>583</Words>
  <Application>Microsoft Office PowerPoint</Application>
  <PresentationFormat>شاشة عريضة</PresentationFormat>
  <Paragraphs>79</Paragraphs>
  <Slides>16</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16</vt:i4>
      </vt:variant>
    </vt:vector>
  </HeadingPairs>
  <TitlesOfParts>
    <vt:vector size="23" baseType="lpstr">
      <vt:lpstr>Adobe Gothic Std B</vt:lpstr>
      <vt:lpstr>Arial</vt:lpstr>
      <vt:lpstr>Calibri</vt:lpstr>
      <vt:lpstr>Calibri Light</vt:lpstr>
      <vt:lpstr>Hacen Beirut</vt:lpstr>
      <vt:lpstr>Hacen Egypt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Reem ALHarbi</dc:creator>
  <cp:lastModifiedBy>ثامر الوقداني</cp:lastModifiedBy>
  <cp:revision>180</cp:revision>
  <dcterms:created xsi:type="dcterms:W3CDTF">2021-01-14T23:21:05Z</dcterms:created>
  <dcterms:modified xsi:type="dcterms:W3CDTF">2021-10-16T12:45:31Z</dcterms:modified>
</cp:coreProperties>
</file>