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64" r:id="rId4"/>
    <p:sldId id="265" r:id="rId5"/>
    <p:sldId id="275" r:id="rId6"/>
    <p:sldId id="261" r:id="rId7"/>
    <p:sldId id="276" r:id="rId8"/>
    <p:sldId id="332" r:id="rId9"/>
    <p:sldId id="266" r:id="rId10"/>
    <p:sldId id="277" r:id="rId11"/>
    <p:sldId id="334" r:id="rId12"/>
    <p:sldId id="333" r:id="rId13"/>
    <p:sldId id="335" r:id="rId14"/>
    <p:sldId id="278" r:id="rId15"/>
    <p:sldId id="336" r:id="rId16"/>
    <p:sldId id="272" r:id="rId17"/>
    <p:sldId id="283" r:id="rId18"/>
    <p:sldId id="337" r:id="rId19"/>
    <p:sldId id="284" r:id="rId20"/>
    <p:sldId id="338" r:id="rId21"/>
    <p:sldId id="339" r:id="rId22"/>
    <p:sldId id="340" r:id="rId23"/>
    <p:sldId id="342" r:id="rId24"/>
    <p:sldId id="341" r:id="rId25"/>
    <p:sldId id="343" r:id="rId26"/>
    <p:sldId id="354" r:id="rId27"/>
    <p:sldId id="344" r:id="rId28"/>
    <p:sldId id="285" r:id="rId29"/>
    <p:sldId id="345" r:id="rId30"/>
    <p:sldId id="356" r:id="rId31"/>
    <p:sldId id="355" r:id="rId32"/>
    <p:sldId id="296" r:id="rId33"/>
    <p:sldId id="298" r:id="rId34"/>
    <p:sldId id="282" r:id="rId35"/>
    <p:sldId id="287" r:id="rId36"/>
    <p:sldId id="346" r:id="rId37"/>
    <p:sldId id="288" r:id="rId38"/>
    <p:sldId id="289" r:id="rId39"/>
    <p:sldId id="347" r:id="rId40"/>
    <p:sldId id="290" r:id="rId41"/>
    <p:sldId id="348" r:id="rId42"/>
    <p:sldId id="291" r:id="rId43"/>
    <p:sldId id="352" r:id="rId44"/>
    <p:sldId id="351" r:id="rId45"/>
    <p:sldId id="350" r:id="rId46"/>
    <p:sldId id="349" r:id="rId47"/>
    <p:sldId id="353" r:id="rId48"/>
    <p:sldId id="306" r:id="rId49"/>
    <p:sldId id="307" r:id="rId50"/>
    <p:sldId id="321" r:id="rId51"/>
    <p:sldId id="322" r:id="rId52"/>
    <p:sldId id="323" r:id="rId53"/>
    <p:sldId id="324" r:id="rId54"/>
    <p:sldId id="325" r:id="rId55"/>
    <p:sldId id="326" r:id="rId56"/>
    <p:sldId id="327" r:id="rId57"/>
    <p:sldId id="328" r:id="rId58"/>
    <p:sldId id="329" r:id="rId59"/>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ghabour" initials="sg" lastIdx="1" clrIdx="0">
    <p:extLst>
      <p:ext uri="{19B8F6BF-5375-455C-9EA6-DF929625EA0E}">
        <p15:presenceInfo xmlns:p15="http://schemas.microsoft.com/office/powerpoint/2012/main" userId="836dd63ededad0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0CB"/>
    <a:srgbClr val="0000CC"/>
    <a:srgbClr val="990000"/>
    <a:srgbClr val="00CC66"/>
    <a:srgbClr val="EDC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5" d="100"/>
          <a:sy n="75" d="100"/>
        </p:scale>
        <p:origin x="102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8T15:13:31.088" idx="1">
    <p:pos x="575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0437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41683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51268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6277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56143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172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p:cNvSpPr>
            <a:spLocks noGrp="1"/>
          </p:cNvSpPr>
          <p:nvPr>
            <p:ph type="dt" sz="half" idx="10"/>
          </p:nvPr>
        </p:nvSpPr>
        <p:spPr/>
        <p:txBody>
          <a:bodyPr/>
          <a:lstStyle/>
          <a:p>
            <a:fld id="{51AAED5F-5347-4CC4-84E6-00676B004256}" type="datetimeFigureOut">
              <a:rPr lang="ar-EG" smtClean="0"/>
              <a:t>18/02/1443</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420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51AAED5F-5347-4CC4-84E6-00676B004256}" type="datetimeFigureOut">
              <a:rPr lang="ar-EG" smtClean="0"/>
              <a:t>18/02/1443</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0125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AAED5F-5347-4CC4-84E6-00676B004256}" type="datetimeFigureOut">
              <a:rPr lang="ar-EG" smtClean="0"/>
              <a:t>18/02/1443</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2134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3273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8782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06B87F-97B9-4994-9B6C-8B3F6820BBE4}" type="slidenum">
              <a:rPr lang="ar-EG" smtClean="0"/>
              <a:t>‹#›</a:t>
            </a:fld>
            <a:endParaRPr lang="ar-EG"/>
          </a:p>
        </p:txBody>
      </p:sp>
    </p:spTree>
    <p:extLst>
      <p:ext uri="{BB962C8B-B14F-4D97-AF65-F5344CB8AC3E}">
        <p14:creationId xmlns:p14="http://schemas.microsoft.com/office/powerpoint/2010/main" val="270313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836712"/>
            <a:ext cx="1728192" cy="1224136"/>
          </a:xfrm>
          <a:prstGeom prst="roundRect">
            <a:avLst>
              <a:gd name="adj" fmla="val 10739"/>
            </a:avLst>
          </a:prstGeom>
          <a:solidFill>
            <a:srgbClr val="FFC000"/>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r>
              <a:rPr lang="ar-EG" b="1" dirty="0">
                <a:solidFill>
                  <a:srgbClr val="002060"/>
                </a:solidFill>
                <a:effectLst>
                  <a:outerShdw blurRad="38100" dist="38100" dir="2700000" algn="tl">
                    <a:srgbClr val="000000">
                      <a:alpha val="43137"/>
                    </a:srgbClr>
                  </a:outerShdw>
                </a:effectLst>
                <a:latin typeface="+mn-lt"/>
                <a:ea typeface="+mn-ea"/>
                <a:cs typeface="+mn-cs"/>
              </a:rPr>
              <a:t>الدرس الأول</a:t>
            </a:r>
          </a:p>
        </p:txBody>
      </p:sp>
      <p:sp>
        <p:nvSpPr>
          <p:cNvPr id="7" name="عنوان 1">
            <a:extLst>
              <a:ext uri="{FF2B5EF4-FFF2-40B4-BE49-F238E27FC236}">
                <a16:creationId xmlns:a16="http://schemas.microsoft.com/office/drawing/2014/main" id="{7F73354C-D7DF-40CD-A931-52D0520E04DE}"/>
              </a:ext>
            </a:extLst>
          </p:cNvPr>
          <p:cNvSpPr txBox="1">
            <a:spLocks/>
          </p:cNvSpPr>
          <p:nvPr/>
        </p:nvSpPr>
        <p:spPr>
          <a:xfrm>
            <a:off x="1943708" y="5589240"/>
            <a:ext cx="5256584" cy="936104"/>
          </a:xfrm>
          <a:prstGeom prst="roundRect">
            <a:avLst/>
          </a:prstGeom>
          <a:gradFill flip="none" rotWithShape="1">
            <a:gsLst>
              <a:gs pos="0">
                <a:srgbClr val="4FA0CB">
                  <a:shade val="30000"/>
                  <a:satMod val="115000"/>
                </a:srgbClr>
              </a:gs>
              <a:gs pos="50000">
                <a:srgbClr val="4FA0CB">
                  <a:shade val="67500"/>
                  <a:satMod val="115000"/>
                </a:srgbClr>
              </a:gs>
              <a:gs pos="100000">
                <a:srgbClr val="4FA0CB">
                  <a:shade val="100000"/>
                  <a:satMod val="115000"/>
                </a:srgbClr>
              </a:gs>
            </a:gsLst>
            <a:lin ang="13500000" scaled="1"/>
            <a:tileRect/>
          </a:gra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6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000" dirty="0">
                <a:solidFill>
                  <a:srgbClr val="FFFF00"/>
                </a:solidFill>
                <a:effectLst>
                  <a:outerShdw blurRad="38100" dist="38100" dir="2700000" algn="tl">
                    <a:srgbClr val="000000">
                      <a:alpha val="43137"/>
                    </a:srgbClr>
                  </a:outerShdw>
                </a:effectLst>
              </a:rPr>
              <a:t>التفكير الناقد ومهارات القراءة</a:t>
            </a:r>
            <a:endParaRPr lang="en-US" sz="4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63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1007604" y="2564904"/>
            <a:ext cx="7128792" cy="1800200"/>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4000" b="1" dirty="0">
                <a:solidFill>
                  <a:srgbClr val="FF0000"/>
                </a:solidFill>
              </a:rPr>
              <a:t>1- يجيب الكاتب في هذا النص عن السؤال التالي: لماذا يهوي القراءة؟</a:t>
            </a:r>
            <a:endParaRPr lang="en-US" sz="4000" b="1" dirty="0">
              <a:solidFill>
                <a:srgbClr val="FF0000"/>
              </a:solidFill>
            </a:endParaRPr>
          </a:p>
        </p:txBody>
      </p:sp>
    </p:spTree>
    <p:extLst>
      <p:ext uri="{BB962C8B-B14F-4D97-AF65-F5344CB8AC3E}">
        <p14:creationId xmlns:p14="http://schemas.microsoft.com/office/powerpoint/2010/main" val="279110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1007604" y="1052736"/>
            <a:ext cx="7128792" cy="4752528"/>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3200" b="1" dirty="0">
                <a:solidFill>
                  <a:srgbClr val="FF0000"/>
                </a:solidFill>
              </a:rPr>
              <a:t>أحدد الإجابتين اللتين استبعدهما الكاتب:</a:t>
            </a:r>
            <a:endParaRPr lang="en-US" sz="3200" b="1" dirty="0">
              <a:solidFill>
                <a:srgbClr val="FF0000"/>
              </a:solidFill>
            </a:endParaRPr>
          </a:p>
          <a:p>
            <a:r>
              <a:rPr lang="ar-EG" sz="3200" b="1" dirty="0">
                <a:solidFill>
                  <a:srgbClr val="FF0000"/>
                </a:solidFill>
              </a:rPr>
              <a:t>الإجابة الأولى المستبعدة:................</a:t>
            </a:r>
          </a:p>
          <a:p>
            <a:endParaRPr lang="en-US" sz="3200" b="1" dirty="0">
              <a:solidFill>
                <a:srgbClr val="FF0000"/>
              </a:solidFill>
            </a:endParaRPr>
          </a:p>
          <a:p>
            <a:r>
              <a:rPr lang="ar-EG" sz="3200" b="1" dirty="0">
                <a:solidFill>
                  <a:srgbClr val="FF0000"/>
                </a:solidFill>
              </a:rPr>
              <a:t>الإجابة الثانية المستبعدة:................</a:t>
            </a:r>
          </a:p>
          <a:p>
            <a:endParaRPr lang="en-US" sz="3200" b="1" dirty="0">
              <a:solidFill>
                <a:srgbClr val="FF0000"/>
              </a:solidFill>
            </a:endParaRPr>
          </a:p>
          <a:p>
            <a:r>
              <a:rPr lang="ar-EG" sz="3200" b="1" dirty="0">
                <a:solidFill>
                  <a:srgbClr val="FF0000"/>
                </a:solidFill>
              </a:rPr>
              <a:t>كيف برر الكاتب محبته للقراءة؟............</a:t>
            </a:r>
          </a:p>
          <a:p>
            <a:endParaRPr lang="en-US" sz="3200" b="1" dirty="0">
              <a:solidFill>
                <a:srgbClr val="FF0000"/>
              </a:solidFill>
            </a:endParaRPr>
          </a:p>
          <a:p>
            <a:endParaRPr lang="en-US" sz="4000" b="1" dirty="0">
              <a:solidFill>
                <a:srgbClr val="FF0000"/>
              </a:solidFill>
            </a:endParaRPr>
          </a:p>
        </p:txBody>
      </p:sp>
    </p:spTree>
    <p:extLst>
      <p:ext uri="{BB962C8B-B14F-4D97-AF65-F5344CB8AC3E}">
        <p14:creationId xmlns:p14="http://schemas.microsoft.com/office/powerpoint/2010/main" val="10622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1007604" y="2564904"/>
            <a:ext cx="7128792" cy="1800200"/>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3200" b="1" dirty="0">
                <a:solidFill>
                  <a:srgbClr val="FF0000"/>
                </a:solidFill>
              </a:rPr>
              <a:t>أقارن في الجدول التالي بين حياة من يقرأ وحياة من لا يقرأ بحسب النص:</a:t>
            </a:r>
            <a:endParaRPr lang="en-US" sz="3200" b="1" dirty="0">
              <a:solidFill>
                <a:srgbClr val="FF0000"/>
              </a:solidFill>
            </a:endParaRPr>
          </a:p>
        </p:txBody>
      </p:sp>
    </p:spTree>
    <p:extLst>
      <p:ext uri="{BB962C8B-B14F-4D97-AF65-F5344CB8AC3E}">
        <p14:creationId xmlns:p14="http://schemas.microsoft.com/office/powerpoint/2010/main" val="254057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BFA19DA7-F10C-49C4-AF65-3AD0AFDED525}"/>
              </a:ext>
            </a:extLst>
          </p:cNvPr>
          <p:cNvGraphicFramePr>
            <a:graphicFrameLocks noGrp="1"/>
          </p:cNvGraphicFramePr>
          <p:nvPr>
            <p:extLst>
              <p:ext uri="{D42A27DB-BD31-4B8C-83A1-F6EECF244321}">
                <p14:modId xmlns:p14="http://schemas.microsoft.com/office/powerpoint/2010/main" val="3035330921"/>
              </p:ext>
            </p:extLst>
          </p:nvPr>
        </p:nvGraphicFramePr>
        <p:xfrm>
          <a:off x="1139788" y="1116856"/>
          <a:ext cx="6864424" cy="4624287"/>
        </p:xfrm>
        <a:graphic>
          <a:graphicData uri="http://schemas.openxmlformats.org/drawingml/2006/table">
            <a:tbl>
              <a:tblPr rtl="1" firstRow="1" bandRow="1">
                <a:tableStyleId>{5C22544A-7EE6-4342-B048-85BDC9FD1C3A}</a:tableStyleId>
              </a:tblPr>
              <a:tblGrid>
                <a:gridCol w="3393356">
                  <a:extLst>
                    <a:ext uri="{9D8B030D-6E8A-4147-A177-3AD203B41FA5}">
                      <a16:colId xmlns:a16="http://schemas.microsoft.com/office/drawing/2014/main" val="864491462"/>
                    </a:ext>
                  </a:extLst>
                </a:gridCol>
                <a:gridCol w="3471068">
                  <a:extLst>
                    <a:ext uri="{9D8B030D-6E8A-4147-A177-3AD203B41FA5}">
                      <a16:colId xmlns:a16="http://schemas.microsoft.com/office/drawing/2014/main" val="2494344797"/>
                    </a:ext>
                  </a:extLst>
                </a:gridCol>
              </a:tblGrid>
              <a:tr h="779458">
                <a:tc>
                  <a:txBody>
                    <a:bodyPr/>
                    <a:lstStyle/>
                    <a:p>
                      <a:pPr algn="ctr" rtl="1"/>
                      <a:r>
                        <a:rPr lang="ar-EG" sz="2800" b="1" dirty="0"/>
                        <a:t>حياة من يقرأ</a:t>
                      </a:r>
                    </a:p>
                  </a:txBody>
                  <a:tcPr/>
                </a:tc>
                <a:tc>
                  <a:txBody>
                    <a:bodyPr/>
                    <a:lstStyle/>
                    <a:p>
                      <a:pPr algn="ctr" rtl="1"/>
                      <a:r>
                        <a:rPr lang="ar-EG" sz="2800" b="1" dirty="0"/>
                        <a:t>حياة من لا يقرأ</a:t>
                      </a:r>
                    </a:p>
                  </a:txBody>
                  <a:tcPr/>
                </a:tc>
                <a:extLst>
                  <a:ext uri="{0D108BD9-81ED-4DB2-BD59-A6C34878D82A}">
                    <a16:rowId xmlns:a16="http://schemas.microsoft.com/office/drawing/2014/main" val="2035396191"/>
                  </a:ext>
                </a:extLst>
              </a:tr>
              <a:tr h="863775">
                <a:tc>
                  <a:txBody>
                    <a:bodyPr/>
                    <a:lstStyle/>
                    <a:p>
                      <a:pPr algn="ctr" rtl="1"/>
                      <a:r>
                        <a:rPr lang="ar-EG" sz="2800" b="1" dirty="0"/>
                        <a:t>حياة واحدة حسابيا</a:t>
                      </a:r>
                    </a:p>
                  </a:txBody>
                  <a:tcPr/>
                </a:tc>
                <a:tc>
                  <a:txBody>
                    <a:bodyPr/>
                    <a:lstStyle/>
                    <a:p>
                      <a:pPr algn="ctr" rtl="1"/>
                      <a:r>
                        <a:rPr lang="ar-EG" sz="2800" b="1" dirty="0"/>
                        <a:t>حياة واحدة حسابيا</a:t>
                      </a:r>
                    </a:p>
                  </a:txBody>
                  <a:tcPr/>
                </a:tc>
                <a:extLst>
                  <a:ext uri="{0D108BD9-81ED-4DB2-BD59-A6C34878D82A}">
                    <a16:rowId xmlns:a16="http://schemas.microsoft.com/office/drawing/2014/main" val="2503615823"/>
                  </a:ext>
                </a:extLst>
              </a:tr>
              <a:tr h="1490527">
                <a:tc>
                  <a:txBody>
                    <a:bodyPr/>
                    <a:lstStyle/>
                    <a:p>
                      <a:pPr algn="ctr" rtl="1"/>
                      <a:r>
                        <a:rPr lang="ar-EG" sz="2800" b="1" dirty="0"/>
                        <a:t>............</a:t>
                      </a:r>
                    </a:p>
                  </a:txBody>
                  <a:tcPr/>
                </a:tc>
                <a:tc>
                  <a:txBody>
                    <a:bodyPr/>
                    <a:lstStyle/>
                    <a:p>
                      <a:pPr algn="ctr" rtl="1"/>
                      <a:r>
                        <a:rPr lang="ar-EG" sz="2800" b="1" dirty="0"/>
                        <a:t>...........</a:t>
                      </a:r>
                    </a:p>
                  </a:txBody>
                  <a:tcPr/>
                </a:tc>
                <a:extLst>
                  <a:ext uri="{0D108BD9-81ED-4DB2-BD59-A6C34878D82A}">
                    <a16:rowId xmlns:a16="http://schemas.microsoft.com/office/drawing/2014/main" val="305931637"/>
                  </a:ext>
                </a:extLst>
              </a:tr>
              <a:tr h="1490527">
                <a:tc>
                  <a:txBody>
                    <a:bodyPr/>
                    <a:lstStyle/>
                    <a:p>
                      <a:pPr algn="ctr" rtl="1"/>
                      <a:r>
                        <a:rPr lang="ar-EG" sz="2800" b="1" dirty="0"/>
                        <a:t>............</a:t>
                      </a:r>
                    </a:p>
                  </a:txBody>
                  <a:tcPr/>
                </a:tc>
                <a:tc>
                  <a:txBody>
                    <a:bodyPr/>
                    <a:lstStyle/>
                    <a:p>
                      <a:pPr algn="ctr" rtl="1"/>
                      <a:r>
                        <a:rPr lang="ar-EG" sz="2800" b="1" dirty="0"/>
                        <a:t>............</a:t>
                      </a:r>
                    </a:p>
                  </a:txBody>
                  <a:tcPr/>
                </a:tc>
                <a:extLst>
                  <a:ext uri="{0D108BD9-81ED-4DB2-BD59-A6C34878D82A}">
                    <a16:rowId xmlns:a16="http://schemas.microsoft.com/office/drawing/2014/main" val="3178553988"/>
                  </a:ext>
                </a:extLst>
              </a:tr>
            </a:tbl>
          </a:graphicData>
        </a:graphic>
      </p:graphicFrame>
    </p:spTree>
    <p:extLst>
      <p:ext uri="{BB962C8B-B14F-4D97-AF65-F5344CB8AC3E}">
        <p14:creationId xmlns:p14="http://schemas.microsoft.com/office/powerpoint/2010/main" val="424646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899592" y="2096852"/>
            <a:ext cx="7128792" cy="2664296"/>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800" b="1" dirty="0">
                <a:solidFill>
                  <a:srgbClr val="FF0000"/>
                </a:solidFill>
              </a:rPr>
              <a:t>قارن الكاتب بين الأكل والمعدة، واللباس والجسد من ناحية، وبين من تزود بالفكر والشعور والخيال من ناحية أخرى، أفسر هذه المقارنة وأستخلص نتيجتها مبينًا علاقتها بما انتهت إليه في الجدول.</a:t>
            </a:r>
            <a:endParaRPr lang="en-US" sz="2800" b="1" dirty="0">
              <a:solidFill>
                <a:srgbClr val="FF0000"/>
              </a:solidFill>
            </a:endParaRPr>
          </a:p>
          <a:p>
            <a:r>
              <a:rPr lang="ar-EG" sz="2800" b="1" dirty="0">
                <a:solidFill>
                  <a:srgbClr val="FF0000"/>
                </a:solidFill>
              </a:rPr>
              <a:t>تفسير المقارنة:.............</a:t>
            </a:r>
            <a:endParaRPr lang="en-US" sz="2800" b="1" dirty="0">
              <a:solidFill>
                <a:srgbClr val="FF0000"/>
              </a:solidFill>
            </a:endParaRPr>
          </a:p>
          <a:p>
            <a:r>
              <a:rPr lang="ar-EG" sz="2800" b="1" dirty="0">
                <a:solidFill>
                  <a:srgbClr val="FF0000"/>
                </a:solidFill>
              </a:rPr>
              <a:t>نتيجة المقارنة:..............</a:t>
            </a:r>
            <a:endParaRPr lang="en-US" sz="2800" b="1" dirty="0">
              <a:solidFill>
                <a:srgbClr val="FF0000"/>
              </a:solidFill>
            </a:endParaRPr>
          </a:p>
        </p:txBody>
      </p:sp>
    </p:spTree>
    <p:extLst>
      <p:ext uri="{BB962C8B-B14F-4D97-AF65-F5344CB8AC3E}">
        <p14:creationId xmlns:p14="http://schemas.microsoft.com/office/powerpoint/2010/main" val="320311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899592" y="2096852"/>
            <a:ext cx="7128792" cy="2664296"/>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3600" b="1" dirty="0">
                <a:solidFill>
                  <a:srgbClr val="FF0000"/>
                </a:solidFill>
              </a:rPr>
              <a:t>لماذا اختار الكاتب أن يقارن بين زاد الروح (الفكر، الشعور، الخيال) والمعدة والجسد؟.................</a:t>
            </a:r>
            <a:endParaRPr lang="en-US" sz="3600" b="1" dirty="0">
              <a:solidFill>
                <a:srgbClr val="FF0000"/>
              </a:solidFill>
            </a:endParaRPr>
          </a:p>
          <a:p>
            <a:endParaRPr lang="en-US" sz="2800" b="1" dirty="0">
              <a:solidFill>
                <a:srgbClr val="FF0000"/>
              </a:solidFill>
            </a:endParaRPr>
          </a:p>
        </p:txBody>
      </p:sp>
    </p:spTree>
    <p:extLst>
      <p:ext uri="{BB962C8B-B14F-4D97-AF65-F5344CB8AC3E}">
        <p14:creationId xmlns:p14="http://schemas.microsoft.com/office/powerpoint/2010/main" val="5544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6DF8F84-AE43-4C12-99F5-830DC85045EF}"/>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 (1)</a:t>
              </a:r>
            </a:p>
          </p:txBody>
        </p:sp>
      </p:grpSp>
    </p:spTree>
    <p:extLst>
      <p:ext uri="{BB962C8B-B14F-4D97-AF65-F5344CB8AC3E}">
        <p14:creationId xmlns:p14="http://schemas.microsoft.com/office/powerpoint/2010/main" val="27597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843677"/>
            <a:ext cx="7776865" cy="5355312"/>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200" b="1" dirty="0">
                <a:solidFill>
                  <a:srgbClr val="FF0000"/>
                </a:solidFill>
              </a:rPr>
              <a:t>الوقت أثمن ما في حياة المرء </a:t>
            </a:r>
            <a:endParaRPr lang="en-US" sz="3200" b="1" dirty="0">
              <a:solidFill>
                <a:srgbClr val="FF0000"/>
              </a:solidFill>
            </a:endParaRPr>
          </a:p>
          <a:p>
            <a:r>
              <a:rPr lang="ar-EG" sz="2800" b="1" dirty="0"/>
              <a:t>تتفاوت المدارك والأفهام، فهناك الموهوب والذكي وضدهما، ولكن مما لا شك فيه أن الكتب – مهما بلغ من الذكاء والفهم – فلابد له من وجود قاعدة تقوم عليها أفكاره التي هي حصيلة ما تختزنه ذاكرته من معلومات. ولقد كنت – إلى عهد قريب – أنصح كل من استشارني بقراءة كل ما يقع في يده من كتاب أو صحيفة، وكان ذلك قبل أن تطغي موجة النشر في أيامنا هذه. لقد كانت الصحف التي تقع تحت يد القارئ محدودة، وكذلك الكتب. أما الآن فقد طفح الكيل – كما يقال – حيث امتلأت المكتبات، بل الأسواق عامة، بمختلف المطبوعات، خصوصا ما كان منها ملائما لذوق طبقات خاصة من الناس يغلب على دوافعهم المطالعة لقتل الوقت.</a:t>
            </a:r>
            <a:endParaRPr lang="en-US" sz="2800" b="1" dirty="0"/>
          </a:p>
          <a:p>
            <a:pPr rtl="1"/>
            <a:endParaRPr lang="en-US" sz="3000" b="1" dirty="0"/>
          </a:p>
        </p:txBody>
      </p:sp>
      <p:sp>
        <p:nvSpPr>
          <p:cNvPr id="3" name="مستطيل: زوايا مستديرة 2">
            <a:extLst>
              <a:ext uri="{FF2B5EF4-FFF2-40B4-BE49-F238E27FC236}">
                <a16:creationId xmlns:a16="http://schemas.microsoft.com/office/drawing/2014/main" id="{0CBD4F42-5F38-4182-ACAF-412557F129E0}"/>
              </a:ext>
            </a:extLst>
          </p:cNvPr>
          <p:cNvSpPr/>
          <p:nvPr/>
        </p:nvSpPr>
        <p:spPr>
          <a:xfrm>
            <a:off x="683566" y="5759687"/>
            <a:ext cx="7776865" cy="509272"/>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 صحيفة الوطن، الوقت أثمن ما في المرء،25\3\2021م، حمد الجاسر(بتصرف)</a:t>
            </a:r>
          </a:p>
        </p:txBody>
      </p:sp>
    </p:spTree>
    <p:extLst>
      <p:ext uri="{BB962C8B-B14F-4D97-AF65-F5344CB8AC3E}">
        <p14:creationId xmlns:p14="http://schemas.microsoft.com/office/powerpoint/2010/main" val="309659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566678"/>
            <a:ext cx="7776865" cy="5724644"/>
          </a:xfrm>
          <a:prstGeom prst="rect">
            <a:avLst/>
          </a:prstGeom>
          <a:solidFill>
            <a:schemeClr val="accent6">
              <a:lumMod val="20000"/>
              <a:lumOff val="80000"/>
            </a:schemeClr>
          </a:solidFill>
          <a:ln w="57150">
            <a:noFill/>
            <a:prstDash val="dashDot"/>
          </a:ln>
        </p:spPr>
        <p:txBody>
          <a:bodyPr wrap="square" rtlCol="0">
            <a:spAutoFit/>
          </a:bodyPr>
          <a:lstStyle/>
          <a:p>
            <a:r>
              <a:rPr lang="ar-EG" sz="2800" b="1" dirty="0"/>
              <a:t>وكثير من تلك المطبوعات لا يقف ضررها عند تضييع الوقت بما لا طائل تحته – والقوت أثمن ما في حياة المرء – بل منها ما يفسد الذوق، ويضعف ملكة الإبانة والإفصاح عن مختلف الآراء بأسلوب عربي قويم. وعلى ذوق الكاتب وسلامة أسلوبه وسمو أفكاره تقوم منزلته في دنيا الأدب، ويحتل المكان الملائم له.</a:t>
            </a:r>
            <a:endParaRPr lang="en-US" sz="2800" b="1" dirty="0"/>
          </a:p>
          <a:p>
            <a:r>
              <a:rPr lang="ar-EG" sz="2800" b="1" dirty="0"/>
              <a:t>ولئن أغرت الكتب الحديثة بأساليبها الجذابة التي لا تجهد الفكر إجهادا يدفع القارئ إلى السام من المطالعة، في الوقت الذي اتخذ منها القارئ وسيلة للراحة وامتاعا للنفس بشكل يثير لها البهجة، فإن في المؤلفات القديمة ما لا يقل أثرا – في هذه الناحية – عن تلك الكتب بالإضافة إلى امتيازها بإمداد القارئ بما يربي في نفسه ملكة الذوق السليم، واستقامة الأسلوب: من سلاسة وغوص في أعماق النفس لإثارة عواطفها.</a:t>
            </a:r>
            <a:endParaRPr lang="en-US" sz="2800" b="1" dirty="0"/>
          </a:p>
          <a:p>
            <a:pPr rtl="1"/>
            <a:endParaRPr lang="en-US" sz="3000" b="1" dirty="0"/>
          </a:p>
        </p:txBody>
      </p:sp>
      <p:sp>
        <p:nvSpPr>
          <p:cNvPr id="3" name="مستطيل: زوايا مستديرة 2">
            <a:extLst>
              <a:ext uri="{FF2B5EF4-FFF2-40B4-BE49-F238E27FC236}">
                <a16:creationId xmlns:a16="http://schemas.microsoft.com/office/drawing/2014/main" id="{B339C803-AC9B-4D5A-B72F-C1895EE19BA6}"/>
              </a:ext>
            </a:extLst>
          </p:cNvPr>
          <p:cNvSpPr/>
          <p:nvPr/>
        </p:nvSpPr>
        <p:spPr>
          <a:xfrm>
            <a:off x="683567" y="5805264"/>
            <a:ext cx="7776865" cy="509272"/>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 صحيفة الوطن، الوقت أثمن ما في المرء،25\3\2021م، حمد الجاسر(بتصرف)</a:t>
            </a:r>
          </a:p>
        </p:txBody>
      </p:sp>
    </p:spTree>
    <p:extLst>
      <p:ext uri="{BB962C8B-B14F-4D97-AF65-F5344CB8AC3E}">
        <p14:creationId xmlns:p14="http://schemas.microsoft.com/office/powerpoint/2010/main" val="122560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2492990"/>
          </a:xfrm>
          <a:prstGeom prst="rect">
            <a:avLst/>
          </a:prstGeom>
          <a:noFill/>
          <a:ln w="57150">
            <a:noFill/>
            <a:prstDash val="dashDot"/>
          </a:ln>
        </p:spPr>
        <p:txBody>
          <a:bodyPr wrap="square" rtlCol="0">
            <a:spAutoFit/>
          </a:bodyPr>
          <a:lstStyle/>
          <a:p>
            <a:pPr algn="ctr"/>
            <a:r>
              <a:rPr lang="ar-EG" sz="4000" b="1" dirty="0">
                <a:solidFill>
                  <a:srgbClr val="FF0000"/>
                </a:solidFill>
              </a:rPr>
              <a:t>1-هل يجب أن نقرأ كل ما يقع في أيدينا من كتب أو مقالات؟ علل إجابتك من خلال النص.</a:t>
            </a:r>
          </a:p>
          <a:p>
            <a:pPr algn="ctr"/>
            <a:r>
              <a:rPr lang="ar-EG" sz="4000" b="1" dirty="0">
                <a:solidFill>
                  <a:srgbClr val="FF0000"/>
                </a:solidFill>
              </a:rPr>
              <a:t>.................</a:t>
            </a:r>
            <a:endParaRPr lang="en-US" sz="4000" b="1" dirty="0">
              <a:solidFill>
                <a:srgbClr val="FF0000"/>
              </a:solidFill>
            </a:endParaRPr>
          </a:p>
          <a:p>
            <a:pPr algn="ctr" rtl="1"/>
            <a:endParaRPr lang="en-US" sz="3600" b="1" dirty="0"/>
          </a:p>
        </p:txBody>
      </p:sp>
    </p:spTree>
    <p:extLst>
      <p:ext uri="{BB962C8B-B14F-4D97-AF65-F5344CB8AC3E}">
        <p14:creationId xmlns:p14="http://schemas.microsoft.com/office/powerpoint/2010/main" val="34059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1FC8AA7-CB79-4F3A-8DC6-C4871F668540}"/>
              </a:ext>
            </a:extLst>
          </p:cNvPr>
          <p:cNvSpPr txBox="1"/>
          <p:nvPr/>
        </p:nvSpPr>
        <p:spPr>
          <a:xfrm>
            <a:off x="971600" y="2924944"/>
            <a:ext cx="7164507" cy="2554545"/>
          </a:xfrm>
          <a:prstGeom prst="rect">
            <a:avLst/>
          </a:prstGeom>
          <a:noFill/>
        </p:spPr>
        <p:txBody>
          <a:bodyPr wrap="square" rtlCol="1">
            <a:spAutoFit/>
          </a:bodyPr>
          <a:lstStyle/>
          <a:p>
            <a:pPr marL="285750" indent="-285750">
              <a:buFont typeface="Arial" panose="020B0604020202020204" pitchFamily="34" charset="0"/>
              <a:buChar char="•"/>
            </a:pPr>
            <a:r>
              <a:rPr lang="ar-EG" sz="4000" b="1" dirty="0">
                <a:solidFill>
                  <a:srgbClr val="002060"/>
                </a:solidFill>
              </a:rPr>
              <a:t>أحدد خصائص القراءة الناقدة.</a:t>
            </a:r>
            <a:endParaRPr lang="en-US" sz="4000" b="1" dirty="0">
              <a:solidFill>
                <a:srgbClr val="002060"/>
              </a:solidFill>
            </a:endParaRPr>
          </a:p>
          <a:p>
            <a:pPr marL="285750" indent="-285750">
              <a:buFont typeface="Arial" panose="020B0604020202020204" pitchFamily="34" charset="0"/>
              <a:buChar char="•"/>
            </a:pPr>
            <a:r>
              <a:rPr lang="ar-EG" sz="4000" b="1" dirty="0">
                <a:solidFill>
                  <a:srgbClr val="002060"/>
                </a:solidFill>
              </a:rPr>
              <a:t>أميز بين القراءة السلبية والقراءة النشطة.</a:t>
            </a:r>
            <a:endParaRPr lang="en-US" sz="4000" b="1" dirty="0">
              <a:solidFill>
                <a:srgbClr val="002060"/>
              </a:solidFill>
            </a:endParaRPr>
          </a:p>
          <a:p>
            <a:pPr marL="285750" indent="-285750">
              <a:buFont typeface="Arial" panose="020B0604020202020204" pitchFamily="34" charset="0"/>
              <a:buChar char="•"/>
            </a:pPr>
            <a:r>
              <a:rPr lang="ar-EG" sz="4000" b="1" dirty="0">
                <a:solidFill>
                  <a:srgbClr val="002060"/>
                </a:solidFill>
              </a:rPr>
              <a:t>أستنتج علاقة القراءة بالتفكير الناقد.</a:t>
            </a:r>
            <a:endParaRPr lang="en-US" sz="4000" b="1" dirty="0">
              <a:solidFill>
                <a:srgbClr val="002060"/>
              </a:solidFill>
            </a:endParaRPr>
          </a:p>
        </p:txBody>
      </p:sp>
      <p:grpSp>
        <p:nvGrpSpPr>
          <p:cNvPr id="8" name="مجموعة 7">
            <a:extLst>
              <a:ext uri="{FF2B5EF4-FFF2-40B4-BE49-F238E27FC236}">
                <a16:creationId xmlns:a16="http://schemas.microsoft.com/office/drawing/2014/main" id="{DBA5F7CF-413F-452E-B988-400F34A32F8C}"/>
              </a:ext>
            </a:extLst>
          </p:cNvPr>
          <p:cNvGrpSpPr/>
          <p:nvPr/>
        </p:nvGrpSpPr>
        <p:grpSpPr>
          <a:xfrm>
            <a:off x="1979712" y="692696"/>
            <a:ext cx="4356484" cy="1731087"/>
            <a:chOff x="1763688" y="380009"/>
            <a:chExt cx="4356484" cy="1731087"/>
          </a:xfrm>
        </p:grpSpPr>
        <p:sp>
          <p:nvSpPr>
            <p:cNvPr id="10" name="Rounded Rectangle 2">
              <a:extLst>
                <a:ext uri="{FF2B5EF4-FFF2-40B4-BE49-F238E27FC236}">
                  <a16:creationId xmlns:a16="http://schemas.microsoft.com/office/drawing/2014/main" id="{868D2C6C-5A71-4D95-87BD-04A5677CF1EB}"/>
                </a:ext>
              </a:extLst>
            </p:cNvPr>
            <p:cNvSpPr/>
            <p:nvPr/>
          </p:nvSpPr>
          <p:spPr bwMode="auto">
            <a:xfrm>
              <a:off x="3023828" y="792383"/>
              <a:ext cx="3096344" cy="930275"/>
            </a:xfrm>
            <a:prstGeom prst="roundRect">
              <a:avLst>
                <a:gd name="adj" fmla="val 33618"/>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defRPr/>
              </a:pPr>
              <a:r>
                <a:rPr lang="ar-EG" sz="6000" b="1" dirty="0">
                  <a:solidFill>
                    <a:schemeClr val="tx1"/>
                  </a:solidFill>
                </a:rPr>
                <a:t>الأهداف</a:t>
              </a:r>
              <a:endParaRPr lang="en-US" sz="6000" b="1" dirty="0">
                <a:solidFill>
                  <a:schemeClr val="tx1"/>
                </a:solidFill>
                <a:latin typeface="Calibri" pitchFamily="34" charset="0"/>
              </a:endParaRPr>
            </a:p>
          </p:txBody>
        </p:sp>
        <p:pic>
          <p:nvPicPr>
            <p:cNvPr id="11" name="صورة 10">
              <a:extLst>
                <a:ext uri="{FF2B5EF4-FFF2-40B4-BE49-F238E27FC236}">
                  <a16:creationId xmlns:a16="http://schemas.microsoft.com/office/drawing/2014/main" id="{2E5BB300-812F-45F7-9D38-BAF631CCF424}"/>
                </a:ext>
              </a:extLst>
            </p:cNvPr>
            <p:cNvPicPr>
              <a:picLocks noChangeAspect="1"/>
            </p:cNvPicPr>
            <p:nvPr/>
          </p:nvPicPr>
          <p:blipFill rotWithShape="1">
            <a:blip r:embed="rId3" cstate="print">
              <a:clrChange>
                <a:clrFrom>
                  <a:srgbClr val="F6FBFF"/>
                </a:clrFrom>
                <a:clrTo>
                  <a:srgbClr val="F6FBFF">
                    <a:alpha val="0"/>
                  </a:srgbClr>
                </a:clrTo>
              </a:clrChange>
              <a:extLst>
                <a:ext uri="{28A0092B-C50C-407E-A947-70E740481C1C}">
                  <a14:useLocalDpi xmlns:a14="http://schemas.microsoft.com/office/drawing/2010/main" val="0"/>
                </a:ext>
              </a:extLst>
            </a:blip>
            <a:srcRect l="17451" t="18501" r="17451" b="18501"/>
            <a:stretch/>
          </p:blipFill>
          <p:spPr>
            <a:xfrm>
              <a:off x="1763688" y="380009"/>
              <a:ext cx="1788790" cy="1731087"/>
            </a:xfrm>
            <a:prstGeom prst="rect">
              <a:avLst/>
            </a:prstGeom>
          </p:spPr>
        </p:pic>
      </p:grpSp>
    </p:spTree>
    <p:extLst>
      <p:ext uri="{BB962C8B-B14F-4D97-AF65-F5344CB8AC3E}">
        <p14:creationId xmlns:p14="http://schemas.microsoft.com/office/powerpoint/2010/main" val="25009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2308324"/>
          </a:xfrm>
          <a:prstGeom prst="rect">
            <a:avLst/>
          </a:prstGeom>
          <a:noFill/>
          <a:ln w="57150">
            <a:noFill/>
            <a:prstDash val="dashDot"/>
          </a:ln>
        </p:spPr>
        <p:txBody>
          <a:bodyPr wrap="square" rtlCol="0">
            <a:spAutoFit/>
          </a:bodyPr>
          <a:lstStyle/>
          <a:p>
            <a:pPr algn="ctr"/>
            <a:r>
              <a:rPr lang="ar-EG" sz="3600" b="1" dirty="0">
                <a:solidFill>
                  <a:srgbClr val="FF0000"/>
                </a:solidFill>
              </a:rPr>
              <a:t>2- متى تكون القراءة غير مفيدة أو تؤثر سلبًا في ذوق القارئ؟ وفيم تتمثل شروط القراءة الهادفة بحسب رأي الكاتب؟</a:t>
            </a:r>
            <a:endParaRPr lang="en-US" sz="3600" b="1" dirty="0">
              <a:solidFill>
                <a:srgbClr val="FF0000"/>
              </a:solidFill>
            </a:endParaRPr>
          </a:p>
          <a:p>
            <a:pPr algn="ctr" rtl="1"/>
            <a:r>
              <a:rPr lang="ar-EG" sz="3600" b="1" dirty="0"/>
              <a:t>.................</a:t>
            </a:r>
            <a:endParaRPr lang="en-US" sz="3600" b="1" dirty="0"/>
          </a:p>
        </p:txBody>
      </p:sp>
    </p:spTree>
    <p:extLst>
      <p:ext uri="{BB962C8B-B14F-4D97-AF65-F5344CB8AC3E}">
        <p14:creationId xmlns:p14="http://schemas.microsoft.com/office/powerpoint/2010/main" val="319442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305615"/>
            <a:ext cx="7776865" cy="2246769"/>
          </a:xfrm>
          <a:prstGeom prst="rect">
            <a:avLst/>
          </a:prstGeom>
          <a:noFill/>
          <a:ln w="57150">
            <a:noFill/>
            <a:prstDash val="dashDot"/>
          </a:ln>
        </p:spPr>
        <p:txBody>
          <a:bodyPr wrap="square" rtlCol="0">
            <a:spAutoFit/>
          </a:bodyPr>
          <a:lstStyle/>
          <a:p>
            <a:pPr algn="ctr"/>
            <a:r>
              <a:rPr lang="ar-EG" sz="3600" b="1" dirty="0">
                <a:solidFill>
                  <a:srgbClr val="FF0000"/>
                </a:solidFill>
              </a:rPr>
              <a:t>3- قارن بين المؤلفات القديمة والحديثة من وجهة نظر الكاتب. وهل تتفق مع هذه المقارنة؟ علل إجابتك.</a:t>
            </a:r>
            <a:endParaRPr lang="en-US" sz="3600" b="1" dirty="0">
              <a:solidFill>
                <a:srgbClr val="FF0000"/>
              </a:solidFill>
            </a:endParaRPr>
          </a:p>
          <a:p>
            <a:pPr algn="ctr" rtl="1"/>
            <a:r>
              <a:rPr lang="ar-EG" sz="2800" b="1" dirty="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1340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2492990"/>
          </a:xfrm>
          <a:prstGeom prst="rect">
            <a:avLst/>
          </a:prstGeom>
          <a:noFill/>
          <a:ln w="57150">
            <a:noFill/>
            <a:prstDash val="dashDot"/>
          </a:ln>
        </p:spPr>
        <p:txBody>
          <a:bodyPr wrap="square" rtlCol="0">
            <a:spAutoFit/>
          </a:bodyPr>
          <a:lstStyle/>
          <a:p>
            <a:pPr algn="ctr"/>
            <a:r>
              <a:rPr lang="ar-EG" sz="4000" b="1" dirty="0">
                <a:solidFill>
                  <a:srgbClr val="FF0000"/>
                </a:solidFill>
              </a:rPr>
              <a:t>4-هل أنت مع وضع ضوابط لمراقبة ما ينشر، وما يقرأ أو أنك مع مطلق حرية الكاتب فيما يكتب والقارئ فيما يقرأ؟ علل إجابتك.</a:t>
            </a:r>
            <a:endParaRPr lang="en-US" sz="4000" b="1" dirty="0">
              <a:solidFill>
                <a:srgbClr val="FF0000"/>
              </a:solidFill>
            </a:endParaRPr>
          </a:p>
          <a:p>
            <a:pPr algn="ctr" rtl="1"/>
            <a:r>
              <a:rPr lang="ar-EG" sz="3600" b="1" dirty="0"/>
              <a:t>...............</a:t>
            </a:r>
            <a:endParaRPr lang="en-US" sz="3600" b="1" dirty="0"/>
          </a:p>
        </p:txBody>
      </p:sp>
    </p:spTree>
    <p:extLst>
      <p:ext uri="{BB962C8B-B14F-4D97-AF65-F5344CB8AC3E}">
        <p14:creationId xmlns:p14="http://schemas.microsoft.com/office/powerpoint/2010/main" val="5891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836712"/>
            <a:ext cx="7776865" cy="5078313"/>
          </a:xfrm>
          <a:prstGeom prst="rect">
            <a:avLst/>
          </a:prstGeom>
          <a:noFill/>
          <a:ln w="57150">
            <a:noFill/>
            <a:prstDash val="dashDot"/>
          </a:ln>
        </p:spPr>
        <p:txBody>
          <a:bodyPr wrap="square" rtlCol="0">
            <a:spAutoFit/>
          </a:bodyPr>
          <a:lstStyle/>
          <a:p>
            <a:r>
              <a:rPr lang="ar-EG" sz="3200" b="1" dirty="0">
                <a:solidFill>
                  <a:srgbClr val="C00000"/>
                </a:solidFill>
              </a:rPr>
              <a:t>نص رقم 1:</a:t>
            </a:r>
          </a:p>
          <a:p>
            <a:r>
              <a:rPr lang="ar-EG" sz="3200" b="1" dirty="0">
                <a:solidFill>
                  <a:srgbClr val="002060"/>
                </a:solidFill>
              </a:rPr>
              <a:t> ويرون أن أحد العلماء جاءه رسول الخليفة يقول له: أمير المؤمنين يستدعيك، فقال له: قل له عندي قوم من الحكماء أحادثهم فإذا فرغت منهم حضرت. فلما عاد الرسول إلى الخليفة وأخبره الخبر، سأله: ويحك! من هؤلاء الحكماء الذين كانوا عنده؟</a:t>
            </a:r>
            <a:endParaRPr lang="en-US" sz="3200" b="1" dirty="0">
              <a:solidFill>
                <a:srgbClr val="002060"/>
              </a:solidFill>
            </a:endParaRPr>
          </a:p>
          <a:p>
            <a:r>
              <a:rPr lang="ar-EG" sz="3200" b="1" dirty="0">
                <a:solidFill>
                  <a:srgbClr val="002060"/>
                </a:solidFill>
              </a:rPr>
              <a:t>قال والله يا أمير المؤمنين ما رأيت عنده أحدا. قال: اذهب فأحضره الساعة. فلما حضر سأله الخليفة: من هؤلاء الذين كانوا عندك؟ فقال يا أمير المؤمنين:</a:t>
            </a:r>
            <a:endParaRPr lang="en-US" sz="3200" b="1" dirty="0">
              <a:solidFill>
                <a:srgbClr val="002060"/>
              </a:solidFill>
            </a:endParaRPr>
          </a:p>
          <a:p>
            <a:pPr algn="ctr" rtl="1"/>
            <a:endParaRPr lang="en-US" sz="3600" b="1" dirty="0">
              <a:solidFill>
                <a:srgbClr val="002060"/>
              </a:solidFill>
            </a:endParaRPr>
          </a:p>
        </p:txBody>
      </p:sp>
      <p:sp>
        <p:nvSpPr>
          <p:cNvPr id="3" name="مستطيل: زوايا مستديرة 2">
            <a:extLst>
              <a:ext uri="{FF2B5EF4-FFF2-40B4-BE49-F238E27FC236}">
                <a16:creationId xmlns:a16="http://schemas.microsoft.com/office/drawing/2014/main" id="{D99C34BB-2E1D-4686-A5E9-621876355895}"/>
              </a:ext>
            </a:extLst>
          </p:cNvPr>
          <p:cNvSpPr/>
          <p:nvPr/>
        </p:nvSpPr>
        <p:spPr>
          <a:xfrm>
            <a:off x="694099" y="5448149"/>
            <a:ext cx="7776865" cy="509272"/>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:القراءة أولا، الطبعة الرابعة، ص 14، محمد سالم، 2007م</a:t>
            </a:r>
          </a:p>
        </p:txBody>
      </p:sp>
    </p:spTree>
    <p:extLst>
      <p:ext uri="{BB962C8B-B14F-4D97-AF65-F5344CB8AC3E}">
        <p14:creationId xmlns:p14="http://schemas.microsoft.com/office/powerpoint/2010/main" val="386909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79512" y="989508"/>
            <a:ext cx="7776865" cy="4093428"/>
          </a:xfrm>
          <a:prstGeom prst="rect">
            <a:avLst/>
          </a:prstGeom>
          <a:noFill/>
          <a:ln w="57150">
            <a:noFill/>
            <a:prstDash val="dashDot"/>
          </a:ln>
        </p:spPr>
        <p:txBody>
          <a:bodyPr wrap="square" rtlCol="0">
            <a:spAutoFit/>
          </a:bodyPr>
          <a:lstStyle/>
          <a:p>
            <a:r>
              <a:rPr lang="ar-EG" sz="3200" b="1" dirty="0">
                <a:solidFill>
                  <a:srgbClr val="002060"/>
                </a:solidFill>
              </a:rPr>
              <a:t>لنا جلساء ما نمل حديثهم </a:t>
            </a:r>
            <a:endParaRPr lang="en-US" sz="3200" b="1" dirty="0">
              <a:solidFill>
                <a:srgbClr val="002060"/>
              </a:solidFill>
            </a:endParaRPr>
          </a:p>
          <a:p>
            <a:r>
              <a:rPr lang="ar-EG" sz="3200" b="1" dirty="0">
                <a:solidFill>
                  <a:srgbClr val="002060"/>
                </a:solidFill>
              </a:rPr>
              <a:t>                       ألباء مأمونون غيبا ومشهرا </a:t>
            </a:r>
            <a:endParaRPr lang="en-US" sz="3200" b="1" dirty="0">
              <a:solidFill>
                <a:srgbClr val="002060"/>
              </a:solidFill>
            </a:endParaRPr>
          </a:p>
          <a:p>
            <a:r>
              <a:rPr lang="ar-EG" sz="3200" b="1" dirty="0">
                <a:solidFill>
                  <a:srgbClr val="002060"/>
                </a:solidFill>
              </a:rPr>
              <a:t>يفيدوننا من علمهم علم ما مضي </a:t>
            </a:r>
            <a:endParaRPr lang="en-US" sz="3200" b="1" dirty="0">
              <a:solidFill>
                <a:srgbClr val="002060"/>
              </a:solidFill>
            </a:endParaRPr>
          </a:p>
          <a:p>
            <a:r>
              <a:rPr lang="ar-EG" sz="3200" b="1" dirty="0">
                <a:solidFill>
                  <a:srgbClr val="002060"/>
                </a:solidFill>
              </a:rPr>
              <a:t>                       وعقلا وتأديبا ورأيا مسددا</a:t>
            </a:r>
            <a:endParaRPr lang="en-US" sz="3200" b="1" dirty="0">
              <a:solidFill>
                <a:srgbClr val="002060"/>
              </a:solidFill>
            </a:endParaRPr>
          </a:p>
          <a:p>
            <a:r>
              <a:rPr lang="ar-EG" sz="3200" b="1" dirty="0">
                <a:solidFill>
                  <a:srgbClr val="002060"/>
                </a:solidFill>
              </a:rPr>
              <a:t>فإن قلت أموات فلم تعد أمرهم </a:t>
            </a:r>
            <a:endParaRPr lang="en-US" sz="3200" b="1" dirty="0">
              <a:solidFill>
                <a:srgbClr val="002060"/>
              </a:solidFill>
            </a:endParaRPr>
          </a:p>
          <a:p>
            <a:r>
              <a:rPr lang="ar-EG" sz="3200" b="1" dirty="0">
                <a:solidFill>
                  <a:srgbClr val="002060"/>
                </a:solidFill>
              </a:rPr>
              <a:t>                       وإن قلت أحياء فلست مفندا</a:t>
            </a:r>
            <a:endParaRPr lang="en-US" sz="3200" b="1" dirty="0">
              <a:solidFill>
                <a:srgbClr val="002060"/>
              </a:solidFill>
            </a:endParaRPr>
          </a:p>
          <a:p>
            <a:r>
              <a:rPr lang="ar-EG" sz="3200" b="1" dirty="0">
                <a:solidFill>
                  <a:srgbClr val="002060"/>
                </a:solidFill>
              </a:rPr>
              <a:t>فعلم الخليفة أنه يشير إلى (الكتب)، فلم ينكر تأخره.</a:t>
            </a:r>
            <a:endParaRPr lang="en-US" sz="3200" b="1" dirty="0">
              <a:solidFill>
                <a:srgbClr val="002060"/>
              </a:solidFill>
            </a:endParaRPr>
          </a:p>
          <a:p>
            <a:pPr algn="ctr" rtl="1"/>
            <a:endParaRPr lang="en-US" sz="3600" b="1" dirty="0">
              <a:solidFill>
                <a:srgbClr val="002060"/>
              </a:solidFill>
            </a:endParaRPr>
          </a:p>
        </p:txBody>
      </p:sp>
      <p:sp>
        <p:nvSpPr>
          <p:cNvPr id="4" name="مستطيل: زوايا مستديرة 3">
            <a:extLst>
              <a:ext uri="{FF2B5EF4-FFF2-40B4-BE49-F238E27FC236}">
                <a16:creationId xmlns:a16="http://schemas.microsoft.com/office/drawing/2014/main" id="{67FC57FF-1D79-4871-B0C9-4A668763F227}"/>
              </a:ext>
            </a:extLst>
          </p:cNvPr>
          <p:cNvSpPr/>
          <p:nvPr/>
        </p:nvSpPr>
        <p:spPr>
          <a:xfrm>
            <a:off x="719439" y="5085184"/>
            <a:ext cx="7776865" cy="509272"/>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:القراءة أولا، الطبعة الرابعة، ص 14، محمد سالم، 2007م</a:t>
            </a:r>
          </a:p>
        </p:txBody>
      </p:sp>
    </p:spTree>
    <p:extLst>
      <p:ext uri="{BB962C8B-B14F-4D97-AF65-F5344CB8AC3E}">
        <p14:creationId xmlns:p14="http://schemas.microsoft.com/office/powerpoint/2010/main" val="198696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204864"/>
            <a:ext cx="7776865" cy="1938992"/>
          </a:xfrm>
          <a:prstGeom prst="rect">
            <a:avLst/>
          </a:prstGeom>
          <a:noFill/>
          <a:ln w="57150">
            <a:noFill/>
            <a:prstDash val="dashDot"/>
          </a:ln>
        </p:spPr>
        <p:txBody>
          <a:bodyPr wrap="square" rtlCol="0">
            <a:spAutoFit/>
          </a:bodyPr>
          <a:lstStyle/>
          <a:p>
            <a:pPr algn="ctr"/>
            <a:r>
              <a:rPr lang="ar-EG" sz="4000" b="1" dirty="0">
                <a:solidFill>
                  <a:srgbClr val="FF0000"/>
                </a:solidFill>
              </a:rPr>
              <a:t>2- أقرأ النص رقم 1 وأستخلص معايير كل صنف من أصناف القراءة المذكورة في الجدول:</a:t>
            </a:r>
            <a:endParaRPr lang="en-US" sz="4000" b="1" dirty="0">
              <a:solidFill>
                <a:srgbClr val="FF0000"/>
              </a:solidFill>
            </a:endParaRPr>
          </a:p>
        </p:txBody>
      </p:sp>
    </p:spTree>
    <p:extLst>
      <p:ext uri="{BB962C8B-B14F-4D97-AF65-F5344CB8AC3E}">
        <p14:creationId xmlns:p14="http://schemas.microsoft.com/office/powerpoint/2010/main" val="195043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94EF75AE-5748-4550-9EDF-BE4E9A6DAE0D}"/>
              </a:ext>
            </a:extLst>
          </p:cNvPr>
          <p:cNvGraphicFramePr>
            <a:graphicFrameLocks noGrp="1"/>
          </p:cNvGraphicFramePr>
          <p:nvPr>
            <p:extLst>
              <p:ext uri="{D42A27DB-BD31-4B8C-83A1-F6EECF244321}">
                <p14:modId xmlns:p14="http://schemas.microsoft.com/office/powerpoint/2010/main" val="3996580124"/>
              </p:ext>
            </p:extLst>
          </p:nvPr>
        </p:nvGraphicFramePr>
        <p:xfrm>
          <a:off x="719572" y="399200"/>
          <a:ext cx="7704856" cy="6100544"/>
        </p:xfrm>
        <a:graphic>
          <a:graphicData uri="http://schemas.openxmlformats.org/drawingml/2006/table">
            <a:tbl>
              <a:tblPr rtl="1" firstRow="1" bandRow="1">
                <a:tableStyleId>{5C22544A-7EE6-4342-B048-85BDC9FD1C3A}</a:tableStyleId>
              </a:tblPr>
              <a:tblGrid>
                <a:gridCol w="2180196">
                  <a:extLst>
                    <a:ext uri="{9D8B030D-6E8A-4147-A177-3AD203B41FA5}">
                      <a16:colId xmlns:a16="http://schemas.microsoft.com/office/drawing/2014/main" val="4030322111"/>
                    </a:ext>
                  </a:extLst>
                </a:gridCol>
                <a:gridCol w="3512208">
                  <a:extLst>
                    <a:ext uri="{9D8B030D-6E8A-4147-A177-3AD203B41FA5}">
                      <a16:colId xmlns:a16="http://schemas.microsoft.com/office/drawing/2014/main" val="1441120464"/>
                    </a:ext>
                  </a:extLst>
                </a:gridCol>
                <a:gridCol w="2012452">
                  <a:extLst>
                    <a:ext uri="{9D8B030D-6E8A-4147-A177-3AD203B41FA5}">
                      <a16:colId xmlns:a16="http://schemas.microsoft.com/office/drawing/2014/main" val="664360298"/>
                    </a:ext>
                  </a:extLst>
                </a:gridCol>
              </a:tblGrid>
              <a:tr h="430957">
                <a:tc>
                  <a:txBody>
                    <a:bodyPr/>
                    <a:lstStyle/>
                    <a:p>
                      <a:pPr algn="ctr" rtl="1"/>
                      <a:r>
                        <a:rPr lang="ar-EG" sz="2400" b="1" dirty="0"/>
                        <a:t>صنف القراءة</a:t>
                      </a:r>
                    </a:p>
                  </a:txBody>
                  <a:tcPr anchor="ctr"/>
                </a:tc>
                <a:tc>
                  <a:txBody>
                    <a:bodyPr/>
                    <a:lstStyle/>
                    <a:p>
                      <a:pPr algn="ctr" rtl="1"/>
                      <a:r>
                        <a:rPr lang="ar-EG" sz="2400" b="1" dirty="0"/>
                        <a:t>أسئلتها</a:t>
                      </a:r>
                    </a:p>
                  </a:txBody>
                  <a:tcPr anchor="ctr"/>
                </a:tc>
                <a:tc>
                  <a:txBody>
                    <a:bodyPr/>
                    <a:lstStyle/>
                    <a:p>
                      <a:pPr algn="ctr" rtl="1"/>
                      <a:r>
                        <a:rPr lang="ar-EG" sz="2400" b="1" dirty="0"/>
                        <a:t>الأجوبة</a:t>
                      </a:r>
                    </a:p>
                  </a:txBody>
                  <a:tcPr anchor="ctr"/>
                </a:tc>
                <a:extLst>
                  <a:ext uri="{0D108BD9-81ED-4DB2-BD59-A6C34878D82A}">
                    <a16:rowId xmlns:a16="http://schemas.microsoft.com/office/drawing/2014/main" val="3430592958"/>
                  </a:ext>
                </a:extLst>
              </a:tr>
              <a:tr h="764272">
                <a:tc row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القراءة الحرفية لا تتعدي ظاهرة الأسطر والمعلومات الواردة في النص </a:t>
                      </a:r>
                      <a:endParaRPr lang="en-US" sz="2400" b="1" kern="1200" dirty="0">
                        <a:solidFill>
                          <a:schemeClr val="dk1"/>
                        </a:solidFill>
                        <a:effectLst/>
                        <a:latin typeface="+mn-lt"/>
                        <a:ea typeface="+mn-ea"/>
                        <a:cs typeface="+mn-cs"/>
                      </a:endParaRPr>
                    </a:p>
                    <a:p>
                      <a:pPr algn="ctr" rtl="1"/>
                      <a:endParaRPr lang="ar-EG" sz="2400" b="1" dirty="0"/>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من دعا العالم إلى الحضور؟</a:t>
                      </a:r>
                      <a:endParaRPr lang="en-US" sz="2400" b="1" kern="1200" dirty="0">
                        <a:solidFill>
                          <a:schemeClr val="dk1"/>
                        </a:solidFill>
                        <a:effectLst/>
                        <a:latin typeface="+mn-lt"/>
                        <a:ea typeface="+mn-ea"/>
                        <a:cs typeface="+mn-cs"/>
                      </a:endParaRPr>
                    </a:p>
                  </a:txBody>
                  <a:tcPr anchor="ctr"/>
                </a:tc>
                <a:tc>
                  <a:txBody>
                    <a:bodyPr/>
                    <a:lstStyle/>
                    <a:p>
                      <a:pPr algn="ctr" rtl="1"/>
                      <a:r>
                        <a:rPr lang="ar-EG" sz="2400" b="1" dirty="0"/>
                        <a:t>...........</a:t>
                      </a:r>
                    </a:p>
                  </a:txBody>
                  <a:tcPr anchor="ctr"/>
                </a:tc>
                <a:extLst>
                  <a:ext uri="{0D108BD9-81ED-4DB2-BD59-A6C34878D82A}">
                    <a16:rowId xmlns:a16="http://schemas.microsoft.com/office/drawing/2014/main" val="2041225549"/>
                  </a:ext>
                </a:extLst>
              </a:tr>
              <a:tr h="775722">
                <a:tc vMerge="1">
                  <a:txBody>
                    <a:bodyPr/>
                    <a:lstStyle/>
                    <a:p>
                      <a:pPr rtl="1"/>
                      <a:endParaRPr lang="ar-EG" sz="240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كيف رد العالم في البداية؟</a:t>
                      </a:r>
                      <a:endParaRPr lang="en-US" sz="2400" b="1"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dirty="0"/>
                        <a:t>...........</a:t>
                      </a:r>
                    </a:p>
                    <a:p>
                      <a:pPr algn="ctr" rtl="1"/>
                      <a:endParaRPr lang="ar-EG" sz="2400" b="1" dirty="0"/>
                    </a:p>
                  </a:txBody>
                  <a:tcPr anchor="ctr"/>
                </a:tc>
                <a:extLst>
                  <a:ext uri="{0D108BD9-81ED-4DB2-BD59-A6C34878D82A}">
                    <a16:rowId xmlns:a16="http://schemas.microsoft.com/office/drawing/2014/main" val="312399550"/>
                  </a:ext>
                </a:extLst>
              </a:tr>
              <a:tr h="775722">
                <a:tc vMerge="1">
                  <a:txBody>
                    <a:bodyPr/>
                    <a:lstStyle/>
                    <a:p>
                      <a:pPr rtl="1"/>
                      <a:endParaRPr lang="ar-EG" sz="240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ماذا كان رد فعل الأمير في البداية؟</a:t>
                      </a:r>
                      <a:endParaRPr lang="en-US" sz="2400" b="1"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dirty="0"/>
                        <a:t>...........</a:t>
                      </a:r>
                    </a:p>
                    <a:p>
                      <a:pPr algn="ctr" rtl="1"/>
                      <a:endParaRPr lang="ar-EG" sz="2400" b="1" dirty="0"/>
                    </a:p>
                  </a:txBody>
                  <a:tcPr anchor="ctr"/>
                </a:tc>
                <a:extLst>
                  <a:ext uri="{0D108BD9-81ED-4DB2-BD59-A6C34878D82A}">
                    <a16:rowId xmlns:a16="http://schemas.microsoft.com/office/drawing/2014/main" val="3327657919"/>
                  </a:ext>
                </a:extLst>
              </a:tr>
              <a:tr h="775722">
                <a:tc rowSpan="4">
                  <a:txBody>
                    <a:bodyPr/>
                    <a:lstStyle/>
                    <a:p>
                      <a:pPr algn="ctr" rtl="1"/>
                      <a:r>
                        <a:rPr lang="ar-EG" sz="2400" b="1" kern="1200" dirty="0">
                          <a:solidFill>
                            <a:schemeClr val="dk1"/>
                          </a:solidFill>
                          <a:effectLst/>
                          <a:latin typeface="+mn-lt"/>
                          <a:ea typeface="+mn-ea"/>
                          <a:cs typeface="+mn-cs"/>
                        </a:rPr>
                        <a:t>القراءة التحليلية فهم الأفكار الضمنية واستخلاص النتائج </a:t>
                      </a:r>
                      <a:endParaRPr lang="en-US" sz="2400" b="1" kern="1200" dirty="0">
                        <a:solidFill>
                          <a:schemeClr val="dk1"/>
                        </a:solidFill>
                        <a:effectLst/>
                        <a:latin typeface="+mn-lt"/>
                        <a:ea typeface="+mn-ea"/>
                        <a:cs typeface="+mn-cs"/>
                      </a:endParaRPr>
                    </a:p>
                    <a:p>
                      <a:pPr algn="ctr" rtl="1"/>
                      <a:endParaRPr lang="ar-EG" sz="2400" b="1" dirty="0"/>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ماذا كان موقف الأمير بعد الاستمتاع للعالم؟</a:t>
                      </a:r>
                      <a:endParaRPr lang="en-US" sz="2400" b="1"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dirty="0"/>
                        <a:t>...........</a:t>
                      </a:r>
                    </a:p>
                    <a:p>
                      <a:pPr algn="ctr" rtl="1"/>
                      <a:endParaRPr lang="ar-EG" sz="2400" b="1" dirty="0"/>
                    </a:p>
                  </a:txBody>
                  <a:tcPr anchor="ctr"/>
                </a:tc>
                <a:extLst>
                  <a:ext uri="{0D108BD9-81ED-4DB2-BD59-A6C34878D82A}">
                    <a16:rowId xmlns:a16="http://schemas.microsoft.com/office/drawing/2014/main" val="1447368183"/>
                  </a:ext>
                </a:extLst>
              </a:tr>
              <a:tr h="775722">
                <a:tc vMerge="1">
                  <a:txBody>
                    <a:bodyPr/>
                    <a:lstStyle/>
                    <a:p>
                      <a:pPr rtl="1"/>
                      <a:endParaRPr lang="ar-EG" sz="240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لماذا تأخر العالم عن الحضور؟</a:t>
                      </a:r>
                      <a:endParaRPr lang="en-US" sz="2400" b="1"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dirty="0"/>
                        <a:t>...........</a:t>
                      </a:r>
                    </a:p>
                    <a:p>
                      <a:pPr algn="ctr" rtl="1"/>
                      <a:endParaRPr lang="ar-EG" sz="2400" b="1" dirty="0"/>
                    </a:p>
                  </a:txBody>
                  <a:tcPr anchor="ctr"/>
                </a:tc>
                <a:extLst>
                  <a:ext uri="{0D108BD9-81ED-4DB2-BD59-A6C34878D82A}">
                    <a16:rowId xmlns:a16="http://schemas.microsoft.com/office/drawing/2014/main" val="2153769454"/>
                  </a:ext>
                </a:extLst>
              </a:tr>
              <a:tr h="775722">
                <a:tc vMerge="1">
                  <a:txBody>
                    <a:bodyPr/>
                    <a:lstStyle/>
                    <a:p>
                      <a:pPr rtl="1"/>
                      <a:endParaRPr lang="ar-EG" sz="240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كيف برر العالم تأخره عن القدوم؟</a:t>
                      </a:r>
                      <a:endParaRPr lang="en-US" sz="2400" b="1"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dirty="0"/>
                        <a:t>...........</a:t>
                      </a:r>
                    </a:p>
                    <a:p>
                      <a:pPr algn="ctr" rtl="1"/>
                      <a:endParaRPr lang="ar-EG" sz="2400" b="1" dirty="0"/>
                    </a:p>
                  </a:txBody>
                  <a:tcPr anchor="ctr"/>
                </a:tc>
                <a:extLst>
                  <a:ext uri="{0D108BD9-81ED-4DB2-BD59-A6C34878D82A}">
                    <a16:rowId xmlns:a16="http://schemas.microsoft.com/office/drawing/2014/main" val="1602804815"/>
                  </a:ext>
                </a:extLst>
              </a:tr>
              <a:tr h="764272">
                <a:tc vMerge="1">
                  <a:txBody>
                    <a:bodyPr/>
                    <a:lstStyle/>
                    <a:p>
                      <a:pPr rtl="1"/>
                      <a:endParaRPr lang="ar-EG" sz="240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ماذا تستنتج من هذه القصة؟</a:t>
                      </a:r>
                      <a:endParaRPr lang="en-US" sz="2400" b="1"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dirty="0"/>
                        <a:t>...........</a:t>
                      </a:r>
                    </a:p>
                  </a:txBody>
                  <a:tcPr anchor="ctr"/>
                </a:tc>
                <a:extLst>
                  <a:ext uri="{0D108BD9-81ED-4DB2-BD59-A6C34878D82A}">
                    <a16:rowId xmlns:a16="http://schemas.microsoft.com/office/drawing/2014/main" val="802478427"/>
                  </a:ext>
                </a:extLst>
              </a:tr>
            </a:tbl>
          </a:graphicData>
        </a:graphic>
      </p:graphicFrame>
    </p:spTree>
    <p:extLst>
      <p:ext uri="{BB962C8B-B14F-4D97-AF65-F5344CB8AC3E}">
        <p14:creationId xmlns:p14="http://schemas.microsoft.com/office/powerpoint/2010/main" val="2850752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94EF75AE-5748-4550-9EDF-BE4E9A6DAE0D}"/>
              </a:ext>
            </a:extLst>
          </p:cNvPr>
          <p:cNvGraphicFramePr>
            <a:graphicFrameLocks noGrp="1"/>
          </p:cNvGraphicFramePr>
          <p:nvPr>
            <p:extLst>
              <p:ext uri="{D42A27DB-BD31-4B8C-83A1-F6EECF244321}">
                <p14:modId xmlns:p14="http://schemas.microsoft.com/office/powerpoint/2010/main" val="3222891923"/>
              </p:ext>
            </p:extLst>
          </p:nvPr>
        </p:nvGraphicFramePr>
        <p:xfrm>
          <a:off x="719572" y="689964"/>
          <a:ext cx="7704856" cy="5478072"/>
        </p:xfrm>
        <a:graphic>
          <a:graphicData uri="http://schemas.openxmlformats.org/drawingml/2006/table">
            <a:tbl>
              <a:tblPr rtl="1" firstRow="1" bandRow="1">
                <a:tableStyleId>{5C22544A-7EE6-4342-B048-85BDC9FD1C3A}</a:tableStyleId>
              </a:tblPr>
              <a:tblGrid>
                <a:gridCol w="2568285">
                  <a:extLst>
                    <a:ext uri="{9D8B030D-6E8A-4147-A177-3AD203B41FA5}">
                      <a16:colId xmlns:a16="http://schemas.microsoft.com/office/drawing/2014/main" val="4030322111"/>
                    </a:ext>
                  </a:extLst>
                </a:gridCol>
                <a:gridCol w="3124119">
                  <a:extLst>
                    <a:ext uri="{9D8B030D-6E8A-4147-A177-3AD203B41FA5}">
                      <a16:colId xmlns:a16="http://schemas.microsoft.com/office/drawing/2014/main" val="1441120464"/>
                    </a:ext>
                  </a:extLst>
                </a:gridCol>
                <a:gridCol w="2012452">
                  <a:extLst>
                    <a:ext uri="{9D8B030D-6E8A-4147-A177-3AD203B41FA5}">
                      <a16:colId xmlns:a16="http://schemas.microsoft.com/office/drawing/2014/main" val="664360298"/>
                    </a:ext>
                  </a:extLst>
                </a:gridCol>
              </a:tblGrid>
              <a:tr h="547807">
                <a:tc>
                  <a:txBody>
                    <a:bodyPr/>
                    <a:lstStyle/>
                    <a:p>
                      <a:pPr algn="ctr" rtl="1"/>
                      <a:r>
                        <a:rPr lang="ar-EG" sz="2400" b="1" i="0" dirty="0"/>
                        <a:t>صنف القراءة</a:t>
                      </a:r>
                    </a:p>
                  </a:txBody>
                  <a:tcPr anchor="ctr"/>
                </a:tc>
                <a:tc>
                  <a:txBody>
                    <a:bodyPr/>
                    <a:lstStyle/>
                    <a:p>
                      <a:pPr algn="ctr" rtl="1"/>
                      <a:r>
                        <a:rPr lang="ar-EG" sz="2400" b="1" i="0" dirty="0"/>
                        <a:t>أسئلتها</a:t>
                      </a:r>
                    </a:p>
                  </a:txBody>
                  <a:tcPr anchor="ctr"/>
                </a:tc>
                <a:tc>
                  <a:txBody>
                    <a:bodyPr/>
                    <a:lstStyle/>
                    <a:p>
                      <a:pPr algn="ctr" rtl="1"/>
                      <a:r>
                        <a:rPr lang="ar-EG" sz="2400" b="1" i="0" dirty="0"/>
                        <a:t>الأجوبة</a:t>
                      </a:r>
                    </a:p>
                  </a:txBody>
                  <a:tcPr anchor="ctr"/>
                </a:tc>
                <a:extLst>
                  <a:ext uri="{0D108BD9-81ED-4DB2-BD59-A6C34878D82A}">
                    <a16:rowId xmlns:a16="http://schemas.microsoft.com/office/drawing/2014/main" val="3430592958"/>
                  </a:ext>
                </a:extLst>
              </a:tr>
              <a:tr h="986053">
                <a:tc row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i="0" kern="1200" dirty="0">
                          <a:solidFill>
                            <a:schemeClr val="dk1"/>
                          </a:solidFill>
                          <a:effectLst/>
                          <a:latin typeface="+mn-lt"/>
                          <a:ea typeface="+mn-ea"/>
                          <a:cs typeface="+mn-cs"/>
                        </a:rPr>
                        <a:t>القراءة الناقدة إصدار أحكام على النص </a:t>
                      </a:r>
                      <a:endParaRPr lang="en-US" sz="2400" b="1" i="0" kern="1200" dirty="0">
                        <a:solidFill>
                          <a:schemeClr val="dk1"/>
                        </a:solidFill>
                        <a:effectLst/>
                        <a:latin typeface="+mn-lt"/>
                        <a:ea typeface="+mn-ea"/>
                        <a:cs typeface="+mn-cs"/>
                      </a:endParaRPr>
                    </a:p>
                    <a:p>
                      <a:pPr algn="ctr" rtl="1"/>
                      <a:endParaRPr lang="ar-EG" sz="2400" b="1" i="0" dirty="0"/>
                    </a:p>
                  </a:txBody>
                  <a:tcPr anchor="ctr"/>
                </a:tc>
                <a:tc>
                  <a:txBody>
                    <a:bodyPr/>
                    <a:lstStyle/>
                    <a:p>
                      <a:pPr algn="ctr" rtl="1"/>
                      <a:r>
                        <a:rPr lang="ar-EG" sz="2400" b="1" i="0" kern="1200" dirty="0">
                          <a:solidFill>
                            <a:schemeClr val="dk1"/>
                          </a:solidFill>
                          <a:effectLst/>
                          <a:latin typeface="+mn-lt"/>
                          <a:ea typeface="+mn-ea"/>
                          <a:cs typeface="+mn-cs"/>
                        </a:rPr>
                        <a:t>كيف تقيم موقف الأمير؟</a:t>
                      </a:r>
                      <a:endParaRPr lang="en-US" sz="2400" b="1" i="0"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i="0" dirty="0"/>
                        <a:t>...........</a:t>
                      </a:r>
                    </a:p>
                    <a:p>
                      <a:pPr algn="ctr" rtl="1"/>
                      <a:endParaRPr lang="ar-EG" sz="2400" b="1" i="0" dirty="0"/>
                    </a:p>
                  </a:txBody>
                  <a:tcPr anchor="ctr"/>
                </a:tc>
                <a:extLst>
                  <a:ext uri="{0D108BD9-81ED-4DB2-BD59-A6C34878D82A}">
                    <a16:rowId xmlns:a16="http://schemas.microsoft.com/office/drawing/2014/main" val="312399550"/>
                  </a:ext>
                </a:extLst>
              </a:tr>
              <a:tr h="986053">
                <a:tc vMerge="1">
                  <a:txBody>
                    <a:bodyPr/>
                    <a:lstStyle/>
                    <a:p>
                      <a:pPr rtl="1"/>
                      <a:endParaRPr lang="ar-EG" sz="2400"/>
                    </a:p>
                  </a:txBody>
                  <a:tcPr/>
                </a:tc>
                <a:tc>
                  <a:txBody>
                    <a:bodyPr/>
                    <a:lstStyle/>
                    <a:p>
                      <a:pPr algn="ctr" rtl="1"/>
                      <a:r>
                        <a:rPr lang="ar-EG" sz="2400" b="1" i="0" kern="1200" dirty="0">
                          <a:solidFill>
                            <a:schemeClr val="dk1"/>
                          </a:solidFill>
                          <a:effectLst/>
                          <a:latin typeface="+mn-lt"/>
                          <a:ea typeface="+mn-ea"/>
                          <a:cs typeface="+mn-cs"/>
                        </a:rPr>
                        <a:t>ما رأيك في قيمة المبرر الذي قدمه العالم؟</a:t>
                      </a:r>
                      <a:endParaRPr lang="en-US" sz="2400" b="1" i="0"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i="0" dirty="0"/>
                        <a:t>...........</a:t>
                      </a:r>
                    </a:p>
                    <a:p>
                      <a:pPr algn="ctr" rtl="1"/>
                      <a:endParaRPr lang="ar-EG" sz="2400" b="1" i="0" dirty="0"/>
                    </a:p>
                  </a:txBody>
                  <a:tcPr anchor="ctr"/>
                </a:tc>
                <a:extLst>
                  <a:ext uri="{0D108BD9-81ED-4DB2-BD59-A6C34878D82A}">
                    <a16:rowId xmlns:a16="http://schemas.microsoft.com/office/drawing/2014/main" val="3327657919"/>
                  </a:ext>
                </a:extLst>
              </a:tr>
              <a:tr h="986053">
                <a:tc rowSpan="3">
                  <a:txBody>
                    <a:bodyPr/>
                    <a:lstStyle/>
                    <a:p>
                      <a:pPr algn="ctr" rtl="1"/>
                      <a:r>
                        <a:rPr lang="ar-EG" sz="2400" b="1" i="0" kern="1200" dirty="0">
                          <a:solidFill>
                            <a:schemeClr val="dk1"/>
                          </a:solidFill>
                          <a:effectLst/>
                          <a:latin typeface="+mn-lt"/>
                          <a:ea typeface="+mn-ea"/>
                          <a:cs typeface="+mn-cs"/>
                        </a:rPr>
                        <a:t>القراءة الإبداعية استخلاص الفائدة وحل المشكلات الجديدة</a:t>
                      </a:r>
                      <a:endParaRPr lang="en-US" sz="2400" b="1" i="0" kern="1200" dirty="0">
                        <a:solidFill>
                          <a:schemeClr val="dk1"/>
                        </a:solidFill>
                        <a:effectLst/>
                        <a:latin typeface="+mn-lt"/>
                        <a:ea typeface="+mn-ea"/>
                        <a:cs typeface="+mn-cs"/>
                      </a:endParaRPr>
                    </a:p>
                    <a:p>
                      <a:pPr algn="ctr" rtl="1"/>
                      <a:endParaRPr lang="ar-EG" sz="2400" b="1" i="0" dirty="0"/>
                    </a:p>
                  </a:txBody>
                  <a:tcPr anchor="ctr"/>
                </a:tc>
                <a:tc>
                  <a:txBody>
                    <a:bodyPr/>
                    <a:lstStyle/>
                    <a:p>
                      <a:pPr algn="ctr" rtl="1"/>
                      <a:r>
                        <a:rPr lang="ar-EG" sz="2400" b="1" i="0" kern="1200" dirty="0">
                          <a:solidFill>
                            <a:schemeClr val="dk1"/>
                          </a:solidFill>
                          <a:effectLst/>
                          <a:latin typeface="+mn-lt"/>
                          <a:ea typeface="+mn-ea"/>
                          <a:cs typeface="+mn-cs"/>
                        </a:rPr>
                        <a:t>قارن موقف الأمير بظاهرة حرق الكتب في التاريخ</a:t>
                      </a:r>
                      <a:endParaRPr lang="en-US" sz="2400" b="1" i="0"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i="0" dirty="0"/>
                        <a:t>...........</a:t>
                      </a:r>
                    </a:p>
                    <a:p>
                      <a:pPr algn="ctr" rtl="1"/>
                      <a:endParaRPr lang="ar-EG" sz="2400" b="1" i="0" dirty="0"/>
                    </a:p>
                  </a:txBody>
                  <a:tcPr anchor="ctr"/>
                </a:tc>
                <a:extLst>
                  <a:ext uri="{0D108BD9-81ED-4DB2-BD59-A6C34878D82A}">
                    <a16:rowId xmlns:a16="http://schemas.microsoft.com/office/drawing/2014/main" val="1447368183"/>
                  </a:ext>
                </a:extLst>
              </a:tr>
              <a:tr h="986053">
                <a:tc vMerge="1">
                  <a:txBody>
                    <a:bodyPr/>
                    <a:lstStyle/>
                    <a:p>
                      <a:pPr rtl="1"/>
                      <a:endParaRPr lang="ar-EG" sz="2400"/>
                    </a:p>
                  </a:txBody>
                  <a:tcPr/>
                </a:tc>
                <a:tc>
                  <a:txBody>
                    <a:bodyPr/>
                    <a:lstStyle/>
                    <a:p>
                      <a:pPr algn="ctr" rtl="1"/>
                      <a:r>
                        <a:rPr lang="ar-EG" sz="2400" b="1" i="0" kern="1200" dirty="0">
                          <a:solidFill>
                            <a:schemeClr val="dk1"/>
                          </a:solidFill>
                          <a:effectLst/>
                          <a:latin typeface="+mn-lt"/>
                          <a:ea typeface="+mn-ea"/>
                          <a:cs typeface="+mn-cs"/>
                        </a:rPr>
                        <a:t>أية عبرة نستخلصها من هذه القصة؟</a:t>
                      </a:r>
                      <a:endParaRPr lang="en-US" sz="2400" b="1" i="0"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i="0" dirty="0"/>
                        <a:t>...........</a:t>
                      </a:r>
                    </a:p>
                    <a:p>
                      <a:pPr algn="ctr" rtl="1"/>
                      <a:endParaRPr lang="ar-EG" sz="2400" b="1" i="0" dirty="0"/>
                    </a:p>
                  </a:txBody>
                  <a:tcPr anchor="ctr"/>
                </a:tc>
                <a:extLst>
                  <a:ext uri="{0D108BD9-81ED-4DB2-BD59-A6C34878D82A}">
                    <a16:rowId xmlns:a16="http://schemas.microsoft.com/office/drawing/2014/main" val="2153769454"/>
                  </a:ext>
                </a:extLst>
              </a:tr>
              <a:tr h="986053">
                <a:tc vMerge="1">
                  <a:txBody>
                    <a:bodyPr/>
                    <a:lstStyle/>
                    <a:p>
                      <a:pPr rtl="1"/>
                      <a:endParaRPr lang="ar-EG" sz="2400"/>
                    </a:p>
                  </a:txBody>
                  <a:tcPr/>
                </a:tc>
                <a:tc>
                  <a:txBody>
                    <a:bodyPr/>
                    <a:lstStyle/>
                    <a:p>
                      <a:pPr algn="ctr" rtl="1"/>
                      <a:r>
                        <a:rPr lang="ar-EG" sz="2400" b="1" i="0" kern="1200" dirty="0">
                          <a:solidFill>
                            <a:schemeClr val="dk1"/>
                          </a:solidFill>
                          <a:effectLst/>
                          <a:latin typeface="+mn-lt"/>
                          <a:ea typeface="+mn-ea"/>
                          <a:cs typeface="+mn-cs"/>
                        </a:rPr>
                        <a:t>هل يمكن القول إن التكنولوجيا الرقمية تهدد القراءة؟</a:t>
                      </a:r>
                      <a:endParaRPr lang="en-US" sz="2400" b="1" i="0"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i="0" dirty="0"/>
                        <a:t>...........</a:t>
                      </a:r>
                    </a:p>
                    <a:p>
                      <a:pPr algn="ctr" rtl="1"/>
                      <a:endParaRPr lang="ar-EG" sz="2400" b="1" i="0" dirty="0"/>
                    </a:p>
                  </a:txBody>
                  <a:tcPr anchor="ctr"/>
                </a:tc>
                <a:extLst>
                  <a:ext uri="{0D108BD9-81ED-4DB2-BD59-A6C34878D82A}">
                    <a16:rowId xmlns:a16="http://schemas.microsoft.com/office/drawing/2014/main" val="1602804815"/>
                  </a:ext>
                </a:extLst>
              </a:tr>
            </a:tbl>
          </a:graphicData>
        </a:graphic>
      </p:graphicFrame>
    </p:spTree>
    <p:extLst>
      <p:ext uri="{BB962C8B-B14F-4D97-AF65-F5344CB8AC3E}">
        <p14:creationId xmlns:p14="http://schemas.microsoft.com/office/powerpoint/2010/main" val="4265883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007604" y="692696"/>
            <a:ext cx="7128792" cy="5242974"/>
          </a:xfrm>
          <a:prstGeom prst="rect">
            <a:avLst/>
          </a:prstGeom>
          <a:noFill/>
        </p:spPr>
        <p:txBody>
          <a:bodyPr wrap="square" rtlCol="1">
            <a:spAutoFit/>
          </a:bodyPr>
          <a:lstStyle/>
          <a:p>
            <a:pPr marL="0" marR="0" algn="r" rtl="1">
              <a:lnSpc>
                <a:spcPct val="107000"/>
              </a:lnSpc>
              <a:spcBef>
                <a:spcPts val="0"/>
              </a:spcBef>
              <a:spcAft>
                <a:spcPts val="800"/>
              </a:spcAft>
            </a:pPr>
            <a:r>
              <a:rPr lang="ar-EG"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نص رقم 2:</a:t>
            </a:r>
          </a:p>
          <a:p>
            <a:pPr marL="0" marR="0" algn="r" rtl="1">
              <a:lnSpc>
                <a:spcPct val="107000"/>
              </a:lnSpc>
              <a:spcBef>
                <a:spcPts val="0"/>
              </a:spcBef>
              <a:spcAft>
                <a:spcPts val="800"/>
              </a:spcAft>
            </a:pPr>
            <a:r>
              <a:rPr lang="ar-EG" sz="2800" b="1" dirty="0" err="1">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ناشئتنا</a:t>
            </a:r>
            <a:r>
              <a:rPr lang="ar-EG"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 لا تقرأ! بعض من تخرج في الجماعات يتباهون بأنهم لم يقرؤوا كتابا منذ ودعوا مقاعد الدرس. مدرسونا تتناقض معلوماتهم عاما بعد عام بسبب إهمالهم القراءة، بينما المعرفة تتفجر من حولهم، وإذا كنا نملك إحصائيات من عدد الأميين في العالم، فإننا لا تعرف إلا القليل جدا عن ملايين البالغين من غير الأميين الذين يندر أن يفتحوا كتابا أو مجلة. لقد أخفقنا في إكساب </a:t>
            </a:r>
            <a:r>
              <a:rPr lang="ar-EG" sz="2800" b="1" dirty="0" err="1">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ناشئتنا</a:t>
            </a:r>
            <a:r>
              <a:rPr lang="ar-EG"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 عادة القراءة ومهاراتها، ولا بد من الانكباب على دراسة الطرق العلمية المتبعة في العالم لتشجيع الناس على القراءة، وإغراء المتعلمين الذين هجروا القراءة بالعودة إليها.</a:t>
            </a:r>
            <a:endParaRPr lang="en-US"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ستطيل: زوايا مستديرة 4">
            <a:extLst>
              <a:ext uri="{FF2B5EF4-FFF2-40B4-BE49-F238E27FC236}">
                <a16:creationId xmlns:a16="http://schemas.microsoft.com/office/drawing/2014/main" id="{A07E85F9-2D05-4F64-AFAB-1C4C4490D536}"/>
              </a:ext>
            </a:extLst>
          </p:cNvPr>
          <p:cNvSpPr/>
          <p:nvPr/>
        </p:nvSpPr>
        <p:spPr>
          <a:xfrm>
            <a:off x="1763688" y="5763703"/>
            <a:ext cx="5616624" cy="509272"/>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:القراءة أولا، الطبقة، ص 6، محمد سالم، 2007م</a:t>
            </a:r>
          </a:p>
        </p:txBody>
      </p:sp>
    </p:spTree>
    <p:extLst>
      <p:ext uri="{BB962C8B-B14F-4D97-AF65-F5344CB8AC3E}">
        <p14:creationId xmlns:p14="http://schemas.microsoft.com/office/powerpoint/2010/main" val="264878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115616" y="1556792"/>
            <a:ext cx="7128792" cy="2035044"/>
          </a:xfrm>
          <a:prstGeom prst="rect">
            <a:avLst/>
          </a:prstGeom>
          <a:noFill/>
        </p:spPr>
        <p:txBody>
          <a:bodyPr wrap="square" rtlCol="1">
            <a:spAutoFit/>
          </a:bodyPr>
          <a:lstStyle/>
          <a:p>
            <a:pPr algn="ctr">
              <a:lnSpc>
                <a:spcPct val="107000"/>
              </a:lnSpc>
              <a:spcAft>
                <a:spcPts val="800"/>
              </a:spcAft>
            </a:pPr>
            <a:r>
              <a:rPr lang="ar-EG" sz="4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3- أقرأ النص رقم 2 وأستخلص ما يكمل الفراغات أمام كل صنف من أصناف القراءة المذكورة في الجدول:</a:t>
            </a:r>
            <a:endParaRPr lang="en-US" sz="4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549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2778" t="15980" r="9722" b="22603"/>
          <a:stretch/>
        </p:blipFill>
        <p:spPr>
          <a:xfrm>
            <a:off x="1691680" y="1257330"/>
            <a:ext cx="5472608" cy="4343340"/>
          </a:xfrm>
          <a:prstGeom prst="rect">
            <a:avLst/>
          </a:prstGeom>
        </p:spPr>
      </p:pic>
      <p:sp>
        <p:nvSpPr>
          <p:cNvPr id="6" name="عنوان 1">
            <a:extLst>
              <a:ext uri="{FF2B5EF4-FFF2-40B4-BE49-F238E27FC236}">
                <a16:creationId xmlns:a16="http://schemas.microsoft.com/office/drawing/2014/main" id="{33634818-CCB1-4B01-9AE4-101BDDF24770}"/>
              </a:ext>
            </a:extLst>
          </p:cNvPr>
          <p:cNvSpPr txBox="1">
            <a:spLocks/>
          </p:cNvSpPr>
          <p:nvPr/>
        </p:nvSpPr>
        <p:spPr>
          <a:xfrm>
            <a:off x="2483768" y="2564904"/>
            <a:ext cx="4176464" cy="108012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9600" b="1" dirty="0">
                <a:solidFill>
                  <a:srgbClr val="FFC000"/>
                </a:solidFill>
                <a:effectLst>
                  <a:outerShdw blurRad="38100" dist="38100" dir="2700000" algn="tl">
                    <a:srgbClr val="000000">
                      <a:alpha val="43137"/>
                    </a:srgbClr>
                  </a:outerShdw>
                </a:effectLst>
              </a:rPr>
              <a:t>تمهيد</a:t>
            </a:r>
          </a:p>
        </p:txBody>
      </p:sp>
    </p:spTree>
    <p:extLst>
      <p:ext uri="{BB962C8B-B14F-4D97-AF65-F5344CB8AC3E}">
        <p14:creationId xmlns:p14="http://schemas.microsoft.com/office/powerpoint/2010/main" val="33438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C7229B0E-2BED-4C2F-8E5F-CB336877DEE0}"/>
              </a:ext>
            </a:extLst>
          </p:cNvPr>
          <p:cNvGraphicFramePr>
            <a:graphicFrameLocks noGrp="1"/>
          </p:cNvGraphicFramePr>
          <p:nvPr>
            <p:extLst>
              <p:ext uri="{D42A27DB-BD31-4B8C-83A1-F6EECF244321}">
                <p14:modId xmlns:p14="http://schemas.microsoft.com/office/powerpoint/2010/main" val="1370524488"/>
              </p:ext>
            </p:extLst>
          </p:nvPr>
        </p:nvGraphicFramePr>
        <p:xfrm>
          <a:off x="827584" y="908720"/>
          <a:ext cx="7488831" cy="5040562"/>
        </p:xfrm>
        <a:graphic>
          <a:graphicData uri="http://schemas.openxmlformats.org/drawingml/2006/table">
            <a:tbl>
              <a:tblPr rtl="1" firstRow="1" bandRow="1">
                <a:tableStyleId>{5C22544A-7EE6-4342-B048-85BDC9FD1C3A}</a:tableStyleId>
              </a:tblPr>
              <a:tblGrid>
                <a:gridCol w="2496277">
                  <a:extLst>
                    <a:ext uri="{9D8B030D-6E8A-4147-A177-3AD203B41FA5}">
                      <a16:colId xmlns:a16="http://schemas.microsoft.com/office/drawing/2014/main" val="512433649"/>
                    </a:ext>
                  </a:extLst>
                </a:gridCol>
                <a:gridCol w="2496277">
                  <a:extLst>
                    <a:ext uri="{9D8B030D-6E8A-4147-A177-3AD203B41FA5}">
                      <a16:colId xmlns:a16="http://schemas.microsoft.com/office/drawing/2014/main" val="3573868308"/>
                    </a:ext>
                  </a:extLst>
                </a:gridCol>
                <a:gridCol w="2496277">
                  <a:extLst>
                    <a:ext uri="{9D8B030D-6E8A-4147-A177-3AD203B41FA5}">
                      <a16:colId xmlns:a16="http://schemas.microsoft.com/office/drawing/2014/main" val="3386811020"/>
                    </a:ext>
                  </a:extLst>
                </a:gridCol>
              </a:tblGrid>
              <a:tr h="586112">
                <a:tc>
                  <a:txBody>
                    <a:bodyPr/>
                    <a:lstStyle/>
                    <a:p>
                      <a:pPr algn="ctr" rtl="1"/>
                      <a:r>
                        <a:rPr lang="ar-EG" sz="2400" b="1" dirty="0"/>
                        <a:t>صنف القراءة </a:t>
                      </a:r>
                    </a:p>
                  </a:txBody>
                  <a:tcPr anchor="ctr"/>
                </a:tc>
                <a:tc>
                  <a:txBody>
                    <a:bodyPr/>
                    <a:lstStyle/>
                    <a:p>
                      <a:pPr algn="ctr" rtl="1"/>
                      <a:r>
                        <a:rPr lang="ar-EG" sz="2400" b="1" dirty="0"/>
                        <a:t>أسئلتها</a:t>
                      </a:r>
                    </a:p>
                  </a:txBody>
                  <a:tcPr anchor="ctr"/>
                </a:tc>
                <a:tc>
                  <a:txBody>
                    <a:bodyPr/>
                    <a:lstStyle/>
                    <a:p>
                      <a:pPr algn="ctr" rtl="1"/>
                      <a:r>
                        <a:rPr lang="ar-EG" sz="2400" b="1" dirty="0"/>
                        <a:t>الأجوبة</a:t>
                      </a:r>
                    </a:p>
                  </a:txBody>
                  <a:tcPr anchor="ctr"/>
                </a:tc>
                <a:extLst>
                  <a:ext uri="{0D108BD9-81ED-4DB2-BD59-A6C34878D82A}">
                    <a16:rowId xmlns:a16="http://schemas.microsoft.com/office/drawing/2014/main" val="1607941554"/>
                  </a:ext>
                </a:extLst>
              </a:tr>
              <a:tr h="586112">
                <a:tc rowSpan="4">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القراءة الحرفية لا تتعدي ظاهرة الأسطر والمعلومات الواردة في النص </a:t>
                      </a:r>
                      <a:endParaRPr lang="en-US" sz="2400" b="1" kern="1200" dirty="0">
                        <a:solidFill>
                          <a:schemeClr val="dk1"/>
                        </a:solidFill>
                        <a:effectLst/>
                        <a:latin typeface="+mn-lt"/>
                        <a:ea typeface="+mn-ea"/>
                        <a:cs typeface="+mn-cs"/>
                      </a:endParaRPr>
                    </a:p>
                    <a:p>
                      <a:pPr algn="ctr" rtl="1"/>
                      <a:endParaRPr lang="ar-EG" sz="2400" b="1" dirty="0"/>
                    </a:p>
                  </a:txBody>
                  <a:tcPr anchor="ctr"/>
                </a:tc>
                <a:tc>
                  <a:txBody>
                    <a:bodyPr/>
                    <a:lstStyle/>
                    <a:p>
                      <a:pPr algn="ctr" rtl="1"/>
                      <a:endParaRPr lang="ar-EG" sz="2400" b="1" dirty="0"/>
                    </a:p>
                  </a:txBody>
                  <a:tcPr anchor="ctr"/>
                </a:tc>
                <a:tc>
                  <a:txBody>
                    <a:bodyPr/>
                    <a:lstStyle/>
                    <a:p>
                      <a:pPr algn="ctr" rtl="1"/>
                      <a:endParaRPr lang="ar-EG" sz="2400" b="1"/>
                    </a:p>
                  </a:txBody>
                  <a:tcPr anchor="ctr"/>
                </a:tc>
                <a:extLst>
                  <a:ext uri="{0D108BD9-81ED-4DB2-BD59-A6C34878D82A}">
                    <a16:rowId xmlns:a16="http://schemas.microsoft.com/office/drawing/2014/main" val="4083126333"/>
                  </a:ext>
                </a:extLst>
              </a:tr>
              <a:tr h="586112">
                <a:tc vMerge="1">
                  <a:txBody>
                    <a:bodyPr/>
                    <a:lstStyle/>
                    <a:p>
                      <a:pPr rtl="1"/>
                      <a:endParaRPr lang="ar-EG"/>
                    </a:p>
                  </a:txBody>
                  <a:tcPr/>
                </a:tc>
                <a:tc>
                  <a:txBody>
                    <a:bodyPr/>
                    <a:lstStyle/>
                    <a:p>
                      <a:pPr algn="ctr" rtl="1"/>
                      <a:endParaRPr lang="ar-EG" sz="2400" b="1" dirty="0"/>
                    </a:p>
                  </a:txBody>
                  <a:tcPr anchor="ctr"/>
                </a:tc>
                <a:tc>
                  <a:txBody>
                    <a:bodyPr/>
                    <a:lstStyle/>
                    <a:p>
                      <a:pPr algn="ctr" rtl="1"/>
                      <a:endParaRPr lang="ar-EG" sz="2400" b="1" dirty="0"/>
                    </a:p>
                  </a:txBody>
                  <a:tcPr anchor="ctr"/>
                </a:tc>
                <a:extLst>
                  <a:ext uri="{0D108BD9-81ED-4DB2-BD59-A6C34878D82A}">
                    <a16:rowId xmlns:a16="http://schemas.microsoft.com/office/drawing/2014/main" val="1100718299"/>
                  </a:ext>
                </a:extLst>
              </a:tr>
              <a:tr h="586112">
                <a:tc vMerge="1">
                  <a:txBody>
                    <a:bodyPr/>
                    <a:lstStyle/>
                    <a:p>
                      <a:pPr rtl="1"/>
                      <a:endParaRPr lang="ar-EG"/>
                    </a:p>
                  </a:txBody>
                  <a:tcPr/>
                </a:tc>
                <a:tc>
                  <a:txBody>
                    <a:bodyPr/>
                    <a:lstStyle/>
                    <a:p>
                      <a:pPr algn="ctr" rtl="1"/>
                      <a:endParaRPr lang="ar-EG" sz="2400" b="1" dirty="0"/>
                    </a:p>
                  </a:txBody>
                  <a:tcPr anchor="ctr"/>
                </a:tc>
                <a:tc>
                  <a:txBody>
                    <a:bodyPr/>
                    <a:lstStyle/>
                    <a:p>
                      <a:pPr algn="ctr" rtl="1"/>
                      <a:endParaRPr lang="ar-EG" sz="2400" b="1" dirty="0"/>
                    </a:p>
                  </a:txBody>
                  <a:tcPr anchor="ctr"/>
                </a:tc>
                <a:extLst>
                  <a:ext uri="{0D108BD9-81ED-4DB2-BD59-A6C34878D82A}">
                    <a16:rowId xmlns:a16="http://schemas.microsoft.com/office/drawing/2014/main" val="3364212490"/>
                  </a:ext>
                </a:extLst>
              </a:tr>
              <a:tr h="703334">
                <a:tc vMerge="1">
                  <a:txBody>
                    <a:bodyPr/>
                    <a:lstStyle/>
                    <a:p>
                      <a:pPr rtl="1"/>
                      <a:endParaRPr lang="ar-EG"/>
                    </a:p>
                  </a:txBody>
                  <a:tcPr/>
                </a:tc>
                <a:tc>
                  <a:txBody>
                    <a:bodyPr/>
                    <a:lstStyle/>
                    <a:p>
                      <a:pPr algn="ctr" rtl="1"/>
                      <a:endParaRPr lang="ar-EG" sz="2400" b="1" dirty="0"/>
                    </a:p>
                  </a:txBody>
                  <a:tcPr anchor="ctr"/>
                </a:tc>
                <a:tc>
                  <a:txBody>
                    <a:bodyPr/>
                    <a:lstStyle/>
                    <a:p>
                      <a:pPr algn="ctr" rtl="1"/>
                      <a:endParaRPr lang="ar-EG" sz="2400" b="1"/>
                    </a:p>
                  </a:txBody>
                  <a:tcPr anchor="ctr"/>
                </a:tc>
                <a:extLst>
                  <a:ext uri="{0D108BD9-81ED-4DB2-BD59-A6C34878D82A}">
                    <a16:rowId xmlns:a16="http://schemas.microsoft.com/office/drawing/2014/main" val="3604916361"/>
                  </a:ext>
                </a:extLst>
              </a:tr>
              <a:tr h="586112">
                <a:tc row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القراءة التحليلية فهم الأفكار الضمنية واستخلاص النتائج </a:t>
                      </a:r>
                      <a:endParaRPr lang="en-US" sz="2400" b="1" kern="1200" dirty="0">
                        <a:solidFill>
                          <a:schemeClr val="dk1"/>
                        </a:solidFill>
                        <a:effectLst/>
                        <a:latin typeface="+mn-lt"/>
                        <a:ea typeface="+mn-ea"/>
                        <a:cs typeface="+mn-cs"/>
                      </a:endParaRPr>
                    </a:p>
                    <a:p>
                      <a:pPr algn="ctr" rtl="1"/>
                      <a:endParaRPr lang="ar-EG" sz="2400" b="1" dirty="0"/>
                    </a:p>
                  </a:txBody>
                  <a:tcPr anchor="ctr"/>
                </a:tc>
                <a:tc>
                  <a:txBody>
                    <a:bodyPr/>
                    <a:lstStyle/>
                    <a:p>
                      <a:pPr algn="ctr" rtl="1"/>
                      <a:endParaRPr lang="ar-EG" sz="2400" b="1"/>
                    </a:p>
                  </a:txBody>
                  <a:tcPr anchor="ctr"/>
                </a:tc>
                <a:tc>
                  <a:txBody>
                    <a:bodyPr/>
                    <a:lstStyle/>
                    <a:p>
                      <a:pPr algn="ctr" rtl="1"/>
                      <a:endParaRPr lang="ar-EG" sz="2400" b="1" dirty="0"/>
                    </a:p>
                  </a:txBody>
                  <a:tcPr anchor="ctr"/>
                </a:tc>
                <a:extLst>
                  <a:ext uri="{0D108BD9-81ED-4DB2-BD59-A6C34878D82A}">
                    <a16:rowId xmlns:a16="http://schemas.microsoft.com/office/drawing/2014/main" val="1958235635"/>
                  </a:ext>
                </a:extLst>
              </a:tr>
              <a:tr h="586112">
                <a:tc vMerge="1">
                  <a:txBody>
                    <a:bodyPr/>
                    <a:lstStyle/>
                    <a:p>
                      <a:pPr rtl="1"/>
                      <a:endParaRPr lang="ar-EG"/>
                    </a:p>
                  </a:txBody>
                  <a:tcPr/>
                </a:tc>
                <a:tc>
                  <a:txBody>
                    <a:bodyPr/>
                    <a:lstStyle/>
                    <a:p>
                      <a:pPr algn="ctr" rtl="1"/>
                      <a:endParaRPr lang="ar-EG" sz="2400" b="1"/>
                    </a:p>
                  </a:txBody>
                  <a:tcPr anchor="ctr"/>
                </a:tc>
                <a:tc>
                  <a:txBody>
                    <a:bodyPr/>
                    <a:lstStyle/>
                    <a:p>
                      <a:pPr algn="ctr" rtl="1"/>
                      <a:endParaRPr lang="ar-EG" sz="2400" b="1" dirty="0"/>
                    </a:p>
                  </a:txBody>
                  <a:tcPr anchor="ctr"/>
                </a:tc>
                <a:extLst>
                  <a:ext uri="{0D108BD9-81ED-4DB2-BD59-A6C34878D82A}">
                    <a16:rowId xmlns:a16="http://schemas.microsoft.com/office/drawing/2014/main" val="1199882642"/>
                  </a:ext>
                </a:extLst>
              </a:tr>
              <a:tr h="820556">
                <a:tc vMerge="1">
                  <a:txBody>
                    <a:bodyPr/>
                    <a:lstStyle/>
                    <a:p>
                      <a:pPr rtl="1"/>
                      <a:endParaRPr lang="ar-EG"/>
                    </a:p>
                  </a:txBody>
                  <a:tcPr/>
                </a:tc>
                <a:tc>
                  <a:txBody>
                    <a:bodyPr/>
                    <a:lstStyle/>
                    <a:p>
                      <a:pPr algn="ctr" rtl="1"/>
                      <a:endParaRPr lang="ar-EG" sz="2400" b="1" dirty="0"/>
                    </a:p>
                  </a:txBody>
                  <a:tcPr anchor="ctr"/>
                </a:tc>
                <a:tc>
                  <a:txBody>
                    <a:bodyPr/>
                    <a:lstStyle/>
                    <a:p>
                      <a:pPr algn="ctr" rtl="1"/>
                      <a:endParaRPr lang="ar-EG" sz="2400" b="1" dirty="0"/>
                    </a:p>
                  </a:txBody>
                  <a:tcPr anchor="ctr"/>
                </a:tc>
                <a:extLst>
                  <a:ext uri="{0D108BD9-81ED-4DB2-BD59-A6C34878D82A}">
                    <a16:rowId xmlns:a16="http://schemas.microsoft.com/office/drawing/2014/main" val="338301800"/>
                  </a:ext>
                </a:extLst>
              </a:tr>
            </a:tbl>
          </a:graphicData>
        </a:graphic>
      </p:graphicFrame>
    </p:spTree>
    <p:extLst>
      <p:ext uri="{BB962C8B-B14F-4D97-AF65-F5344CB8AC3E}">
        <p14:creationId xmlns:p14="http://schemas.microsoft.com/office/powerpoint/2010/main" val="2327392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C7229B0E-2BED-4C2F-8E5F-CB336877DEE0}"/>
              </a:ext>
            </a:extLst>
          </p:cNvPr>
          <p:cNvGraphicFramePr>
            <a:graphicFrameLocks noGrp="1"/>
          </p:cNvGraphicFramePr>
          <p:nvPr>
            <p:extLst>
              <p:ext uri="{D42A27DB-BD31-4B8C-83A1-F6EECF244321}">
                <p14:modId xmlns:p14="http://schemas.microsoft.com/office/powerpoint/2010/main" val="3005282329"/>
              </p:ext>
            </p:extLst>
          </p:nvPr>
        </p:nvGraphicFramePr>
        <p:xfrm>
          <a:off x="827584" y="836713"/>
          <a:ext cx="7488831" cy="5184574"/>
        </p:xfrm>
        <a:graphic>
          <a:graphicData uri="http://schemas.openxmlformats.org/drawingml/2006/table">
            <a:tbl>
              <a:tblPr rtl="1" firstRow="1" bandRow="1">
                <a:tableStyleId>{5C22544A-7EE6-4342-B048-85BDC9FD1C3A}</a:tableStyleId>
              </a:tblPr>
              <a:tblGrid>
                <a:gridCol w="2496277">
                  <a:extLst>
                    <a:ext uri="{9D8B030D-6E8A-4147-A177-3AD203B41FA5}">
                      <a16:colId xmlns:a16="http://schemas.microsoft.com/office/drawing/2014/main" val="512433649"/>
                    </a:ext>
                  </a:extLst>
                </a:gridCol>
                <a:gridCol w="2496277">
                  <a:extLst>
                    <a:ext uri="{9D8B030D-6E8A-4147-A177-3AD203B41FA5}">
                      <a16:colId xmlns:a16="http://schemas.microsoft.com/office/drawing/2014/main" val="3573868308"/>
                    </a:ext>
                  </a:extLst>
                </a:gridCol>
                <a:gridCol w="2496277">
                  <a:extLst>
                    <a:ext uri="{9D8B030D-6E8A-4147-A177-3AD203B41FA5}">
                      <a16:colId xmlns:a16="http://schemas.microsoft.com/office/drawing/2014/main" val="3386811020"/>
                    </a:ext>
                  </a:extLst>
                </a:gridCol>
              </a:tblGrid>
              <a:tr h="731523">
                <a:tc>
                  <a:txBody>
                    <a:bodyPr/>
                    <a:lstStyle/>
                    <a:p>
                      <a:pPr algn="ctr" rtl="1"/>
                      <a:r>
                        <a:rPr lang="ar-EG" sz="2400" b="1" dirty="0"/>
                        <a:t>صنف القراءة </a:t>
                      </a:r>
                    </a:p>
                  </a:txBody>
                  <a:tcPr anchor="ctr"/>
                </a:tc>
                <a:tc>
                  <a:txBody>
                    <a:bodyPr/>
                    <a:lstStyle/>
                    <a:p>
                      <a:pPr algn="ctr" rtl="1"/>
                      <a:r>
                        <a:rPr lang="ar-EG" sz="2400" b="1" dirty="0"/>
                        <a:t>أسئلتها</a:t>
                      </a:r>
                    </a:p>
                  </a:txBody>
                  <a:tcPr anchor="ctr"/>
                </a:tc>
                <a:tc>
                  <a:txBody>
                    <a:bodyPr/>
                    <a:lstStyle/>
                    <a:p>
                      <a:pPr algn="ctr" rtl="1"/>
                      <a:r>
                        <a:rPr lang="ar-EG" sz="2400" b="1" dirty="0"/>
                        <a:t>الأجوبة</a:t>
                      </a:r>
                    </a:p>
                  </a:txBody>
                  <a:tcPr anchor="ctr"/>
                </a:tc>
                <a:extLst>
                  <a:ext uri="{0D108BD9-81ED-4DB2-BD59-A6C34878D82A}">
                    <a16:rowId xmlns:a16="http://schemas.microsoft.com/office/drawing/2014/main" val="1607941554"/>
                  </a:ext>
                </a:extLst>
              </a:tr>
              <a:tr h="731523">
                <a:tc row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القراءة الناقدة إصدار أحكام على النص </a:t>
                      </a:r>
                      <a:endParaRPr lang="en-US" sz="2400" b="1" kern="1200" dirty="0">
                        <a:solidFill>
                          <a:schemeClr val="dk1"/>
                        </a:solidFill>
                        <a:effectLst/>
                        <a:latin typeface="+mn-lt"/>
                        <a:ea typeface="+mn-ea"/>
                        <a:cs typeface="+mn-cs"/>
                      </a:endParaRPr>
                    </a:p>
                  </a:txBody>
                  <a:tcPr anchor="ctr"/>
                </a:tc>
                <a:tc>
                  <a:txBody>
                    <a:bodyPr/>
                    <a:lstStyle/>
                    <a:p>
                      <a:pPr algn="ctr" rtl="1"/>
                      <a:endParaRPr lang="ar-EG" sz="2400" b="1" dirty="0"/>
                    </a:p>
                  </a:txBody>
                  <a:tcPr anchor="ctr"/>
                </a:tc>
                <a:tc>
                  <a:txBody>
                    <a:bodyPr/>
                    <a:lstStyle/>
                    <a:p>
                      <a:pPr algn="ctr" rtl="1"/>
                      <a:endParaRPr lang="ar-EG" sz="2400" b="1" dirty="0"/>
                    </a:p>
                  </a:txBody>
                  <a:tcPr anchor="ctr"/>
                </a:tc>
                <a:extLst>
                  <a:ext uri="{0D108BD9-81ED-4DB2-BD59-A6C34878D82A}">
                    <a16:rowId xmlns:a16="http://schemas.microsoft.com/office/drawing/2014/main" val="3948425191"/>
                  </a:ext>
                </a:extLst>
              </a:tr>
              <a:tr h="731523">
                <a:tc vMerge="1">
                  <a:txBody>
                    <a:bodyPr/>
                    <a:lstStyle/>
                    <a:p>
                      <a:pPr rtl="1"/>
                      <a:endParaRPr lang="ar-EG"/>
                    </a:p>
                  </a:txBody>
                  <a:tcPr/>
                </a:tc>
                <a:tc>
                  <a:txBody>
                    <a:bodyPr/>
                    <a:lstStyle/>
                    <a:p>
                      <a:pPr algn="ctr" rtl="1"/>
                      <a:endParaRPr lang="ar-EG" sz="2400" b="1" dirty="0"/>
                    </a:p>
                  </a:txBody>
                  <a:tcPr anchor="ctr"/>
                </a:tc>
                <a:tc>
                  <a:txBody>
                    <a:bodyPr/>
                    <a:lstStyle/>
                    <a:p>
                      <a:pPr algn="ctr" rtl="1"/>
                      <a:endParaRPr lang="ar-EG" sz="2400" b="1" dirty="0"/>
                    </a:p>
                  </a:txBody>
                  <a:tcPr anchor="ctr"/>
                </a:tc>
                <a:extLst>
                  <a:ext uri="{0D108BD9-81ED-4DB2-BD59-A6C34878D82A}">
                    <a16:rowId xmlns:a16="http://schemas.microsoft.com/office/drawing/2014/main" val="3790640889"/>
                  </a:ext>
                </a:extLst>
              </a:tr>
              <a:tr h="731523">
                <a:tc vMerge="1">
                  <a:txBody>
                    <a:bodyPr/>
                    <a:lstStyle/>
                    <a:p>
                      <a:pPr rtl="1"/>
                      <a:endParaRPr lang="ar-EG"/>
                    </a:p>
                  </a:txBody>
                  <a:tcPr/>
                </a:tc>
                <a:tc>
                  <a:txBody>
                    <a:bodyPr/>
                    <a:lstStyle/>
                    <a:p>
                      <a:pPr algn="ctr" rtl="1"/>
                      <a:endParaRPr lang="ar-EG" sz="2400" b="1" dirty="0"/>
                    </a:p>
                  </a:txBody>
                  <a:tcPr anchor="ctr"/>
                </a:tc>
                <a:tc>
                  <a:txBody>
                    <a:bodyPr/>
                    <a:lstStyle/>
                    <a:p>
                      <a:pPr algn="ctr" rtl="1"/>
                      <a:endParaRPr lang="ar-EG" sz="2400" b="1" dirty="0"/>
                    </a:p>
                  </a:txBody>
                  <a:tcPr anchor="ctr"/>
                </a:tc>
                <a:extLst>
                  <a:ext uri="{0D108BD9-81ED-4DB2-BD59-A6C34878D82A}">
                    <a16:rowId xmlns:a16="http://schemas.microsoft.com/office/drawing/2014/main" val="272769405"/>
                  </a:ext>
                </a:extLst>
              </a:tr>
              <a:tr h="731523">
                <a:tc row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القراءة الإبداعية استخلاص الفائدة وحل المشكلات الجديدة</a:t>
                      </a:r>
                      <a:endParaRPr lang="en-US" sz="2400" b="1" kern="1200" dirty="0">
                        <a:solidFill>
                          <a:schemeClr val="dk1"/>
                        </a:solidFill>
                        <a:effectLst/>
                        <a:latin typeface="+mn-lt"/>
                        <a:ea typeface="+mn-ea"/>
                        <a:cs typeface="+mn-cs"/>
                      </a:endParaRPr>
                    </a:p>
                  </a:txBody>
                  <a:tcPr anchor="ctr"/>
                </a:tc>
                <a:tc>
                  <a:txBody>
                    <a:bodyPr/>
                    <a:lstStyle/>
                    <a:p>
                      <a:pPr algn="ctr" rtl="1"/>
                      <a:endParaRPr lang="ar-EG" sz="2400" b="1" dirty="0"/>
                    </a:p>
                  </a:txBody>
                  <a:tcPr anchor="ctr"/>
                </a:tc>
                <a:tc>
                  <a:txBody>
                    <a:bodyPr/>
                    <a:lstStyle/>
                    <a:p>
                      <a:pPr algn="ctr" rtl="1"/>
                      <a:endParaRPr lang="ar-EG" sz="2400" b="1" dirty="0"/>
                    </a:p>
                  </a:txBody>
                  <a:tcPr anchor="ctr"/>
                </a:tc>
                <a:extLst>
                  <a:ext uri="{0D108BD9-81ED-4DB2-BD59-A6C34878D82A}">
                    <a16:rowId xmlns:a16="http://schemas.microsoft.com/office/drawing/2014/main" val="3241836577"/>
                  </a:ext>
                </a:extLst>
              </a:tr>
              <a:tr h="731523">
                <a:tc vMerge="1">
                  <a:txBody>
                    <a:bodyPr/>
                    <a:lstStyle/>
                    <a:p>
                      <a:pPr rtl="1"/>
                      <a:endParaRPr lang="ar-EG"/>
                    </a:p>
                  </a:txBody>
                  <a:tcPr/>
                </a:tc>
                <a:tc>
                  <a:txBody>
                    <a:bodyPr/>
                    <a:lstStyle/>
                    <a:p>
                      <a:pPr algn="ctr" rtl="1"/>
                      <a:endParaRPr lang="ar-EG" sz="2400" b="1" dirty="0"/>
                    </a:p>
                  </a:txBody>
                  <a:tcPr anchor="ctr"/>
                </a:tc>
                <a:tc>
                  <a:txBody>
                    <a:bodyPr/>
                    <a:lstStyle/>
                    <a:p>
                      <a:pPr algn="ctr" rtl="1"/>
                      <a:endParaRPr lang="ar-EG" sz="2400" b="1" dirty="0"/>
                    </a:p>
                  </a:txBody>
                  <a:tcPr anchor="ctr"/>
                </a:tc>
                <a:extLst>
                  <a:ext uri="{0D108BD9-81ED-4DB2-BD59-A6C34878D82A}">
                    <a16:rowId xmlns:a16="http://schemas.microsoft.com/office/drawing/2014/main" val="3760132861"/>
                  </a:ext>
                </a:extLst>
              </a:tr>
              <a:tr h="795436">
                <a:tc vMerge="1">
                  <a:txBody>
                    <a:bodyPr/>
                    <a:lstStyle/>
                    <a:p>
                      <a:pPr rtl="1"/>
                      <a:endParaRPr lang="ar-EG"/>
                    </a:p>
                  </a:txBody>
                  <a:tcPr/>
                </a:tc>
                <a:tc>
                  <a:txBody>
                    <a:bodyPr/>
                    <a:lstStyle/>
                    <a:p>
                      <a:pPr rtl="1"/>
                      <a:endParaRPr lang="ar-EG" sz="2400" b="1" dirty="0"/>
                    </a:p>
                  </a:txBody>
                  <a:tcPr anchor="ctr"/>
                </a:tc>
                <a:tc>
                  <a:txBody>
                    <a:bodyPr/>
                    <a:lstStyle/>
                    <a:p>
                      <a:pPr rtl="1"/>
                      <a:endParaRPr lang="ar-EG" sz="2400" b="1" dirty="0"/>
                    </a:p>
                  </a:txBody>
                  <a:tcPr anchor="ctr"/>
                </a:tc>
                <a:extLst>
                  <a:ext uri="{0D108BD9-81ED-4DB2-BD59-A6C34878D82A}">
                    <a16:rowId xmlns:a16="http://schemas.microsoft.com/office/drawing/2014/main" val="4127351667"/>
                  </a:ext>
                </a:extLst>
              </a:tr>
            </a:tbl>
          </a:graphicData>
        </a:graphic>
      </p:graphicFrame>
    </p:spTree>
    <p:extLst>
      <p:ext uri="{BB962C8B-B14F-4D97-AF65-F5344CB8AC3E}">
        <p14:creationId xmlns:p14="http://schemas.microsoft.com/office/powerpoint/2010/main" val="1194714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31778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052736"/>
            <a:ext cx="7776865" cy="452431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ar-EG" sz="3200" b="1" dirty="0">
                <a:solidFill>
                  <a:srgbClr val="002060"/>
                </a:solidFill>
              </a:rPr>
              <a:t>مكتبة الملك عبد العزيز: تهدف المكتبة إلى توفير مصادر المعرفة البشرية وتنظيمها وتيسير استخدامها وجعلها متناول الباحثين والدارسين. وتعد المكتبة في الوقت الراهن بنية مكتملة الأركان من التجهيزات المتطورة والنظم الحديثة وأوعية المعلومات المتنوعة لتيسير وصول الباحثين والدارسين إلى كنوز المعرفة العربية والأجنبية. وتقدم المكتبة خدمات مكتبية ومعلوماتية مميزة وبأرقي المعايير للمرأة والطفل من خلال مكتبة نسائية ومكتبة أطفال.</a:t>
            </a:r>
            <a:endParaRPr lang="en-US" sz="3200" b="1" dirty="0">
              <a:solidFill>
                <a:srgbClr val="002060"/>
              </a:solidFill>
            </a:endParaRPr>
          </a:p>
        </p:txBody>
      </p:sp>
    </p:spTree>
    <p:extLst>
      <p:ext uri="{BB962C8B-B14F-4D97-AF65-F5344CB8AC3E}">
        <p14:creationId xmlns:p14="http://schemas.microsoft.com/office/powerpoint/2010/main" val="8014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C673858-9A35-4F88-AA6F-E684710A5D5B}"/>
              </a:ext>
            </a:extLst>
          </p:cNvPr>
          <p:cNvGrpSpPr/>
          <p:nvPr/>
        </p:nvGrpSpPr>
        <p:grpSpPr>
          <a:xfrm>
            <a:off x="2592268" y="1065510"/>
            <a:ext cx="4078414" cy="5001744"/>
            <a:chOff x="2592268" y="1065510"/>
            <a:chExt cx="4078414" cy="5001744"/>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2268" y="1065510"/>
              <a:ext cx="4078414" cy="4078414"/>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592268" y="5143924"/>
              <a:ext cx="3959464" cy="923330"/>
            </a:xfrm>
            <a:prstGeom prst="rect">
              <a:avLst/>
            </a:prstGeom>
            <a:solidFill>
              <a:srgbClr val="00206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chemeClr val="accent3">
                      <a:lumMod val="60000"/>
                      <a:lumOff val="40000"/>
                    </a:schemeClr>
                  </a:solidFill>
                </a:rPr>
                <a:t>أفكر وأتدبر</a:t>
              </a:r>
            </a:p>
          </p:txBody>
        </p:sp>
      </p:grpSp>
    </p:spTree>
    <p:extLst>
      <p:ext uri="{BB962C8B-B14F-4D97-AF65-F5344CB8AC3E}">
        <p14:creationId xmlns:p14="http://schemas.microsoft.com/office/powerpoint/2010/main" val="33436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8" y="692696"/>
            <a:ext cx="7776865" cy="4955203"/>
          </a:xfrm>
          <a:prstGeom prst="rect">
            <a:avLst/>
          </a:prstGeom>
          <a:solidFill>
            <a:schemeClr val="accent1">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ar-EG" sz="4000" b="1" dirty="0">
                <a:solidFill>
                  <a:srgbClr val="002060"/>
                </a:solidFill>
              </a:rPr>
              <a:t>لا تغني الكتب عن تجارب الحياة، ولا تغني التجارب عن الكتب، لأننا نحتاج إلى قسط من التجربة لكي نفهم حق الفهم، أما أن التجارب لا تغني عن الكتب، فذلك لأن الكتب هي تجارب آلاف من السنين في مختلف الأمم والعصور ولا يمكن أن تبلغ تجربة الفرد الواحد أكثر من عشرات السنين.</a:t>
            </a:r>
            <a:endParaRPr lang="en-US" sz="4000" b="1" dirty="0">
              <a:solidFill>
                <a:srgbClr val="002060"/>
              </a:solidFill>
            </a:endParaRPr>
          </a:p>
          <a:p>
            <a:pPr algn="ctr" rtl="1"/>
            <a:endParaRPr lang="en-US" sz="3600" b="1" dirty="0">
              <a:solidFill>
                <a:srgbClr val="002060"/>
              </a:solidFill>
            </a:endParaRPr>
          </a:p>
        </p:txBody>
      </p:sp>
      <p:sp>
        <p:nvSpPr>
          <p:cNvPr id="3" name="مستطيل: زوايا مستديرة 2">
            <a:extLst>
              <a:ext uri="{FF2B5EF4-FFF2-40B4-BE49-F238E27FC236}">
                <a16:creationId xmlns:a16="http://schemas.microsoft.com/office/drawing/2014/main" id="{C0FC2A57-5019-4803-84E4-131EE5355D20}"/>
              </a:ext>
            </a:extLst>
          </p:cNvPr>
          <p:cNvSpPr/>
          <p:nvPr/>
        </p:nvSpPr>
        <p:spPr>
          <a:xfrm>
            <a:off x="1979712" y="5372054"/>
            <a:ext cx="5616624" cy="509272"/>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 أنا ص 74، عباس العقاد، 2016م (يتصرف)</a:t>
            </a:r>
          </a:p>
        </p:txBody>
      </p:sp>
    </p:spTree>
    <p:extLst>
      <p:ext uri="{BB962C8B-B14F-4D97-AF65-F5344CB8AC3E}">
        <p14:creationId xmlns:p14="http://schemas.microsoft.com/office/powerpoint/2010/main" val="16749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612844"/>
            <a:ext cx="7776865" cy="563231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ar-EG" sz="3600" b="1" dirty="0">
                <a:solidFill>
                  <a:srgbClr val="002060"/>
                </a:solidFill>
              </a:rPr>
              <a:t>ولا أظن أن هناك كتبا مكررة لأخرى. لأني أعتقد أن الفكرة الواحدة إذا تناولها ألف كتاب أصبحت ألف فكرة ... ولهذا أتعمد أن أقرأ في الموضوع الواحد أقوال كتاب عديدين، وأعرف أن هذا أمتع وأنفع من قراءة الموضوعات المتعددة....</a:t>
            </a:r>
            <a:endParaRPr lang="en-US" sz="3600" b="1" dirty="0">
              <a:solidFill>
                <a:srgbClr val="002060"/>
              </a:solidFill>
            </a:endParaRPr>
          </a:p>
          <a:p>
            <a:r>
              <a:rPr lang="ar-EG" sz="3600" b="1" dirty="0">
                <a:solidFill>
                  <a:srgbClr val="002060"/>
                </a:solidFill>
              </a:rPr>
              <a:t>أما تأثير الكتب: العلمية والأدبية فهو أن الكتب العلمية تعلمنا الضبط والدقة ... والكتب الأدبية توسع دائرة العطف والشعور وتكشف لنا عن الحياة والجمال.</a:t>
            </a:r>
            <a:endParaRPr lang="en-US" sz="3600" b="1" dirty="0">
              <a:solidFill>
                <a:srgbClr val="002060"/>
              </a:solidFill>
            </a:endParaRPr>
          </a:p>
          <a:p>
            <a:pPr algn="ctr" rtl="1"/>
            <a:endParaRPr lang="en-US" sz="3600" b="1" dirty="0">
              <a:solidFill>
                <a:srgbClr val="002060"/>
              </a:solidFill>
            </a:endParaRPr>
          </a:p>
        </p:txBody>
      </p:sp>
      <p:sp>
        <p:nvSpPr>
          <p:cNvPr id="5" name="مستطيل: زوايا مستديرة 4">
            <a:extLst>
              <a:ext uri="{FF2B5EF4-FFF2-40B4-BE49-F238E27FC236}">
                <a16:creationId xmlns:a16="http://schemas.microsoft.com/office/drawing/2014/main" id="{B9385410-DC13-4CDD-9971-3EC9FBD8C7E7}"/>
              </a:ext>
            </a:extLst>
          </p:cNvPr>
          <p:cNvSpPr/>
          <p:nvPr/>
        </p:nvSpPr>
        <p:spPr>
          <a:xfrm>
            <a:off x="1979712" y="5720950"/>
            <a:ext cx="5616624" cy="509272"/>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 أنا ص 74، عباس العقاد، 2016م (يتصرف)</a:t>
            </a:r>
          </a:p>
        </p:txBody>
      </p:sp>
    </p:spTree>
    <p:extLst>
      <p:ext uri="{BB962C8B-B14F-4D97-AF65-F5344CB8AC3E}">
        <p14:creationId xmlns:p14="http://schemas.microsoft.com/office/powerpoint/2010/main" val="345954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F3BAB2C9-260B-4072-A587-85F16F2A092A}"/>
              </a:ext>
            </a:extLst>
          </p:cNvPr>
          <p:cNvPicPr>
            <a:picLocks noChangeAspect="1"/>
          </p:cNvPicPr>
          <p:nvPr/>
        </p:nvPicPr>
        <p:blipFill>
          <a:blip r:embed="rId3"/>
          <a:stretch>
            <a:fillRect/>
          </a:stretch>
        </p:blipFill>
        <p:spPr>
          <a:xfrm>
            <a:off x="1971700" y="2142852"/>
            <a:ext cx="5200600" cy="2572296"/>
          </a:xfrm>
          <a:prstGeom prst="rect">
            <a:avLst/>
          </a:prstGeom>
        </p:spPr>
      </p:pic>
    </p:spTree>
    <p:extLst>
      <p:ext uri="{BB962C8B-B14F-4D97-AF65-F5344CB8AC3E}">
        <p14:creationId xmlns:p14="http://schemas.microsoft.com/office/powerpoint/2010/main" val="2239241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C2B94FC-A517-4518-A252-C682F59999B6}"/>
              </a:ext>
            </a:extLst>
          </p:cNvPr>
          <p:cNvSpPr txBox="1"/>
          <p:nvPr/>
        </p:nvSpPr>
        <p:spPr>
          <a:xfrm>
            <a:off x="863588" y="1124744"/>
            <a:ext cx="7416824" cy="3352328"/>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marR="0" algn="ctr" rtl="1">
              <a:lnSpc>
                <a:spcPct val="107000"/>
              </a:lnSpc>
              <a:spcBef>
                <a:spcPts val="0"/>
              </a:spcBef>
              <a:spcAft>
                <a:spcPts val="800"/>
              </a:spcAft>
            </a:pPr>
            <a:r>
              <a:rPr lang="ar-EG" sz="4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أستحضر مكتسباتي من دروس صفات المفكر الناقد ومهاراته ومعاييرها، وأبين مع مجموعتي من خلال النص فضائل القراءة في تكوين شخصية المفكر الناقد ودور التفكير الناقد في تطوير أساليب القراءة.</a:t>
            </a:r>
            <a:endParaRPr lang="en-US" sz="4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3662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6D09675F-9FF8-42A7-877D-AB554704BC07}"/>
              </a:ext>
            </a:extLst>
          </p:cNvPr>
          <p:cNvGraphicFramePr>
            <a:graphicFrameLocks noGrp="1"/>
          </p:cNvGraphicFramePr>
          <p:nvPr>
            <p:extLst>
              <p:ext uri="{D42A27DB-BD31-4B8C-83A1-F6EECF244321}">
                <p14:modId xmlns:p14="http://schemas.microsoft.com/office/powerpoint/2010/main" val="1481462"/>
              </p:ext>
            </p:extLst>
          </p:nvPr>
        </p:nvGraphicFramePr>
        <p:xfrm>
          <a:off x="1043608" y="836712"/>
          <a:ext cx="7416822" cy="4851400"/>
        </p:xfrm>
        <a:graphic>
          <a:graphicData uri="http://schemas.openxmlformats.org/drawingml/2006/table">
            <a:tbl>
              <a:tblPr rtl="1" firstRow="1" bandRow="1">
                <a:tableStyleId>{5C22544A-7EE6-4342-B048-85BDC9FD1C3A}</a:tableStyleId>
              </a:tblPr>
              <a:tblGrid>
                <a:gridCol w="2472274">
                  <a:extLst>
                    <a:ext uri="{9D8B030D-6E8A-4147-A177-3AD203B41FA5}">
                      <a16:colId xmlns:a16="http://schemas.microsoft.com/office/drawing/2014/main" val="142418745"/>
                    </a:ext>
                  </a:extLst>
                </a:gridCol>
                <a:gridCol w="2472274">
                  <a:extLst>
                    <a:ext uri="{9D8B030D-6E8A-4147-A177-3AD203B41FA5}">
                      <a16:colId xmlns:a16="http://schemas.microsoft.com/office/drawing/2014/main" val="1550432930"/>
                    </a:ext>
                  </a:extLst>
                </a:gridCol>
                <a:gridCol w="2472274">
                  <a:extLst>
                    <a:ext uri="{9D8B030D-6E8A-4147-A177-3AD203B41FA5}">
                      <a16:colId xmlns:a16="http://schemas.microsoft.com/office/drawing/2014/main" val="2773442465"/>
                    </a:ext>
                  </a:extLst>
                </a:gridCol>
              </a:tblGrid>
              <a:tr h="370840">
                <a:tc>
                  <a:txBody>
                    <a:bodyPr/>
                    <a:lstStyle/>
                    <a:p>
                      <a:pPr algn="ctr" rtl="1"/>
                      <a:r>
                        <a:rPr lang="ar-EG" sz="2400" b="1" dirty="0"/>
                        <a:t>المستوى</a:t>
                      </a:r>
                    </a:p>
                  </a:txBody>
                  <a:tcPr anchor="ctr"/>
                </a:tc>
                <a:tc>
                  <a:txBody>
                    <a:bodyPr/>
                    <a:lstStyle/>
                    <a:p>
                      <a:pPr algn="ctr" rtl="1"/>
                      <a:r>
                        <a:rPr lang="ar-EG" sz="2400" b="1" dirty="0"/>
                        <a:t>فضل القراءة على المفكر الناقد</a:t>
                      </a:r>
                    </a:p>
                  </a:txBody>
                  <a:tcPr anchor="ctr"/>
                </a:tc>
                <a:tc>
                  <a:txBody>
                    <a:bodyPr/>
                    <a:lstStyle/>
                    <a:p>
                      <a:pPr algn="ctr" rtl="1"/>
                      <a:r>
                        <a:rPr lang="ar-EG" sz="2400" b="1" dirty="0"/>
                        <a:t>فضل المفكر الناقد على القراءة</a:t>
                      </a:r>
                    </a:p>
                  </a:txBody>
                  <a:tcPr anchor="ctr"/>
                </a:tc>
                <a:extLst>
                  <a:ext uri="{0D108BD9-81ED-4DB2-BD59-A6C34878D82A}">
                    <a16:rowId xmlns:a16="http://schemas.microsoft.com/office/drawing/2014/main" val="510301097"/>
                  </a:ext>
                </a:extLst>
              </a:tr>
              <a:tr h="370840">
                <a:tc rowSpan="3">
                  <a:txBody>
                    <a:bodyPr/>
                    <a:lstStyle/>
                    <a:p>
                      <a:pPr algn="ctr" rtl="1"/>
                      <a:r>
                        <a:rPr lang="ar-EG" sz="2400" b="1" dirty="0"/>
                        <a:t>المعرفي</a:t>
                      </a:r>
                    </a:p>
                  </a:txBody>
                  <a:tcPr anchor="ctr"/>
                </a:tc>
                <a:tc>
                  <a:txBody>
                    <a:bodyPr/>
                    <a:lstStyle/>
                    <a:p>
                      <a:pPr algn="ctr" rtl="1"/>
                      <a:endParaRPr lang="ar-EG" sz="2400" b="1"/>
                    </a:p>
                  </a:txBody>
                  <a:tcPr anchor="ctr"/>
                </a:tc>
                <a:tc>
                  <a:txBody>
                    <a:bodyPr/>
                    <a:lstStyle/>
                    <a:p>
                      <a:pPr algn="ctr" rtl="1"/>
                      <a:endParaRPr lang="ar-EG" sz="2400" b="1" dirty="0"/>
                    </a:p>
                  </a:txBody>
                  <a:tcPr anchor="ctr"/>
                </a:tc>
                <a:extLst>
                  <a:ext uri="{0D108BD9-81ED-4DB2-BD59-A6C34878D82A}">
                    <a16:rowId xmlns:a16="http://schemas.microsoft.com/office/drawing/2014/main" val="2425468142"/>
                  </a:ext>
                </a:extLst>
              </a:tr>
              <a:tr h="370840">
                <a:tc vMerge="1">
                  <a:txBody>
                    <a:bodyPr/>
                    <a:lstStyle/>
                    <a:p>
                      <a:pPr rtl="1"/>
                      <a:endParaRPr lang="ar-EG" dirty="0"/>
                    </a:p>
                  </a:txBody>
                  <a:tcPr/>
                </a:tc>
                <a:tc>
                  <a:txBody>
                    <a:bodyPr/>
                    <a:lstStyle/>
                    <a:p>
                      <a:pPr algn="ctr" rtl="1"/>
                      <a:endParaRPr lang="ar-EG" sz="2400" b="1"/>
                    </a:p>
                  </a:txBody>
                  <a:tcPr anchor="ctr"/>
                </a:tc>
                <a:tc>
                  <a:txBody>
                    <a:bodyPr/>
                    <a:lstStyle/>
                    <a:p>
                      <a:pPr algn="ctr" rtl="1"/>
                      <a:endParaRPr lang="ar-EG" sz="2400" b="1" dirty="0"/>
                    </a:p>
                  </a:txBody>
                  <a:tcPr anchor="ctr"/>
                </a:tc>
                <a:extLst>
                  <a:ext uri="{0D108BD9-81ED-4DB2-BD59-A6C34878D82A}">
                    <a16:rowId xmlns:a16="http://schemas.microsoft.com/office/drawing/2014/main" val="916249583"/>
                  </a:ext>
                </a:extLst>
              </a:tr>
              <a:tr h="370840">
                <a:tc vMerge="1">
                  <a:txBody>
                    <a:bodyPr/>
                    <a:lstStyle/>
                    <a:p>
                      <a:pPr rtl="1"/>
                      <a:endParaRPr lang="ar-EG"/>
                    </a:p>
                  </a:txBody>
                  <a:tcPr/>
                </a:tc>
                <a:tc>
                  <a:txBody>
                    <a:bodyPr/>
                    <a:lstStyle/>
                    <a:p>
                      <a:pPr algn="ctr" rtl="1"/>
                      <a:endParaRPr lang="ar-EG" sz="2400" b="1"/>
                    </a:p>
                  </a:txBody>
                  <a:tcPr anchor="ctr"/>
                </a:tc>
                <a:tc>
                  <a:txBody>
                    <a:bodyPr/>
                    <a:lstStyle/>
                    <a:p>
                      <a:pPr algn="ctr" rtl="1"/>
                      <a:endParaRPr lang="ar-EG" sz="2400" b="1"/>
                    </a:p>
                  </a:txBody>
                  <a:tcPr anchor="ctr"/>
                </a:tc>
                <a:extLst>
                  <a:ext uri="{0D108BD9-81ED-4DB2-BD59-A6C34878D82A}">
                    <a16:rowId xmlns:a16="http://schemas.microsoft.com/office/drawing/2014/main" val="3943704134"/>
                  </a:ext>
                </a:extLst>
              </a:tr>
              <a:tr h="370840">
                <a:tc rowSpan="3">
                  <a:txBody>
                    <a:bodyPr/>
                    <a:lstStyle/>
                    <a:p>
                      <a:pPr algn="ctr" rtl="1"/>
                      <a:r>
                        <a:rPr lang="ar-EG" sz="2400" b="1" dirty="0"/>
                        <a:t>النفسي</a:t>
                      </a:r>
                    </a:p>
                  </a:txBody>
                  <a:tcPr anchor="ctr"/>
                </a:tc>
                <a:tc>
                  <a:txBody>
                    <a:bodyPr/>
                    <a:lstStyle/>
                    <a:p>
                      <a:pPr algn="ctr" rtl="1"/>
                      <a:endParaRPr lang="ar-EG" sz="2400" b="1"/>
                    </a:p>
                  </a:txBody>
                  <a:tcPr anchor="ctr"/>
                </a:tc>
                <a:tc>
                  <a:txBody>
                    <a:bodyPr/>
                    <a:lstStyle/>
                    <a:p>
                      <a:pPr algn="ctr" rtl="1"/>
                      <a:endParaRPr lang="ar-EG" sz="2400" b="1" dirty="0"/>
                    </a:p>
                  </a:txBody>
                  <a:tcPr anchor="ctr"/>
                </a:tc>
                <a:extLst>
                  <a:ext uri="{0D108BD9-81ED-4DB2-BD59-A6C34878D82A}">
                    <a16:rowId xmlns:a16="http://schemas.microsoft.com/office/drawing/2014/main" val="3775501920"/>
                  </a:ext>
                </a:extLst>
              </a:tr>
              <a:tr h="370840">
                <a:tc vMerge="1">
                  <a:txBody>
                    <a:bodyPr/>
                    <a:lstStyle/>
                    <a:p>
                      <a:pPr rtl="1"/>
                      <a:endParaRPr lang="ar-EG"/>
                    </a:p>
                  </a:txBody>
                  <a:tcPr/>
                </a:tc>
                <a:tc>
                  <a:txBody>
                    <a:bodyPr/>
                    <a:lstStyle/>
                    <a:p>
                      <a:pPr algn="ctr" rtl="1"/>
                      <a:endParaRPr lang="ar-EG" sz="2400" b="1"/>
                    </a:p>
                  </a:txBody>
                  <a:tcPr anchor="ctr"/>
                </a:tc>
                <a:tc>
                  <a:txBody>
                    <a:bodyPr/>
                    <a:lstStyle/>
                    <a:p>
                      <a:pPr algn="ctr" rtl="1"/>
                      <a:endParaRPr lang="ar-EG" sz="2400" b="1" dirty="0"/>
                    </a:p>
                  </a:txBody>
                  <a:tcPr anchor="ctr"/>
                </a:tc>
                <a:extLst>
                  <a:ext uri="{0D108BD9-81ED-4DB2-BD59-A6C34878D82A}">
                    <a16:rowId xmlns:a16="http://schemas.microsoft.com/office/drawing/2014/main" val="264384172"/>
                  </a:ext>
                </a:extLst>
              </a:tr>
              <a:tr h="370840">
                <a:tc vMerge="1">
                  <a:txBody>
                    <a:bodyPr/>
                    <a:lstStyle/>
                    <a:p>
                      <a:pPr rtl="1"/>
                      <a:endParaRPr lang="ar-EG"/>
                    </a:p>
                  </a:txBody>
                  <a:tcPr/>
                </a:tc>
                <a:tc>
                  <a:txBody>
                    <a:bodyPr/>
                    <a:lstStyle/>
                    <a:p>
                      <a:pPr algn="ctr" rtl="1"/>
                      <a:endParaRPr lang="ar-EG" sz="2400" b="1"/>
                    </a:p>
                  </a:txBody>
                  <a:tcPr anchor="ctr"/>
                </a:tc>
                <a:tc>
                  <a:txBody>
                    <a:bodyPr/>
                    <a:lstStyle/>
                    <a:p>
                      <a:pPr algn="ctr" rtl="1"/>
                      <a:endParaRPr lang="ar-EG" sz="2400" b="1" dirty="0"/>
                    </a:p>
                  </a:txBody>
                  <a:tcPr anchor="ctr"/>
                </a:tc>
                <a:extLst>
                  <a:ext uri="{0D108BD9-81ED-4DB2-BD59-A6C34878D82A}">
                    <a16:rowId xmlns:a16="http://schemas.microsoft.com/office/drawing/2014/main" val="2652998993"/>
                  </a:ext>
                </a:extLst>
              </a:tr>
              <a:tr h="370840">
                <a:tc rowSpan="3">
                  <a:txBody>
                    <a:bodyPr/>
                    <a:lstStyle/>
                    <a:p>
                      <a:pPr algn="ctr" rtl="1"/>
                      <a:r>
                        <a:rPr lang="ar-EG" sz="2400" b="1" dirty="0"/>
                        <a:t>الاجتماعي</a:t>
                      </a:r>
                    </a:p>
                  </a:txBody>
                  <a:tcPr anchor="ctr"/>
                </a:tc>
                <a:tc>
                  <a:txBody>
                    <a:bodyPr/>
                    <a:lstStyle/>
                    <a:p>
                      <a:pPr algn="ctr" rtl="1"/>
                      <a:endParaRPr lang="ar-EG" sz="2400" b="1"/>
                    </a:p>
                  </a:txBody>
                  <a:tcPr anchor="ctr"/>
                </a:tc>
                <a:tc>
                  <a:txBody>
                    <a:bodyPr/>
                    <a:lstStyle/>
                    <a:p>
                      <a:pPr algn="ctr" rtl="1"/>
                      <a:endParaRPr lang="ar-EG" sz="2400" b="1" dirty="0"/>
                    </a:p>
                  </a:txBody>
                  <a:tcPr anchor="ctr"/>
                </a:tc>
                <a:extLst>
                  <a:ext uri="{0D108BD9-81ED-4DB2-BD59-A6C34878D82A}">
                    <a16:rowId xmlns:a16="http://schemas.microsoft.com/office/drawing/2014/main" val="3093261183"/>
                  </a:ext>
                </a:extLst>
              </a:tr>
              <a:tr h="370840">
                <a:tc vMerge="1">
                  <a:txBody>
                    <a:bodyPr/>
                    <a:lstStyle/>
                    <a:p>
                      <a:pPr rtl="1"/>
                      <a:endParaRPr lang="ar-EG"/>
                    </a:p>
                  </a:txBody>
                  <a:tcPr/>
                </a:tc>
                <a:tc>
                  <a:txBody>
                    <a:bodyPr/>
                    <a:lstStyle/>
                    <a:p>
                      <a:pPr algn="ctr" rtl="1"/>
                      <a:endParaRPr lang="ar-EG" sz="2400" b="1"/>
                    </a:p>
                  </a:txBody>
                  <a:tcPr anchor="ctr"/>
                </a:tc>
                <a:tc>
                  <a:txBody>
                    <a:bodyPr/>
                    <a:lstStyle/>
                    <a:p>
                      <a:pPr algn="ctr" rtl="1"/>
                      <a:endParaRPr lang="ar-EG" sz="2400" b="1" dirty="0"/>
                    </a:p>
                  </a:txBody>
                  <a:tcPr anchor="ctr"/>
                </a:tc>
                <a:extLst>
                  <a:ext uri="{0D108BD9-81ED-4DB2-BD59-A6C34878D82A}">
                    <a16:rowId xmlns:a16="http://schemas.microsoft.com/office/drawing/2014/main" val="3448092177"/>
                  </a:ext>
                </a:extLst>
              </a:tr>
              <a:tr h="370840">
                <a:tc vMerge="1">
                  <a:txBody>
                    <a:bodyPr/>
                    <a:lstStyle/>
                    <a:p>
                      <a:pPr rtl="1"/>
                      <a:endParaRPr lang="ar-EG"/>
                    </a:p>
                  </a:txBody>
                  <a:tcPr/>
                </a:tc>
                <a:tc>
                  <a:txBody>
                    <a:bodyPr/>
                    <a:lstStyle/>
                    <a:p>
                      <a:pPr rtl="1"/>
                      <a:endParaRPr lang="ar-EG" b="1"/>
                    </a:p>
                  </a:txBody>
                  <a:tcPr anchor="ctr"/>
                </a:tc>
                <a:tc>
                  <a:txBody>
                    <a:bodyPr/>
                    <a:lstStyle/>
                    <a:p>
                      <a:pPr rtl="1"/>
                      <a:endParaRPr lang="ar-EG" b="1" dirty="0"/>
                    </a:p>
                  </a:txBody>
                  <a:tcPr anchor="ctr"/>
                </a:tc>
                <a:extLst>
                  <a:ext uri="{0D108BD9-81ED-4DB2-BD59-A6C34878D82A}">
                    <a16:rowId xmlns:a16="http://schemas.microsoft.com/office/drawing/2014/main" val="1192775527"/>
                  </a:ext>
                </a:extLst>
              </a:tr>
            </a:tbl>
          </a:graphicData>
        </a:graphic>
      </p:graphicFrame>
    </p:spTree>
    <p:extLst>
      <p:ext uri="{BB962C8B-B14F-4D97-AF65-F5344CB8AC3E}">
        <p14:creationId xmlns:p14="http://schemas.microsoft.com/office/powerpoint/2010/main" val="39765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920621"/>
            <a:ext cx="7200800" cy="5016758"/>
          </a:xfrm>
          <a:prstGeom prst="rect">
            <a:avLst/>
          </a:prstGeom>
          <a:noFill/>
          <a:ln w="57150">
            <a:solidFill>
              <a:srgbClr val="FF0000"/>
            </a:solidFill>
            <a:prstDash val="dashDot"/>
          </a:ln>
        </p:spPr>
        <p:txBody>
          <a:bodyPr wrap="square" rtlCol="0">
            <a:spAutoFit/>
          </a:bodyPr>
          <a:lstStyle/>
          <a:p>
            <a:pPr algn="ctr"/>
            <a:r>
              <a:rPr lang="ar-EG" sz="4000" b="1" dirty="0"/>
              <a:t>تعددت في السنوات الأخيرة وتنوعت مبادرات تشجيع القراءة معبرة عن وعي عميق بأهمية القراءة لدى الأطفال واليافعين والشبان والكهول وسائر أفراد المجتمع، فماذا نعني بالقراءة؟</a:t>
            </a:r>
            <a:endParaRPr lang="en-US" sz="4000" b="1" dirty="0"/>
          </a:p>
          <a:p>
            <a:pPr algn="ctr"/>
            <a:r>
              <a:rPr lang="ar-EG" sz="4000" b="1" dirty="0"/>
              <a:t>وما هي أصناف القراءة ومعايير كل صنف منها؟ وما العلاقة التي يمكن أن تقوم بينها وبين التفكير الناقد؟</a:t>
            </a:r>
            <a:endParaRPr lang="en-US" sz="4000" b="1" dirty="0"/>
          </a:p>
        </p:txBody>
      </p:sp>
    </p:spTree>
    <p:extLst>
      <p:ext uri="{BB962C8B-B14F-4D97-AF65-F5344CB8AC3E}">
        <p14:creationId xmlns:p14="http://schemas.microsoft.com/office/powerpoint/2010/main" val="258335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772816"/>
            <a:ext cx="7596844" cy="2554545"/>
          </a:xfrm>
          <a:prstGeom prst="rect">
            <a:avLst/>
          </a:prstGeom>
          <a:solidFill>
            <a:schemeClr val="accent6">
              <a:lumMod val="20000"/>
              <a:lumOff val="80000"/>
            </a:schemeClr>
          </a:solidFill>
          <a:ln w="57150">
            <a:noFill/>
            <a:prstDash val="dashDot"/>
          </a:ln>
        </p:spPr>
        <p:txBody>
          <a:bodyPr wrap="square" rtlCol="0">
            <a:spAutoFit/>
          </a:bodyPr>
          <a:lstStyle/>
          <a:p>
            <a:pPr algn="ctr" rtl="1"/>
            <a:r>
              <a:rPr lang="ar-EG" sz="3200" b="1" dirty="0"/>
              <a:t>مهارات القراءة الناقدة تقوم على أن أساس القراءة ليست عملية البحث عن المعلومات السابحة على سطح المادة المقروءة والحصول عليها فحسب، وإنما هي بحث في الأعماق، وتعرف على الأسباب، وتقييم للمقولات في ضوء المعارف القبلية للقارئ.</a:t>
            </a:r>
            <a:endParaRPr lang="en-US" sz="3200" b="1" dirty="0"/>
          </a:p>
        </p:txBody>
      </p:sp>
      <p:sp>
        <p:nvSpPr>
          <p:cNvPr id="4" name="مستطيل: زوايا مستديرة 3">
            <a:extLst>
              <a:ext uri="{FF2B5EF4-FFF2-40B4-BE49-F238E27FC236}">
                <a16:creationId xmlns:a16="http://schemas.microsoft.com/office/drawing/2014/main" id="{12E90D44-A9AF-464C-8C71-2E1E02263529}"/>
              </a:ext>
            </a:extLst>
          </p:cNvPr>
          <p:cNvSpPr/>
          <p:nvPr/>
        </p:nvSpPr>
        <p:spPr>
          <a:xfrm>
            <a:off x="1313638" y="5445224"/>
            <a:ext cx="6516724" cy="759569"/>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تأملات تربوية في تعليم التفكير واللغة، من أذهان المنظرين إلى استجابات المتعلمين، مصطفي عبد العال،2012م</a:t>
            </a:r>
          </a:p>
        </p:txBody>
      </p:sp>
    </p:spTree>
    <p:extLst>
      <p:ext uri="{BB962C8B-B14F-4D97-AF65-F5344CB8AC3E}">
        <p14:creationId xmlns:p14="http://schemas.microsoft.com/office/powerpoint/2010/main" val="245710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6DF8F84-AE43-4C12-99F5-830DC85045EF}"/>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 (2)</a:t>
              </a:r>
            </a:p>
          </p:txBody>
        </p:sp>
      </p:grpSp>
    </p:spTree>
    <p:extLst>
      <p:ext uri="{BB962C8B-B14F-4D97-AF65-F5344CB8AC3E}">
        <p14:creationId xmlns:p14="http://schemas.microsoft.com/office/powerpoint/2010/main" val="41205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913841"/>
            <a:ext cx="7596844" cy="3970318"/>
          </a:xfrm>
          <a:prstGeom prst="rect">
            <a:avLst/>
          </a:prstGeom>
          <a:solidFill>
            <a:schemeClr val="accent6">
              <a:lumMod val="20000"/>
              <a:lumOff val="80000"/>
            </a:schemeClr>
          </a:solidFill>
          <a:ln w="57150">
            <a:noFill/>
            <a:prstDash val="dashDot"/>
          </a:ln>
        </p:spPr>
        <p:txBody>
          <a:bodyPr wrap="square" rtlCol="0">
            <a:spAutoFit/>
          </a:bodyPr>
          <a:lstStyle/>
          <a:p>
            <a:r>
              <a:rPr lang="ar-EG" sz="2800" b="1" dirty="0"/>
              <a:t>لست مع دعوات عودة إغلاق المطاعم والمقاهي والأسواق، فنحن بذلك نطبق عقوبة جماعية بسبب مخالفات فردية، والواجب أن يتم التشديد على المخالفين ومعاقبتهم، وهذه مسؤولية تتحملها الجهات المسؤولة عن رقابة تطبيق تعليمات الاحترازات الوقائية!</a:t>
            </a:r>
            <a:endParaRPr lang="en-US" sz="2800" b="1" dirty="0"/>
          </a:p>
          <a:p>
            <a:r>
              <a:rPr lang="ar-EG" sz="2800" b="1" dirty="0"/>
              <a:t>ولأن المسألة مرتبطة بآثار اقتصادية مكلفة جدا فإنني واثق من أن العودة إلى الإغلاق ستكون آخر خيارات صاحب القرار، فآخر الدواء الكي. لذلك من المهم معالجة قصور رقابة المخالفات وتطبيق العقوبات، فالمخالفون بطبيعتهم يقيسون مدى جدية الأنظمة والقوانين بصرامة تطبيقها وضبط مخالفيها!</a:t>
            </a:r>
            <a:endParaRPr lang="en-US" sz="2800" b="1" dirty="0"/>
          </a:p>
        </p:txBody>
      </p:sp>
      <p:sp>
        <p:nvSpPr>
          <p:cNvPr id="3" name="Rounded Rectangle 2">
            <a:extLst>
              <a:ext uri="{FF2B5EF4-FFF2-40B4-BE49-F238E27FC236}">
                <a16:creationId xmlns:a16="http://schemas.microsoft.com/office/drawing/2014/main" id="{3A22AD86-6990-4397-9296-10F84C1F1293}"/>
              </a:ext>
            </a:extLst>
          </p:cNvPr>
          <p:cNvSpPr/>
          <p:nvPr/>
        </p:nvSpPr>
        <p:spPr bwMode="auto">
          <a:xfrm>
            <a:off x="974142" y="782466"/>
            <a:ext cx="6876764" cy="1008112"/>
          </a:xfrm>
          <a:prstGeom prst="roundRect">
            <a:avLst>
              <a:gd name="adj" fmla="val 20919"/>
            </a:avLst>
          </a:prstGeom>
          <a:solidFill>
            <a:srgbClr val="00CC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algn="ctr" rtl="1">
              <a:lnSpc>
                <a:spcPct val="107000"/>
              </a:lnSpc>
              <a:spcBef>
                <a:spcPts val="0"/>
              </a:spcBef>
              <a:spcAft>
                <a:spcPts val="800"/>
              </a:spcAft>
            </a:pPr>
            <a:r>
              <a:rPr lang="ar-EG" sz="2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النص يتطرق إلى إغلاق المطاعم والمقاهي والأسواق عند انتشار عدوى خطيرة.</a:t>
            </a:r>
            <a:endParaRPr lang="en-US" sz="2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ستطيل: زوايا مستديرة 3">
            <a:extLst>
              <a:ext uri="{FF2B5EF4-FFF2-40B4-BE49-F238E27FC236}">
                <a16:creationId xmlns:a16="http://schemas.microsoft.com/office/drawing/2014/main" id="{12E90D44-A9AF-464C-8C71-2E1E02263529}"/>
              </a:ext>
            </a:extLst>
          </p:cNvPr>
          <p:cNvSpPr/>
          <p:nvPr/>
        </p:nvSpPr>
        <p:spPr>
          <a:xfrm>
            <a:off x="1313638" y="5896647"/>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صحيفة عكاظ، عاقبوهم ولا تعاقبونا، 2\2\2021م . خالد السليمان</a:t>
            </a:r>
          </a:p>
        </p:txBody>
      </p:sp>
    </p:spTree>
    <p:extLst>
      <p:ext uri="{BB962C8B-B14F-4D97-AF65-F5344CB8AC3E}">
        <p14:creationId xmlns:p14="http://schemas.microsoft.com/office/powerpoint/2010/main" val="2639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705204"/>
            <a:ext cx="7596844" cy="5016758"/>
          </a:xfrm>
          <a:prstGeom prst="rect">
            <a:avLst/>
          </a:prstGeom>
          <a:solidFill>
            <a:schemeClr val="accent6">
              <a:lumMod val="20000"/>
              <a:lumOff val="80000"/>
            </a:schemeClr>
          </a:solidFill>
          <a:ln w="57150">
            <a:noFill/>
            <a:prstDash val="dashDot"/>
          </a:ln>
        </p:spPr>
        <p:txBody>
          <a:bodyPr wrap="square" rtlCol="0">
            <a:spAutoFit/>
          </a:bodyPr>
          <a:lstStyle/>
          <a:p>
            <a:r>
              <a:rPr lang="ar-EG" sz="4000" b="1" dirty="0"/>
              <a:t>وأعترف أن هناك تراخيا مجتمعيا في الالتزام بالاحترازات خاصة في المناسبات الاجتماعية، وكذلك في الأماكن العامة، لكن أيضًا هناك تقاعس من الجهات المختصة في رقابة التراخي والتصدي له، ولو وجد المخالفون عينا رقيبة وعقوبة حازمة لما تجرؤوا على مخالفات تعليمات وقواعد التباعد الاجتماعي والاحترازات الوقائية.</a:t>
            </a:r>
            <a:endParaRPr lang="en-US" sz="4000" b="1" dirty="0"/>
          </a:p>
        </p:txBody>
      </p:sp>
      <p:sp>
        <p:nvSpPr>
          <p:cNvPr id="5" name="مستطيل: زوايا مستديرة 4">
            <a:extLst>
              <a:ext uri="{FF2B5EF4-FFF2-40B4-BE49-F238E27FC236}">
                <a16:creationId xmlns:a16="http://schemas.microsoft.com/office/drawing/2014/main" id="{604600D9-D1E5-4599-B474-FDD4A41222E9}"/>
              </a:ext>
            </a:extLst>
          </p:cNvPr>
          <p:cNvSpPr/>
          <p:nvPr/>
        </p:nvSpPr>
        <p:spPr>
          <a:xfrm>
            <a:off x="1313638" y="5753521"/>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صحيفة عكاظ، عاقبوهم ولا تعاقبونا، 2\2\2021م . خالد السليمان</a:t>
            </a:r>
          </a:p>
        </p:txBody>
      </p:sp>
    </p:spTree>
    <p:extLst>
      <p:ext uri="{BB962C8B-B14F-4D97-AF65-F5344CB8AC3E}">
        <p14:creationId xmlns:p14="http://schemas.microsoft.com/office/powerpoint/2010/main" val="359379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653445"/>
            <a:ext cx="7596844" cy="4401205"/>
          </a:xfrm>
          <a:prstGeom prst="rect">
            <a:avLst/>
          </a:prstGeom>
          <a:solidFill>
            <a:schemeClr val="accent6">
              <a:lumMod val="20000"/>
              <a:lumOff val="80000"/>
            </a:schemeClr>
          </a:solidFill>
          <a:ln w="57150">
            <a:noFill/>
            <a:prstDash val="dashDot"/>
          </a:ln>
        </p:spPr>
        <p:txBody>
          <a:bodyPr wrap="square" rtlCol="0">
            <a:spAutoFit/>
          </a:bodyPr>
          <a:lstStyle/>
          <a:p>
            <a:r>
              <a:rPr lang="ar-EG" sz="2800" b="1" dirty="0"/>
              <a:t>الخلاصة أن كثيرين من أفراد المجتمع ملتزمون، وهناك كثير من المقاهي والمطاعم والأسواق التي تطبق بحزم الإجراءات الاحترازية، لذلك لا معني لمعاقبتها بجريرة أفراد آخرين لا يلتزمون. والواجب هنا أن يطبق القانون على المحالفين في الأماكن العامة والمقاهي والمطاعم والأسواق المشهورة في التجمعات والمخالفات فهي ليست أماكن خافية على عين الرقيب وكل ما يتطلبه الأمر هو حضور المراقبين وتطبيق القانون لتصل الرسالة إلى الجميع، وربما تشغيل خريطة السناب!</a:t>
            </a:r>
            <a:endParaRPr lang="en-US" sz="2800" b="1" dirty="0"/>
          </a:p>
          <a:p>
            <a:r>
              <a:rPr lang="ar-EG" sz="2800" b="1" dirty="0"/>
              <a:t>باختصار.. عندما يغيب الوعي، فإن احترام القانون مرتبط بجدية وحزم تطبيقه.</a:t>
            </a:r>
            <a:endParaRPr lang="en-US" sz="2800" b="1" dirty="0"/>
          </a:p>
        </p:txBody>
      </p:sp>
      <p:sp>
        <p:nvSpPr>
          <p:cNvPr id="5" name="مستطيل: زوايا مستديرة 4">
            <a:extLst>
              <a:ext uri="{FF2B5EF4-FFF2-40B4-BE49-F238E27FC236}">
                <a16:creationId xmlns:a16="http://schemas.microsoft.com/office/drawing/2014/main" id="{D7D9EAFE-8173-498C-8E0F-7A8D92C6BCD9}"/>
              </a:ext>
            </a:extLst>
          </p:cNvPr>
          <p:cNvSpPr/>
          <p:nvPr/>
        </p:nvSpPr>
        <p:spPr>
          <a:xfrm>
            <a:off x="1475656" y="5589240"/>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صحيفة عكاظ، عاقبوهم ولا تعاقبونا، 2\2\2021م . خالد السليمان</a:t>
            </a:r>
          </a:p>
        </p:txBody>
      </p:sp>
    </p:spTree>
    <p:extLst>
      <p:ext uri="{BB962C8B-B14F-4D97-AF65-F5344CB8AC3E}">
        <p14:creationId xmlns:p14="http://schemas.microsoft.com/office/powerpoint/2010/main" val="292708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443841"/>
            <a:ext cx="7596844" cy="3970318"/>
          </a:xfrm>
          <a:prstGeom prst="rect">
            <a:avLst/>
          </a:prstGeom>
          <a:solidFill>
            <a:schemeClr val="bg1"/>
          </a:solidFill>
          <a:ln w="57150">
            <a:noFill/>
            <a:prstDash val="dashDot"/>
          </a:ln>
        </p:spPr>
        <p:txBody>
          <a:bodyPr wrap="square" rtlCol="0">
            <a:spAutoFit/>
          </a:bodyPr>
          <a:lstStyle/>
          <a:p>
            <a:r>
              <a:rPr lang="ar-EG" sz="2800" b="1" dirty="0">
                <a:solidFill>
                  <a:srgbClr val="FF0000"/>
                </a:solidFill>
              </a:rPr>
              <a:t>1-استحضر- لكونك مفكرا ناقدا- الأسئلة التالية عند قراءتك للنص السابق:</a:t>
            </a:r>
          </a:p>
          <a:p>
            <a:pPr marL="285750" indent="-285750">
              <a:buFont typeface="Arial" panose="020B0604020202020204" pitchFamily="34" charset="0"/>
              <a:buChar char="•"/>
            </a:pPr>
            <a:r>
              <a:rPr lang="ar-EG" sz="2800" b="1" dirty="0">
                <a:solidFill>
                  <a:srgbClr val="FF0000"/>
                </a:solidFill>
              </a:rPr>
              <a:t>ما هي أفكار الكاتب وحججه التي تدعم موقفه؟</a:t>
            </a:r>
            <a:endParaRPr lang="en-US" sz="2800" b="1" dirty="0">
              <a:solidFill>
                <a:srgbClr val="FF0000"/>
              </a:solidFill>
            </a:endParaRPr>
          </a:p>
          <a:p>
            <a:pPr marL="285750" indent="-285750">
              <a:buFont typeface="Arial" panose="020B0604020202020204" pitchFamily="34" charset="0"/>
              <a:buChar char="•"/>
            </a:pPr>
            <a:r>
              <a:rPr lang="ar-EG" sz="2800" b="1" dirty="0">
                <a:solidFill>
                  <a:srgbClr val="FF0000"/>
                </a:solidFill>
              </a:rPr>
              <a:t>ما هي الشواهد والبراهين أو الأدلة التي قدمها الكاتب لإقناع القارئ أو المسؤول بحجته؟</a:t>
            </a:r>
            <a:endParaRPr lang="en-US" sz="2800" b="1" dirty="0">
              <a:solidFill>
                <a:srgbClr val="FF0000"/>
              </a:solidFill>
            </a:endParaRPr>
          </a:p>
          <a:p>
            <a:pPr marL="285750" indent="-285750">
              <a:buFont typeface="Arial" panose="020B0604020202020204" pitchFamily="34" charset="0"/>
              <a:buChar char="•"/>
            </a:pPr>
            <a:r>
              <a:rPr lang="ar-EG" sz="2800" b="1" dirty="0">
                <a:solidFill>
                  <a:srgbClr val="FF0000"/>
                </a:solidFill>
              </a:rPr>
              <a:t>هل هناك زاوية أخرى وحجة مضادة لما ادعاه الكاتب ولم يتذكر في النص؟ مثلا استحضر رأي وزارة الصحة</a:t>
            </a:r>
            <a:endParaRPr lang="en-US" sz="2800" b="1" dirty="0">
              <a:solidFill>
                <a:srgbClr val="FF0000"/>
              </a:solidFill>
            </a:endParaRPr>
          </a:p>
          <a:p>
            <a:pPr marL="285750" indent="-285750">
              <a:buFont typeface="Arial" panose="020B0604020202020204" pitchFamily="34" charset="0"/>
              <a:buChar char="•"/>
            </a:pPr>
            <a:r>
              <a:rPr lang="ar-EG" sz="2800" b="1" dirty="0">
                <a:solidFill>
                  <a:srgbClr val="FF0000"/>
                </a:solidFill>
              </a:rPr>
              <a:t>فكر في حل آخر يسهم في حل هذه الإشكالية ولم يتطرق إلية الكاتب</a:t>
            </a:r>
          </a:p>
        </p:txBody>
      </p:sp>
    </p:spTree>
    <p:extLst>
      <p:ext uri="{BB962C8B-B14F-4D97-AF65-F5344CB8AC3E}">
        <p14:creationId xmlns:p14="http://schemas.microsoft.com/office/powerpoint/2010/main" val="120006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536174"/>
            <a:ext cx="7596844" cy="3785652"/>
          </a:xfrm>
          <a:prstGeom prst="rect">
            <a:avLst/>
          </a:prstGeom>
          <a:solidFill>
            <a:schemeClr val="bg1"/>
          </a:solidFill>
          <a:ln w="57150">
            <a:noFill/>
            <a:prstDash val="dashDot"/>
          </a:ln>
        </p:spPr>
        <p:txBody>
          <a:bodyPr wrap="square" rtlCol="0">
            <a:spAutoFit/>
          </a:bodyPr>
          <a:lstStyle/>
          <a:p>
            <a:pPr algn="ctr"/>
            <a:r>
              <a:rPr lang="ar-EG" sz="4000" b="1" dirty="0">
                <a:solidFill>
                  <a:srgbClr val="FF0000"/>
                </a:solidFill>
              </a:rPr>
              <a:t>اكتب فقرة تأليفية تعبر فيها عن رأيك بخصوص موقف الكاتب في هذا المقال، موضحا فيها ما يجيب عن الأسئلة السابقة.</a:t>
            </a:r>
            <a:endParaRPr lang="en-US" sz="4000" b="1" dirty="0">
              <a:solidFill>
                <a:srgbClr val="FF0000"/>
              </a:solidFill>
            </a:endParaRPr>
          </a:p>
          <a:p>
            <a:pPr algn="ctr"/>
            <a:r>
              <a:rPr lang="ar-EG" sz="4000" b="1" dirty="0">
                <a:solidFill>
                  <a:srgbClr val="FF0000"/>
                </a:solidFill>
              </a:rPr>
              <a:t>أصوغ مقالا أرد فيه على الكاتب، إما بالتأييد أو الرفض لما طرحه مع تدعيم موقفي الذي تبنية:</a:t>
            </a:r>
            <a:endParaRPr lang="en-US" sz="4000" b="1" dirty="0">
              <a:solidFill>
                <a:srgbClr val="FF0000"/>
              </a:solidFill>
            </a:endParaRPr>
          </a:p>
        </p:txBody>
      </p:sp>
    </p:spTree>
    <p:extLst>
      <p:ext uri="{BB962C8B-B14F-4D97-AF65-F5344CB8AC3E}">
        <p14:creationId xmlns:p14="http://schemas.microsoft.com/office/powerpoint/2010/main" val="424518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916832"/>
            <a:ext cx="7596844" cy="2800767"/>
          </a:xfrm>
          <a:prstGeom prst="rect">
            <a:avLst/>
          </a:prstGeom>
          <a:solidFill>
            <a:schemeClr val="bg1"/>
          </a:solidFill>
          <a:ln w="57150">
            <a:noFill/>
            <a:prstDash val="dashDot"/>
          </a:ln>
        </p:spPr>
        <p:txBody>
          <a:bodyPr wrap="square" rtlCol="0">
            <a:spAutoFit/>
          </a:bodyPr>
          <a:lstStyle/>
          <a:p>
            <a:pPr algn="ctr"/>
            <a:r>
              <a:rPr lang="ar-EG" sz="4400" b="1" dirty="0"/>
              <a:t>أصوغ مقالاً أرد فيه على الكاتب، إما بالتأييد أو الرفض لما طرحه مع تدعيم موقفي الذي تبنيته:</a:t>
            </a:r>
          </a:p>
          <a:p>
            <a:pPr algn="ctr"/>
            <a:r>
              <a:rPr lang="ar-EG" sz="4400" b="1" dirty="0"/>
              <a:t>.............</a:t>
            </a:r>
            <a:endParaRPr lang="en-US" sz="4400" b="1" dirty="0"/>
          </a:p>
        </p:txBody>
      </p:sp>
    </p:spTree>
    <p:extLst>
      <p:ext uri="{BB962C8B-B14F-4D97-AF65-F5344CB8AC3E}">
        <p14:creationId xmlns:p14="http://schemas.microsoft.com/office/powerpoint/2010/main" val="185328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D3A01E3-76E2-4F12-99BB-C15F21096E29}"/>
              </a:ext>
            </a:extLst>
          </p:cNvPr>
          <p:cNvGrpSpPr/>
          <p:nvPr/>
        </p:nvGrpSpPr>
        <p:grpSpPr>
          <a:xfrm>
            <a:off x="2776592" y="1484784"/>
            <a:ext cx="3590815" cy="3505822"/>
            <a:chOff x="2776592" y="1196752"/>
            <a:chExt cx="3590815" cy="350582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6592" y="1196752"/>
              <a:ext cx="3590815" cy="350582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987824" y="1196752"/>
              <a:ext cx="2977048" cy="1464231"/>
            </a:xfrm>
            <a:prstGeom prst="roundRect">
              <a:avLst/>
            </a:prstGeom>
            <a:solidFill>
              <a:schemeClr val="tx1"/>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4000" dirty="0"/>
                <a:t>أتدرب وأقيم مكتسباتي</a:t>
              </a:r>
            </a:p>
          </p:txBody>
        </p:sp>
      </p:grpSp>
    </p:spTree>
    <p:extLst>
      <p:ext uri="{BB962C8B-B14F-4D97-AF65-F5344CB8AC3E}">
        <p14:creationId xmlns:p14="http://schemas.microsoft.com/office/powerpoint/2010/main" val="27743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8831"/>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000" dirty="0">
                <a:solidFill>
                  <a:srgbClr val="002060"/>
                </a:solidFill>
              </a:rPr>
              <a:t>1- </a:t>
            </a:r>
            <a:r>
              <a:rPr lang="ar-EG" sz="4000" dirty="0">
                <a:solidFill>
                  <a:srgbClr val="002060"/>
                </a:solidFill>
                <a:effectLst/>
              </a:rPr>
              <a:t>ما أبرز ما توقعته من هذا الدرس؟</a:t>
            </a:r>
          </a:p>
          <a:p>
            <a:r>
              <a:rPr lang="ar-EG" sz="4000" dirty="0">
                <a:solidFill>
                  <a:srgbClr val="002060"/>
                </a:solidFill>
                <a:effectLst/>
              </a:rPr>
              <a:t>........</a:t>
            </a:r>
            <a:endParaRPr lang="en-US" sz="4000" dirty="0">
              <a:solidFill>
                <a:srgbClr val="002060"/>
              </a:solidFill>
              <a:effectLst/>
            </a:endParaRPr>
          </a:p>
        </p:txBody>
      </p:sp>
    </p:spTree>
    <p:extLst>
      <p:ext uri="{BB962C8B-B14F-4D97-AF65-F5344CB8AC3E}">
        <p14:creationId xmlns:p14="http://schemas.microsoft.com/office/powerpoint/2010/main" val="136347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62EAA1F-089B-46DC-9E13-8A289216A86F}"/>
              </a:ext>
            </a:extLst>
          </p:cNvPr>
          <p:cNvGrpSpPr/>
          <p:nvPr/>
        </p:nvGrpSpPr>
        <p:grpSpPr>
          <a:xfrm>
            <a:off x="1835697" y="620688"/>
            <a:ext cx="5359026" cy="5359026"/>
            <a:chOff x="1835697" y="620688"/>
            <a:chExt cx="5359026" cy="5359026"/>
          </a:xfrm>
        </p:grpSpPr>
        <p:pic>
          <p:nvPicPr>
            <p:cNvPr id="6" name="صورة 5">
              <a:extLst>
                <a:ext uri="{FF2B5EF4-FFF2-40B4-BE49-F238E27FC236}">
                  <a16:creationId xmlns:a16="http://schemas.microsoft.com/office/drawing/2014/main" id="{F77AA6D7-7E74-4BBB-BF94-BB6399011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7" y="620688"/>
              <a:ext cx="5359026" cy="5359026"/>
            </a:xfrm>
            <a:prstGeom prst="rect">
              <a:avLst/>
            </a:prstGeom>
          </p:spPr>
        </p:pic>
        <p:sp>
          <p:nvSpPr>
            <p:cNvPr id="5" name="عنوان 1">
              <a:extLst>
                <a:ext uri="{FF2B5EF4-FFF2-40B4-BE49-F238E27FC236}">
                  <a16:creationId xmlns:a16="http://schemas.microsoft.com/office/drawing/2014/main" id="{B4ACBC93-A8C5-4058-B816-D494C486E766}"/>
                </a:ext>
              </a:extLst>
            </p:cNvPr>
            <p:cNvSpPr txBox="1">
              <a:spLocks/>
            </p:cNvSpPr>
            <p:nvPr/>
          </p:nvSpPr>
          <p:spPr>
            <a:xfrm rot="20741800">
              <a:off x="3212248" y="3686107"/>
              <a:ext cx="2272846"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8000" b="1" i="1" dirty="0">
                  <a:solidFill>
                    <a:schemeClr val="bg1"/>
                  </a:solidFill>
                  <a:effectLst>
                    <a:outerShdw blurRad="38100" dist="38100" dir="2700000" algn="tl">
                      <a:srgbClr val="000000">
                        <a:alpha val="43137"/>
                      </a:srgbClr>
                    </a:outerShdw>
                  </a:effectLst>
                  <a:cs typeface="PT Simple Bold Ruled" panose="02010400000000000000" pitchFamily="2" charset="-78"/>
                </a:rPr>
                <a:t>أقرأ</a:t>
              </a:r>
            </a:p>
          </p:txBody>
        </p:sp>
      </p:grpSp>
    </p:spTree>
    <p:extLst>
      <p:ext uri="{BB962C8B-B14F-4D97-AF65-F5344CB8AC3E}">
        <p14:creationId xmlns:p14="http://schemas.microsoft.com/office/powerpoint/2010/main" val="35302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4000" b="1">
                <a:solidFill>
                  <a:srgbClr val="002060"/>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effectLst/>
              </a:rPr>
              <a:t>2- ما أهم فكرة أو مهارة اكتسبتها من هذا الدرس؟</a:t>
            </a:r>
            <a:endParaRPr lang="en-US" dirty="0">
              <a:effectLst/>
            </a:endParaRPr>
          </a:p>
        </p:txBody>
      </p:sp>
    </p:spTree>
    <p:extLst>
      <p:ext uri="{BB962C8B-B14F-4D97-AF65-F5344CB8AC3E}">
        <p14:creationId xmlns:p14="http://schemas.microsoft.com/office/powerpoint/2010/main" val="136901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3600" dirty="0">
                <a:solidFill>
                  <a:srgbClr val="002060"/>
                </a:solidFill>
              </a:rPr>
              <a:t>3- </a:t>
            </a:r>
            <a:r>
              <a:rPr lang="ar-EG" sz="3600" dirty="0">
                <a:solidFill>
                  <a:srgbClr val="002060"/>
                </a:solidFill>
                <a:effectLst/>
              </a:rPr>
              <a:t>ما السؤال الذي بقي عالقًا في ذهنك وتأمل أن تجد الإجابة عنه؟</a:t>
            </a:r>
            <a:endParaRPr lang="en-US" sz="3600" dirty="0">
              <a:solidFill>
                <a:srgbClr val="002060"/>
              </a:solidFill>
              <a:effectLst/>
            </a:endParaRPr>
          </a:p>
        </p:txBody>
      </p:sp>
    </p:spTree>
    <p:extLst>
      <p:ext uri="{BB962C8B-B14F-4D97-AF65-F5344CB8AC3E}">
        <p14:creationId xmlns:p14="http://schemas.microsoft.com/office/powerpoint/2010/main" val="101818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rPr>
              <a:t>4-</a:t>
            </a:r>
            <a:r>
              <a:rPr lang="ar-EG" dirty="0">
                <a:solidFill>
                  <a:srgbClr val="002060"/>
                </a:solidFill>
                <a:effectLst/>
              </a:rPr>
              <a:t>م ا أهم مهارة من مهارات التفكير التي اكتشفت في هذا الدرس جدواها؟</a:t>
            </a:r>
            <a:endParaRPr lang="en-US" dirty="0">
              <a:solidFill>
                <a:srgbClr val="002060"/>
              </a:solidFill>
              <a:effectLst/>
            </a:endParaRPr>
          </a:p>
        </p:txBody>
      </p:sp>
    </p:spTree>
    <p:extLst>
      <p:ext uri="{BB962C8B-B14F-4D97-AF65-F5344CB8AC3E}">
        <p14:creationId xmlns:p14="http://schemas.microsoft.com/office/powerpoint/2010/main" val="9423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rPr>
              <a:t>5- </a:t>
            </a:r>
            <a:r>
              <a:rPr lang="ar-EG" dirty="0">
                <a:solidFill>
                  <a:srgbClr val="002060"/>
                </a:solidFill>
                <a:effectLst/>
              </a:rPr>
              <a:t>في أي صنف من أصناف القراءة يمكن أن تضع نفسك؟</a:t>
            </a:r>
            <a:endParaRPr lang="en-US" dirty="0">
              <a:solidFill>
                <a:srgbClr val="002060"/>
              </a:solidFill>
              <a:effectLst/>
            </a:endParaRPr>
          </a:p>
        </p:txBody>
      </p:sp>
    </p:spTree>
    <p:extLst>
      <p:ext uri="{BB962C8B-B14F-4D97-AF65-F5344CB8AC3E}">
        <p14:creationId xmlns:p14="http://schemas.microsoft.com/office/powerpoint/2010/main" val="144497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rPr>
              <a:t>6- </a:t>
            </a:r>
            <a:r>
              <a:rPr lang="ar-EG" dirty="0">
                <a:solidFill>
                  <a:srgbClr val="002060"/>
                </a:solidFill>
                <a:effectLst/>
              </a:rPr>
              <a:t>ما أبرز معلومة لفتت انتباهك في الدرس؟</a:t>
            </a:r>
            <a:endParaRPr lang="en-US" dirty="0">
              <a:solidFill>
                <a:srgbClr val="002060"/>
              </a:solidFill>
              <a:effectLst/>
            </a:endParaRPr>
          </a:p>
        </p:txBody>
      </p:sp>
    </p:spTree>
    <p:extLst>
      <p:ext uri="{BB962C8B-B14F-4D97-AF65-F5344CB8AC3E}">
        <p14:creationId xmlns:p14="http://schemas.microsoft.com/office/powerpoint/2010/main" val="328164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115616" y="1556792"/>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rPr>
              <a:t>7- </a:t>
            </a:r>
            <a:r>
              <a:rPr lang="ar-EG" dirty="0">
                <a:solidFill>
                  <a:srgbClr val="002060"/>
                </a:solidFill>
                <a:effectLst/>
              </a:rPr>
              <a:t>ما أهم ثلاث مفردات تعرفت عليها في الدرس؟</a:t>
            </a:r>
            <a:endParaRPr lang="en-US" dirty="0">
              <a:solidFill>
                <a:srgbClr val="002060"/>
              </a:solidFill>
              <a:effectLst/>
            </a:endParaRPr>
          </a:p>
        </p:txBody>
      </p:sp>
    </p:spTree>
    <p:extLst>
      <p:ext uri="{BB962C8B-B14F-4D97-AF65-F5344CB8AC3E}">
        <p14:creationId xmlns:p14="http://schemas.microsoft.com/office/powerpoint/2010/main" val="88856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rPr>
              <a:t>8- </a:t>
            </a:r>
            <a:r>
              <a:rPr lang="ar-EG" dirty="0">
                <a:solidFill>
                  <a:srgbClr val="002060"/>
                </a:solidFill>
                <a:effectLst/>
              </a:rPr>
              <a:t>ما الفائدة الاجتماعية الي اكتسبتها من هذا الدرس؟</a:t>
            </a:r>
            <a:endParaRPr lang="en-US" dirty="0">
              <a:solidFill>
                <a:srgbClr val="002060"/>
              </a:solidFill>
              <a:effectLst/>
            </a:endParaRPr>
          </a:p>
        </p:txBody>
      </p:sp>
    </p:spTree>
    <p:extLst>
      <p:ext uri="{BB962C8B-B14F-4D97-AF65-F5344CB8AC3E}">
        <p14:creationId xmlns:p14="http://schemas.microsoft.com/office/powerpoint/2010/main" val="87224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rPr>
              <a:t>9- </a:t>
            </a:r>
            <a:r>
              <a:rPr lang="ar-EG" dirty="0">
                <a:solidFill>
                  <a:srgbClr val="002060"/>
                </a:solidFill>
                <a:effectLst/>
              </a:rPr>
              <a:t>هل تتوقع تغييرًا في علاقتك بالكتاب والقراءة بعد هذا الدرس؟</a:t>
            </a:r>
            <a:endParaRPr lang="en-US" dirty="0">
              <a:solidFill>
                <a:srgbClr val="002060"/>
              </a:solidFill>
              <a:effectLst/>
            </a:endParaRPr>
          </a:p>
        </p:txBody>
      </p:sp>
    </p:spTree>
    <p:extLst>
      <p:ext uri="{BB962C8B-B14F-4D97-AF65-F5344CB8AC3E}">
        <p14:creationId xmlns:p14="http://schemas.microsoft.com/office/powerpoint/2010/main" val="243408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259631" y="1268760"/>
            <a:ext cx="6624737" cy="10801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rgbClr val="002060"/>
                </a:solidFill>
              </a:rPr>
              <a:t>10- </a:t>
            </a:r>
            <a:r>
              <a:rPr lang="ar-EG" dirty="0">
                <a:solidFill>
                  <a:srgbClr val="002060"/>
                </a:solidFill>
                <a:effectLst/>
              </a:rPr>
              <a:t>في رأيك، ما هو أهم إجراء يجب اتخاذه للتشجيع على القراءة؟</a:t>
            </a:r>
            <a:endParaRPr lang="en-US" dirty="0">
              <a:solidFill>
                <a:srgbClr val="002060"/>
              </a:solidFill>
              <a:effectLst/>
            </a:endParaRPr>
          </a:p>
        </p:txBody>
      </p:sp>
    </p:spTree>
    <p:extLst>
      <p:ext uri="{BB962C8B-B14F-4D97-AF65-F5344CB8AC3E}">
        <p14:creationId xmlns:p14="http://schemas.microsoft.com/office/powerpoint/2010/main" val="351667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0A2D8AC-F8DE-4A3A-A8D4-2F5F27B656DE}"/>
              </a:ext>
            </a:extLst>
          </p:cNvPr>
          <p:cNvPicPr>
            <a:picLocks noChangeAspect="1"/>
          </p:cNvPicPr>
          <p:nvPr/>
        </p:nvPicPr>
        <p:blipFill>
          <a:blip r:embed="rId3"/>
          <a:stretch>
            <a:fillRect/>
          </a:stretch>
        </p:blipFill>
        <p:spPr>
          <a:xfrm rot="20943732">
            <a:off x="966422" y="3592341"/>
            <a:ext cx="1941040" cy="2290778"/>
          </a:xfrm>
          <a:prstGeom prst="rect">
            <a:avLst/>
          </a:prstGeom>
        </p:spPr>
      </p:pic>
      <p:sp>
        <p:nvSpPr>
          <p:cNvPr id="10" name="TextBox 2">
            <a:extLst>
              <a:ext uri="{FF2B5EF4-FFF2-40B4-BE49-F238E27FC236}">
                <a16:creationId xmlns:a16="http://schemas.microsoft.com/office/drawing/2014/main" id="{AF7610CA-AC5A-492B-AB67-45CCDF89CBF0}"/>
              </a:ext>
            </a:extLst>
          </p:cNvPr>
          <p:cNvSpPr txBox="1"/>
          <p:nvPr/>
        </p:nvSpPr>
        <p:spPr>
          <a:xfrm>
            <a:off x="704143" y="836712"/>
            <a:ext cx="7776865" cy="4524315"/>
          </a:xfrm>
          <a:prstGeom prst="rect">
            <a:avLst/>
          </a:prstGeom>
          <a:noFill/>
          <a:ln w="57150">
            <a:noFill/>
            <a:prstDash val="dashDot"/>
          </a:ln>
        </p:spPr>
        <p:txBody>
          <a:bodyPr wrap="square" rtlCol="0">
            <a:spAutoFit/>
          </a:bodyPr>
          <a:lstStyle/>
          <a:p>
            <a:r>
              <a:rPr lang="ar-EG" sz="3600" b="1" dirty="0"/>
              <a:t>لست أهوي القراءة لأكتب، ولا لأزداد عمرا في تقدير الحساب، وإنما أهوي القراءة لأن عندي حياة واحدة لا تكفيني، ولا تحرك كل ما في ضميري من بواعث الحركة.</a:t>
            </a:r>
            <a:endParaRPr lang="en-US" sz="3600" b="1" dirty="0"/>
          </a:p>
          <a:p>
            <a:r>
              <a:rPr lang="ar-EG" sz="3600" b="1" dirty="0"/>
              <a:t>والقراءة دون غيرها هي التي تعطيني أكثر من حياة واحده في مدي عمر الانسان الواحد. لأنها تزيد هذه الحياة من ناحية العمق، وإن كانت لا تطيلها بمقدار الحساب.</a:t>
            </a:r>
            <a:endParaRPr lang="en-US" sz="3600" b="1" dirty="0"/>
          </a:p>
        </p:txBody>
      </p:sp>
      <p:sp>
        <p:nvSpPr>
          <p:cNvPr id="11" name="مستطيل: زوايا مستديرة 10">
            <a:extLst>
              <a:ext uri="{FF2B5EF4-FFF2-40B4-BE49-F238E27FC236}">
                <a16:creationId xmlns:a16="http://schemas.microsoft.com/office/drawing/2014/main" id="{CF20B972-C0C3-4D2B-9D67-8E7B0A835FDE}"/>
              </a:ext>
            </a:extLst>
          </p:cNvPr>
          <p:cNvSpPr/>
          <p:nvPr/>
        </p:nvSpPr>
        <p:spPr>
          <a:xfrm>
            <a:off x="2747370" y="5796387"/>
            <a:ext cx="3690409"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أنا، عباس العقاد،2016م</a:t>
            </a:r>
          </a:p>
        </p:txBody>
      </p:sp>
    </p:spTree>
    <p:extLst>
      <p:ext uri="{BB962C8B-B14F-4D97-AF65-F5344CB8AC3E}">
        <p14:creationId xmlns:p14="http://schemas.microsoft.com/office/powerpoint/2010/main" val="12793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28FEA29-5DC8-4484-A20F-435DCB5B678E}"/>
              </a:ext>
            </a:extLst>
          </p:cNvPr>
          <p:cNvPicPr>
            <a:picLocks noChangeAspect="1"/>
          </p:cNvPicPr>
          <p:nvPr/>
        </p:nvPicPr>
        <p:blipFill>
          <a:blip r:embed="rId3"/>
          <a:stretch>
            <a:fillRect/>
          </a:stretch>
        </p:blipFill>
        <p:spPr>
          <a:xfrm rot="20943732">
            <a:off x="966422" y="3592341"/>
            <a:ext cx="1941040" cy="2290778"/>
          </a:xfrm>
          <a:prstGeom prst="rect">
            <a:avLst/>
          </a:prstGeom>
        </p:spPr>
      </p:pic>
      <p:sp>
        <p:nvSpPr>
          <p:cNvPr id="10" name="TextBox 2">
            <a:extLst>
              <a:ext uri="{FF2B5EF4-FFF2-40B4-BE49-F238E27FC236}">
                <a16:creationId xmlns:a16="http://schemas.microsoft.com/office/drawing/2014/main" id="{AF7610CA-AC5A-492B-AB67-45CCDF89CBF0}"/>
              </a:ext>
            </a:extLst>
          </p:cNvPr>
          <p:cNvSpPr txBox="1"/>
          <p:nvPr/>
        </p:nvSpPr>
        <p:spPr>
          <a:xfrm>
            <a:off x="683565" y="674399"/>
            <a:ext cx="7776865" cy="4832092"/>
          </a:xfrm>
          <a:prstGeom prst="rect">
            <a:avLst/>
          </a:prstGeom>
          <a:noFill/>
          <a:ln w="57150">
            <a:noFill/>
            <a:prstDash val="dashDot"/>
          </a:ln>
        </p:spPr>
        <p:txBody>
          <a:bodyPr wrap="square" rtlCol="0">
            <a:spAutoFit/>
          </a:bodyPr>
          <a:lstStyle/>
          <a:p>
            <a:r>
              <a:rPr lang="ar-EG" sz="2800" b="1" dirty="0"/>
              <a:t>فكرتك أنت فكرة واحدة. شعورك أنت شعور واحد. خيالك أنت خيال فرد إذا قصرته عليك، ولكنك إذا لاقيت بمفكرتك فكرة أخري، أو لاقيت بشعورك شعورا آخر، أو لاقيت بخيالك خيال غيرك، فليس قصارى الأمر أن الفكرة تصبح فكرتين، أو أن الشعور يصبح شعورين، أو أن الخيال يصبح خيالين. كلا، وإنما تصبح الفكرة بهذا التلاقي مئات من الفكر في القوة والعمق والامتداد....</a:t>
            </a:r>
            <a:endParaRPr lang="en-US" sz="2800" b="1" dirty="0"/>
          </a:p>
          <a:p>
            <a:r>
              <a:rPr lang="ar-EG" sz="2800" b="1" dirty="0"/>
              <a:t>لا أحب الكتب لأنني زاهد في الحياة، ولكنني أحب الكتب لأن حياة واحدة لا تكفيني. ومهما يأكل الانسان فإنه لن يأكل بأكثر من معدة واحدة، ومهما يلبس على غير جسد واحد، ومهما يتنقل في البلاد فإنه لا يستطيع أن يحل في مكانين، ولكنة بزاد الفكر والشعور والخيال يستطيع أن يجمع الحيوانات في عمر واحد.</a:t>
            </a:r>
            <a:endParaRPr lang="en-US" sz="2800" b="1" dirty="0"/>
          </a:p>
        </p:txBody>
      </p:sp>
      <p:sp>
        <p:nvSpPr>
          <p:cNvPr id="6" name="مستطيل: زوايا مستديرة 5">
            <a:extLst>
              <a:ext uri="{FF2B5EF4-FFF2-40B4-BE49-F238E27FC236}">
                <a16:creationId xmlns:a16="http://schemas.microsoft.com/office/drawing/2014/main" id="{5225B146-1212-4B51-A0E2-095FD7C4CD88}"/>
              </a:ext>
            </a:extLst>
          </p:cNvPr>
          <p:cNvSpPr/>
          <p:nvPr/>
        </p:nvSpPr>
        <p:spPr>
          <a:xfrm>
            <a:off x="2747370" y="5796387"/>
            <a:ext cx="3690409"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أنا، عباس العقاد،2016م</a:t>
            </a:r>
          </a:p>
        </p:txBody>
      </p:sp>
    </p:spTree>
    <p:extLst>
      <p:ext uri="{BB962C8B-B14F-4D97-AF65-F5344CB8AC3E}">
        <p14:creationId xmlns:p14="http://schemas.microsoft.com/office/powerpoint/2010/main" val="9772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5" y="674399"/>
            <a:ext cx="7776865" cy="1077218"/>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ar-EG" sz="3200" b="1" dirty="0"/>
              <a:t>"من لا يقرأ يعش حياة واحدة حتى لو تجاوز السبعين عاما، أما من يقرأ فيعيش خمسة آلاف عام"</a:t>
            </a:r>
            <a:endParaRPr lang="en-US" sz="3200" b="1" dirty="0"/>
          </a:p>
        </p:txBody>
      </p:sp>
      <p:sp>
        <p:nvSpPr>
          <p:cNvPr id="6" name="مستطيل: زوايا مستديرة 5">
            <a:extLst>
              <a:ext uri="{FF2B5EF4-FFF2-40B4-BE49-F238E27FC236}">
                <a16:creationId xmlns:a16="http://schemas.microsoft.com/office/drawing/2014/main" id="{5225B146-1212-4B51-A0E2-095FD7C4CD88}"/>
              </a:ext>
            </a:extLst>
          </p:cNvPr>
          <p:cNvSpPr/>
          <p:nvPr/>
        </p:nvSpPr>
        <p:spPr>
          <a:xfrm>
            <a:off x="838116" y="4955631"/>
            <a:ext cx="2117489"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جويس كارول </a:t>
            </a:r>
            <a:r>
              <a:rPr lang="ar-EG" sz="2000" b="1" dirty="0" err="1">
                <a:solidFill>
                  <a:schemeClr val="tx1"/>
                </a:solidFill>
              </a:rPr>
              <a:t>أوتس</a:t>
            </a:r>
            <a:endParaRPr lang="ar-EG" sz="2000" b="1" dirty="0">
              <a:solidFill>
                <a:schemeClr val="tx1"/>
              </a:solidFill>
            </a:endParaRPr>
          </a:p>
        </p:txBody>
      </p:sp>
      <p:sp>
        <p:nvSpPr>
          <p:cNvPr id="5" name="TextBox 2">
            <a:extLst>
              <a:ext uri="{FF2B5EF4-FFF2-40B4-BE49-F238E27FC236}">
                <a16:creationId xmlns:a16="http://schemas.microsoft.com/office/drawing/2014/main" id="{80D1A83C-E02F-4EEC-BB5E-26FFF23D6E63}"/>
              </a:ext>
            </a:extLst>
          </p:cNvPr>
          <p:cNvSpPr txBox="1"/>
          <p:nvPr/>
        </p:nvSpPr>
        <p:spPr>
          <a:xfrm>
            <a:off x="699543" y="3547609"/>
            <a:ext cx="7776865" cy="1200329"/>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ar-EG" sz="3600" b="1" dirty="0"/>
              <a:t>"القراءة هي الوسيلة الوحيدة الي تحيينا حياة الآخرين"</a:t>
            </a:r>
            <a:endParaRPr lang="en-US" sz="3600" b="1" dirty="0"/>
          </a:p>
        </p:txBody>
      </p:sp>
      <p:sp>
        <p:nvSpPr>
          <p:cNvPr id="7" name="مستطيل: زوايا مستديرة 6">
            <a:extLst>
              <a:ext uri="{FF2B5EF4-FFF2-40B4-BE49-F238E27FC236}">
                <a16:creationId xmlns:a16="http://schemas.microsoft.com/office/drawing/2014/main" id="{9DC9FE3B-9E8F-4A80-BA1A-725340A6EF3F}"/>
              </a:ext>
            </a:extLst>
          </p:cNvPr>
          <p:cNvSpPr/>
          <p:nvPr/>
        </p:nvSpPr>
        <p:spPr>
          <a:xfrm>
            <a:off x="838116" y="1922387"/>
            <a:ext cx="1325401"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err="1">
                <a:solidFill>
                  <a:schemeClr val="tx1"/>
                </a:solidFill>
              </a:rPr>
              <a:t>إمبرتو</a:t>
            </a:r>
            <a:r>
              <a:rPr lang="ar-EG" sz="2000" b="1" dirty="0">
                <a:solidFill>
                  <a:schemeClr val="tx1"/>
                </a:solidFill>
              </a:rPr>
              <a:t> إيكو</a:t>
            </a:r>
          </a:p>
        </p:txBody>
      </p:sp>
    </p:spTree>
    <p:extLst>
      <p:ext uri="{BB962C8B-B14F-4D97-AF65-F5344CB8AC3E}">
        <p14:creationId xmlns:p14="http://schemas.microsoft.com/office/powerpoint/2010/main" val="154590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9D67F7F-1381-429B-994E-A706DAE55D57}"/>
              </a:ext>
            </a:extLst>
          </p:cNvPr>
          <p:cNvGrpSpPr/>
          <p:nvPr/>
        </p:nvGrpSpPr>
        <p:grpSpPr>
          <a:xfrm>
            <a:off x="2036503" y="1052736"/>
            <a:ext cx="5070994" cy="4235698"/>
            <a:chOff x="2123728" y="620688"/>
            <a:chExt cx="5070994" cy="4235698"/>
          </a:xfrm>
        </p:grpSpPr>
        <p:pic>
          <p:nvPicPr>
            <p:cNvPr id="5" name="صورة 4">
              <a:extLst>
                <a:ext uri="{FF2B5EF4-FFF2-40B4-BE49-F238E27FC236}">
                  <a16:creationId xmlns:a16="http://schemas.microsoft.com/office/drawing/2014/main" id="{3844A8CE-3E7E-4904-9C42-BE877AFBE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1839" y="620688"/>
              <a:ext cx="4062883" cy="4062883"/>
            </a:xfrm>
            <a:prstGeom prst="rect">
              <a:avLst/>
            </a:prstGeom>
          </p:spPr>
        </p:pic>
        <p:sp>
          <p:nvSpPr>
            <p:cNvPr id="7" name="عنوان 1">
              <a:extLst>
                <a:ext uri="{FF2B5EF4-FFF2-40B4-BE49-F238E27FC236}">
                  <a16:creationId xmlns:a16="http://schemas.microsoft.com/office/drawing/2014/main" id="{B0A0A044-5B07-4061-8FD6-BC7548CE9DA0}"/>
                </a:ext>
              </a:extLst>
            </p:cNvPr>
            <p:cNvSpPr txBox="1">
              <a:spLocks/>
            </p:cNvSpPr>
            <p:nvPr/>
          </p:nvSpPr>
          <p:spPr>
            <a:xfrm>
              <a:off x="2123728" y="3933056"/>
              <a:ext cx="3959464" cy="923330"/>
            </a:xfrm>
            <a:prstGeom prst="rect">
              <a:avLst/>
            </a:prstGeom>
            <a:solidFill>
              <a:schemeClr val="accent5">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أفهم وأحلل</a:t>
              </a:r>
            </a:p>
          </p:txBody>
        </p:sp>
      </p:grpSp>
    </p:spTree>
    <p:extLst>
      <p:ext uri="{BB962C8B-B14F-4D97-AF65-F5344CB8AC3E}">
        <p14:creationId xmlns:p14="http://schemas.microsoft.com/office/powerpoint/2010/main" val="27203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2167</Words>
  <Application>Microsoft Office PowerPoint</Application>
  <PresentationFormat>عرض على الشاشة (4:3)</PresentationFormat>
  <Paragraphs>165</Paragraphs>
  <Slides>58</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58</vt:i4>
      </vt:variant>
    </vt:vector>
  </HeadingPairs>
  <TitlesOfParts>
    <vt:vector size="61" baseType="lpstr">
      <vt:lpstr>Arial</vt:lpstr>
      <vt:lpstr>Calibri</vt:lpstr>
      <vt:lpstr>نسق Office</vt:lpstr>
      <vt:lpstr>الدرس الأول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www.ien.edu.sa ٨ </dc:title>
  <dc:creator>Eman Adel</dc:creator>
  <cp:lastModifiedBy>4916</cp:lastModifiedBy>
  <cp:revision>138</cp:revision>
  <dcterms:created xsi:type="dcterms:W3CDTF">2020-12-01T14:21:27Z</dcterms:created>
  <dcterms:modified xsi:type="dcterms:W3CDTF">2021-09-25T13:06:33Z</dcterms:modified>
</cp:coreProperties>
</file>