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73" r:id="rId4"/>
    <p:sldId id="259" r:id="rId5"/>
    <p:sldId id="260" r:id="rId6"/>
    <p:sldId id="262" r:id="rId7"/>
    <p:sldId id="263" r:id="rId8"/>
    <p:sldId id="264" r:id="rId9"/>
    <p:sldId id="268" r:id="rId10"/>
    <p:sldId id="266" r:id="rId11"/>
    <p:sldId id="269" r:id="rId12"/>
    <p:sldId id="270" r:id="rId13"/>
    <p:sldId id="265" r:id="rId14"/>
    <p:sldId id="271" r:id="rId15"/>
    <p:sldId id="272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70" autoAdjust="0"/>
    <p:restoredTop sz="94608" autoAdjust="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947831-6104-405F-83FA-29DEFFD58FF9}" type="datetimeFigureOut">
              <a:rPr lang="ar-SA" smtClean="0"/>
              <a:pPr/>
              <a:t>26/02/42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EDDE16-D624-4C60-A870-A0F5C48169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831-6104-405F-83FA-29DEFFD58FF9}" type="datetimeFigureOut">
              <a:rPr lang="ar-SA" smtClean="0"/>
              <a:pPr/>
              <a:t>26/02/42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DE16-D624-4C60-A870-A0F5C48169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947831-6104-405F-83FA-29DEFFD58FF9}" type="datetimeFigureOut">
              <a:rPr lang="ar-SA" smtClean="0"/>
              <a:pPr/>
              <a:t>26/02/42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0EDDE16-D624-4C60-A870-A0F5C48169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831-6104-405F-83FA-29DEFFD58FF9}" type="datetimeFigureOut">
              <a:rPr lang="ar-SA" smtClean="0"/>
              <a:pPr/>
              <a:t>26/02/42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EDDE16-D624-4C60-A870-A0F5C48169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831-6104-405F-83FA-29DEFFD58FF9}" type="datetimeFigureOut">
              <a:rPr lang="ar-SA" smtClean="0"/>
              <a:pPr/>
              <a:t>26/02/42</a:t>
            </a:fld>
            <a:endParaRPr lang="ar-SA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0EDDE16-D624-4C60-A870-A0F5C48169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947831-6104-405F-83FA-29DEFFD58FF9}" type="datetimeFigureOut">
              <a:rPr lang="ar-SA" smtClean="0"/>
              <a:pPr/>
              <a:t>26/02/42</a:t>
            </a:fld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EDDE16-D624-4C60-A870-A0F5C48169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947831-6104-405F-83FA-29DEFFD58FF9}" type="datetimeFigureOut">
              <a:rPr lang="ar-SA" smtClean="0"/>
              <a:pPr/>
              <a:t>26/02/42</a:t>
            </a:fld>
            <a:endParaRPr lang="ar-SA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EDDE16-D624-4C60-A870-A0F5C48169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831-6104-405F-83FA-29DEFFD58FF9}" type="datetimeFigureOut">
              <a:rPr lang="ar-SA" smtClean="0"/>
              <a:pPr/>
              <a:t>26/02/42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EDDE16-D624-4C60-A870-A0F5C48169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831-6104-405F-83FA-29DEFFD58FF9}" type="datetimeFigureOut">
              <a:rPr lang="ar-SA" smtClean="0"/>
              <a:pPr/>
              <a:t>26/02/42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EDDE16-D624-4C60-A870-A0F5C48169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831-6104-405F-83FA-29DEFFD58FF9}" type="datetimeFigureOut">
              <a:rPr lang="ar-SA" smtClean="0"/>
              <a:pPr/>
              <a:t>26/02/42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EDDE16-D624-4C60-A870-A0F5C48169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947831-6104-405F-83FA-29DEFFD58FF9}" type="datetimeFigureOut">
              <a:rPr lang="ar-SA" smtClean="0"/>
              <a:pPr/>
              <a:t>26/02/42</a:t>
            </a:fld>
            <a:endParaRPr lang="ar-SA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0EDDE16-D624-4C60-A870-A0F5C481696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947831-6104-405F-83FA-29DEFFD58FF9}" type="datetimeFigureOut">
              <a:rPr lang="ar-SA" smtClean="0"/>
              <a:pPr/>
              <a:t>26/02/42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EDDE16-D624-4C60-A870-A0F5C481696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hyperlink" Target="https://youtu.be/kU2grPlOUF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Pictures\1442-01-09\video_2020-10-13_18-26-30.mp4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img_1435599143_7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186100" y="-2997460"/>
            <a:ext cx="2232248" cy="8604448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707904" y="1052736"/>
            <a:ext cx="25202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ar-SA" sz="4000" dirty="0" smtClean="0">
                <a:solidFill>
                  <a:schemeClr val="tx1"/>
                </a:solidFill>
              </a:rPr>
              <a:t>الوحدة</a:t>
            </a:r>
            <a:br>
              <a:rPr lang="ar-SA" sz="4000" dirty="0" smtClean="0">
                <a:solidFill>
                  <a:schemeClr val="tx1"/>
                </a:solidFill>
              </a:rPr>
            </a:br>
            <a:r>
              <a:rPr lang="ar-SA" sz="4000" dirty="0" smtClean="0">
                <a:solidFill>
                  <a:schemeClr val="tx1"/>
                </a:solidFill>
              </a:rPr>
              <a:t> الثانية 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6055568"/>
            <a:ext cx="2241104" cy="685800"/>
          </a:xfrm>
        </p:spPr>
        <p:txBody>
          <a:bodyPr/>
          <a:lstStyle/>
          <a:p>
            <a:pPr algn="r"/>
            <a:r>
              <a:rPr lang="ar-SA" dirty="0" smtClean="0">
                <a:solidFill>
                  <a:schemeClr val="tx1"/>
                </a:solidFill>
              </a:rPr>
              <a:t>  الدرس السادس  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7" name="صورة 6" descr="1.GIF"/>
          <p:cNvPicPr>
            <a:picLocks noChangeAspect="1"/>
          </p:cNvPicPr>
          <p:nvPr/>
        </p:nvPicPr>
        <p:blipFill>
          <a:blip r:embed="rId3" cstate="print"/>
          <a:srcRect l="3883" t="23974" r="6796" b="4103"/>
          <a:stretch>
            <a:fillRect/>
          </a:stretch>
        </p:blipFill>
        <p:spPr>
          <a:xfrm>
            <a:off x="6444208" y="2564904"/>
            <a:ext cx="2153039" cy="2808312"/>
          </a:xfrm>
          <a:prstGeom prst="rect">
            <a:avLst/>
          </a:prstGeom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1043608" y="3212976"/>
            <a:ext cx="4824536" cy="129614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anchor="b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الصبر</a:t>
            </a:r>
            <a:r>
              <a:rPr kumimoji="0" lang="ar-SA" sz="8000" b="1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والشكر </a:t>
            </a:r>
            <a:endParaRPr kumimoji="0" lang="ar-SA" sz="80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6055568"/>
            <a:ext cx="2241104" cy="685800"/>
          </a:xfrm>
        </p:spPr>
        <p:txBody>
          <a:bodyPr/>
          <a:lstStyle/>
          <a:p>
            <a:pPr algn="r"/>
            <a:r>
              <a:rPr lang="ar-SA" dirty="0" smtClean="0">
                <a:solidFill>
                  <a:schemeClr val="tx1"/>
                </a:solidFill>
              </a:rPr>
              <a:t>  الدرس السادس 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عنوان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2286000" y="2828836"/>
            <a:ext cx="4572000" cy="987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500"/>
              </a:spcAft>
            </a:pPr>
            <a:endParaRPr lang="ar-SA" b="0" dirty="0" smtClean="0"/>
          </a:p>
          <a:p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467544" y="1697613"/>
            <a:ext cx="8352928" cy="5160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ar-SA" sz="2000" b="1" i="0" u="none" strike="noStrike" dirty="0" smtClean="0">
                <a:solidFill>
                  <a:srgbClr val="A09E00"/>
                </a:solidFill>
                <a:latin typeface="Times New Roman"/>
              </a:rPr>
              <a:t>١</a:t>
            </a:r>
            <a:r>
              <a:rPr lang="ar-SA" sz="2000" b="1" i="0" u="none" strike="noStrike" dirty="0" smtClean="0">
                <a:solidFill>
                  <a:schemeClr val="bg1"/>
                </a:solidFill>
                <a:latin typeface="Times New Roman"/>
              </a:rPr>
              <a:t>- الرباط في سبيل الله</a:t>
            </a:r>
            <a:r>
              <a:rPr lang="ar-SA" sz="2000" b="1" i="0" u="none" strike="noStrike" dirty="0" smtClean="0">
                <a:solidFill>
                  <a:srgbClr val="A09E00"/>
                </a:solidFill>
                <a:latin typeface="Times New Roman"/>
              </a:rPr>
              <a:t>: من الأعمال العظيمة في الإسلام للدفاع</a:t>
            </a:r>
            <a:endParaRPr lang="ar-SA" sz="2000" b="1" dirty="0" smtClean="0"/>
          </a:p>
          <a:p>
            <a:pPr>
              <a:spcAft>
                <a:spcPts val="500"/>
              </a:spcAft>
            </a:pPr>
            <a:r>
              <a:rPr lang="ar-SA" sz="2000" b="1" i="0" u="none" strike="noStrike" dirty="0" smtClean="0">
                <a:solidFill>
                  <a:srgbClr val="929800"/>
                </a:solidFill>
                <a:latin typeface="Times New Roman"/>
              </a:rPr>
              <a:t>عن المملكة وعن الحرمين الشريفين وحفاظا على أرواح المواطنين والمقيمين </a:t>
            </a:r>
            <a:r>
              <a:rPr lang="ar-SA" sz="2000" b="1" i="0" u="none" strike="noStrike" dirty="0" err="1" smtClean="0">
                <a:solidFill>
                  <a:srgbClr val="929800"/>
                </a:solidFill>
                <a:latin typeface="Times New Roman"/>
              </a:rPr>
              <a:t>وحراستهم.</a:t>
            </a:r>
            <a:r>
              <a:rPr lang="ar-SA" sz="2000" b="1" i="0" u="none" strike="noStrike" dirty="0" smtClean="0">
                <a:solidFill>
                  <a:srgbClr val="929800"/>
                </a:solidFill>
                <a:latin typeface="Times New Roman"/>
              </a:rPr>
              <a:t> فالرباط في سبيل الله خير من قيام ليلة القدر عند الحجر الأسود، فقد جاء من حديث أبي هريرة </a:t>
            </a:r>
            <a:r>
              <a:rPr lang="ar-SA" sz="2000" b="1" dirty="0" smtClean="0">
                <a:solidFill>
                  <a:srgbClr val="929800"/>
                </a:solidFill>
                <a:latin typeface="Times New Roman"/>
              </a:rPr>
              <a:t>رضي الله </a:t>
            </a:r>
            <a:r>
              <a:rPr lang="ar-SA" sz="2000" b="1" dirty="0" err="1" smtClean="0">
                <a:solidFill>
                  <a:srgbClr val="929800"/>
                </a:solidFill>
                <a:latin typeface="Times New Roman"/>
              </a:rPr>
              <a:t>عنه </a:t>
            </a:r>
            <a:r>
              <a:rPr lang="ar-SA" sz="2000" b="1" i="0" u="none" strike="noStrike" dirty="0" err="1" smtClean="0">
                <a:solidFill>
                  <a:srgbClr val="929800"/>
                </a:solidFill>
                <a:latin typeface="Times New Roman"/>
              </a:rPr>
              <a:t> </a:t>
            </a:r>
            <a:r>
              <a:rPr lang="ar-SA" sz="2000" b="1" i="0" u="none" strike="noStrike" dirty="0" smtClean="0">
                <a:solidFill>
                  <a:srgbClr val="929800"/>
                </a:solidFill>
                <a:latin typeface="Times New Roman"/>
              </a:rPr>
              <a:t>:</a:t>
            </a:r>
            <a:r>
              <a:rPr lang="ar-SA" sz="2000" b="1" i="0" u="none" strike="noStrike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أن رسول الله صل الله عليه وسلم </a:t>
            </a:r>
            <a:r>
              <a:rPr lang="ar-SA" sz="2000" b="1" i="0" u="none" strike="noStrike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قال : </a:t>
            </a:r>
            <a:r>
              <a:rPr lang="ar-SA" sz="2000" b="1" i="0" u="none" strike="noStrike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« موقف ساعة في سبيل الله خير من قيام ليلة القدر </a:t>
            </a:r>
            <a:r>
              <a:rPr lang="ar-SA" sz="2000" b="1" i="0" u="none" strike="noStrike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عند</a:t>
            </a:r>
            <a:r>
              <a:rPr lang="ar-SA" sz="2000" b="1" i="0" u="none" strike="noStrike" dirty="0" err="1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الحجر</a:t>
            </a:r>
            <a:r>
              <a:rPr lang="ar-SA" sz="2000" b="1" i="0" u="none" strike="noStrike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 الأسود </a:t>
            </a:r>
          </a:p>
          <a:p>
            <a:pPr>
              <a:spcAft>
                <a:spcPts val="500"/>
              </a:spcAft>
            </a:pPr>
            <a:r>
              <a:rPr lang="ar-SA" sz="2000" b="1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                       </a:t>
            </a:r>
            <a:r>
              <a:rPr lang="ar-SA" sz="1400" b="1" i="0" u="none" strike="noStrike" dirty="0" smtClean="0">
                <a:solidFill>
                  <a:schemeClr val="bg1"/>
                </a:solidFill>
                <a:latin typeface="Arial"/>
              </a:rPr>
              <a:t>[ أخرجه ابن حبان </a:t>
            </a:r>
            <a:endParaRPr lang="ar-SA" sz="1400" b="1" dirty="0">
              <a:solidFill>
                <a:schemeClr val="bg1"/>
              </a:solidFill>
              <a:latin typeface="Arial"/>
            </a:endParaRPr>
          </a:p>
          <a:p>
            <a:pPr>
              <a:spcAft>
                <a:spcPts val="500"/>
              </a:spcAft>
            </a:pPr>
            <a:r>
              <a:rPr lang="ar-SA" sz="2000" b="1" i="0" u="none" strike="noStrike" dirty="0" smtClean="0">
                <a:solidFill>
                  <a:srgbClr val="8C9600"/>
                </a:solidFill>
                <a:latin typeface="Arial"/>
              </a:rPr>
              <a:t>2- </a:t>
            </a:r>
            <a:r>
              <a:rPr lang="ar-SA" sz="2000" b="1" i="0" u="none" strike="noStrike" dirty="0" smtClean="0">
                <a:solidFill>
                  <a:schemeClr val="bg1"/>
                </a:solidFill>
                <a:latin typeface="Arial"/>
              </a:rPr>
              <a:t>الرباط من الأعمال </a:t>
            </a:r>
            <a:r>
              <a:rPr lang="ar-SA" sz="2000" b="1" i="0" u="none" strike="noStrike" dirty="0" err="1" smtClean="0">
                <a:solidFill>
                  <a:schemeClr val="bg1"/>
                </a:solidFill>
                <a:latin typeface="Arial"/>
              </a:rPr>
              <a:t>المستمرة </a:t>
            </a:r>
            <a:r>
              <a:rPr lang="ar-SA" sz="2000" b="1" i="0" u="none" strike="noStrike" dirty="0" smtClean="0">
                <a:solidFill>
                  <a:srgbClr val="8C9600"/>
                </a:solidFill>
                <a:latin typeface="Arial"/>
              </a:rPr>
              <a:t>: التي يبقى ثوابها بعد الموت فالميت يختم له</a:t>
            </a:r>
            <a:endParaRPr lang="ar-SA" sz="2000" b="1" dirty="0" smtClean="0"/>
          </a:p>
          <a:p>
            <a:pPr>
              <a:spcAft>
                <a:spcPts val="500"/>
              </a:spcAft>
            </a:pPr>
            <a:r>
              <a:rPr lang="ar-SA" sz="2000" b="1" i="0" u="none" strike="noStrike" dirty="0" smtClean="0">
                <a:solidFill>
                  <a:srgbClr val="899300"/>
                </a:solidFill>
                <a:latin typeface="Arial"/>
              </a:rPr>
              <a:t>على عمله إلا المرابط في سبيل الله، فعمله مستمر حتى بعد مماته.</a:t>
            </a:r>
          </a:p>
          <a:p>
            <a:pPr>
              <a:spcAft>
                <a:spcPts val="500"/>
              </a:spcAft>
            </a:pPr>
            <a:endParaRPr lang="ar-SA" sz="2000" b="1" dirty="0">
              <a:solidFill>
                <a:srgbClr val="899300"/>
              </a:solidFill>
              <a:latin typeface="Arial"/>
            </a:endParaRPr>
          </a:p>
          <a:p>
            <a:pPr>
              <a:spcAft>
                <a:spcPts val="500"/>
              </a:spcAft>
            </a:pPr>
            <a:r>
              <a:rPr lang="ar-SA" sz="2000" b="1" i="0" u="none" strike="noStrike" dirty="0" smtClean="0">
                <a:solidFill>
                  <a:srgbClr val="899300"/>
                </a:solidFill>
                <a:latin typeface="Arial"/>
              </a:rPr>
              <a:t> ٣- </a:t>
            </a:r>
            <a:r>
              <a:rPr lang="ar-SA" sz="2000" b="1" i="0" u="none" strike="noStrike" dirty="0" smtClean="0">
                <a:solidFill>
                  <a:schemeClr val="bg1"/>
                </a:solidFill>
                <a:latin typeface="Arial"/>
              </a:rPr>
              <a:t>المرابط يؤمن من الفتان في </a:t>
            </a:r>
            <a:r>
              <a:rPr lang="ar-SA" sz="2000" b="1" i="0" u="none" strike="noStrike" dirty="0" err="1" smtClean="0">
                <a:solidFill>
                  <a:schemeClr val="bg1"/>
                </a:solidFill>
                <a:latin typeface="Arial"/>
              </a:rPr>
              <a:t>قبره </a:t>
            </a:r>
            <a:r>
              <a:rPr lang="ar-SA" sz="2000" b="1" i="0" u="none" strike="noStrike" dirty="0" smtClean="0">
                <a:solidFill>
                  <a:srgbClr val="899300"/>
                </a:solidFill>
                <a:latin typeface="Arial"/>
              </a:rPr>
              <a:t>: وقد روى أبو هريرة رضي الله عنه عن</a:t>
            </a:r>
            <a:r>
              <a:rPr lang="ar-SA" sz="2000" b="1" dirty="0"/>
              <a:t> </a:t>
            </a:r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رسول الله صل الله عليه </a:t>
            </a:r>
            <a:r>
              <a:rPr lang="ar-SA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وسلم </a:t>
            </a:r>
            <a:r>
              <a:rPr lang="ar-SA" sz="2000" b="1" i="0" u="none" strike="noStrike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: </a:t>
            </a:r>
            <a:r>
              <a:rPr lang="ar-SA" sz="2000" b="1" i="0" u="none" strike="noStrike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( من مات مرابطا في سبيل الله أجري عليه أجر عمله الصالح الذي كان يعمل، وأجري عليه رزقه، وأمن من الفتان، وبعثه الله يوم القيامة آمنا من الفزع </a:t>
            </a:r>
            <a:r>
              <a:rPr lang="ar-SA" sz="2000" b="1" i="0" u="none" strike="noStrike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الأكبر،</a:t>
            </a:r>
            <a:r>
              <a:rPr lang="ar-SA" sz="2000" b="1" i="0" u="none" strike="noStrike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</a:p>
          <a:p>
            <a:pPr>
              <a:spcAft>
                <a:spcPts val="500"/>
              </a:spcAft>
            </a:pPr>
            <a:r>
              <a:rPr lang="ar-SA" sz="20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ar-SA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                                                                             </a:t>
            </a:r>
            <a:r>
              <a:rPr lang="ar-SA" sz="1400" b="1" i="0" u="none" strike="noStrike" dirty="0" smtClean="0">
                <a:solidFill>
                  <a:schemeClr val="bg1"/>
                </a:solidFill>
                <a:latin typeface="Times New Roman"/>
              </a:rPr>
              <a:t>[رواه ابن </a:t>
            </a:r>
            <a:r>
              <a:rPr lang="ar-SA" sz="1400" b="1" i="0" u="none" strike="noStrike" dirty="0" err="1" smtClean="0">
                <a:solidFill>
                  <a:schemeClr val="bg1"/>
                </a:solidFill>
                <a:latin typeface="Times New Roman"/>
              </a:rPr>
              <a:t>ماجة .</a:t>
            </a:r>
            <a:endParaRPr lang="ar-SA" sz="1400" b="1" dirty="0" smtClean="0">
              <a:solidFill>
                <a:schemeClr val="bg1"/>
              </a:solidFill>
            </a:endParaRPr>
          </a:p>
          <a:p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pic>
        <p:nvPicPr>
          <p:cNvPr id="9" name="صورة 8" descr="img_1355588859_892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8000" contrast="60000"/>
          </a:blip>
          <a:stretch>
            <a:fillRect/>
          </a:stretch>
        </p:blipFill>
        <p:spPr>
          <a:xfrm>
            <a:off x="4486088" y="-7977"/>
            <a:ext cx="4657912" cy="170878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5220072" y="908720"/>
            <a:ext cx="26452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من معاني الحديث وإرشاداته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tm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6055568"/>
            <a:ext cx="2241104" cy="685800"/>
          </a:xfrm>
        </p:spPr>
        <p:txBody>
          <a:bodyPr/>
          <a:lstStyle/>
          <a:p>
            <a:pPr algn="r"/>
            <a:r>
              <a:rPr lang="ar-SA" dirty="0" smtClean="0">
                <a:solidFill>
                  <a:schemeClr val="tx1"/>
                </a:solidFill>
              </a:rPr>
              <a:t>  الدرس السادس 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عنوان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pic>
        <p:nvPicPr>
          <p:cNvPr id="7" name="صورة 6" descr="ØµÙØ±Ø© Ø°Ø§Øª ØµÙØ©"/>
          <p:cNvPicPr/>
          <p:nvPr/>
        </p:nvPicPr>
        <p:blipFill>
          <a:blip r:embed="rId2" cstate="print">
            <a:lum bright="-24000" contrast="4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008112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صورة 11" descr="photo_2020-10-13_17-40-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556792"/>
            <a:ext cx="7776864" cy="3733006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2483768" y="3140968"/>
            <a:ext cx="5400600" cy="194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ar-SA" sz="4000" b="0" i="0" u="none" strike="noStrike" dirty="0" smtClean="0">
                <a:solidFill>
                  <a:srgbClr val="FF0000"/>
                </a:solidFill>
                <a:latin typeface="Arial" pitchFamily="34" charset="0"/>
                <a:cs typeface="Akhbar MT" pitchFamily="2" charset="-78"/>
              </a:rPr>
              <a:t>لماذا يستمر عمل المرابط الذي كان يعمله في الدنيا حتى بعد </a:t>
            </a:r>
            <a:r>
              <a:rPr lang="ar-SA" sz="4000" b="0" i="0" u="none" strike="noStrike" dirty="0" err="1" smtClean="0">
                <a:solidFill>
                  <a:srgbClr val="FF0000"/>
                </a:solidFill>
                <a:latin typeface="Arial" pitchFamily="34" charset="0"/>
                <a:cs typeface="Akhbar MT" pitchFamily="2" charset="-78"/>
              </a:rPr>
              <a:t>مماته؟</a:t>
            </a:r>
            <a:endParaRPr lang="ar-SA" sz="4000" b="0" dirty="0" smtClean="0">
              <a:solidFill>
                <a:srgbClr val="FF0000"/>
              </a:solidFill>
              <a:latin typeface="Arial" pitchFamily="34" charset="0"/>
              <a:cs typeface="Akhbar MT" pitchFamily="2" charset="-78"/>
            </a:endParaRPr>
          </a:p>
          <a:p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14" name="مستطيل 13"/>
          <p:cNvSpPr/>
          <p:nvPr/>
        </p:nvSpPr>
        <p:spPr>
          <a:xfrm>
            <a:off x="1835696" y="476672"/>
            <a:ext cx="51415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بالتعاون مع زميلتك  اجيبي عما يلي    </a:t>
            </a:r>
            <a:endParaRPr lang="ar-S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6055568"/>
            <a:ext cx="2241104" cy="685800"/>
          </a:xfrm>
        </p:spPr>
        <p:txBody>
          <a:bodyPr/>
          <a:lstStyle/>
          <a:p>
            <a:pPr algn="r"/>
            <a:r>
              <a:rPr lang="ar-SA" dirty="0" smtClean="0">
                <a:solidFill>
                  <a:schemeClr val="tx1"/>
                </a:solidFill>
              </a:rPr>
              <a:t>  الدرس السادس 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عنوان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pic>
        <p:nvPicPr>
          <p:cNvPr id="7" name="صورة 6" descr="ØµÙØ±Ø© Ø°Ø§Øª ØµÙØ©"/>
          <p:cNvPicPr/>
          <p:nvPr/>
        </p:nvPicPr>
        <p:blipFill>
          <a:blip r:embed="rId3" cstate="print">
            <a:lum bright="-24000" contrast="4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1008112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ستطيل 10"/>
          <p:cNvSpPr/>
          <p:nvPr/>
        </p:nvSpPr>
        <p:spPr>
          <a:xfrm>
            <a:off x="1835696" y="404664"/>
            <a:ext cx="51415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بالتعاون مع زميلتك  اجيبي عما يلي    </a:t>
            </a:r>
            <a:endParaRPr lang="ar-S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 descr="photo_2020-10-13_17-40-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556792"/>
            <a:ext cx="5760640" cy="2765190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3635896" y="2636912"/>
            <a:ext cx="3888432" cy="1572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ar-SA" sz="2800" b="1" i="0" u="none" strike="noStrike" dirty="0" smtClean="0">
                <a:solidFill>
                  <a:srgbClr val="FF0000"/>
                </a:solidFill>
                <a:latin typeface="Arial" pitchFamily="34" charset="0"/>
                <a:cs typeface="Akhbar MT" pitchFamily="2" charset="-78"/>
              </a:rPr>
              <a:t>لماذا يستمر عمل المرابط الذي كان يعمله في الدنيا حتى بعد </a:t>
            </a:r>
            <a:r>
              <a:rPr lang="ar-SA" sz="2800" b="1" i="0" u="none" strike="noStrike" dirty="0" err="1" smtClean="0">
                <a:solidFill>
                  <a:srgbClr val="FF0000"/>
                </a:solidFill>
                <a:latin typeface="Arial" pitchFamily="34" charset="0"/>
                <a:cs typeface="Akhbar MT" pitchFamily="2" charset="-78"/>
              </a:rPr>
              <a:t>مماته؟</a:t>
            </a:r>
            <a:endParaRPr lang="ar-SA" sz="2800" b="1" dirty="0" smtClean="0">
              <a:solidFill>
                <a:srgbClr val="FF0000"/>
              </a:solidFill>
              <a:latin typeface="Arial" pitchFamily="34" charset="0"/>
              <a:cs typeface="Akhbar MT" pitchFamily="2" charset="-78"/>
            </a:endParaRPr>
          </a:p>
          <a:p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grpSp>
        <p:nvGrpSpPr>
          <p:cNvPr id="8" name="مجموعة 7"/>
          <p:cNvGrpSpPr>
            <a:grpSpLocks/>
          </p:cNvGrpSpPr>
          <p:nvPr/>
        </p:nvGrpSpPr>
        <p:grpSpPr bwMode="auto">
          <a:xfrm>
            <a:off x="611560" y="4293096"/>
            <a:ext cx="8657059" cy="1928812"/>
            <a:chOff x="1857356" y="4000504"/>
            <a:chExt cx="6260293" cy="2214578"/>
          </a:xfrm>
        </p:grpSpPr>
        <p:sp>
          <p:nvSpPr>
            <p:cNvPr id="9" name="مخطط انسيابي: معالجة متعاقبة 8"/>
            <p:cNvSpPr/>
            <p:nvPr/>
          </p:nvSpPr>
          <p:spPr>
            <a:xfrm>
              <a:off x="1857356" y="4288536"/>
              <a:ext cx="5414994" cy="1640794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pic>
          <p:nvPicPr>
            <p:cNvPr id="10" name="صورة 9" descr="72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0541" y="4000504"/>
              <a:ext cx="1457108" cy="2214578"/>
            </a:xfrm>
            <a:prstGeom prst="star8">
              <a:avLst/>
            </a:prstGeom>
          </p:spPr>
        </p:pic>
      </p:grpSp>
      <p:sp>
        <p:nvSpPr>
          <p:cNvPr id="14" name="مستطيل 13"/>
          <p:cNvSpPr/>
          <p:nvPr/>
        </p:nvSpPr>
        <p:spPr>
          <a:xfrm>
            <a:off x="1244696" y="4869160"/>
            <a:ext cx="5990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لأنه بذل روحه ونفسه في سبيل الله حفاظاً على أرواح </a:t>
            </a:r>
          </a:p>
          <a:p>
            <a:pPr lvl="0" algn="ctr"/>
            <a:r>
              <a:rPr lang="ar-SA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المسلمين ولحراستهم فاستحق أن يستمر ثواب عمله حتى بعد موته </a:t>
            </a:r>
            <a:endParaRPr lang="ar-SA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بلب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6055568"/>
            <a:ext cx="2241104" cy="685800"/>
          </a:xfrm>
        </p:spPr>
        <p:txBody>
          <a:bodyPr/>
          <a:lstStyle/>
          <a:p>
            <a:pPr algn="r"/>
            <a:r>
              <a:rPr lang="ar-SA" dirty="0" smtClean="0">
                <a:solidFill>
                  <a:schemeClr val="tx1"/>
                </a:solidFill>
              </a:rPr>
              <a:t>  الدرس السادس 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7504" y="2132856"/>
            <a:ext cx="8280920" cy="163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ar-SA" b="1" i="0" u="none" strike="noStrike" dirty="0" smtClean="0">
                <a:solidFill>
                  <a:srgbClr val="946F00"/>
                </a:solidFill>
                <a:latin typeface="Arial"/>
              </a:rPr>
              <a:t>               </a:t>
            </a:r>
            <a:r>
              <a:rPr lang="ar-SA" b="1" i="0" u="none" strike="noStrike" dirty="0" smtClean="0">
                <a:solidFill>
                  <a:schemeClr val="accent1"/>
                </a:solidFill>
                <a:latin typeface="Arial"/>
              </a:rPr>
              <a:t>و أدعو للمرابطين على حدود المملكة ولقوات الأمن الساهرة على أمن البلاد والعباد بأن الله يحفظهم</a:t>
            </a:r>
            <a:r>
              <a:rPr lang="ar-SA" b="1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ar-SA" b="1" dirty="0" smtClean="0">
                <a:solidFill>
                  <a:schemeClr val="accent1"/>
                </a:solidFill>
              </a:rPr>
              <a:t>وينصرهم </a:t>
            </a:r>
            <a:r>
              <a:rPr lang="ar-SA" sz="2000" b="1" dirty="0">
                <a:solidFill>
                  <a:schemeClr val="accent1"/>
                </a:solidFill>
                <a:latin typeface="Times New Roman"/>
              </a:rPr>
              <a:t>و أقرأ عن دور المرابطين على حدود المملكة وأتحدث عن بطولاتهم.</a:t>
            </a:r>
            <a:endParaRPr lang="ar-SA" sz="2000" b="1" dirty="0">
              <a:solidFill>
                <a:schemeClr val="accent1"/>
              </a:solidFill>
            </a:endParaRPr>
          </a:p>
          <a:p>
            <a:pPr>
              <a:spcAft>
                <a:spcPts val="500"/>
              </a:spcAft>
            </a:pPr>
            <a:endParaRPr lang="ar-SA" b="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pic>
        <p:nvPicPr>
          <p:cNvPr id="8" name="صورة 7" descr="img_1355587405_12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5738" y="188640"/>
            <a:ext cx="2638262" cy="213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7092280" y="1124744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ar-SA" b="1" i="0" u="none" strike="noStrike" dirty="0" smtClean="0">
                <a:latin typeface="Arial"/>
              </a:rPr>
              <a:t> تطبيقات سلوكية</a:t>
            </a:r>
            <a:endParaRPr lang="ar-SA" b="0" dirty="0" smtClean="0"/>
          </a:p>
        </p:txBody>
      </p:sp>
      <p:sp>
        <p:nvSpPr>
          <p:cNvPr id="12" name="عنوان 5"/>
          <p:cNvSpPr>
            <a:spLocks noGrp="1"/>
          </p:cNvSpPr>
          <p:nvPr>
            <p:ph type="ctrTitle"/>
          </p:nvPr>
        </p:nvSpPr>
        <p:spPr>
          <a:xfrm>
            <a:off x="3419872" y="4797152"/>
            <a:ext cx="4752528" cy="1080120"/>
          </a:xfrm>
        </p:spPr>
        <p:txBody>
          <a:bodyPr>
            <a:normAutofit fontScale="90000"/>
          </a:bodyPr>
          <a:lstStyle/>
          <a:p>
            <a:pPr algn="ctr">
              <a:spcAft>
                <a:spcPts val="500"/>
              </a:spcAft>
            </a:pPr>
            <a:r>
              <a:rPr lang="ar-SA" sz="2000" b="1" dirty="0" smtClean="0"/>
              <a:t/>
            </a:r>
            <a:br>
              <a:rPr lang="ar-SA" sz="2000" b="1" dirty="0" smtClean="0"/>
            </a:b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4355976" y="37170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b="1" dirty="0" smtClean="0">
                <a:solidFill>
                  <a:schemeClr val="accent6">
                    <a:lumMod val="25000"/>
                  </a:schemeClr>
                </a:solidFill>
                <a:latin typeface="Arial"/>
              </a:rPr>
              <a:t>جنود مرابطون يتناولون الإفطار في شهر رمضان المبارك مع صاحب السمو الملكي</a:t>
            </a:r>
            <a:r>
              <a:rPr lang="ar-SA" b="1" dirty="0" smtClean="0">
                <a:solidFill>
                  <a:schemeClr val="accent6">
                    <a:lumMod val="25000"/>
                  </a:schemeClr>
                </a:solidFill>
              </a:rPr>
              <a:t/>
            </a:r>
            <a:br>
              <a:rPr lang="ar-SA" b="1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ar-SA" b="1" dirty="0" smtClean="0">
                <a:solidFill>
                  <a:schemeClr val="accent6">
                    <a:lumMod val="25000"/>
                  </a:schemeClr>
                </a:solidFill>
                <a:latin typeface="Arial"/>
              </a:rPr>
              <a:t>ولي العهد الأمير محمد بن سلمان حفظه </a:t>
            </a:r>
            <a:r>
              <a:rPr lang="ar-SA" b="1" dirty="0" err="1" smtClean="0">
                <a:solidFill>
                  <a:schemeClr val="accent6">
                    <a:lumMod val="25000"/>
                  </a:schemeClr>
                </a:solidFill>
                <a:latin typeface="Arial"/>
              </a:rPr>
              <a:t>الله .</a:t>
            </a:r>
            <a:endParaRPr lang="ar-SA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14" name="صورة 13" descr="4.GIF"/>
          <p:cNvPicPr>
            <a:picLocks noChangeAspect="1"/>
          </p:cNvPicPr>
          <p:nvPr/>
        </p:nvPicPr>
        <p:blipFill>
          <a:blip r:embed="rId4" cstate="print"/>
          <a:srcRect l="26824" t="51454" r="21857" b="19470"/>
          <a:stretch>
            <a:fillRect/>
          </a:stretch>
        </p:blipFill>
        <p:spPr>
          <a:xfrm>
            <a:off x="1043608" y="3284984"/>
            <a:ext cx="3240360" cy="2090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>
            <a:grpSpLocks/>
          </p:cNvGrpSpPr>
          <p:nvPr/>
        </p:nvGrpSpPr>
        <p:grpSpPr bwMode="auto">
          <a:xfrm>
            <a:off x="683568" y="2852936"/>
            <a:ext cx="8657059" cy="3024336"/>
            <a:chOff x="1857356" y="4000504"/>
            <a:chExt cx="6260293" cy="2214578"/>
          </a:xfrm>
        </p:grpSpPr>
        <p:sp>
          <p:nvSpPr>
            <p:cNvPr id="8" name="مخطط انسيابي: معالجة متعاقبة 7"/>
            <p:cNvSpPr/>
            <p:nvPr/>
          </p:nvSpPr>
          <p:spPr>
            <a:xfrm>
              <a:off x="1857356" y="4288536"/>
              <a:ext cx="5414994" cy="1640794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/>
            </a:p>
          </p:txBody>
        </p:sp>
        <p:pic>
          <p:nvPicPr>
            <p:cNvPr id="9" name="صورة 8" descr="72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0541" y="4000504"/>
              <a:ext cx="1457108" cy="2214578"/>
            </a:xfrm>
            <a:prstGeom prst="star8">
              <a:avLst/>
            </a:prstGeom>
          </p:spPr>
        </p:pic>
      </p:grp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6055568"/>
            <a:ext cx="2241104" cy="685800"/>
          </a:xfrm>
        </p:spPr>
        <p:txBody>
          <a:bodyPr/>
          <a:lstStyle/>
          <a:p>
            <a:pPr algn="r"/>
            <a:r>
              <a:rPr lang="ar-SA" dirty="0" smtClean="0">
                <a:solidFill>
                  <a:schemeClr val="tx1"/>
                </a:solidFill>
              </a:rPr>
              <a:t>  الدرس السادس 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عنوان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755576" y="3356992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 err="1" smtClean="0">
                <a:solidFill>
                  <a:srgbClr val="4163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للإستزادة</a:t>
            </a:r>
            <a:r>
              <a:rPr lang="ar-SA" sz="4000" b="1" dirty="0" smtClean="0">
                <a:solidFill>
                  <a:srgbClr val="4163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sz="4000" b="1" dirty="0" err="1" smtClean="0">
                <a:solidFill>
                  <a:srgbClr val="4163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ar-SA" sz="4000" b="1" dirty="0" smtClean="0">
              <a:solidFill>
                <a:srgbClr val="4163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SA" sz="4000" b="1" dirty="0" smtClean="0">
                <a:solidFill>
                  <a:srgbClr val="4163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ابحثي عن  الأحاديث </a:t>
            </a:r>
            <a:r>
              <a:rPr lang="ar-SA" sz="4000" b="1" dirty="0" smtClean="0">
                <a:solidFill>
                  <a:srgbClr val="4163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الأدلة </a:t>
            </a:r>
            <a:r>
              <a:rPr lang="ar-SA" sz="4000" b="1" dirty="0" smtClean="0">
                <a:solidFill>
                  <a:srgbClr val="4163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على أجر المرابطين في سبيل الله </a:t>
            </a:r>
            <a:endParaRPr lang="ar-SA" sz="4000" dirty="0">
              <a:solidFill>
                <a:srgbClr val="FF0000"/>
              </a:solidFill>
            </a:endParaRPr>
          </a:p>
        </p:txBody>
      </p:sp>
      <p:pic>
        <p:nvPicPr>
          <p:cNvPr id="10" name="صورة 9" descr="img_1355588859_86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"/>
            <a:ext cx="3779912" cy="265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ستطيل 10"/>
          <p:cNvSpPr/>
          <p:nvPr/>
        </p:nvSpPr>
        <p:spPr>
          <a:xfrm>
            <a:off x="5760577" y="764704"/>
            <a:ext cx="25558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ar-SA" sz="3000" b="1" i="0" u="none" strike="noStrike" dirty="0" smtClean="0">
                <a:latin typeface="Arial"/>
              </a:rPr>
              <a:t>قياس المهارات العليا</a:t>
            </a:r>
            <a:endParaRPr lang="ar-SA" sz="3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بلب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6055568"/>
            <a:ext cx="2241104" cy="685800"/>
          </a:xfrm>
        </p:spPr>
        <p:txBody>
          <a:bodyPr/>
          <a:lstStyle/>
          <a:p>
            <a:pPr algn="r"/>
            <a:r>
              <a:rPr lang="ar-SA" dirty="0" smtClean="0">
                <a:solidFill>
                  <a:schemeClr val="tx1"/>
                </a:solidFill>
              </a:rPr>
              <a:t>  الدرس السادس 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عنوان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pic>
        <p:nvPicPr>
          <p:cNvPr id="7" name="صورة 6" descr="photo_2020-10-13_18-14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844824"/>
            <a:ext cx="4519786" cy="3947753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779912" y="3356992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000" b="1" dirty="0" smtClean="0">
                <a:solidFill>
                  <a:schemeClr val="bg1"/>
                </a:solidFill>
              </a:rPr>
              <a:t>التقويم؟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8" name="صورة 7" descr="تنزي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420888"/>
            <a:ext cx="4090131" cy="1615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8784976" cy="48965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ar-SA" dirty="0" smtClean="0"/>
          </a:p>
          <a:p>
            <a:r>
              <a:rPr lang="ar-SA" dirty="0" smtClean="0"/>
              <a:t>مقطع </a:t>
            </a:r>
            <a:r>
              <a:rPr lang="ar-SA" dirty="0" err="1" smtClean="0"/>
              <a:t>فيديو  </a:t>
            </a:r>
            <a:r>
              <a:rPr lang="ar-SA" dirty="0" smtClean="0"/>
              <a:t>/ صور </a:t>
            </a:r>
          </a:p>
          <a:p>
            <a:r>
              <a:rPr lang="en-US" dirty="0" smtClean="0">
                <a:hlinkClick r:id="rId2"/>
              </a:rPr>
              <a:t>https://youtu.be/kU2grPlOUFk</a:t>
            </a:r>
            <a:endParaRPr lang="en-US" dirty="0" smtClean="0"/>
          </a:p>
          <a:p>
            <a:pPr>
              <a:buNone/>
            </a:pPr>
            <a:r>
              <a:rPr lang="ar-SA" dirty="0" smtClean="0"/>
              <a:t>  </a:t>
            </a:r>
            <a:endParaRPr lang="en-US" dirty="0" smtClean="0"/>
          </a:p>
          <a:p>
            <a:endParaRPr lang="ar-SA" dirty="0" smtClean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36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ar-SA" sz="2000" dirty="0" smtClean="0"/>
              <a:t>                                                من خلال مشاهدتك للمقطع والصور ماذا تتوقعين درسنا اليوم </a:t>
            </a:r>
            <a:endParaRPr lang="ar-SA" sz="2000" dirty="0"/>
          </a:p>
        </p:txBody>
      </p:sp>
      <p:pic>
        <p:nvPicPr>
          <p:cNvPr id="4" name="صورة 3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725144"/>
            <a:ext cx="1416050" cy="143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717032"/>
            <a:ext cx="1803400" cy="112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3732232"/>
            <a:ext cx="3744416" cy="1854601"/>
          </a:xfrm>
          <a:prstGeom prst="rect">
            <a:avLst/>
          </a:prstGeom>
        </p:spPr>
      </p:pic>
      <p:pic>
        <p:nvPicPr>
          <p:cNvPr id="6" name="صورة 5" descr="images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5085184"/>
            <a:ext cx="1771650" cy="1149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ستطيل 7"/>
          <p:cNvSpPr/>
          <p:nvPr/>
        </p:nvSpPr>
        <p:spPr>
          <a:xfrm>
            <a:off x="6458801" y="364594"/>
            <a:ext cx="2433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استراتيجية العصف الذهني </a:t>
            </a:r>
            <a:endParaRPr kumimoji="0" lang="ar-SA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8871" y="260649"/>
            <a:ext cx="774486" cy="576064"/>
          </a:xfrm>
          <a:prstGeom prst="rect">
            <a:avLst/>
          </a:prstGeom>
        </p:spPr>
      </p:pic>
      <p:pic>
        <p:nvPicPr>
          <p:cNvPr id="11" name="عنصر نائب للمحتوى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20888"/>
            <a:ext cx="885751" cy="756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8784976" cy="48965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ar-SA" dirty="0" smtClean="0"/>
          </a:p>
          <a:p>
            <a:endParaRPr lang="ar-SA" dirty="0" smtClean="0"/>
          </a:p>
          <a:p>
            <a:endParaRPr lang="en-US" dirty="0" smtClean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36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ar-SA" sz="2000" dirty="0" smtClean="0"/>
              <a:t>                                                من خلال مشاهدتك للمقطع والصور ماذا تتوقعين درسنا اليوم </a:t>
            </a:r>
            <a:endParaRPr lang="ar-SA" sz="2000" dirty="0"/>
          </a:p>
        </p:txBody>
      </p:sp>
      <p:sp>
        <p:nvSpPr>
          <p:cNvPr id="8" name="مستطيل 7"/>
          <p:cNvSpPr/>
          <p:nvPr/>
        </p:nvSpPr>
        <p:spPr>
          <a:xfrm>
            <a:off x="6458801" y="364594"/>
            <a:ext cx="2433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استراتيجية العصف الذهني </a:t>
            </a:r>
            <a:endParaRPr kumimoji="0" lang="ar-SA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8871" y="260649"/>
            <a:ext cx="774486" cy="576064"/>
          </a:xfrm>
          <a:prstGeom prst="rect">
            <a:avLst/>
          </a:prstGeom>
        </p:spPr>
      </p:pic>
      <p:pic>
        <p:nvPicPr>
          <p:cNvPr id="10" name="video_2020-10-13_18-26-3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2060848"/>
            <a:ext cx="8280920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 descr="img_1355588859_892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8000" contrast="60000"/>
          </a:blip>
          <a:stretch>
            <a:fillRect/>
          </a:stretch>
        </p:blipFill>
        <p:spPr>
          <a:xfrm>
            <a:off x="2952328" y="-7977"/>
            <a:ext cx="6228184" cy="2284849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7200800" cy="936104"/>
          </a:xfrm>
        </p:spPr>
        <p:txBody>
          <a:bodyPr>
            <a:normAutofit/>
          </a:bodyPr>
          <a:lstStyle/>
          <a:p>
            <a:pPr algn="r"/>
            <a:r>
              <a:rPr lang="ar-SA" dirty="0" smtClean="0">
                <a:solidFill>
                  <a:schemeClr val="tx1"/>
                </a:solidFill>
              </a:rPr>
              <a:t>الرباط في سبيل الله              </a:t>
            </a:r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</a:rPr>
              <a:t>تمهيد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endParaRPr 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ar-SA" sz="5400" dirty="0" smtClean="0"/>
              <a:t> </a:t>
            </a:r>
            <a:endParaRPr lang="ar-SA" sz="5400" dirty="0"/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1043608" y="3212976"/>
            <a:ext cx="4824536" cy="129614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anchor="b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971600" y="2413338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الرباط في سبيل الله من أعظم </a:t>
            </a:r>
            <a:r>
              <a:rPr lang="ar-SA" sz="2800" dirty="0" err="1">
                <a:solidFill>
                  <a:schemeClr val="bg1"/>
                </a:solidFill>
              </a:rPr>
              <a:t>القربات</a:t>
            </a:r>
            <a:r>
              <a:rPr lang="ar-SA" sz="2800" dirty="0">
                <a:solidFill>
                  <a:schemeClr val="bg1"/>
                </a:solidFill>
              </a:rPr>
              <a:t> وأعلى الطاعات، والمرابط هو كل من حرس حدود البلاد وثغورها التي يخشى عليها من </a:t>
            </a:r>
            <a:r>
              <a:rPr lang="ar-SA" sz="2800" dirty="0" err="1">
                <a:solidFill>
                  <a:schemeClr val="bg1"/>
                </a:solidFill>
              </a:rPr>
              <a:t>العدو.</a:t>
            </a:r>
            <a:r>
              <a:rPr lang="ar-SA" sz="2800" dirty="0">
                <a:solidFill>
                  <a:schemeClr val="bg1"/>
                </a:solidFill>
              </a:rPr>
              <a:t> والسلف الصالح من الصحابة والتابعين ومن بعدهم من علماء الأمة عرفوا هذا الفضل وتنافسوا </a:t>
            </a:r>
            <a:r>
              <a:rPr lang="ar-SA" sz="2800" dirty="0" err="1">
                <a:solidFill>
                  <a:schemeClr val="bg1"/>
                </a:solidFill>
              </a:rPr>
              <a:t>فيه </a:t>
            </a:r>
            <a:r>
              <a:rPr lang="ar-SA" sz="2800" dirty="0" err="1" smtClean="0">
                <a:solidFill>
                  <a:schemeClr val="bg1"/>
                </a:solidFill>
              </a:rPr>
              <a:t>.</a:t>
            </a:r>
            <a:endParaRPr lang="ar-SA" sz="2800" dirty="0" smtClean="0">
              <a:solidFill>
                <a:schemeClr val="bg1"/>
              </a:solidFill>
            </a:endParaRPr>
          </a:p>
          <a:p>
            <a:r>
              <a:rPr lang="ar-SA" sz="2800" dirty="0" smtClean="0">
                <a:solidFill>
                  <a:schemeClr val="bg1"/>
                </a:solidFill>
              </a:rPr>
              <a:t> </a:t>
            </a:r>
            <a:r>
              <a:rPr lang="ar-SA" sz="2800" dirty="0">
                <a:solidFill>
                  <a:schemeClr val="bg1"/>
                </a:solidFill>
              </a:rPr>
              <a:t>يقول عبد الله بن </a:t>
            </a:r>
            <a:r>
              <a:rPr lang="ar-SA" sz="2800" dirty="0" smtClean="0">
                <a:solidFill>
                  <a:schemeClr val="bg1"/>
                </a:solidFill>
              </a:rPr>
              <a:t>عمر رضي الله عنه إن </a:t>
            </a:r>
            <a:r>
              <a:rPr lang="ar-SA" sz="2800" dirty="0">
                <a:solidFill>
                  <a:schemeClr val="bg1"/>
                </a:solidFill>
              </a:rPr>
              <a:t>النبي صلى الله عليه وسلم </a:t>
            </a:r>
            <a:endParaRPr lang="ar-SA" sz="2800" dirty="0" smtClean="0">
              <a:solidFill>
                <a:schemeClr val="bg1"/>
              </a:solidFill>
            </a:endParaRPr>
          </a:p>
          <a:p>
            <a:r>
              <a:rPr lang="ar-SA" sz="2800" dirty="0" err="1" smtClean="0">
                <a:solidFill>
                  <a:schemeClr val="bg1"/>
                </a:solidFill>
              </a:rPr>
              <a:t>قال</a:t>
            </a:r>
            <a:r>
              <a:rPr lang="ar-SA" sz="2800" dirty="0" err="1">
                <a:solidFill>
                  <a:schemeClr val="bg1"/>
                </a:solidFill>
              </a:rPr>
              <a:t>: </a:t>
            </a:r>
            <a:r>
              <a:rPr lang="ar-SA" sz="2800" dirty="0">
                <a:solidFill>
                  <a:schemeClr val="bg1"/>
                </a:solidFill>
              </a:rPr>
              <a:t>«</a:t>
            </a:r>
            <a:r>
              <a:rPr lang="ar-SA" sz="2800" dirty="0">
                <a:solidFill>
                  <a:schemeClr val="accent6">
                    <a:lumMod val="50000"/>
                  </a:schemeClr>
                </a:solidFill>
              </a:rPr>
              <a:t>ألا أنبئكم ليلة أفضل من ليلة </a:t>
            </a:r>
            <a:r>
              <a:rPr lang="ar-SA" sz="2800" dirty="0" err="1">
                <a:solidFill>
                  <a:schemeClr val="accent6">
                    <a:lumMod val="50000"/>
                  </a:schemeClr>
                </a:solidFill>
              </a:rPr>
              <a:t>القدر؟</a:t>
            </a:r>
            <a:r>
              <a:rPr lang="ar-SA" sz="2800" dirty="0">
                <a:solidFill>
                  <a:schemeClr val="accent6">
                    <a:lumMod val="50000"/>
                  </a:schemeClr>
                </a:solidFill>
              </a:rPr>
              <a:t> حارس حرس في أرض خوف لعله أن لا يرجع إلى </a:t>
            </a:r>
            <a:r>
              <a:rPr lang="ar-SA" sz="2800" dirty="0" err="1">
                <a:solidFill>
                  <a:schemeClr val="accent6">
                    <a:lumMod val="50000"/>
                  </a:schemeClr>
                </a:solidFill>
              </a:rPr>
              <a:t>أهله</a:t>
            </a:r>
            <a:r>
              <a:rPr lang="ar-SA" sz="2800" dirty="0" err="1">
                <a:solidFill>
                  <a:schemeClr val="bg1"/>
                </a:solidFill>
              </a:rPr>
              <a:t>»</a:t>
            </a:r>
            <a:r>
              <a:rPr lang="ar-SA" sz="2800" dirty="0">
                <a:solidFill>
                  <a:schemeClr val="bg1"/>
                </a:solidFill>
              </a:rPr>
              <a:t> </a:t>
            </a:r>
            <a:endParaRPr lang="ar-SA" sz="2800" dirty="0" smtClean="0">
              <a:solidFill>
                <a:schemeClr val="bg1"/>
              </a:solidFill>
            </a:endParaRPr>
          </a:p>
          <a:p>
            <a:r>
              <a:rPr lang="ar-SA" sz="2800" dirty="0">
                <a:solidFill>
                  <a:schemeClr val="bg1"/>
                </a:solidFill>
              </a:rPr>
              <a:t> </a:t>
            </a:r>
            <a:r>
              <a:rPr lang="ar-SA" sz="2800" dirty="0" smtClean="0">
                <a:solidFill>
                  <a:schemeClr val="bg1"/>
                </a:solidFill>
              </a:rPr>
              <a:t>                                             رواه </a:t>
            </a:r>
            <a:r>
              <a:rPr lang="ar-SA" sz="2800" dirty="0" err="1">
                <a:solidFill>
                  <a:schemeClr val="bg1"/>
                </a:solidFill>
              </a:rPr>
              <a:t>البيهقي</a:t>
            </a:r>
            <a:r>
              <a:rPr lang="ar-SA" sz="2800" dirty="0">
                <a:solidFill>
                  <a:schemeClr val="bg1"/>
                </a:solidFill>
              </a:rPr>
              <a:t> </a:t>
            </a:r>
            <a:r>
              <a:rPr lang="ar-SA" sz="2800" dirty="0" err="1">
                <a:solidFill>
                  <a:schemeClr val="bg1"/>
                </a:solidFill>
              </a:rPr>
              <a:t>والحاكم.</a:t>
            </a:r>
            <a:r>
              <a:rPr lang="ar-SA" sz="2800" dirty="0">
                <a:solidFill>
                  <a:schemeClr val="bg1"/>
                </a:solidFill>
              </a:rPr>
              <a:t> </a:t>
            </a:r>
            <a:r>
              <a:rPr lang="ar-SA" sz="2800" dirty="0" smtClean="0"/>
              <a:t/>
            </a:r>
            <a:br>
              <a:rPr lang="ar-SA" sz="2800" dirty="0" smtClean="0"/>
            </a:br>
            <a:endParaRPr lang="ar-SA" sz="2800" b="0" dirty="0" smtClean="0">
              <a:solidFill>
                <a:schemeClr val="bg1"/>
              </a:solidFill>
            </a:endParaRPr>
          </a:p>
          <a:p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14" name="مستطيل 13"/>
          <p:cNvSpPr/>
          <p:nvPr/>
        </p:nvSpPr>
        <p:spPr>
          <a:xfrm>
            <a:off x="2520280" y="60212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/>
              <a:t>وقد ورد في فضل المرابطة والحراسة في سبيل الله أحاديث كثيرة، كما في الحديث الآتي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tm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1" descr="a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628800"/>
            <a:ext cx="8715375" cy="43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488832" cy="93610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ar-SA" dirty="0" smtClean="0">
                <a:solidFill>
                  <a:schemeClr val="accent1"/>
                </a:solidFill>
              </a:rPr>
              <a:t>طالبتي </a:t>
            </a:r>
            <a:r>
              <a:rPr lang="ar-SA" dirty="0" err="1" smtClean="0">
                <a:solidFill>
                  <a:schemeClr val="accent1"/>
                </a:solidFill>
              </a:rPr>
              <a:t>النجيبة </a:t>
            </a:r>
            <a:r>
              <a:rPr lang="ar-SA" dirty="0" smtClean="0">
                <a:solidFill>
                  <a:schemeClr val="accent1"/>
                </a:solidFill>
              </a:rPr>
              <a:t>/ </a:t>
            </a:r>
            <a:r>
              <a:rPr lang="ar-SA" dirty="0" err="1" smtClean="0">
                <a:solidFill>
                  <a:schemeClr val="accent1"/>
                </a:solidFill>
              </a:rPr>
              <a:t>إقرئي</a:t>
            </a:r>
            <a:r>
              <a:rPr lang="ar-SA" dirty="0" smtClean="0">
                <a:solidFill>
                  <a:schemeClr val="accent1"/>
                </a:solidFill>
              </a:rPr>
              <a:t> الحديث قراءة صحيحة </a:t>
            </a:r>
            <a:endParaRPr lang="ar-SA" dirty="0">
              <a:solidFill>
                <a:schemeClr val="accent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6055568"/>
            <a:ext cx="2241104" cy="685800"/>
          </a:xfrm>
        </p:spPr>
        <p:txBody>
          <a:bodyPr/>
          <a:lstStyle/>
          <a:p>
            <a:pPr algn="r"/>
            <a:r>
              <a:rPr lang="ar-SA" dirty="0" smtClean="0">
                <a:solidFill>
                  <a:schemeClr val="tx1"/>
                </a:solidFill>
              </a:rPr>
              <a:t>  الدرس السادس 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83568" y="2564904"/>
            <a:ext cx="7920880" cy="309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ar-SA" sz="3200" b="1" i="0" u="none" strike="noStrike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 عن سلمان الفارسي رضي الله عنه انه قال سمعت رسول الله صلى الله عليه وسلم  </a:t>
            </a:r>
            <a:r>
              <a:rPr lang="ar-SA" sz="3200" b="1" i="0" u="none" strike="noStrike" dirty="0" err="1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يقول : </a:t>
            </a:r>
            <a:r>
              <a:rPr lang="ar-SA" sz="3200" b="1" i="0" u="none" strike="noStrike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«رباط يوم وليلة خير من صيام شهر </a:t>
            </a:r>
            <a:r>
              <a:rPr lang="ar-SA" sz="3200" b="1" i="0" u="none" strike="noStrike" dirty="0" err="1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وقيامه</a:t>
            </a:r>
            <a:r>
              <a:rPr lang="ar-SA" sz="3200" b="1" i="0" u="none" strike="noStrike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، وإن مات فيه جرى عليه عمله الذي كان يعمل، وأجري عليه </a:t>
            </a:r>
            <a:r>
              <a:rPr lang="ar-SA" sz="3200" b="1" i="0" u="none" strike="noStrike" dirty="0" err="1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رزقه </a:t>
            </a:r>
            <a:r>
              <a:rPr lang="ar-SA" sz="3200" b="1" i="0" u="none" strike="noStrike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، وأمن </a:t>
            </a:r>
            <a:r>
              <a:rPr lang="ar-SA" sz="3200" b="1" i="0" u="none" strike="noStrike" dirty="0" err="1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الفتان (۱).</a:t>
            </a:r>
            <a:r>
              <a:rPr lang="ar-SA" sz="3200" b="1" i="0" u="none" strike="noStrike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 (1</a:t>
            </a:r>
            <a:r>
              <a:rPr lang="ar-SA" sz="3200" b="1" i="0" u="none" strike="noStrike" dirty="0" err="1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)</a:t>
            </a:r>
            <a:r>
              <a:rPr lang="ar-SA" sz="3200" b="1" i="0" u="none" strike="noStrike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</a:p>
          <a:p>
            <a:pPr algn="l">
              <a:spcAft>
                <a:spcPts val="500"/>
              </a:spcAft>
            </a:pPr>
            <a:r>
              <a:rPr lang="ar-SA" sz="1600" b="1" i="0" u="none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رواه مسلم والترمذي والنسائي والطبراني </a:t>
            </a:r>
            <a:r>
              <a:rPr lang="ar-SA" sz="1600" b="1" i="0" u="none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وزاد : </a:t>
            </a:r>
            <a:r>
              <a:rPr lang="ar-SA" sz="1600" b="1" i="0" u="none" strike="noStrike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( وبعث يوم القيامة شهيدا</a:t>
            </a:r>
            <a:r>
              <a:rPr lang="ar-SA" sz="1600" b="1" i="0" u="none" strike="noStrike" dirty="0" err="1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)</a:t>
            </a:r>
            <a:endParaRPr lang="ar-SA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6055568"/>
            <a:ext cx="2241104" cy="685800"/>
          </a:xfrm>
        </p:spPr>
        <p:txBody>
          <a:bodyPr/>
          <a:lstStyle/>
          <a:p>
            <a:pPr algn="r"/>
            <a:r>
              <a:rPr lang="ar-SA" dirty="0" smtClean="0">
                <a:solidFill>
                  <a:schemeClr val="tx1"/>
                </a:solidFill>
              </a:rPr>
              <a:t>  الدرس السادس 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عنوان 5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8280920" cy="3556992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ما فضل الرباط في </a:t>
            </a:r>
            <a:r>
              <a:rPr lang="ar-SA" dirty="0" err="1" smtClean="0">
                <a:solidFill>
                  <a:schemeClr val="accent1">
                    <a:lumMod val="50000"/>
                  </a:schemeClr>
                </a:solidFill>
              </a:rPr>
              <a:t>الإسلام؟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اختاري عنوان مناسب لموضوع الحديث </a:t>
            </a:r>
            <a:b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وضع عنوانا آخر من عندك يناسب موضوع الحديث واكتبه في أعلى الصفحة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pic>
        <p:nvPicPr>
          <p:cNvPr id="11" name="صورة 10" descr="ØµÙØ±Ø© Ø°Ø§Øª ØµÙØ©"/>
          <p:cNvPicPr/>
          <p:nvPr/>
        </p:nvPicPr>
        <p:blipFill>
          <a:blip r:embed="rId2" cstate="print">
            <a:lum bright="-24000" contrast="4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224136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6055568"/>
            <a:ext cx="2241104" cy="685800"/>
          </a:xfrm>
        </p:spPr>
        <p:txBody>
          <a:bodyPr/>
          <a:lstStyle/>
          <a:p>
            <a:pPr algn="r"/>
            <a:r>
              <a:rPr lang="ar-SA" dirty="0" smtClean="0">
                <a:solidFill>
                  <a:schemeClr val="tx1"/>
                </a:solidFill>
              </a:rPr>
              <a:t>  الدرس السادس 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عنوان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graphicFrame>
        <p:nvGraphicFramePr>
          <p:cNvPr id="4" name="عنصر نائب للمحتوى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85039569"/>
              </p:ext>
            </p:extLst>
          </p:nvPr>
        </p:nvGraphicFramePr>
        <p:xfrm>
          <a:off x="899592" y="1916832"/>
          <a:ext cx="7560840" cy="404363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89838"/>
                <a:gridCol w="1889838"/>
                <a:gridCol w="1890582"/>
                <a:gridCol w="1890582"/>
              </a:tblGrid>
              <a:tr h="520092"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ماذا أريد أن أتعلم أكثر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85" marR="49185" marT="0" marB="0" anchor="ctr"/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ماذا تعلمت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85" marR="49185" marT="0" marB="0" anchor="ctr"/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</a:rPr>
                        <a:t>ماذا أريد أن أتعلم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85" marR="49185" marT="0" marB="0" anchor="ctr"/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effectLst/>
                        </a:rPr>
                        <a:t>ماذا</a:t>
                      </a:r>
                      <a:r>
                        <a:rPr lang="ar-SA" sz="2000" baseline="0" dirty="0" smtClean="0">
                          <a:effectLst/>
                        </a:rPr>
                        <a:t> </a:t>
                      </a:r>
                      <a:r>
                        <a:rPr lang="ar-SA" sz="2000" dirty="0" smtClean="0">
                          <a:effectLst/>
                        </a:rPr>
                        <a:t>أعرف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85" marR="49185" marT="0" marB="0" anchor="ctr"/>
                </a:tc>
              </a:tr>
              <a:tr h="3195577"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85" marR="49185" marT="0" marB="0"/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85" marR="49185" marT="0" marB="0"/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85" marR="49185" marT="0" marB="0"/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85" marR="49185" marT="0" marB="0"/>
                </a:tc>
              </a:tr>
              <a:tr h="169563">
                <a:tc gridSpan="4">
                  <a:txBody>
                    <a:bodyPr/>
                    <a:lstStyle>
                      <a:lvl1pPr marL="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85" marR="49185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2987824" y="1412776"/>
            <a:ext cx="39326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استراتيجية جدول التعلم </a:t>
            </a:r>
            <a:endParaRPr kumimoji="0" lang="ar-SA" sz="30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11560" y="260648"/>
            <a:ext cx="79928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تلميذتي  </a:t>
            </a:r>
            <a:r>
              <a:rPr lang="ar-SA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الغالية  ...</a:t>
            </a:r>
            <a:endParaRPr lang="ar-SA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SA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خلال قراءة الصور ومشاهدة المقطع  دوني ما تريدين تحقيقه وتعلمه في درسنا  </a:t>
            </a:r>
            <a:r>
              <a:rPr lang="ar-SA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اليوم .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6055568"/>
            <a:ext cx="2241104" cy="685800"/>
          </a:xfrm>
        </p:spPr>
        <p:txBody>
          <a:bodyPr/>
          <a:lstStyle/>
          <a:p>
            <a:pPr algn="r"/>
            <a:r>
              <a:rPr lang="ar-SA" dirty="0" smtClean="0">
                <a:solidFill>
                  <a:schemeClr val="tx1"/>
                </a:solidFill>
              </a:rPr>
              <a:t>  الدرس السادس 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عنوان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23528" y="18864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خلال استراتيجية من </a:t>
            </a:r>
            <a:r>
              <a:rPr lang="ar-SA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أناعرفي</a:t>
            </a:r>
            <a:r>
              <a:rPr lang="ar-SA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بالصحابي </a:t>
            </a:r>
          </a:p>
          <a:p>
            <a:pPr algn="ctr"/>
            <a:r>
              <a:rPr lang="ar-SA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ar-SA" sz="4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منظم تراجم </a:t>
            </a:r>
            <a:r>
              <a:rPr lang="ar-SA" sz="4000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الصاحبة ؟</a:t>
            </a:r>
            <a:r>
              <a:rPr lang="ar-SA" sz="4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sz="4000" dirty="0"/>
          </a:p>
        </p:txBody>
      </p:sp>
      <p:graphicFrame>
        <p:nvGraphicFramePr>
          <p:cNvPr id="5" name="عنصر نائب للمحتوى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8620685"/>
              </p:ext>
            </p:extLst>
          </p:nvPr>
        </p:nvGraphicFramePr>
        <p:xfrm>
          <a:off x="251520" y="1556792"/>
          <a:ext cx="8712968" cy="4322335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1122243"/>
                <a:gridCol w="5364113"/>
                <a:gridCol w="1163426"/>
                <a:gridCol w="1063186"/>
              </a:tblGrid>
              <a:tr h="852356">
                <a:tc>
                  <a:txBody>
                    <a:bodyPr/>
                    <a:lstStyle/>
                    <a:p>
                      <a:pPr algn="ctr" rtl="1"/>
                      <a:endParaRPr lang="ar-SA" sz="20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اسم الراوي  </a:t>
                      </a:r>
                      <a:endParaRPr lang="ar-SA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الترجمة</a:t>
                      </a:r>
                      <a:r>
                        <a:rPr lang="ar-SA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ar-SA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مواطن القدوة</a:t>
                      </a:r>
                      <a:endParaRPr lang="ar-SA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1"/>
                      <a:r>
                        <a:rPr lang="ar-SA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كيفية </a:t>
                      </a:r>
                    </a:p>
                    <a:p>
                      <a:pPr rtl="1"/>
                      <a:r>
                        <a:rPr lang="ar-SA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الاقتداء</a:t>
                      </a:r>
                      <a:r>
                        <a:rPr lang="ar-SA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به</a:t>
                      </a:r>
                      <a:endParaRPr lang="ar-SA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09948">
                <a:tc rowSpan="3"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هو أبو عبد الله سلمان الفارسي </a:t>
                      </a:r>
                      <a:endParaRPr lang="ar-SA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 </a:t>
                      </a:r>
                      <a:r>
                        <a:rPr lang="ar-SA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بلاد </a:t>
                      </a:r>
                      <a:r>
                        <a:rPr lang="ar-SA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 فارس</a:t>
                      </a:r>
                      <a:r>
                        <a:rPr lang="ar-SA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ar-SA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algn="ctr" rtl="1"/>
                      <a:r>
                        <a:rPr lang="ar-SA" dirty="0" smtClean="0"/>
                        <a:t> </a:t>
                      </a:r>
                      <a:endParaRPr lang="ar-SA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2402095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فضائلهُ </a:t>
                      </a:r>
                      <a:r>
                        <a:rPr lang="ar-SA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  شهد الخندق وما بعدها من الغزوات مع رسول الله صل الله عليه </a:t>
                      </a:r>
                      <a:r>
                        <a:rPr lang="ar-SA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وسلم  ....</a:t>
                      </a:r>
                      <a:r>
                        <a:rPr lang="ar-SA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rtl="1"/>
                      <a:r>
                        <a:rPr lang="ar-SA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اشار إلى النبي عليه السلام بحرف الخندق</a:t>
                      </a:r>
                    </a:p>
                    <a:p>
                      <a:pPr rtl="1"/>
                      <a:r>
                        <a:rPr lang="ar-SA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صاحب النبي وخدمة وحدث </a:t>
                      </a:r>
                      <a:r>
                        <a:rPr lang="ar-SA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عنه </a:t>
                      </a:r>
                      <a:r>
                        <a:rPr lang="ar-SA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، كان رجلاً </a:t>
                      </a:r>
                      <a:r>
                        <a:rPr lang="ar-SA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قوياً    .....</a:t>
                      </a:r>
                      <a:endParaRPr lang="ar-SA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1"/>
                      <a:r>
                        <a:rPr lang="ar-SA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قال فيه</a:t>
                      </a:r>
                      <a:r>
                        <a:rPr lang="ar-SA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علي ابن أبي طالب رضي الله </a:t>
                      </a:r>
                      <a:r>
                        <a:rPr lang="ar-SA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عنه </a:t>
                      </a:r>
                      <a:r>
                        <a:rPr lang="ar-SA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سلمان منا آل </a:t>
                      </a:r>
                      <a:r>
                        <a:rPr lang="ar-SA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البيت ) .</a:t>
                      </a:r>
                      <a:endParaRPr lang="ar-SA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542409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توفي </a:t>
                      </a:r>
                      <a:r>
                        <a:rPr lang="ar-SA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سنة </a:t>
                      </a:r>
                      <a:r>
                        <a:rPr lang="ar-SA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 أربع وثلاثين  </a:t>
                      </a:r>
                    </a:p>
                    <a:p>
                      <a:pPr rtl="1"/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6055568"/>
            <a:ext cx="2241104" cy="685800"/>
          </a:xfrm>
        </p:spPr>
        <p:txBody>
          <a:bodyPr/>
          <a:lstStyle/>
          <a:p>
            <a:pPr algn="r"/>
            <a:r>
              <a:rPr lang="ar-SA" dirty="0" smtClean="0">
                <a:solidFill>
                  <a:schemeClr val="tx1"/>
                </a:solidFill>
              </a:rPr>
              <a:t>  الدرس السادس 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عنوان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79512" y="188640"/>
            <a:ext cx="8784976" cy="100811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ابحثي عن معنى كل كلمة فيما يلي </a:t>
            </a:r>
          </a:p>
          <a:p>
            <a:pPr algn="ctr"/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خلال استراتيجية فرز المفاهيم </a:t>
            </a:r>
            <a:endParaRPr lang="ar-SA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076056" y="2132856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 smtClean="0"/>
          </a:p>
          <a:p>
            <a:pPr algn="ctr"/>
            <a:r>
              <a:rPr lang="ar-SA" sz="3200" b="1" dirty="0" smtClean="0"/>
              <a:t>رباط </a:t>
            </a:r>
          </a:p>
          <a:p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5076056" y="3717032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 smtClean="0"/>
          </a:p>
          <a:p>
            <a:pPr algn="ctr"/>
            <a:r>
              <a:rPr lang="ar-SA" sz="2400" b="1" dirty="0" smtClean="0"/>
              <a:t>الفتان </a:t>
            </a:r>
          </a:p>
          <a:p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1259632" y="3789040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dirty="0" smtClean="0"/>
          </a:p>
          <a:p>
            <a:pPr algn="ctr"/>
            <a:r>
              <a:rPr lang="ar-SA" b="1" dirty="0" smtClean="0"/>
              <a:t>الإقامة </a:t>
            </a:r>
            <a:r>
              <a:rPr lang="ar-SA" b="1" dirty="0"/>
              <a:t>لمراقبة العدو في الحدود والثغور، وحراسة البلاد والعباد</a:t>
            </a:r>
            <a:endParaRPr lang="ar-SA" b="1" dirty="0" smtClean="0"/>
          </a:p>
          <a:p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1259632" y="2132856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هما الملكان منكر ونكير </a:t>
            </a:r>
          </a:p>
          <a:p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cxnSp>
        <p:nvCxnSpPr>
          <p:cNvPr id="11" name="رابط كسهم مستقيم 10"/>
          <p:cNvCxnSpPr/>
          <p:nvPr/>
        </p:nvCxnSpPr>
        <p:spPr>
          <a:xfrm flipH="1">
            <a:off x="3491880" y="3068960"/>
            <a:ext cx="1872208" cy="122413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H="1" flipV="1">
            <a:off x="3347864" y="2996952"/>
            <a:ext cx="2160240" cy="144016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لوان متوسطة">
  <a:themeElements>
    <a:clrScheme name="مسبوك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228</TotalTime>
  <Words>627</Words>
  <Application>Microsoft Office PowerPoint</Application>
  <PresentationFormat>عرض على الشاشة (3:4)‏</PresentationFormat>
  <Paragraphs>121</Paragraphs>
  <Slides>15</Slides>
  <Notes>0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ألوان متوسطة</vt:lpstr>
      <vt:lpstr>الوحدة  الثانية  </vt:lpstr>
      <vt:lpstr>                                                من خلال مشاهدتك للمقطع والصور ماذا تتوقعين درسنا اليوم </vt:lpstr>
      <vt:lpstr>                                                من خلال مشاهدتك للمقطع والصور ماذا تتوقعين درسنا اليوم </vt:lpstr>
      <vt:lpstr>الرباط في سبيل الله              تمهيد        </vt:lpstr>
      <vt:lpstr>طالبتي النجيبة / إقرئي الحديث قراءة صحيحة </vt:lpstr>
      <vt:lpstr>ما فضل الرباط في الإسلام؟    اختاري عنوان مناسب لموضوع الحديث  وضع عنوانا آخر من عندك يناسب موضوع الحديث واكتبه في أعلى الصفحة  </vt:lpstr>
      <vt:lpstr> </vt:lpstr>
      <vt:lpstr> </vt:lpstr>
      <vt:lpstr> </vt:lpstr>
      <vt:lpstr> </vt:lpstr>
      <vt:lpstr> </vt:lpstr>
      <vt:lpstr> </vt:lpstr>
      <vt:lpstr> 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 الثانية</dc:title>
  <dc:creator>user</dc:creator>
  <cp:lastModifiedBy>user</cp:lastModifiedBy>
  <cp:revision>16</cp:revision>
  <dcterms:created xsi:type="dcterms:W3CDTF">2020-10-13T12:18:47Z</dcterms:created>
  <dcterms:modified xsi:type="dcterms:W3CDTF">2020-10-13T16:17:53Z</dcterms:modified>
</cp:coreProperties>
</file>