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97" r:id="rId2"/>
    <p:sldId id="287" r:id="rId3"/>
    <p:sldId id="257" r:id="rId4"/>
    <p:sldId id="258" r:id="rId5"/>
    <p:sldId id="288" r:id="rId6"/>
    <p:sldId id="259" r:id="rId7"/>
    <p:sldId id="260" r:id="rId8"/>
    <p:sldId id="289" r:id="rId9"/>
    <p:sldId id="262" r:id="rId10"/>
    <p:sldId id="263" r:id="rId11"/>
    <p:sldId id="264" r:id="rId12"/>
    <p:sldId id="285" r:id="rId13"/>
    <p:sldId id="265" r:id="rId14"/>
    <p:sldId id="266" r:id="rId15"/>
    <p:sldId id="267" r:id="rId16"/>
    <p:sldId id="268" r:id="rId17"/>
    <p:sldId id="290" r:id="rId18"/>
    <p:sldId id="291" r:id="rId19"/>
    <p:sldId id="292" r:id="rId20"/>
    <p:sldId id="293" r:id="rId21"/>
    <p:sldId id="294" r:id="rId22"/>
    <p:sldId id="295" r:id="rId23"/>
    <p:sldId id="275" r:id="rId24"/>
    <p:sldId id="298" r:id="rId25"/>
    <p:sldId id="281" r:id="rId26"/>
    <p:sldId id="282" r:id="rId27"/>
    <p:sldId id="283" r:id="rId28"/>
    <p:sldId id="284" r:id="rId29"/>
    <p:sldId id="296" r:id="rId30"/>
    <p:sldId id="299" r:id="rId31"/>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66CC"/>
    <a:srgbClr val="3366FF"/>
    <a:srgbClr val="CC0000"/>
    <a:srgbClr val="CC66FF"/>
    <a:srgbClr val="CCCCFF"/>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253" autoAdjust="0"/>
    <p:restoredTop sz="94660"/>
  </p:normalViewPr>
  <p:slideViewPr>
    <p:cSldViewPr>
      <p:cViewPr>
        <p:scale>
          <a:sx n="62" d="100"/>
          <a:sy n="62" d="100"/>
        </p:scale>
        <p:origin x="-1170" y="-1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smtClean="0"/>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extLst/>
          </a:lstStyle>
          <a:p>
            <a:pPr>
              <a:defRPr/>
            </a:pPr>
            <a:fld id="{D2BBC51D-436C-4F3D-8FA1-5B0DA699C589}" type="datetimeFigureOut">
              <a:rPr lang="ar-SA" smtClean="0"/>
              <a:pPr>
                <a:defRPr/>
              </a:pPr>
              <a:t>18/05/1439</a:t>
            </a:fld>
            <a:endParaRPr lang="ar-SA"/>
          </a:p>
        </p:txBody>
      </p:sp>
      <p:sp>
        <p:nvSpPr>
          <p:cNvPr id="20" name="عنصر نائب للتذييل 19"/>
          <p:cNvSpPr>
            <a:spLocks noGrp="1"/>
          </p:cNvSpPr>
          <p:nvPr>
            <p:ph type="ftr" sz="quarter" idx="11"/>
          </p:nvPr>
        </p:nvSpPr>
        <p:spPr/>
        <p:txBody>
          <a:bodyPr/>
          <a:lstStyle>
            <a:extLst/>
          </a:lstStyle>
          <a:p>
            <a:pPr>
              <a:defRPr/>
            </a:pPr>
            <a:endParaRPr lang="ar-SA"/>
          </a:p>
        </p:txBody>
      </p:sp>
      <p:sp>
        <p:nvSpPr>
          <p:cNvPr id="10" name="عنصر نائب لرقم الشريحة 9"/>
          <p:cNvSpPr>
            <a:spLocks noGrp="1"/>
          </p:cNvSpPr>
          <p:nvPr>
            <p:ph type="sldNum" sz="quarter" idx="12"/>
          </p:nvPr>
        </p:nvSpPr>
        <p:spPr/>
        <p:txBody>
          <a:bodyPr/>
          <a:lstStyle>
            <a:extLst/>
          </a:lstStyle>
          <a:p>
            <a:pPr>
              <a:defRPr/>
            </a:pPr>
            <a:fld id="{5236F938-12DD-4517-A1AD-BC434DF4A214}" type="slidenum">
              <a:rPr lang="ar-SA" smtClean="0"/>
              <a:pPr>
                <a:defRPr/>
              </a:pPr>
              <a:t>‹#›</a:t>
            </a:fld>
            <a:endParaRPr lang="ar-SA"/>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p:wedg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pPr>
              <a:defRPr/>
            </a:pPr>
            <a:fld id="{B02B8AB7-D961-4D0D-9C66-F2BC070A30BE}" type="datetimeFigureOut">
              <a:rPr lang="ar-SA" smtClean="0"/>
              <a:pPr>
                <a:defRPr/>
              </a:pPr>
              <a:t>18/05/1439</a:t>
            </a:fld>
            <a:endParaRPr lang="ar-SA"/>
          </a:p>
        </p:txBody>
      </p:sp>
      <p:sp>
        <p:nvSpPr>
          <p:cNvPr id="5" name="عنصر نائب للتذييل 4"/>
          <p:cNvSpPr>
            <a:spLocks noGrp="1"/>
          </p:cNvSpPr>
          <p:nvPr>
            <p:ph type="ftr" sz="quarter" idx="11"/>
          </p:nvPr>
        </p:nvSpPr>
        <p:spPr/>
        <p:txBody>
          <a:bodyPr/>
          <a:lstStyle>
            <a:extLst/>
          </a:lstStyle>
          <a:p>
            <a:pPr>
              <a:defRPr/>
            </a:pPr>
            <a:endParaRPr lang="ar-SA"/>
          </a:p>
        </p:txBody>
      </p:sp>
      <p:sp>
        <p:nvSpPr>
          <p:cNvPr id="6" name="عنصر نائب لرقم الشريحة 5"/>
          <p:cNvSpPr>
            <a:spLocks noGrp="1"/>
          </p:cNvSpPr>
          <p:nvPr>
            <p:ph type="sldNum" sz="quarter" idx="12"/>
          </p:nvPr>
        </p:nvSpPr>
        <p:spPr/>
        <p:txBody>
          <a:bodyPr/>
          <a:lstStyle>
            <a:extLst/>
          </a:lstStyle>
          <a:p>
            <a:pPr>
              <a:defRPr/>
            </a:pPr>
            <a:fld id="{9E335A15-C0D5-463A-8CB0-A233F4EFCF86}" type="slidenum">
              <a:rPr lang="ar-SA" smtClean="0"/>
              <a:pPr>
                <a:defRPr/>
              </a:pPr>
              <a:t>‹#›</a:t>
            </a:fld>
            <a:endParaRPr lang="ar-SA"/>
          </a:p>
        </p:txBody>
      </p:sp>
    </p:spTree>
  </p:cSld>
  <p:clrMapOvr>
    <a:masterClrMapping/>
  </p:clrMapOvr>
  <p:transition>
    <p:wedg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pPr>
              <a:defRPr/>
            </a:pPr>
            <a:fld id="{686FAA40-7D57-4CB9-A344-264576FB400C}" type="datetimeFigureOut">
              <a:rPr lang="ar-SA" smtClean="0"/>
              <a:pPr>
                <a:defRPr/>
              </a:pPr>
              <a:t>18/05/1439</a:t>
            </a:fld>
            <a:endParaRPr lang="ar-SA"/>
          </a:p>
        </p:txBody>
      </p:sp>
      <p:sp>
        <p:nvSpPr>
          <p:cNvPr id="5" name="عنصر نائب للتذييل 4"/>
          <p:cNvSpPr>
            <a:spLocks noGrp="1"/>
          </p:cNvSpPr>
          <p:nvPr>
            <p:ph type="ftr" sz="quarter" idx="11"/>
          </p:nvPr>
        </p:nvSpPr>
        <p:spPr/>
        <p:txBody>
          <a:bodyPr/>
          <a:lstStyle>
            <a:extLst/>
          </a:lstStyle>
          <a:p>
            <a:pPr>
              <a:defRPr/>
            </a:pPr>
            <a:endParaRPr lang="ar-SA"/>
          </a:p>
        </p:txBody>
      </p:sp>
      <p:sp>
        <p:nvSpPr>
          <p:cNvPr id="6" name="عنصر نائب لرقم الشريحة 5"/>
          <p:cNvSpPr>
            <a:spLocks noGrp="1"/>
          </p:cNvSpPr>
          <p:nvPr>
            <p:ph type="sldNum" sz="quarter" idx="12"/>
          </p:nvPr>
        </p:nvSpPr>
        <p:spPr/>
        <p:txBody>
          <a:bodyPr/>
          <a:lstStyle>
            <a:extLst/>
          </a:lstStyle>
          <a:p>
            <a:pPr>
              <a:defRPr/>
            </a:pPr>
            <a:fld id="{6970034E-65ED-4959-97B4-477A8A5008FE}" type="slidenum">
              <a:rPr lang="ar-SA" smtClean="0"/>
              <a:pPr>
                <a:defRPr/>
              </a:pPr>
              <a:t>‹#›</a:t>
            </a:fld>
            <a:endParaRPr lang="ar-SA"/>
          </a:p>
        </p:txBody>
      </p:sp>
    </p:spTree>
  </p:cSld>
  <p:clrMapOvr>
    <a:masterClrMapping/>
  </p:clrMapOvr>
  <p:transition>
    <p:wedg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pPr>
              <a:defRPr/>
            </a:pPr>
            <a:fld id="{16FB1E1C-A0D4-4D37-BDCC-E532FF202D51}" type="datetimeFigureOut">
              <a:rPr lang="ar-SA" smtClean="0"/>
              <a:pPr>
                <a:defRPr/>
              </a:pPr>
              <a:t>18/05/1439</a:t>
            </a:fld>
            <a:endParaRPr lang="ar-SA"/>
          </a:p>
        </p:txBody>
      </p:sp>
      <p:sp>
        <p:nvSpPr>
          <p:cNvPr id="5" name="عنصر نائب للتذييل 4"/>
          <p:cNvSpPr>
            <a:spLocks noGrp="1"/>
          </p:cNvSpPr>
          <p:nvPr>
            <p:ph type="ftr" sz="quarter" idx="11"/>
          </p:nvPr>
        </p:nvSpPr>
        <p:spPr/>
        <p:txBody>
          <a:bodyPr/>
          <a:lstStyle>
            <a:extLst/>
          </a:lstStyle>
          <a:p>
            <a:pPr>
              <a:defRPr/>
            </a:pPr>
            <a:endParaRPr lang="ar-SA"/>
          </a:p>
        </p:txBody>
      </p:sp>
      <p:sp>
        <p:nvSpPr>
          <p:cNvPr id="6" name="عنصر نائب لرقم الشريحة 5"/>
          <p:cNvSpPr>
            <a:spLocks noGrp="1"/>
          </p:cNvSpPr>
          <p:nvPr>
            <p:ph type="sldNum" sz="quarter" idx="12"/>
          </p:nvPr>
        </p:nvSpPr>
        <p:spPr/>
        <p:txBody>
          <a:bodyPr/>
          <a:lstStyle>
            <a:extLst/>
          </a:lstStyle>
          <a:p>
            <a:pPr>
              <a:defRPr/>
            </a:pPr>
            <a:fld id="{3647438B-740C-4081-8B09-54F277B83743}" type="slidenum">
              <a:rPr lang="ar-SA" smtClean="0"/>
              <a:pPr>
                <a:defRPr/>
              </a:pPr>
              <a:t>‹#›</a:t>
            </a:fld>
            <a:endParaRPr lang="ar-SA"/>
          </a:p>
        </p:txBody>
      </p:sp>
    </p:spTree>
  </p:cSld>
  <p:clrMapOvr>
    <a:masterClrMapping/>
  </p:clrMapOvr>
  <p:transition>
    <p:wedg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pPr>
              <a:defRPr/>
            </a:pPr>
            <a:fld id="{3CC0E995-A264-47EF-A1D1-FB67B8858486}" type="datetimeFigureOut">
              <a:rPr lang="ar-SA" smtClean="0"/>
              <a:pPr>
                <a:defRPr/>
              </a:pPr>
              <a:t>18/05/1439</a:t>
            </a:fld>
            <a:endParaRPr lang="ar-SA"/>
          </a:p>
        </p:txBody>
      </p:sp>
      <p:sp>
        <p:nvSpPr>
          <p:cNvPr id="5" name="عنصر نائب للتذييل 4"/>
          <p:cNvSpPr>
            <a:spLocks noGrp="1"/>
          </p:cNvSpPr>
          <p:nvPr>
            <p:ph type="ftr" sz="quarter" idx="11"/>
          </p:nvPr>
        </p:nvSpPr>
        <p:spPr/>
        <p:txBody>
          <a:bodyPr/>
          <a:lstStyle>
            <a:extLst/>
          </a:lstStyle>
          <a:p>
            <a:pPr>
              <a:defRPr/>
            </a:pPr>
            <a:endParaRPr lang="ar-SA"/>
          </a:p>
        </p:txBody>
      </p:sp>
      <p:sp>
        <p:nvSpPr>
          <p:cNvPr id="6" name="عنصر نائب لرقم الشريحة 5"/>
          <p:cNvSpPr>
            <a:spLocks noGrp="1"/>
          </p:cNvSpPr>
          <p:nvPr>
            <p:ph type="sldNum" sz="quarter" idx="12"/>
          </p:nvPr>
        </p:nvSpPr>
        <p:spPr/>
        <p:txBody>
          <a:bodyPr/>
          <a:lstStyle>
            <a:extLst/>
          </a:lstStyle>
          <a:p>
            <a:pPr>
              <a:defRPr/>
            </a:pPr>
            <a:fld id="{3870EEEA-0808-42A7-B47F-B7C35CA779FE}" type="slidenum">
              <a:rPr lang="ar-SA" smtClean="0"/>
              <a:pPr>
                <a:defRPr/>
              </a:pPr>
              <a:t>‹#›</a:t>
            </a:fld>
            <a:endParaRPr lang="ar-SA"/>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p:wedg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pPr>
              <a:defRPr/>
            </a:pPr>
            <a:fld id="{FFD5BFFB-36D7-416F-82FC-D9CB6706C41B}" type="datetimeFigureOut">
              <a:rPr lang="ar-SA" smtClean="0"/>
              <a:pPr>
                <a:defRPr/>
              </a:pPr>
              <a:t>18/05/1439</a:t>
            </a:fld>
            <a:endParaRPr lang="ar-SA"/>
          </a:p>
        </p:txBody>
      </p:sp>
      <p:sp>
        <p:nvSpPr>
          <p:cNvPr id="6" name="عنصر نائب للتذييل 5"/>
          <p:cNvSpPr>
            <a:spLocks noGrp="1"/>
          </p:cNvSpPr>
          <p:nvPr>
            <p:ph type="ftr" sz="quarter" idx="11"/>
          </p:nvPr>
        </p:nvSpPr>
        <p:spPr/>
        <p:txBody>
          <a:bodyPr/>
          <a:lstStyle>
            <a:extLst/>
          </a:lstStyle>
          <a:p>
            <a:pPr>
              <a:defRPr/>
            </a:pPr>
            <a:endParaRPr lang="ar-SA"/>
          </a:p>
        </p:txBody>
      </p:sp>
      <p:sp>
        <p:nvSpPr>
          <p:cNvPr id="7" name="عنصر نائب لرقم الشريحة 6"/>
          <p:cNvSpPr>
            <a:spLocks noGrp="1"/>
          </p:cNvSpPr>
          <p:nvPr>
            <p:ph type="sldNum" sz="quarter" idx="12"/>
          </p:nvPr>
        </p:nvSpPr>
        <p:spPr/>
        <p:txBody>
          <a:bodyPr/>
          <a:lstStyle>
            <a:extLst/>
          </a:lstStyle>
          <a:p>
            <a:pPr>
              <a:defRPr/>
            </a:pPr>
            <a:fld id="{5ABA0A03-E7EC-40FD-997D-779E2EA454D4}" type="slidenum">
              <a:rPr lang="ar-SA" smtClean="0"/>
              <a:pPr>
                <a:defRPr/>
              </a:pPr>
              <a:t>‹#›</a:t>
            </a:fld>
            <a:endParaRPr lang="ar-SA"/>
          </a:p>
        </p:txBody>
      </p:sp>
    </p:spTree>
  </p:cSld>
  <p:clrMapOvr>
    <a:masterClrMapping/>
  </p:clrMapOvr>
  <p:transition>
    <p:wedg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pPr>
              <a:defRPr/>
            </a:pPr>
            <a:fld id="{FFFF02F8-8513-46BC-BDDB-A1ACCE6C36AB}" type="datetimeFigureOut">
              <a:rPr lang="ar-SA" smtClean="0"/>
              <a:pPr>
                <a:defRPr/>
              </a:pPr>
              <a:t>18/05/1439</a:t>
            </a:fld>
            <a:endParaRPr lang="ar-SA"/>
          </a:p>
        </p:txBody>
      </p:sp>
      <p:sp>
        <p:nvSpPr>
          <p:cNvPr id="8" name="عنصر نائب للتذييل 7"/>
          <p:cNvSpPr>
            <a:spLocks noGrp="1"/>
          </p:cNvSpPr>
          <p:nvPr>
            <p:ph type="ftr" sz="quarter" idx="11"/>
          </p:nvPr>
        </p:nvSpPr>
        <p:spPr/>
        <p:txBody>
          <a:bodyPr/>
          <a:lstStyle>
            <a:extLst/>
          </a:lstStyle>
          <a:p>
            <a:pPr>
              <a:defRPr/>
            </a:pPr>
            <a:endParaRPr lang="ar-SA"/>
          </a:p>
        </p:txBody>
      </p:sp>
      <p:sp>
        <p:nvSpPr>
          <p:cNvPr id="9" name="عنصر نائب لرقم الشريحة 8"/>
          <p:cNvSpPr>
            <a:spLocks noGrp="1"/>
          </p:cNvSpPr>
          <p:nvPr>
            <p:ph type="sldNum" sz="quarter" idx="12"/>
          </p:nvPr>
        </p:nvSpPr>
        <p:spPr/>
        <p:txBody>
          <a:bodyPr/>
          <a:lstStyle>
            <a:extLst/>
          </a:lstStyle>
          <a:p>
            <a:pPr>
              <a:defRPr/>
            </a:pPr>
            <a:fld id="{361E5A7D-9A38-455F-92C8-0E01C67DB7D2}" type="slidenum">
              <a:rPr lang="ar-SA" smtClean="0"/>
              <a:pPr>
                <a:defRPr/>
              </a:pPr>
              <a:t>‹#›</a:t>
            </a:fld>
            <a:endParaRPr lang="ar-SA"/>
          </a:p>
        </p:txBody>
      </p:sp>
    </p:spTree>
  </p:cSld>
  <p:clrMapOvr>
    <a:masterClrMapping/>
  </p:clrMapOvr>
  <p:transition>
    <p:wedg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pPr>
              <a:defRPr/>
            </a:pPr>
            <a:fld id="{31876266-051A-4816-8D44-A391CE7D2A38}" type="datetimeFigureOut">
              <a:rPr lang="ar-SA" smtClean="0"/>
              <a:pPr>
                <a:defRPr/>
              </a:pPr>
              <a:t>18/05/1439</a:t>
            </a:fld>
            <a:endParaRPr lang="ar-SA"/>
          </a:p>
        </p:txBody>
      </p:sp>
      <p:sp>
        <p:nvSpPr>
          <p:cNvPr id="4" name="عنصر نائب للتذييل 3"/>
          <p:cNvSpPr>
            <a:spLocks noGrp="1"/>
          </p:cNvSpPr>
          <p:nvPr>
            <p:ph type="ftr" sz="quarter" idx="11"/>
          </p:nvPr>
        </p:nvSpPr>
        <p:spPr/>
        <p:txBody>
          <a:bodyPr/>
          <a:lstStyle>
            <a:extLst/>
          </a:lstStyle>
          <a:p>
            <a:pPr>
              <a:defRPr/>
            </a:pPr>
            <a:endParaRPr lang="ar-SA"/>
          </a:p>
        </p:txBody>
      </p:sp>
      <p:sp>
        <p:nvSpPr>
          <p:cNvPr id="5" name="عنصر نائب لرقم الشريحة 4"/>
          <p:cNvSpPr>
            <a:spLocks noGrp="1"/>
          </p:cNvSpPr>
          <p:nvPr>
            <p:ph type="sldNum" sz="quarter" idx="12"/>
          </p:nvPr>
        </p:nvSpPr>
        <p:spPr/>
        <p:txBody>
          <a:bodyPr/>
          <a:lstStyle>
            <a:extLst/>
          </a:lstStyle>
          <a:p>
            <a:pPr>
              <a:defRPr/>
            </a:pPr>
            <a:fld id="{0931C7EC-72D8-4337-AE97-22787EFF101B}" type="slidenum">
              <a:rPr lang="ar-SA" smtClean="0"/>
              <a:pPr>
                <a:defRPr/>
              </a:pPr>
              <a:t>‹#›</a:t>
            </a:fld>
            <a:endParaRPr lang="ar-SA"/>
          </a:p>
        </p:txBody>
      </p:sp>
    </p:spTree>
  </p:cSld>
  <p:clrMapOvr>
    <a:masterClrMapping/>
  </p:clrMapOvr>
  <p:transition>
    <p:wedg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extLst/>
          </a:lstStyle>
          <a:p>
            <a:pPr>
              <a:defRPr/>
            </a:pPr>
            <a:fld id="{C732EC95-5C04-4AEC-B32D-83FB2FB242E3}" type="datetimeFigureOut">
              <a:rPr lang="ar-SA" smtClean="0"/>
              <a:pPr>
                <a:defRPr/>
              </a:pPr>
              <a:t>18/05/1439</a:t>
            </a:fld>
            <a:endParaRPr lang="ar-SA"/>
          </a:p>
        </p:txBody>
      </p:sp>
      <p:sp>
        <p:nvSpPr>
          <p:cNvPr id="3" name="عنصر نائب للتذييل 2"/>
          <p:cNvSpPr>
            <a:spLocks noGrp="1"/>
          </p:cNvSpPr>
          <p:nvPr>
            <p:ph type="ftr" sz="quarter" idx="11"/>
          </p:nvPr>
        </p:nvSpPr>
        <p:spPr/>
        <p:txBody>
          <a:bodyPr/>
          <a:lstStyle>
            <a:extLst/>
          </a:lstStyle>
          <a:p>
            <a:pPr>
              <a:defRPr/>
            </a:pPr>
            <a:endParaRPr lang="ar-SA"/>
          </a:p>
        </p:txBody>
      </p:sp>
      <p:sp>
        <p:nvSpPr>
          <p:cNvPr id="4" name="عنصر نائب لرقم الشريحة 3"/>
          <p:cNvSpPr>
            <a:spLocks noGrp="1"/>
          </p:cNvSpPr>
          <p:nvPr>
            <p:ph type="sldNum" sz="quarter" idx="12"/>
          </p:nvPr>
        </p:nvSpPr>
        <p:spPr/>
        <p:txBody>
          <a:bodyPr/>
          <a:lstStyle>
            <a:extLst/>
          </a:lstStyle>
          <a:p>
            <a:pPr>
              <a:defRPr/>
            </a:pPr>
            <a:fld id="{1E54F3DC-47C1-4542-A155-80AFCD16B893}" type="slidenum">
              <a:rPr lang="ar-SA" smtClean="0"/>
              <a:pPr>
                <a:defRPr/>
              </a:pPr>
              <a:t>‹#›</a:t>
            </a:fld>
            <a:endParaRPr lang="ar-SA"/>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p:wedg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pPr>
              <a:defRPr/>
            </a:pPr>
            <a:fld id="{15636F5A-022A-4928-8777-15C5690B7967}" type="datetimeFigureOut">
              <a:rPr lang="ar-SA" smtClean="0"/>
              <a:pPr>
                <a:defRPr/>
              </a:pPr>
              <a:t>18/05/1439</a:t>
            </a:fld>
            <a:endParaRPr lang="ar-SA"/>
          </a:p>
        </p:txBody>
      </p:sp>
      <p:sp>
        <p:nvSpPr>
          <p:cNvPr id="6" name="عنصر نائب للتذييل 5"/>
          <p:cNvSpPr>
            <a:spLocks noGrp="1"/>
          </p:cNvSpPr>
          <p:nvPr>
            <p:ph type="ftr" sz="quarter" idx="11"/>
          </p:nvPr>
        </p:nvSpPr>
        <p:spPr/>
        <p:txBody>
          <a:bodyPr/>
          <a:lstStyle>
            <a:extLst/>
          </a:lstStyle>
          <a:p>
            <a:pPr>
              <a:defRPr/>
            </a:pPr>
            <a:endParaRPr lang="ar-SA"/>
          </a:p>
        </p:txBody>
      </p:sp>
      <p:sp>
        <p:nvSpPr>
          <p:cNvPr id="7" name="عنصر نائب لرقم الشريحة 6"/>
          <p:cNvSpPr>
            <a:spLocks noGrp="1"/>
          </p:cNvSpPr>
          <p:nvPr>
            <p:ph type="sldNum" sz="quarter" idx="12"/>
          </p:nvPr>
        </p:nvSpPr>
        <p:spPr/>
        <p:txBody>
          <a:bodyPr/>
          <a:lstStyle>
            <a:extLst/>
          </a:lstStyle>
          <a:p>
            <a:pPr>
              <a:defRPr/>
            </a:pPr>
            <a:fld id="{61362A8B-EF7F-4241-AC9C-4AD79A389AB5}" type="slidenum">
              <a:rPr lang="ar-SA" smtClean="0"/>
              <a:pPr>
                <a:defRPr/>
              </a:pPr>
              <a:t>‹#›</a:t>
            </a:fld>
            <a:endParaRPr lang="ar-SA"/>
          </a:p>
        </p:txBody>
      </p:sp>
    </p:spTree>
  </p:cSld>
  <p:clrMapOvr>
    <a:masterClrMapping/>
  </p:clrMapOvr>
  <p:transition>
    <p:wedg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extLst/>
          </a:lstStyle>
          <a:p>
            <a:pPr>
              <a:defRPr/>
            </a:pPr>
            <a:fld id="{52D1EF36-669E-4BF9-AF93-F6FE28732A03}" type="datetimeFigureOut">
              <a:rPr lang="ar-SA" smtClean="0"/>
              <a:pPr>
                <a:defRPr/>
              </a:pPr>
              <a:t>18/05/1439</a:t>
            </a:fld>
            <a:endParaRPr lang="ar-SA"/>
          </a:p>
        </p:txBody>
      </p:sp>
      <p:sp>
        <p:nvSpPr>
          <p:cNvPr id="6" name="عنصر نائب للتذييل 5"/>
          <p:cNvSpPr>
            <a:spLocks noGrp="1"/>
          </p:cNvSpPr>
          <p:nvPr>
            <p:ph type="ftr" sz="quarter" idx="11"/>
          </p:nvPr>
        </p:nvSpPr>
        <p:spPr/>
        <p:txBody>
          <a:bodyPr/>
          <a:lstStyle>
            <a:extLst/>
          </a:lstStyle>
          <a:p>
            <a:pPr>
              <a:defRPr/>
            </a:pPr>
            <a:endParaRPr lang="ar-SA"/>
          </a:p>
        </p:txBody>
      </p:sp>
      <p:sp>
        <p:nvSpPr>
          <p:cNvPr id="7" name="عنصر نائب لرقم الشريحة 6"/>
          <p:cNvSpPr>
            <a:spLocks noGrp="1"/>
          </p:cNvSpPr>
          <p:nvPr>
            <p:ph type="sldNum" sz="quarter" idx="12"/>
          </p:nvPr>
        </p:nvSpPr>
        <p:spPr/>
        <p:txBody>
          <a:bodyPr/>
          <a:lstStyle>
            <a:extLst/>
          </a:lstStyle>
          <a:p>
            <a:pPr>
              <a:defRPr/>
            </a:pPr>
            <a:fld id="{75D3432C-B0E3-40E1-ACD8-B955929A3312}" type="slidenum">
              <a:rPr lang="ar-SA" smtClean="0"/>
              <a:pPr>
                <a:defRPr/>
              </a:pPr>
              <a:t>‹#›</a:t>
            </a:fld>
            <a:endParaRPr lang="ar-SA"/>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smtClean="0"/>
              <a:t>انقر فوق الأيقونة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cSld>
  <p:clrMapOvr>
    <a:masterClrMapping/>
  </p:clrMapOvr>
  <p:transition>
    <p:wedg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fld id="{6B291869-CACF-4BFA-8ECD-394C5F1D06AD}" type="datetimeFigureOut">
              <a:rPr lang="ar-SA" smtClean="0"/>
              <a:pPr>
                <a:defRPr/>
              </a:pPr>
              <a:t>18/05/1439</a:t>
            </a:fld>
            <a:endParaRPr lang="ar-SA"/>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ar-SA"/>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13BE1AB3-2384-47B5-BBB0-E0D18446B281}" type="slidenum">
              <a:rPr lang="ar-SA" smtClean="0"/>
              <a:pPr>
                <a:defRPr/>
              </a:pPr>
              <a:t>‹#›</a:t>
            </a:fld>
            <a:endParaRPr lang="ar-SA"/>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edge/>
  </p:transition>
  <p:timing>
    <p:tnLst>
      <p:par>
        <p:cTn id="1" dur="indefinite" restart="never" nodeType="tmRoot"/>
      </p:par>
    </p:tnLst>
  </p:timing>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23"/>
          <p:cNvGrpSpPr/>
          <p:nvPr/>
        </p:nvGrpSpPr>
        <p:grpSpPr>
          <a:xfrm>
            <a:off x="2780925" y="123833"/>
            <a:ext cx="3862777" cy="2519349"/>
            <a:chOff x="2780925" y="123833"/>
            <a:chExt cx="3862777" cy="2519349"/>
          </a:xfrm>
        </p:grpSpPr>
        <p:sp>
          <p:nvSpPr>
            <p:cNvPr id="3" name="TextBox 8"/>
            <p:cNvSpPr txBox="1">
              <a:spLocks noChangeArrowheads="1"/>
            </p:cNvSpPr>
            <p:nvPr/>
          </p:nvSpPr>
          <p:spPr bwMode="auto">
            <a:xfrm>
              <a:off x="3279650" y="1580733"/>
              <a:ext cx="3071834" cy="830263"/>
            </a:xfrm>
            <a:prstGeom prst="rect">
              <a:avLst/>
            </a:prstGeom>
            <a:noFill/>
            <a:ln w="9525">
              <a:noFill/>
              <a:miter lim="800000"/>
              <a:headEnd/>
              <a:tailEnd/>
            </a:ln>
          </p:spPr>
          <p:txBody>
            <a:bodyPr wrap="square">
              <a:spAutoFit/>
            </a:bodyPr>
            <a:lstStyle/>
            <a:p>
              <a:pPr algn="ctr"/>
              <a:r>
                <a:rPr lang="ar-EG" sz="4800" b="1" dirty="0" smtClean="0">
                  <a:latin typeface="Calibri" pitchFamily="34" charset="0"/>
                </a:rPr>
                <a:t>الوحدة الأولى</a:t>
              </a:r>
              <a:endParaRPr lang="ar-EG" sz="3200" b="1" dirty="0">
                <a:latin typeface="Calibri" pitchFamily="34" charset="0"/>
              </a:endParaRPr>
            </a:p>
          </p:txBody>
        </p:sp>
        <p:grpSp>
          <p:nvGrpSpPr>
            <p:cNvPr id="4" name="مجموعة 20"/>
            <p:cNvGrpSpPr/>
            <p:nvPr/>
          </p:nvGrpSpPr>
          <p:grpSpPr>
            <a:xfrm>
              <a:off x="2780925" y="1430798"/>
              <a:ext cx="3862777" cy="1212384"/>
              <a:chOff x="2874765" y="694613"/>
              <a:chExt cx="3666326" cy="1212384"/>
            </a:xfrm>
          </p:grpSpPr>
          <p:sp>
            <p:nvSpPr>
              <p:cNvPr id="15" name="مستطيل 14"/>
              <p:cNvSpPr/>
              <p:nvPr/>
            </p:nvSpPr>
            <p:spPr>
              <a:xfrm rot="357286">
                <a:off x="3133601" y="724917"/>
                <a:ext cx="3407490" cy="107157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مستطيل 15"/>
              <p:cNvSpPr/>
              <p:nvPr/>
            </p:nvSpPr>
            <p:spPr>
              <a:xfrm>
                <a:off x="3071349" y="785794"/>
                <a:ext cx="3429477" cy="107157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مستطيل 17"/>
              <p:cNvSpPr/>
              <p:nvPr/>
            </p:nvSpPr>
            <p:spPr>
              <a:xfrm rot="21346360">
                <a:off x="3001404" y="694613"/>
                <a:ext cx="3393105" cy="107157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مستطيل 18"/>
              <p:cNvSpPr/>
              <p:nvPr/>
            </p:nvSpPr>
            <p:spPr>
              <a:xfrm rot="21437892">
                <a:off x="2874765" y="723107"/>
                <a:ext cx="3434942" cy="107157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مستطيل 19"/>
              <p:cNvSpPr/>
              <p:nvPr/>
            </p:nvSpPr>
            <p:spPr>
              <a:xfrm rot="357286">
                <a:off x="3328777" y="835427"/>
                <a:ext cx="3194878" cy="107157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p:cNvPicPr>
              <a:picLocks noChangeAspect="1" noChangeArrowheads="1"/>
            </p:cNvPicPr>
            <p:nvPr/>
          </p:nvPicPr>
          <p:blipFill>
            <a:blip r:embed="rId2">
              <a:lum bright="-2000" contrast="14000"/>
            </a:blip>
            <a:srcRect/>
            <a:stretch>
              <a:fillRect/>
            </a:stretch>
          </p:blipFill>
          <p:spPr bwMode="auto">
            <a:xfrm>
              <a:off x="4357686" y="123833"/>
              <a:ext cx="1428760" cy="1233465"/>
            </a:xfrm>
            <a:prstGeom prst="rect">
              <a:avLst/>
            </a:prstGeom>
            <a:noFill/>
            <a:ln w="9525">
              <a:noFill/>
              <a:miter lim="800000"/>
              <a:headEnd/>
              <a:tailEnd/>
            </a:ln>
            <a:effectLst/>
          </p:spPr>
        </p:pic>
      </p:grpSp>
      <p:grpSp>
        <p:nvGrpSpPr>
          <p:cNvPr id="6" name="مجموعة 24"/>
          <p:cNvGrpSpPr/>
          <p:nvPr/>
        </p:nvGrpSpPr>
        <p:grpSpPr>
          <a:xfrm>
            <a:off x="3214678" y="2428868"/>
            <a:ext cx="3214710" cy="3929090"/>
            <a:chOff x="3214678" y="2428868"/>
            <a:chExt cx="3214710" cy="3929090"/>
          </a:xfrm>
        </p:grpSpPr>
        <p:sp>
          <p:nvSpPr>
            <p:cNvPr id="23" name="مستطيل مستدير الزوايا 22"/>
            <p:cNvSpPr/>
            <p:nvPr/>
          </p:nvSpPr>
          <p:spPr>
            <a:xfrm>
              <a:off x="3214678" y="2428868"/>
              <a:ext cx="3214710" cy="3929090"/>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ln w="9525">
              <a:solidFill>
                <a:srgbClr val="0000FF"/>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مستطيل 4"/>
            <p:cNvSpPr/>
            <p:nvPr/>
          </p:nvSpPr>
          <p:spPr>
            <a:xfrm>
              <a:off x="3214678" y="3714752"/>
              <a:ext cx="3169457" cy="923330"/>
            </a:xfrm>
            <a:prstGeom prst="rect">
              <a:avLst/>
            </a:prstGeom>
            <a:noFill/>
          </p:spPr>
          <p:txBody>
            <a:bodyPr wrap="none">
              <a:spAutoFit/>
            </a:bodyPr>
            <a:lstStyle/>
            <a:p>
              <a:pPr algn="ctr" fontAlgn="auto">
                <a:spcBef>
                  <a:spcPts val="0"/>
                </a:spcBef>
                <a:spcAft>
                  <a:spcPts val="0"/>
                </a:spcAft>
                <a:defRPr/>
              </a:pPr>
              <a:r>
                <a:rPr lang="ar-EG" sz="5400" b="1" spc="300" dirty="0" smtClean="0">
                  <a:ln w="11430" cmpd="sng">
                    <a:solidFill>
                      <a:schemeClr val="accent1">
                        <a:tint val="10000"/>
                      </a:schemeClr>
                    </a:solidFill>
                    <a:prstDash val="solid"/>
                    <a:miter lim="800000"/>
                  </a:ln>
                  <a:solidFill>
                    <a:srgbClr val="0000FF"/>
                  </a:solidFill>
                  <a:effectLst>
                    <a:glow rad="45500">
                      <a:schemeClr val="accent1">
                        <a:satMod val="220000"/>
                        <a:alpha val="35000"/>
                      </a:schemeClr>
                    </a:glow>
                  </a:effectLst>
                  <a:latin typeface="+mn-lt"/>
                  <a:cs typeface="+mn-cs"/>
                </a:rPr>
                <a:t>مجال الرسم</a:t>
              </a:r>
              <a:endParaRPr lang="ar-SA" sz="5400" b="1" spc="300" dirty="0">
                <a:ln w="11430" cmpd="sng">
                  <a:solidFill>
                    <a:schemeClr val="accent1">
                      <a:tint val="10000"/>
                    </a:schemeClr>
                  </a:solidFill>
                  <a:prstDash val="solid"/>
                  <a:miter lim="800000"/>
                </a:ln>
                <a:solidFill>
                  <a:srgbClr val="0000FF"/>
                </a:solidFill>
                <a:effectLst>
                  <a:glow rad="45500">
                    <a:schemeClr val="accent1">
                      <a:satMod val="220000"/>
                      <a:alpha val="35000"/>
                    </a:schemeClr>
                  </a:glow>
                </a:effectLst>
                <a:latin typeface="+mn-lt"/>
                <a:cs typeface="+mn-cs"/>
              </a:endParaRPr>
            </a:p>
          </p:txBody>
        </p:sp>
      </p:grpSp>
      <p:grpSp>
        <p:nvGrpSpPr>
          <p:cNvPr id="7" name="مجموعة 21"/>
          <p:cNvGrpSpPr/>
          <p:nvPr/>
        </p:nvGrpSpPr>
        <p:grpSpPr>
          <a:xfrm>
            <a:off x="3857620" y="5857892"/>
            <a:ext cx="1946939" cy="720439"/>
            <a:chOff x="3857620" y="5857892"/>
            <a:chExt cx="1946939" cy="720439"/>
          </a:xfrm>
        </p:grpSpPr>
        <p:pic>
          <p:nvPicPr>
            <p:cNvPr id="14" name="Picture 2"/>
            <p:cNvPicPr>
              <a:picLocks noChangeAspect="1" noChangeArrowheads="1"/>
            </p:cNvPicPr>
            <p:nvPr/>
          </p:nvPicPr>
          <p:blipFill>
            <a:blip r:embed="rId3">
              <a:lum bright="-20000" contrast="41000"/>
            </a:blip>
            <a:srcRect/>
            <a:stretch>
              <a:fillRect/>
            </a:stretch>
          </p:blipFill>
          <p:spPr bwMode="auto">
            <a:xfrm>
              <a:off x="3857620" y="5857892"/>
              <a:ext cx="1946939" cy="720439"/>
            </a:xfrm>
            <a:prstGeom prst="rect">
              <a:avLst/>
            </a:prstGeom>
            <a:noFill/>
            <a:ln w="9525">
              <a:noFill/>
              <a:miter lim="800000"/>
              <a:headEnd/>
              <a:tailEnd/>
            </a:ln>
            <a:effectLst/>
          </p:spPr>
        </p:pic>
        <p:sp>
          <p:nvSpPr>
            <p:cNvPr id="17" name="مستطيل 16"/>
            <p:cNvSpPr/>
            <p:nvPr/>
          </p:nvSpPr>
          <p:spPr>
            <a:xfrm>
              <a:off x="4067172" y="5857892"/>
              <a:ext cx="1719274" cy="21431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1428728" y="357166"/>
            <a:ext cx="6858000" cy="1200150"/>
          </a:xfrm>
          <a:prstGeom prst="rect">
            <a:avLst/>
          </a:prstGeom>
          <a:noFill/>
        </p:spPr>
        <p:txBody>
          <a:bodyPr>
            <a:spAutoFit/>
          </a:bodyPr>
          <a:lstStyle/>
          <a:p>
            <a:pPr algn="ctr" fontAlgn="auto">
              <a:spcBef>
                <a:spcPts val="0"/>
              </a:spcBef>
              <a:spcAft>
                <a:spcPts val="0"/>
              </a:spcAft>
              <a:defRPr/>
            </a:pPr>
            <a:r>
              <a:rPr lang="ar-EG" sz="3600" b="1" dirty="0">
                <a:latin typeface="+mn-lt"/>
                <a:cs typeface="+mn-cs"/>
              </a:rPr>
              <a:t>وعند إضافة خط رأسي ينشأ وضع أكثر </a:t>
            </a:r>
            <a:r>
              <a:rPr lang="ar-EG" sz="3600" b="1" dirty="0" smtClean="0">
                <a:latin typeface="+mn-lt"/>
                <a:cs typeface="+mn-cs"/>
              </a:rPr>
              <a:t>تشويقًا، الأشكال (</a:t>
            </a:r>
            <a:r>
              <a:rPr lang="ar-EG" sz="3600" b="1" dirty="0">
                <a:latin typeface="+mn-lt"/>
                <a:cs typeface="+mn-cs"/>
              </a:rPr>
              <a:t>31) </a:t>
            </a:r>
            <a:r>
              <a:rPr lang="ar-EG" sz="3600" b="1" dirty="0" err="1">
                <a:latin typeface="+mn-lt"/>
                <a:cs typeface="+mn-cs"/>
              </a:rPr>
              <a:t>و</a:t>
            </a:r>
            <a:r>
              <a:rPr lang="ar-EG" sz="3600" b="1" dirty="0">
                <a:latin typeface="+mn-lt"/>
                <a:cs typeface="+mn-cs"/>
              </a:rPr>
              <a:t>(32</a:t>
            </a:r>
            <a:r>
              <a:rPr lang="ar-EG" sz="3600" b="1" dirty="0" smtClean="0">
                <a:latin typeface="+mn-lt"/>
                <a:cs typeface="+mn-cs"/>
              </a:rPr>
              <a:t>).</a:t>
            </a:r>
            <a:endParaRPr lang="ar-EG" sz="3600" b="1" dirty="0">
              <a:latin typeface="+mn-lt"/>
              <a:cs typeface="+mn-cs"/>
            </a:endParaRPr>
          </a:p>
        </p:txBody>
      </p:sp>
      <p:sp>
        <p:nvSpPr>
          <p:cNvPr id="4" name="مستطيل 3"/>
          <p:cNvSpPr/>
          <p:nvPr/>
        </p:nvSpPr>
        <p:spPr>
          <a:xfrm>
            <a:off x="5357813" y="1857375"/>
            <a:ext cx="3143250" cy="228123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a:p>
        </p:txBody>
      </p:sp>
      <p:sp>
        <p:nvSpPr>
          <p:cNvPr id="5" name="مربع نص 4"/>
          <p:cNvSpPr txBox="1">
            <a:spLocks noChangeArrowheads="1"/>
          </p:cNvSpPr>
          <p:nvPr/>
        </p:nvSpPr>
        <p:spPr bwMode="auto">
          <a:xfrm>
            <a:off x="5715000" y="1785938"/>
            <a:ext cx="785813" cy="831850"/>
          </a:xfrm>
          <a:prstGeom prst="rect">
            <a:avLst/>
          </a:prstGeom>
          <a:noFill/>
          <a:ln w="9525">
            <a:noFill/>
            <a:miter lim="800000"/>
            <a:headEnd/>
            <a:tailEnd/>
          </a:ln>
        </p:spPr>
        <p:txBody>
          <a:bodyPr>
            <a:spAutoFit/>
          </a:bodyPr>
          <a:lstStyle/>
          <a:p>
            <a:r>
              <a:rPr lang="ar-EG" sz="4800" b="1" dirty="0">
                <a:latin typeface="Calibri" pitchFamily="34" charset="0"/>
              </a:rPr>
              <a:t>(أ)</a:t>
            </a:r>
            <a:endParaRPr lang="en-US" sz="4800" b="1" dirty="0">
              <a:latin typeface="Calibri" pitchFamily="34" charset="0"/>
            </a:endParaRPr>
          </a:p>
        </p:txBody>
      </p:sp>
      <p:sp>
        <p:nvSpPr>
          <p:cNvPr id="6" name="مربع نص 5"/>
          <p:cNvSpPr txBox="1">
            <a:spLocks noChangeArrowheads="1"/>
          </p:cNvSpPr>
          <p:nvPr/>
        </p:nvSpPr>
        <p:spPr bwMode="auto">
          <a:xfrm>
            <a:off x="7215188" y="1857375"/>
            <a:ext cx="1214437" cy="831850"/>
          </a:xfrm>
          <a:prstGeom prst="rect">
            <a:avLst/>
          </a:prstGeom>
          <a:noFill/>
          <a:ln w="9525">
            <a:noFill/>
            <a:miter lim="800000"/>
            <a:headEnd/>
            <a:tailEnd/>
          </a:ln>
        </p:spPr>
        <p:txBody>
          <a:bodyPr>
            <a:spAutoFit/>
          </a:bodyPr>
          <a:lstStyle/>
          <a:p>
            <a:r>
              <a:rPr lang="ar-EG" sz="4800" b="1" dirty="0">
                <a:latin typeface="Calibri" pitchFamily="34" charset="0"/>
              </a:rPr>
              <a:t>(ب)</a:t>
            </a:r>
            <a:endParaRPr lang="en-US" sz="4800" b="1" dirty="0">
              <a:latin typeface="Calibri" pitchFamily="34" charset="0"/>
            </a:endParaRPr>
          </a:p>
        </p:txBody>
      </p:sp>
      <p:cxnSp>
        <p:nvCxnSpPr>
          <p:cNvPr id="7" name="رابط مستقيم 6"/>
          <p:cNvCxnSpPr/>
          <p:nvPr/>
        </p:nvCxnSpPr>
        <p:spPr>
          <a:xfrm rot="10800000">
            <a:off x="5357813" y="2601913"/>
            <a:ext cx="3143250" cy="1587"/>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a:stCxn id="4" idx="2"/>
            <a:endCxn id="4" idx="0"/>
          </p:cNvCxnSpPr>
          <p:nvPr/>
        </p:nvCxnSpPr>
        <p:spPr>
          <a:xfrm rot="5400000" flipH="1">
            <a:off x="5789613" y="2997200"/>
            <a:ext cx="2281238" cy="1587"/>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مربع نص 11"/>
          <p:cNvSpPr txBox="1">
            <a:spLocks noChangeArrowheads="1"/>
          </p:cNvSpPr>
          <p:nvPr/>
        </p:nvSpPr>
        <p:spPr bwMode="auto">
          <a:xfrm>
            <a:off x="5429250" y="3165475"/>
            <a:ext cx="1214438" cy="830997"/>
          </a:xfrm>
          <a:prstGeom prst="rect">
            <a:avLst/>
          </a:prstGeom>
          <a:noFill/>
          <a:ln w="9525">
            <a:noFill/>
            <a:miter lim="800000"/>
            <a:headEnd/>
            <a:tailEnd/>
          </a:ln>
        </p:spPr>
        <p:txBody>
          <a:bodyPr>
            <a:spAutoFit/>
          </a:bodyPr>
          <a:lstStyle/>
          <a:p>
            <a:r>
              <a:rPr lang="ar-EG" sz="4800" b="1" dirty="0">
                <a:latin typeface="Calibri" pitchFamily="34" charset="0"/>
              </a:rPr>
              <a:t>(</a:t>
            </a:r>
            <a:r>
              <a:rPr lang="ar-EG" sz="4800" b="1" dirty="0" smtClean="0">
                <a:latin typeface="Calibri" pitchFamily="34" charset="0"/>
              </a:rPr>
              <a:t>جـ)</a:t>
            </a:r>
            <a:endParaRPr lang="en-US" sz="4800" b="1" dirty="0">
              <a:latin typeface="Calibri" pitchFamily="34" charset="0"/>
            </a:endParaRPr>
          </a:p>
        </p:txBody>
      </p:sp>
      <p:sp>
        <p:nvSpPr>
          <p:cNvPr id="13" name="مربع نص 12"/>
          <p:cNvSpPr txBox="1">
            <a:spLocks noChangeArrowheads="1"/>
          </p:cNvSpPr>
          <p:nvPr/>
        </p:nvSpPr>
        <p:spPr bwMode="auto">
          <a:xfrm>
            <a:off x="7215188" y="3236913"/>
            <a:ext cx="1214437" cy="830262"/>
          </a:xfrm>
          <a:prstGeom prst="rect">
            <a:avLst/>
          </a:prstGeom>
          <a:noFill/>
          <a:ln w="9525">
            <a:noFill/>
            <a:miter lim="800000"/>
            <a:headEnd/>
            <a:tailEnd/>
          </a:ln>
        </p:spPr>
        <p:txBody>
          <a:bodyPr>
            <a:spAutoFit/>
          </a:bodyPr>
          <a:lstStyle/>
          <a:p>
            <a:r>
              <a:rPr lang="ar-EG" sz="4800" b="1">
                <a:latin typeface="Calibri" pitchFamily="34" charset="0"/>
              </a:rPr>
              <a:t>(د)</a:t>
            </a:r>
            <a:endParaRPr lang="en-US" sz="4800" b="1">
              <a:latin typeface="Calibri" pitchFamily="34" charset="0"/>
            </a:endParaRPr>
          </a:p>
        </p:txBody>
      </p:sp>
      <p:sp>
        <p:nvSpPr>
          <p:cNvPr id="16" name="مستطيل 15"/>
          <p:cNvSpPr/>
          <p:nvPr/>
        </p:nvSpPr>
        <p:spPr>
          <a:xfrm>
            <a:off x="1428750" y="1928813"/>
            <a:ext cx="314325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a:p>
        </p:txBody>
      </p:sp>
      <p:sp>
        <p:nvSpPr>
          <p:cNvPr id="17" name="مربع نص 16"/>
          <p:cNvSpPr txBox="1">
            <a:spLocks noChangeArrowheads="1"/>
          </p:cNvSpPr>
          <p:nvPr/>
        </p:nvSpPr>
        <p:spPr bwMode="auto">
          <a:xfrm>
            <a:off x="1500188" y="1928813"/>
            <a:ext cx="785812" cy="831850"/>
          </a:xfrm>
          <a:prstGeom prst="rect">
            <a:avLst/>
          </a:prstGeom>
          <a:noFill/>
          <a:ln w="9525">
            <a:noFill/>
            <a:miter lim="800000"/>
            <a:headEnd/>
            <a:tailEnd/>
          </a:ln>
        </p:spPr>
        <p:txBody>
          <a:bodyPr>
            <a:spAutoFit/>
          </a:bodyPr>
          <a:lstStyle/>
          <a:p>
            <a:r>
              <a:rPr lang="ar-EG" sz="4800" b="1" dirty="0">
                <a:latin typeface="Calibri" pitchFamily="34" charset="0"/>
              </a:rPr>
              <a:t>(أ)</a:t>
            </a:r>
            <a:endParaRPr lang="en-US" sz="4800" b="1" dirty="0">
              <a:latin typeface="Calibri" pitchFamily="34" charset="0"/>
            </a:endParaRPr>
          </a:p>
        </p:txBody>
      </p:sp>
      <p:sp>
        <p:nvSpPr>
          <p:cNvPr id="18" name="مربع نص 17"/>
          <p:cNvSpPr txBox="1">
            <a:spLocks noChangeArrowheads="1"/>
          </p:cNvSpPr>
          <p:nvPr/>
        </p:nvSpPr>
        <p:spPr bwMode="auto">
          <a:xfrm>
            <a:off x="2857500" y="1928813"/>
            <a:ext cx="1214438" cy="831850"/>
          </a:xfrm>
          <a:prstGeom prst="rect">
            <a:avLst/>
          </a:prstGeom>
          <a:noFill/>
          <a:ln w="9525">
            <a:noFill/>
            <a:miter lim="800000"/>
            <a:headEnd/>
            <a:tailEnd/>
          </a:ln>
        </p:spPr>
        <p:txBody>
          <a:bodyPr>
            <a:spAutoFit/>
          </a:bodyPr>
          <a:lstStyle/>
          <a:p>
            <a:r>
              <a:rPr lang="ar-EG" sz="4800" b="1" dirty="0">
                <a:latin typeface="Calibri" pitchFamily="34" charset="0"/>
              </a:rPr>
              <a:t>(ب)</a:t>
            </a:r>
            <a:endParaRPr lang="en-US" sz="4800" b="1" dirty="0">
              <a:latin typeface="Calibri" pitchFamily="34" charset="0"/>
            </a:endParaRPr>
          </a:p>
        </p:txBody>
      </p:sp>
      <p:cxnSp>
        <p:nvCxnSpPr>
          <p:cNvPr id="19" name="رابط مستقيم 18"/>
          <p:cNvCxnSpPr/>
          <p:nvPr/>
        </p:nvCxnSpPr>
        <p:spPr>
          <a:xfrm flipH="1">
            <a:off x="1428750" y="2784475"/>
            <a:ext cx="3143250" cy="1588"/>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رابط مستقيم 19"/>
          <p:cNvCxnSpPr/>
          <p:nvPr/>
        </p:nvCxnSpPr>
        <p:spPr>
          <a:xfrm rot="16200000" flipV="1">
            <a:off x="1252538" y="3033713"/>
            <a:ext cx="2211387" cy="1587"/>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مربع نص 20"/>
          <p:cNvSpPr txBox="1">
            <a:spLocks noChangeArrowheads="1"/>
          </p:cNvSpPr>
          <p:nvPr/>
        </p:nvSpPr>
        <p:spPr bwMode="auto">
          <a:xfrm>
            <a:off x="1214438" y="3165475"/>
            <a:ext cx="1214437" cy="830263"/>
          </a:xfrm>
          <a:prstGeom prst="rect">
            <a:avLst/>
          </a:prstGeom>
          <a:noFill/>
          <a:ln w="9525">
            <a:noFill/>
            <a:miter lim="800000"/>
            <a:headEnd/>
            <a:tailEnd/>
          </a:ln>
        </p:spPr>
        <p:txBody>
          <a:bodyPr>
            <a:spAutoFit/>
          </a:bodyPr>
          <a:lstStyle/>
          <a:p>
            <a:r>
              <a:rPr lang="ar-EG" sz="4800" b="1" dirty="0">
                <a:latin typeface="Calibri" pitchFamily="34" charset="0"/>
              </a:rPr>
              <a:t>(</a:t>
            </a:r>
            <a:r>
              <a:rPr lang="ar-EG" sz="4800" b="1" dirty="0" smtClean="0">
                <a:latin typeface="Calibri" pitchFamily="34" charset="0"/>
              </a:rPr>
              <a:t>جـ)</a:t>
            </a:r>
            <a:endParaRPr lang="en-US" sz="4800" b="1" dirty="0">
              <a:latin typeface="Calibri" pitchFamily="34" charset="0"/>
            </a:endParaRPr>
          </a:p>
        </p:txBody>
      </p:sp>
      <p:sp>
        <p:nvSpPr>
          <p:cNvPr id="22" name="مربع نص 21"/>
          <p:cNvSpPr txBox="1">
            <a:spLocks noChangeArrowheads="1"/>
          </p:cNvSpPr>
          <p:nvPr/>
        </p:nvSpPr>
        <p:spPr bwMode="auto">
          <a:xfrm>
            <a:off x="2714625" y="3214688"/>
            <a:ext cx="1214438" cy="830262"/>
          </a:xfrm>
          <a:prstGeom prst="rect">
            <a:avLst/>
          </a:prstGeom>
          <a:noFill/>
          <a:ln w="9525">
            <a:noFill/>
            <a:miter lim="800000"/>
            <a:headEnd/>
            <a:tailEnd/>
          </a:ln>
        </p:spPr>
        <p:txBody>
          <a:bodyPr>
            <a:spAutoFit/>
          </a:bodyPr>
          <a:lstStyle/>
          <a:p>
            <a:r>
              <a:rPr lang="ar-EG" sz="4800" b="1">
                <a:latin typeface="Calibri" pitchFamily="34" charset="0"/>
              </a:rPr>
              <a:t>(د)</a:t>
            </a:r>
            <a:endParaRPr lang="en-US" sz="4800" b="1">
              <a:latin typeface="Calibri" pitchFamily="34" charset="0"/>
            </a:endParaRPr>
          </a:p>
        </p:txBody>
      </p:sp>
      <p:sp>
        <p:nvSpPr>
          <p:cNvPr id="23" name="مربع نص 22"/>
          <p:cNvSpPr txBox="1"/>
          <p:nvPr/>
        </p:nvSpPr>
        <p:spPr>
          <a:xfrm>
            <a:off x="1357290" y="5357826"/>
            <a:ext cx="6858000" cy="1200150"/>
          </a:xfrm>
          <a:prstGeom prst="rect">
            <a:avLst/>
          </a:prstGeom>
          <a:noFill/>
        </p:spPr>
        <p:txBody>
          <a:bodyPr>
            <a:spAutoFit/>
          </a:bodyPr>
          <a:lstStyle/>
          <a:p>
            <a:pPr algn="ctr" fontAlgn="auto">
              <a:spcBef>
                <a:spcPts val="0"/>
              </a:spcBef>
              <a:spcAft>
                <a:spcPts val="0"/>
              </a:spcAft>
              <a:defRPr/>
            </a:pPr>
            <a:r>
              <a:rPr lang="ar-EG" sz="3600" b="1" dirty="0">
                <a:latin typeface="+mn-lt"/>
                <a:cs typeface="+mn-cs"/>
              </a:rPr>
              <a:t>يبدو لنا بوضوح أن</a:t>
            </a:r>
            <a:r>
              <a:rPr lang="en-US" sz="3600" b="1" dirty="0">
                <a:latin typeface="+mn-lt"/>
                <a:cs typeface="+mn-cs"/>
              </a:rPr>
              <a:t> </a:t>
            </a:r>
            <a:r>
              <a:rPr lang="ar-EG" sz="3600" b="1" dirty="0">
                <a:latin typeface="+mn-lt"/>
                <a:cs typeface="+mn-cs"/>
              </a:rPr>
              <a:t>وضع علامة بسيطة مثل </a:t>
            </a:r>
            <a:r>
              <a:rPr lang="ar-EG" sz="3600" b="1" dirty="0" smtClean="0">
                <a:latin typeface="+mn-lt"/>
                <a:cs typeface="+mn-cs"/>
              </a:rPr>
              <a:t>الخط، </a:t>
            </a:r>
            <a:r>
              <a:rPr lang="ar-EG" sz="3600" b="1" dirty="0">
                <a:latin typeface="+mn-lt"/>
                <a:cs typeface="+mn-cs"/>
              </a:rPr>
              <a:t>هو مسألة تكوين.</a:t>
            </a:r>
          </a:p>
        </p:txBody>
      </p:sp>
      <p:grpSp>
        <p:nvGrpSpPr>
          <p:cNvPr id="28" name="مجموعة 27"/>
          <p:cNvGrpSpPr/>
          <p:nvPr/>
        </p:nvGrpSpPr>
        <p:grpSpPr>
          <a:xfrm>
            <a:off x="5786446" y="4357694"/>
            <a:ext cx="2428892" cy="638168"/>
            <a:chOff x="6357950" y="3038478"/>
            <a:chExt cx="2428892" cy="638168"/>
          </a:xfrm>
        </p:grpSpPr>
        <p:sp>
          <p:nvSpPr>
            <p:cNvPr id="29" name="مربع نص 28"/>
            <p:cNvSpPr txBox="1"/>
            <p:nvPr/>
          </p:nvSpPr>
          <p:spPr>
            <a:xfrm>
              <a:off x="6357950" y="3143248"/>
              <a:ext cx="2428892" cy="523220"/>
            </a:xfrm>
            <a:prstGeom prst="rect">
              <a:avLst/>
            </a:prstGeom>
            <a:noFill/>
            <a:ln>
              <a:noFill/>
            </a:ln>
            <a:effectLst/>
            <a:scene3d>
              <a:camera prst="orthographicFront">
                <a:rot lat="0" lon="0" rev="0"/>
              </a:camera>
              <a:lightRig rig="contrasting" dir="t">
                <a:rot lat="0" lon="0" rev="7800000"/>
              </a:lightRig>
            </a:scene3d>
            <a:sp3d>
              <a:bevelT w="139700" h="139700"/>
            </a:sp3d>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auto">
                <a:spcBef>
                  <a:spcPts val="0"/>
                </a:spcBef>
                <a:spcAft>
                  <a:spcPts val="0"/>
                </a:spcAft>
                <a:defRPr/>
              </a:pPr>
              <a:r>
                <a:rPr lang="ar-EG" sz="2800" b="1" dirty="0" smtClean="0"/>
                <a:t>الشكل (31)</a:t>
              </a:r>
              <a:endParaRPr lang="ar-EG" sz="2800" b="1" dirty="0"/>
            </a:p>
          </p:txBody>
        </p:sp>
        <p:pic>
          <p:nvPicPr>
            <p:cNvPr id="30" name="Picture 2"/>
            <p:cNvPicPr>
              <a:picLocks noChangeAspect="1" noChangeArrowheads="1"/>
            </p:cNvPicPr>
            <p:nvPr/>
          </p:nvPicPr>
          <p:blipFill>
            <a:blip r:embed="rId2"/>
            <a:srcRect/>
            <a:stretch>
              <a:fillRect/>
            </a:stretch>
          </p:blipFill>
          <p:spPr bwMode="auto">
            <a:xfrm>
              <a:off x="8358214" y="3038478"/>
              <a:ext cx="391386" cy="604836"/>
            </a:xfrm>
            <a:prstGeom prst="rect">
              <a:avLst/>
            </a:prstGeom>
            <a:noFill/>
            <a:ln w="9525">
              <a:noFill/>
              <a:miter lim="800000"/>
              <a:headEnd/>
              <a:tailEnd/>
            </a:ln>
            <a:effectLst/>
          </p:spPr>
        </p:pic>
        <p:pic>
          <p:nvPicPr>
            <p:cNvPr id="31" name="Picture 2"/>
            <p:cNvPicPr>
              <a:picLocks noChangeAspect="1" noChangeArrowheads="1"/>
            </p:cNvPicPr>
            <p:nvPr/>
          </p:nvPicPr>
          <p:blipFill>
            <a:blip r:embed="rId2"/>
            <a:srcRect/>
            <a:stretch>
              <a:fillRect/>
            </a:stretch>
          </p:blipFill>
          <p:spPr bwMode="auto">
            <a:xfrm rot="10800000">
              <a:off x="6429388" y="3071810"/>
              <a:ext cx="391386" cy="604836"/>
            </a:xfrm>
            <a:prstGeom prst="rect">
              <a:avLst/>
            </a:prstGeom>
            <a:noFill/>
            <a:ln w="9525">
              <a:noFill/>
              <a:miter lim="800000"/>
              <a:headEnd/>
              <a:tailEnd/>
            </a:ln>
            <a:effectLst/>
          </p:spPr>
        </p:pic>
      </p:grpSp>
      <p:grpSp>
        <p:nvGrpSpPr>
          <p:cNvPr id="32" name="مجموعة 31"/>
          <p:cNvGrpSpPr/>
          <p:nvPr/>
        </p:nvGrpSpPr>
        <p:grpSpPr>
          <a:xfrm>
            <a:off x="1928794" y="4429132"/>
            <a:ext cx="2428892" cy="638168"/>
            <a:chOff x="6357950" y="3038478"/>
            <a:chExt cx="2428892" cy="638168"/>
          </a:xfrm>
        </p:grpSpPr>
        <p:sp>
          <p:nvSpPr>
            <p:cNvPr id="33" name="مربع نص 32"/>
            <p:cNvSpPr txBox="1"/>
            <p:nvPr/>
          </p:nvSpPr>
          <p:spPr>
            <a:xfrm>
              <a:off x="6357950" y="3143248"/>
              <a:ext cx="2428892" cy="523220"/>
            </a:xfrm>
            <a:prstGeom prst="rect">
              <a:avLst/>
            </a:prstGeom>
            <a:noFill/>
            <a:ln>
              <a:noFill/>
            </a:ln>
            <a:effectLst/>
            <a:scene3d>
              <a:camera prst="orthographicFront">
                <a:rot lat="0" lon="0" rev="0"/>
              </a:camera>
              <a:lightRig rig="contrasting" dir="t">
                <a:rot lat="0" lon="0" rev="7800000"/>
              </a:lightRig>
            </a:scene3d>
            <a:sp3d>
              <a:bevelT w="139700" h="139700"/>
            </a:sp3d>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auto">
                <a:spcBef>
                  <a:spcPts val="0"/>
                </a:spcBef>
                <a:spcAft>
                  <a:spcPts val="0"/>
                </a:spcAft>
                <a:defRPr/>
              </a:pPr>
              <a:r>
                <a:rPr lang="ar-EG" sz="2800" b="1" dirty="0" smtClean="0"/>
                <a:t>الشكل (32)</a:t>
              </a:r>
              <a:endParaRPr lang="ar-EG" sz="2800" b="1" dirty="0"/>
            </a:p>
          </p:txBody>
        </p:sp>
        <p:pic>
          <p:nvPicPr>
            <p:cNvPr id="34" name="Picture 2"/>
            <p:cNvPicPr>
              <a:picLocks noChangeAspect="1" noChangeArrowheads="1"/>
            </p:cNvPicPr>
            <p:nvPr/>
          </p:nvPicPr>
          <p:blipFill>
            <a:blip r:embed="rId2"/>
            <a:srcRect/>
            <a:stretch>
              <a:fillRect/>
            </a:stretch>
          </p:blipFill>
          <p:spPr bwMode="auto">
            <a:xfrm>
              <a:off x="8358214" y="3038478"/>
              <a:ext cx="391386" cy="604836"/>
            </a:xfrm>
            <a:prstGeom prst="rect">
              <a:avLst/>
            </a:prstGeom>
            <a:noFill/>
            <a:ln w="9525">
              <a:noFill/>
              <a:miter lim="800000"/>
              <a:headEnd/>
              <a:tailEnd/>
            </a:ln>
            <a:effectLst/>
          </p:spPr>
        </p:pic>
        <p:pic>
          <p:nvPicPr>
            <p:cNvPr id="35" name="Picture 2"/>
            <p:cNvPicPr>
              <a:picLocks noChangeAspect="1" noChangeArrowheads="1"/>
            </p:cNvPicPr>
            <p:nvPr/>
          </p:nvPicPr>
          <p:blipFill>
            <a:blip r:embed="rId2"/>
            <a:srcRect/>
            <a:stretch>
              <a:fillRect/>
            </a:stretch>
          </p:blipFill>
          <p:spPr bwMode="auto">
            <a:xfrm rot="10800000">
              <a:off x="6429388" y="3071810"/>
              <a:ext cx="391386" cy="604836"/>
            </a:xfrm>
            <a:prstGeom prst="rect">
              <a:avLst/>
            </a:prstGeom>
            <a:noFill/>
            <a:ln w="9525">
              <a:noFill/>
              <a:miter lim="800000"/>
              <a:headEnd/>
              <a:tailEnd/>
            </a:ln>
            <a:effectLst/>
          </p:spPr>
        </p:pic>
      </p:gr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par>
                                <p:cTn id="17" presetID="2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par>
                                <p:cTn id="20" presetID="22" presetClass="entr" presetSubtype="4"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par>
                                <p:cTn id="38" presetID="22" presetClass="entr" presetSubtype="4"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down)">
                                      <p:cBhvr>
                                        <p:cTn id="40" dur="500"/>
                                        <p:tgtEl>
                                          <p:spTgt spid="19"/>
                                        </p:tgtEl>
                                      </p:cBhvr>
                                    </p:animEffect>
                                  </p:childTnLst>
                                </p:cTn>
                              </p:par>
                              <p:par>
                                <p:cTn id="41" presetID="22" presetClass="entr" presetSubtype="4"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00"/>
                                        <p:tgtEl>
                                          <p:spTgt spid="20"/>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down)">
                                      <p:cBhvr>
                                        <p:cTn id="46" dur="500"/>
                                        <p:tgtEl>
                                          <p:spTgt spid="21"/>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down)">
                                      <p:cBhvr>
                                        <p:cTn id="49" dur="500"/>
                                        <p:tgtEl>
                                          <p:spTgt spid="22"/>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down)">
                                      <p:cBhvr>
                                        <p:cTn id="52" dur="500"/>
                                        <p:tgtEl>
                                          <p:spTgt spid="23"/>
                                        </p:tgtEl>
                                      </p:cBhvr>
                                    </p:animEffect>
                                  </p:childTnLst>
                                </p:cTn>
                              </p:par>
                              <p:par>
                                <p:cTn id="53" presetID="22" presetClass="entr" presetSubtype="4"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down)">
                                      <p:cBhvr>
                                        <p:cTn id="55" dur="500"/>
                                        <p:tgtEl>
                                          <p:spTgt spid="28"/>
                                        </p:tgtEl>
                                      </p:cBhvr>
                                    </p:animEffect>
                                  </p:childTnLst>
                                </p:cTn>
                              </p:par>
                              <p:par>
                                <p:cTn id="56" presetID="22" presetClass="entr" presetSubtype="4" fill="hold"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wipe(down)">
                                      <p:cBhvr>
                                        <p:cTn id="5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p:bldP spid="12" grpId="0"/>
      <p:bldP spid="13" grpId="0"/>
      <p:bldP spid="16" grpId="0" animBg="1"/>
      <p:bldP spid="17" grpId="0"/>
      <p:bldP spid="18" grpId="0"/>
      <p:bldP spid="21"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مستطيل مستدير الزوايا 18"/>
          <p:cNvSpPr/>
          <p:nvPr/>
        </p:nvSpPr>
        <p:spPr>
          <a:xfrm>
            <a:off x="1357290" y="500042"/>
            <a:ext cx="7500990" cy="5000660"/>
          </a:xfrm>
          <a:prstGeom prst="roundRect">
            <a:avLst/>
          </a:prstGeom>
          <a:solidFill>
            <a:schemeClr val="tx2">
              <a:lumMod val="60000"/>
              <a:lumOff val="40000"/>
              <a:alpha val="14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6" name="Rectangle 8"/>
          <p:cNvSpPr>
            <a:spLocks noChangeArrowheads="1"/>
          </p:cNvSpPr>
          <p:nvPr/>
        </p:nvSpPr>
        <p:spPr bwMode="auto">
          <a:xfrm>
            <a:off x="2214546" y="2428868"/>
            <a:ext cx="6215062" cy="2124075"/>
          </a:xfrm>
          <a:prstGeom prst="rect">
            <a:avLst/>
          </a:prstGeom>
          <a:noFill/>
          <a:ln w="9525">
            <a:noFill/>
            <a:miter lim="800000"/>
            <a:headEnd/>
            <a:tailEnd/>
          </a:ln>
        </p:spPr>
        <p:txBody>
          <a:bodyPr>
            <a:spAutoFit/>
          </a:bodyPr>
          <a:lstStyle/>
          <a:p>
            <a:pPr algn="ctr"/>
            <a:r>
              <a:rPr lang="ar-EG" sz="4400" b="1" dirty="0">
                <a:solidFill>
                  <a:srgbClr val="002060"/>
                </a:solidFill>
                <a:latin typeface="Calibri" pitchFamily="34" charset="0"/>
              </a:rPr>
              <a:t>أي الأوضاع في الأشكال السابقة يُعدّ الأفضل من حيث التوزيع </a:t>
            </a:r>
            <a:r>
              <a:rPr lang="ar-EG" sz="4400" b="1" dirty="0" smtClean="0">
                <a:solidFill>
                  <a:srgbClr val="002060"/>
                </a:solidFill>
                <a:latin typeface="Calibri" pitchFamily="34" charset="0"/>
              </a:rPr>
              <a:t>المساحي؟</a:t>
            </a:r>
            <a:endParaRPr lang="ar-EG" sz="4400" b="1" dirty="0">
              <a:solidFill>
                <a:srgbClr val="002060"/>
              </a:solidFill>
              <a:latin typeface="Calibri" pitchFamily="34" charset="0"/>
            </a:endParaRPr>
          </a:p>
        </p:txBody>
      </p:sp>
      <p:grpSp>
        <p:nvGrpSpPr>
          <p:cNvPr id="14" name="مجموعة 13"/>
          <p:cNvGrpSpPr/>
          <p:nvPr/>
        </p:nvGrpSpPr>
        <p:grpSpPr>
          <a:xfrm>
            <a:off x="5448285" y="285728"/>
            <a:ext cx="3267119" cy="1079574"/>
            <a:chOff x="5786446" y="-14522"/>
            <a:chExt cx="3267119" cy="1079574"/>
          </a:xfrm>
        </p:grpSpPr>
        <p:grpSp>
          <p:nvGrpSpPr>
            <p:cNvPr id="15" name="مجموعة 13"/>
            <p:cNvGrpSpPr/>
            <p:nvPr/>
          </p:nvGrpSpPr>
          <p:grpSpPr>
            <a:xfrm>
              <a:off x="5786446" y="357166"/>
              <a:ext cx="3000396" cy="707886"/>
              <a:chOff x="5786446" y="357166"/>
              <a:chExt cx="3000396" cy="707886"/>
            </a:xfrm>
          </p:grpSpPr>
          <p:sp>
            <p:nvSpPr>
              <p:cNvPr id="17" name="مستطيل 16"/>
              <p:cNvSpPr/>
              <p:nvPr/>
            </p:nvSpPr>
            <p:spPr>
              <a:xfrm>
                <a:off x="5929322" y="357166"/>
                <a:ext cx="2857520" cy="642942"/>
              </a:xfrm>
              <a:prstGeom prst="rect">
                <a:avLst/>
              </a:prstGeom>
              <a:gradFill flip="none" rotWithShape="1">
                <a:gsLst>
                  <a:gs pos="19000">
                    <a:schemeClr val="bg1"/>
                  </a:gs>
                  <a:gs pos="50000">
                    <a:srgbClr val="C00000">
                      <a:shade val="67500"/>
                      <a:satMod val="115000"/>
                    </a:srgbClr>
                  </a:gs>
                  <a:gs pos="100000">
                    <a:srgbClr val="C00000">
                      <a:shade val="100000"/>
                      <a:satMod val="115000"/>
                    </a:srgbClr>
                  </a:gs>
                </a:gsLst>
                <a:lin ang="5400000" scaled="1"/>
                <a:tileRect/>
              </a:gradFill>
              <a:ln w="38100">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مربع نص 17"/>
              <p:cNvSpPr txBox="1"/>
              <p:nvPr/>
            </p:nvSpPr>
            <p:spPr>
              <a:xfrm>
                <a:off x="5786446" y="357166"/>
                <a:ext cx="2071702" cy="707886"/>
              </a:xfrm>
              <a:prstGeom prst="rect">
                <a:avLst/>
              </a:prstGeom>
              <a:noFill/>
            </p:spPr>
            <p:txBody>
              <a:bodyPr wrap="square" rtlCol="0">
                <a:spAutoFit/>
              </a:bodyPr>
              <a:lstStyle/>
              <a:p>
                <a:r>
                  <a:rPr lang="ar-EG" sz="4000" b="1" dirty="0" smtClean="0">
                    <a:solidFill>
                      <a:schemeClr val="bg1"/>
                    </a:solidFill>
                  </a:rPr>
                  <a:t>نشاط (2):</a:t>
                </a:r>
                <a:endParaRPr lang="en-US" sz="4000" b="1" dirty="0">
                  <a:solidFill>
                    <a:schemeClr val="bg1"/>
                  </a:solidFill>
                </a:endParaRPr>
              </a:p>
            </p:txBody>
          </p:sp>
        </p:grpSp>
        <p:pic>
          <p:nvPicPr>
            <p:cNvPr id="16" name="صورة 15" descr="clipart-color-tube-yellow-7431 (1).png"/>
            <p:cNvPicPr>
              <a:picLocks noChangeAspect="1"/>
            </p:cNvPicPr>
            <p:nvPr/>
          </p:nvPicPr>
          <p:blipFill>
            <a:blip r:embed="rId2"/>
            <a:stretch>
              <a:fillRect/>
            </a:stretch>
          </p:blipFill>
          <p:spPr>
            <a:xfrm rot="19182716">
              <a:off x="7834365" y="-14522"/>
              <a:ext cx="1219200" cy="1036531"/>
            </a:xfrm>
            <a:prstGeom prst="rect">
              <a:avLst/>
            </a:prstGeom>
          </p:spPr>
        </p:pic>
      </p:gr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246"/>
                                        </p:tgtEl>
                                        <p:attrNameLst>
                                          <p:attrName>style.visibility</p:attrName>
                                        </p:attrNameLst>
                                      </p:cBhvr>
                                      <p:to>
                                        <p:strVal val="visible"/>
                                      </p:to>
                                    </p:set>
                                    <p:animEffect transition="in" filter="wipe(down)">
                                      <p:cBhvr>
                                        <p:cTn id="10" dur="500"/>
                                        <p:tgtEl>
                                          <p:spTgt spid="10246"/>
                                        </p:tgtEl>
                                      </p:cBhvr>
                                    </p:animEffect>
                                  </p:childTnLst>
                                </p:cTn>
                              </p:par>
                              <p:par>
                                <p:cTn id="11" presetID="2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024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مجموعة 10"/>
          <p:cNvGrpSpPr/>
          <p:nvPr/>
        </p:nvGrpSpPr>
        <p:grpSpPr>
          <a:xfrm>
            <a:off x="857224" y="642918"/>
            <a:ext cx="7715304" cy="1571636"/>
            <a:chOff x="857224" y="642918"/>
            <a:chExt cx="7715304" cy="1571636"/>
          </a:xfrm>
        </p:grpSpPr>
        <p:sp>
          <p:nvSpPr>
            <p:cNvPr id="10" name="وسيلة شرح مستطيلة مستديرة الزوايا 9"/>
            <p:cNvSpPr/>
            <p:nvPr/>
          </p:nvSpPr>
          <p:spPr>
            <a:xfrm>
              <a:off x="857224" y="642918"/>
              <a:ext cx="7715304" cy="1571636"/>
            </a:xfrm>
            <a:prstGeom prst="wedgeRoundRectCallout">
              <a:avLst>
                <a:gd name="adj1" fmla="val -18894"/>
                <a:gd name="adj2" fmla="val 90427"/>
                <a:gd name="adj3" fmla="val 16667"/>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100000" t="100000"/>
              </a:path>
              <a:tileRect r="-100000" b="-100000"/>
            </a:gradFill>
            <a:ln w="57150">
              <a:solidFill>
                <a:srgbClr val="FFC000"/>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21538539">
              <a:off x="1438924" y="845297"/>
              <a:ext cx="6667400" cy="1200329"/>
            </a:xfrm>
            <a:prstGeom prst="rect">
              <a:avLst/>
            </a:prstGeom>
          </p:spPr>
          <p:txBody>
            <a:bodyPr wrap="square">
              <a:spAutoFit/>
            </a:bodyPr>
            <a:lstStyle/>
            <a:p>
              <a:r>
                <a:rPr lang="ar-EG" sz="3600" b="1" dirty="0" smtClean="0"/>
                <a:t>الشكل 30 هو الأفضل توزيعًا؛ حيث إن التناسب بين الثلث والثلثين يريح النظر.</a:t>
              </a:r>
              <a:endParaRPr lang="en-US" sz="3600" dirty="0"/>
            </a:p>
          </p:txBody>
        </p:sp>
      </p:grpSp>
      <p:sp>
        <p:nvSpPr>
          <p:cNvPr id="6" name="مستطيل 3"/>
          <p:cNvSpPr/>
          <p:nvPr/>
        </p:nvSpPr>
        <p:spPr>
          <a:xfrm>
            <a:off x="2786083" y="3500438"/>
            <a:ext cx="4714875" cy="235743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a:p>
        </p:txBody>
      </p:sp>
      <p:sp>
        <p:nvSpPr>
          <p:cNvPr id="7" name="مربع نص 4"/>
          <p:cNvSpPr txBox="1">
            <a:spLocks noChangeArrowheads="1"/>
          </p:cNvSpPr>
          <p:nvPr/>
        </p:nvSpPr>
        <p:spPr bwMode="auto">
          <a:xfrm>
            <a:off x="5000633" y="3670308"/>
            <a:ext cx="785813" cy="830262"/>
          </a:xfrm>
          <a:prstGeom prst="rect">
            <a:avLst/>
          </a:prstGeom>
          <a:noFill/>
          <a:ln w="9525">
            <a:noFill/>
            <a:miter lim="800000"/>
            <a:headEnd/>
            <a:tailEnd/>
          </a:ln>
        </p:spPr>
        <p:txBody>
          <a:bodyPr>
            <a:spAutoFit/>
          </a:bodyPr>
          <a:lstStyle/>
          <a:p>
            <a:r>
              <a:rPr lang="ar-EG" sz="4800" b="1" dirty="0">
                <a:latin typeface="Calibri" pitchFamily="34" charset="0"/>
              </a:rPr>
              <a:t>(أ)</a:t>
            </a:r>
            <a:endParaRPr lang="en-US" sz="4800" b="1" dirty="0">
              <a:latin typeface="Calibri" pitchFamily="34" charset="0"/>
            </a:endParaRPr>
          </a:p>
        </p:txBody>
      </p:sp>
      <p:sp>
        <p:nvSpPr>
          <p:cNvPr id="8" name="مربع نص 5"/>
          <p:cNvSpPr txBox="1">
            <a:spLocks noChangeArrowheads="1"/>
          </p:cNvSpPr>
          <p:nvPr/>
        </p:nvSpPr>
        <p:spPr bwMode="auto">
          <a:xfrm>
            <a:off x="4714876" y="4956176"/>
            <a:ext cx="1214437" cy="830262"/>
          </a:xfrm>
          <a:prstGeom prst="rect">
            <a:avLst/>
          </a:prstGeom>
          <a:noFill/>
          <a:ln w="9525">
            <a:noFill/>
            <a:miter lim="800000"/>
            <a:headEnd/>
            <a:tailEnd/>
          </a:ln>
        </p:spPr>
        <p:txBody>
          <a:bodyPr>
            <a:spAutoFit/>
          </a:bodyPr>
          <a:lstStyle/>
          <a:p>
            <a:r>
              <a:rPr lang="ar-EG" sz="4800" b="1" dirty="0">
                <a:latin typeface="Calibri" pitchFamily="34" charset="0"/>
              </a:rPr>
              <a:t>(ب)</a:t>
            </a:r>
            <a:endParaRPr lang="en-US" sz="4800" b="1" dirty="0">
              <a:latin typeface="Calibri" pitchFamily="34" charset="0"/>
            </a:endParaRPr>
          </a:p>
        </p:txBody>
      </p:sp>
      <p:cxnSp>
        <p:nvCxnSpPr>
          <p:cNvPr id="9" name="رابط مستقيم 6"/>
          <p:cNvCxnSpPr/>
          <p:nvPr/>
        </p:nvCxnSpPr>
        <p:spPr>
          <a:xfrm flipH="1">
            <a:off x="2786083" y="4999049"/>
            <a:ext cx="4714875" cy="1587"/>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مستدير الزوايا 4"/>
          <p:cNvSpPr/>
          <p:nvPr/>
        </p:nvSpPr>
        <p:spPr>
          <a:xfrm>
            <a:off x="1357290" y="214290"/>
            <a:ext cx="7500990" cy="6643710"/>
          </a:xfrm>
          <a:prstGeom prst="roundRect">
            <a:avLst/>
          </a:prstGeom>
          <a:solidFill>
            <a:schemeClr val="tx2">
              <a:lumMod val="60000"/>
              <a:lumOff val="40000"/>
              <a:alpha val="14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مجموعة 5"/>
          <p:cNvGrpSpPr/>
          <p:nvPr/>
        </p:nvGrpSpPr>
        <p:grpSpPr>
          <a:xfrm>
            <a:off x="5448285" y="-24"/>
            <a:ext cx="3267119" cy="1079574"/>
            <a:chOff x="5786446" y="-14522"/>
            <a:chExt cx="3267119" cy="1079574"/>
          </a:xfrm>
        </p:grpSpPr>
        <p:grpSp>
          <p:nvGrpSpPr>
            <p:cNvPr id="7" name="مجموعة 13"/>
            <p:cNvGrpSpPr/>
            <p:nvPr/>
          </p:nvGrpSpPr>
          <p:grpSpPr>
            <a:xfrm>
              <a:off x="5786446" y="357166"/>
              <a:ext cx="3000396" cy="707886"/>
              <a:chOff x="5786446" y="357166"/>
              <a:chExt cx="3000396" cy="707886"/>
            </a:xfrm>
          </p:grpSpPr>
          <p:sp>
            <p:nvSpPr>
              <p:cNvPr id="9" name="مستطيل 8"/>
              <p:cNvSpPr/>
              <p:nvPr/>
            </p:nvSpPr>
            <p:spPr>
              <a:xfrm>
                <a:off x="5929322" y="357166"/>
                <a:ext cx="2857520" cy="642942"/>
              </a:xfrm>
              <a:prstGeom prst="rect">
                <a:avLst/>
              </a:prstGeom>
              <a:gradFill flip="none" rotWithShape="1">
                <a:gsLst>
                  <a:gs pos="19000">
                    <a:schemeClr val="bg1"/>
                  </a:gs>
                  <a:gs pos="50000">
                    <a:srgbClr val="C00000">
                      <a:shade val="67500"/>
                      <a:satMod val="115000"/>
                    </a:srgbClr>
                  </a:gs>
                  <a:gs pos="100000">
                    <a:srgbClr val="C00000">
                      <a:shade val="100000"/>
                      <a:satMod val="115000"/>
                    </a:srgbClr>
                  </a:gs>
                </a:gsLst>
                <a:lin ang="5400000" scaled="1"/>
                <a:tileRect/>
              </a:gradFill>
              <a:ln w="38100">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مربع نص 9"/>
              <p:cNvSpPr txBox="1"/>
              <p:nvPr/>
            </p:nvSpPr>
            <p:spPr>
              <a:xfrm>
                <a:off x="5786446" y="357166"/>
                <a:ext cx="2071702" cy="707886"/>
              </a:xfrm>
              <a:prstGeom prst="rect">
                <a:avLst/>
              </a:prstGeom>
              <a:noFill/>
            </p:spPr>
            <p:txBody>
              <a:bodyPr wrap="square" rtlCol="0">
                <a:spAutoFit/>
              </a:bodyPr>
              <a:lstStyle/>
              <a:p>
                <a:r>
                  <a:rPr lang="ar-EG" sz="4000" b="1" dirty="0" smtClean="0">
                    <a:solidFill>
                      <a:schemeClr val="bg1"/>
                    </a:solidFill>
                  </a:rPr>
                  <a:t>نشاط (2):</a:t>
                </a:r>
                <a:endParaRPr lang="en-US" sz="4000" b="1" dirty="0">
                  <a:solidFill>
                    <a:schemeClr val="bg1"/>
                  </a:solidFill>
                </a:endParaRPr>
              </a:p>
            </p:txBody>
          </p:sp>
        </p:grpSp>
        <p:pic>
          <p:nvPicPr>
            <p:cNvPr id="8" name="صورة 7" descr="clipart-color-tube-yellow-7431 (1).png"/>
            <p:cNvPicPr>
              <a:picLocks noChangeAspect="1"/>
            </p:cNvPicPr>
            <p:nvPr/>
          </p:nvPicPr>
          <p:blipFill>
            <a:blip r:embed="rId2"/>
            <a:stretch>
              <a:fillRect/>
            </a:stretch>
          </p:blipFill>
          <p:spPr>
            <a:xfrm rot="19182716">
              <a:off x="7834365" y="-14522"/>
              <a:ext cx="1219200" cy="1036531"/>
            </a:xfrm>
            <a:prstGeom prst="rect">
              <a:avLst/>
            </a:prstGeom>
          </p:spPr>
        </p:pic>
      </p:grpSp>
      <p:sp>
        <p:nvSpPr>
          <p:cNvPr id="3" name="TextBox 11"/>
          <p:cNvSpPr txBox="1">
            <a:spLocks noChangeArrowheads="1"/>
          </p:cNvSpPr>
          <p:nvPr/>
        </p:nvSpPr>
        <p:spPr bwMode="auto">
          <a:xfrm>
            <a:off x="4071934" y="2143116"/>
            <a:ext cx="5072066" cy="3539430"/>
          </a:xfrm>
          <a:prstGeom prst="rect">
            <a:avLst/>
          </a:prstGeom>
          <a:noFill/>
          <a:ln w="9525">
            <a:noFill/>
            <a:miter lim="800000"/>
            <a:headEnd/>
            <a:tailEnd/>
          </a:ln>
        </p:spPr>
        <p:txBody>
          <a:bodyPr wrap="square">
            <a:spAutoFit/>
          </a:bodyPr>
          <a:lstStyle/>
          <a:p>
            <a:pPr lvl="1" algn="ctr"/>
            <a:r>
              <a:rPr lang="ar-EG" sz="3200" b="1" dirty="0">
                <a:latin typeface="Calibri" pitchFamily="34" charset="0"/>
              </a:rPr>
              <a:t> </a:t>
            </a:r>
            <a:r>
              <a:rPr lang="ar-EG" sz="3200" b="1" dirty="0">
                <a:latin typeface="Arial Narrow" pitchFamily="34" charset="0"/>
              </a:rPr>
              <a:t>يقول الفنان الفرنسي </a:t>
            </a:r>
            <a:r>
              <a:rPr lang="ar-EG" sz="3200" b="1" dirty="0" smtClean="0">
                <a:latin typeface="Arial Narrow" pitchFamily="34" charset="0"/>
              </a:rPr>
              <a:t/>
            </a:r>
            <a:br>
              <a:rPr lang="ar-EG" sz="3200" b="1" dirty="0" smtClean="0">
                <a:latin typeface="Arial Narrow" pitchFamily="34" charset="0"/>
              </a:rPr>
            </a:br>
            <a:r>
              <a:rPr lang="ar-EG" sz="3200" b="1" dirty="0" smtClean="0">
                <a:latin typeface="Arial Narrow" pitchFamily="34" charset="0"/>
              </a:rPr>
              <a:t>"</a:t>
            </a:r>
            <a:r>
              <a:rPr lang="ar-EG" sz="3200" b="1" dirty="0" smtClean="0">
                <a:solidFill>
                  <a:srgbClr val="FF0000"/>
                </a:solidFill>
                <a:latin typeface="Arial Narrow" pitchFamily="34" charset="0"/>
              </a:rPr>
              <a:t>هنري </a:t>
            </a:r>
            <a:r>
              <a:rPr lang="ar-EG" sz="3200" b="1" dirty="0" err="1" smtClean="0">
                <a:solidFill>
                  <a:srgbClr val="FF0000"/>
                </a:solidFill>
                <a:latin typeface="Arial Narrow" pitchFamily="34" charset="0"/>
              </a:rPr>
              <a:t>ماتيس</a:t>
            </a:r>
            <a:r>
              <a:rPr lang="ar-EG" sz="3200" b="1" dirty="0" smtClean="0">
                <a:solidFill>
                  <a:srgbClr val="FF0000"/>
                </a:solidFill>
                <a:latin typeface="Arial Narrow" pitchFamily="34" charset="0"/>
              </a:rPr>
              <a:t>"</a:t>
            </a:r>
            <a:r>
              <a:rPr lang="ar-EG" sz="3200" b="1" dirty="0" smtClean="0">
                <a:latin typeface="Arial Narrow" pitchFamily="34" charset="0"/>
              </a:rPr>
              <a:t>: </a:t>
            </a:r>
            <a:r>
              <a:rPr lang="ar-EG" sz="3200" b="1" dirty="0">
                <a:latin typeface="Arial Narrow" pitchFamily="34" charset="0"/>
              </a:rPr>
              <a:t>إن كل التأثير في لوحاتي يعتمد على مبادئ التكوين، حيث يُراعى الحيز الذي يشغله العنصر والفراغ حوله، فيأخذ كل منهما مكانه الخاص </a:t>
            </a:r>
            <a:r>
              <a:rPr lang="ar-EG" sz="3200" b="1" dirty="0" err="1">
                <a:latin typeface="Arial Narrow" pitchFamily="34" charset="0"/>
              </a:rPr>
              <a:t>به</a:t>
            </a:r>
            <a:r>
              <a:rPr lang="ar-EG" sz="3200" b="1" dirty="0">
                <a:latin typeface="Arial Narrow" pitchFamily="34" charset="0"/>
              </a:rPr>
              <a:t> في </a:t>
            </a:r>
            <a:r>
              <a:rPr lang="ar-EG" sz="3200" b="1" dirty="0" smtClean="0">
                <a:latin typeface="Arial Narrow" pitchFamily="34" charset="0"/>
              </a:rPr>
              <a:t>اللوحة، </a:t>
            </a:r>
            <a:r>
              <a:rPr lang="ar-EG" sz="3200" b="1" dirty="0">
                <a:latin typeface="Arial Narrow" pitchFamily="34" charset="0"/>
              </a:rPr>
              <a:t>الشكل (33</a:t>
            </a:r>
            <a:r>
              <a:rPr lang="ar-EG" sz="3200" b="1" dirty="0" smtClean="0">
                <a:latin typeface="Arial Narrow" pitchFamily="34" charset="0"/>
              </a:rPr>
              <a:t>).</a:t>
            </a:r>
            <a:endParaRPr lang="en-US" sz="3200" dirty="0">
              <a:solidFill>
                <a:srgbClr val="92D050"/>
              </a:solidFill>
              <a:latin typeface="Calibri" pitchFamily="34" charset="0"/>
            </a:endParaRPr>
          </a:p>
        </p:txBody>
      </p:sp>
      <p:pic>
        <p:nvPicPr>
          <p:cNvPr id="4" name="Picture 2"/>
          <p:cNvPicPr>
            <a:picLocks noChangeAspect="1" noChangeArrowheads="1"/>
          </p:cNvPicPr>
          <p:nvPr/>
        </p:nvPicPr>
        <p:blipFill>
          <a:blip r:embed="rId3">
            <a:lum bright="-10000" contrast="30000"/>
          </a:blip>
          <a:srcRect/>
          <a:stretch>
            <a:fillRect/>
          </a:stretch>
        </p:blipFill>
        <p:spPr bwMode="auto">
          <a:xfrm>
            <a:off x="1428728" y="2285992"/>
            <a:ext cx="2714644" cy="2571768"/>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a:spLocks noChangeArrowheads="1"/>
          </p:cNvSpPr>
          <p:nvPr/>
        </p:nvSpPr>
        <p:spPr bwMode="auto">
          <a:xfrm>
            <a:off x="1357340" y="4869160"/>
            <a:ext cx="7072312" cy="1384995"/>
          </a:xfrm>
          <a:prstGeom prst="rect">
            <a:avLst/>
          </a:prstGeom>
          <a:noFill/>
          <a:ln w="9525">
            <a:noFill/>
            <a:miter lim="800000"/>
            <a:headEnd/>
            <a:tailEnd/>
          </a:ln>
        </p:spPr>
        <p:txBody>
          <a:bodyPr>
            <a:spAutoFit/>
          </a:bodyPr>
          <a:lstStyle/>
          <a:p>
            <a:pPr algn="ctr"/>
            <a:r>
              <a:rPr lang="ar-EG" sz="2800" b="1" dirty="0">
                <a:latin typeface="Calibri" pitchFamily="34" charset="0"/>
              </a:rPr>
              <a:t>الشكل (33) </a:t>
            </a:r>
            <a:endParaRPr lang="ar-EG" sz="2800" b="1" dirty="0" smtClean="0">
              <a:latin typeface="Calibri" pitchFamily="34" charset="0"/>
            </a:endParaRPr>
          </a:p>
          <a:p>
            <a:pPr algn="ctr"/>
            <a:r>
              <a:rPr lang="ar-EG" sz="2800" b="1" dirty="0" smtClean="0">
                <a:latin typeface="Calibri" pitchFamily="34" charset="0"/>
              </a:rPr>
              <a:t>لوحة "الستارة المصرية" </a:t>
            </a:r>
            <a:r>
              <a:rPr lang="ar-EG" sz="2800" b="1" dirty="0">
                <a:latin typeface="Calibri" pitchFamily="34" charset="0"/>
              </a:rPr>
              <a:t>(1948م) زيتية</a:t>
            </a:r>
            <a:endParaRPr lang="en-US" sz="2800" b="1" dirty="0">
              <a:latin typeface="Calibri" pitchFamily="34" charset="0"/>
            </a:endParaRPr>
          </a:p>
          <a:p>
            <a:pPr algn="ctr"/>
            <a:r>
              <a:rPr lang="ar-SA" sz="2800" b="1" dirty="0" smtClean="0">
                <a:latin typeface="Calibri" pitchFamily="34" charset="0"/>
              </a:rPr>
              <a:t>(</a:t>
            </a:r>
            <a:r>
              <a:rPr lang="ar-EG" sz="2800" b="1" dirty="0" smtClean="0">
                <a:latin typeface="Calibri" pitchFamily="34" charset="0"/>
              </a:rPr>
              <a:t>89</a:t>
            </a:r>
            <a:r>
              <a:rPr lang="en-US" sz="2800" b="1" dirty="0" smtClean="0">
                <a:latin typeface="Calibri" pitchFamily="34" charset="0"/>
              </a:rPr>
              <a:t> </a:t>
            </a:r>
            <a:r>
              <a:rPr lang="en-US" sz="2800" b="1" dirty="0">
                <a:latin typeface="Calibri" pitchFamily="34" charset="0"/>
              </a:rPr>
              <a:t>X </a:t>
            </a:r>
            <a:r>
              <a:rPr lang="ar-EG" sz="2800" b="1" dirty="0" smtClean="0">
                <a:latin typeface="Calibri" pitchFamily="34" charset="0"/>
              </a:rPr>
              <a:t>116)، </a:t>
            </a:r>
            <a:r>
              <a:rPr lang="ar-EG" sz="2800" b="1" dirty="0">
                <a:latin typeface="Calibri" pitchFamily="34" charset="0"/>
              </a:rPr>
              <a:t>واشنطن.</a:t>
            </a:r>
            <a:endParaRPr lang="en-US" sz="2800" dirty="0">
              <a:latin typeface="Calibri" pitchFamily="34" charset="0"/>
            </a:endParaRPr>
          </a:p>
        </p:txBody>
      </p:sp>
      <p:pic>
        <p:nvPicPr>
          <p:cNvPr id="1026" name="Picture 2"/>
          <p:cNvPicPr>
            <a:picLocks noChangeAspect="1" noChangeArrowheads="1"/>
          </p:cNvPicPr>
          <p:nvPr/>
        </p:nvPicPr>
        <p:blipFill>
          <a:blip r:embed="rId2">
            <a:lum bright="-10000" contrast="30000"/>
          </a:blip>
          <a:srcRect/>
          <a:stretch>
            <a:fillRect/>
          </a:stretch>
        </p:blipFill>
        <p:spPr bwMode="auto">
          <a:xfrm>
            <a:off x="2928926" y="857232"/>
            <a:ext cx="3867150" cy="3714776"/>
          </a:xfrm>
          <a:prstGeom prst="rect">
            <a:avLst/>
          </a:prstGeom>
          <a:noFill/>
          <a:ln w="9525">
            <a:noFill/>
            <a:miter lim="800000"/>
            <a:headEnd/>
            <a:tailEnd/>
          </a:ln>
          <a:effectLst/>
        </p:spPr>
      </p:pic>
      <p:grpSp>
        <p:nvGrpSpPr>
          <p:cNvPr id="5" name="مجموعة 4"/>
          <p:cNvGrpSpPr/>
          <p:nvPr/>
        </p:nvGrpSpPr>
        <p:grpSpPr>
          <a:xfrm>
            <a:off x="3671856" y="4786322"/>
            <a:ext cx="2500330" cy="638168"/>
            <a:chOff x="6429388" y="3038478"/>
            <a:chExt cx="2320212" cy="638168"/>
          </a:xfrm>
        </p:grpSpPr>
        <p:pic>
          <p:nvPicPr>
            <p:cNvPr id="7" name="Picture 2"/>
            <p:cNvPicPr>
              <a:picLocks noChangeAspect="1" noChangeArrowheads="1"/>
            </p:cNvPicPr>
            <p:nvPr/>
          </p:nvPicPr>
          <p:blipFill>
            <a:blip r:embed="rId3"/>
            <a:srcRect/>
            <a:stretch>
              <a:fillRect/>
            </a:stretch>
          </p:blipFill>
          <p:spPr bwMode="auto">
            <a:xfrm>
              <a:off x="8358214" y="3038478"/>
              <a:ext cx="391386" cy="604836"/>
            </a:xfrm>
            <a:prstGeom prst="rect">
              <a:avLst/>
            </a:prstGeom>
            <a:noFill/>
            <a:ln w="9525">
              <a:noFill/>
              <a:miter lim="800000"/>
              <a:headEnd/>
              <a:tailEnd/>
            </a:ln>
            <a:effectLst/>
          </p:spPr>
        </p:pic>
        <p:pic>
          <p:nvPicPr>
            <p:cNvPr id="8" name="Picture 2"/>
            <p:cNvPicPr>
              <a:picLocks noChangeAspect="1" noChangeArrowheads="1"/>
            </p:cNvPicPr>
            <p:nvPr/>
          </p:nvPicPr>
          <p:blipFill>
            <a:blip r:embed="rId3"/>
            <a:srcRect/>
            <a:stretch>
              <a:fillRect/>
            </a:stretch>
          </p:blipFill>
          <p:spPr bwMode="auto">
            <a:xfrm rot="10800000">
              <a:off x="6429388" y="3071810"/>
              <a:ext cx="391386" cy="604836"/>
            </a:xfrm>
            <a:prstGeom prst="rect">
              <a:avLst/>
            </a:prstGeom>
            <a:noFill/>
            <a:ln w="9525">
              <a:noFill/>
              <a:miter lim="800000"/>
              <a:headEnd/>
              <a:tailEnd/>
            </a:ln>
            <a:effectLst/>
          </p:spPr>
        </p:pic>
      </p:gr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circle(in)">
                                      <p:cBhvr>
                                        <p:cTn id="10" dur="2000"/>
                                        <p:tgtEl>
                                          <p:spTgt spid="1026"/>
                                        </p:tgtEl>
                                      </p:cBhvr>
                                    </p:animEffect>
                                  </p:childTnLst>
                                </p:cTn>
                              </p:par>
                              <p:par>
                                <p:cTn id="11" presetID="6"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a:spLocks noChangeArrowheads="1"/>
          </p:cNvSpPr>
          <p:nvPr/>
        </p:nvSpPr>
        <p:spPr bwMode="auto">
          <a:xfrm>
            <a:off x="1571604" y="3143248"/>
            <a:ext cx="7025434" cy="1200150"/>
          </a:xfrm>
          <a:prstGeom prst="rect">
            <a:avLst/>
          </a:prstGeom>
          <a:noFill/>
          <a:ln w="9525">
            <a:solidFill>
              <a:srgbClr val="00B050"/>
            </a:solidFill>
            <a:miter lim="800000"/>
            <a:headEnd/>
            <a:tailEnd/>
          </a:ln>
        </p:spPr>
        <p:txBody>
          <a:bodyPr wrap="square">
            <a:spAutoFit/>
          </a:bodyPr>
          <a:lstStyle/>
          <a:p>
            <a:pPr algn="ctr"/>
            <a:r>
              <a:rPr lang="ar-EG" sz="3600" b="1" dirty="0">
                <a:latin typeface="Calibri" pitchFamily="34" charset="0"/>
              </a:rPr>
              <a:t>تتعدد الأسس التي يعتمد عليها </a:t>
            </a:r>
            <a:r>
              <a:rPr lang="ar-EG" sz="3600" b="1" dirty="0" smtClean="0">
                <a:latin typeface="Calibri" pitchFamily="34" charset="0"/>
              </a:rPr>
              <a:t>التكوين، </a:t>
            </a:r>
            <a:r>
              <a:rPr lang="ar-EG" sz="3600" b="1" dirty="0">
                <a:latin typeface="Calibri" pitchFamily="34" charset="0"/>
              </a:rPr>
              <a:t>ومن أهمها:</a:t>
            </a:r>
            <a:endParaRPr lang="en-US" sz="3600" b="1" dirty="0">
              <a:latin typeface="Calibri" pitchFamily="34" charset="0"/>
            </a:endParaRPr>
          </a:p>
        </p:txBody>
      </p:sp>
      <p:grpSp>
        <p:nvGrpSpPr>
          <p:cNvPr id="10" name="مجموعة 9"/>
          <p:cNvGrpSpPr/>
          <p:nvPr/>
        </p:nvGrpSpPr>
        <p:grpSpPr>
          <a:xfrm>
            <a:off x="4214810" y="500042"/>
            <a:ext cx="4380011" cy="785818"/>
            <a:chOff x="4214810" y="500042"/>
            <a:chExt cx="4380011" cy="785818"/>
          </a:xfrm>
        </p:grpSpPr>
        <p:grpSp>
          <p:nvGrpSpPr>
            <p:cNvPr id="6" name="مجموعة 5"/>
            <p:cNvGrpSpPr/>
            <p:nvPr/>
          </p:nvGrpSpPr>
          <p:grpSpPr>
            <a:xfrm>
              <a:off x="4500562" y="500042"/>
              <a:ext cx="4094259" cy="785818"/>
              <a:chOff x="4045759" y="462516"/>
              <a:chExt cx="4094259" cy="785818"/>
            </a:xfrm>
          </p:grpSpPr>
          <p:sp>
            <p:nvSpPr>
              <p:cNvPr id="7" name="مستطيل 6"/>
              <p:cNvSpPr/>
              <p:nvPr/>
            </p:nvSpPr>
            <p:spPr>
              <a:xfrm>
                <a:off x="4045759" y="462516"/>
                <a:ext cx="3571900" cy="785818"/>
              </a:xfrm>
              <a:prstGeom prst="rect">
                <a:avLst/>
              </a:prstGeom>
              <a:gradFill flip="none" rotWithShape="1">
                <a:gsLst>
                  <a:gs pos="31000">
                    <a:schemeClr val="bg1">
                      <a:alpha val="68000"/>
                    </a:schemeClr>
                  </a:gs>
                  <a:gs pos="50000">
                    <a:srgbClr val="00B050">
                      <a:shade val="67500"/>
                      <a:satMod val="115000"/>
                    </a:srgbClr>
                  </a:gs>
                  <a:gs pos="100000">
                    <a:srgbClr val="00B050">
                      <a:shade val="100000"/>
                      <a:satMod val="115000"/>
                    </a:srgbClr>
                  </a:gs>
                </a:gsLst>
                <a:lin ang="5400000" scaled="1"/>
                <a:tileRect/>
              </a:gra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صورة 7" descr="clipart-color-tube-pink-512x512-5492.png"/>
              <p:cNvPicPr>
                <a:picLocks noChangeAspect="1"/>
              </p:cNvPicPr>
              <p:nvPr/>
            </p:nvPicPr>
            <p:blipFill>
              <a:blip r:embed="rId2" cstate="print"/>
              <a:stretch>
                <a:fillRect/>
              </a:stretch>
            </p:blipFill>
            <p:spPr>
              <a:xfrm rot="12921437">
                <a:off x="6659597" y="560996"/>
                <a:ext cx="1480421" cy="370352"/>
              </a:xfrm>
              <a:prstGeom prst="rect">
                <a:avLst/>
              </a:prstGeom>
            </p:spPr>
          </p:pic>
        </p:grpSp>
        <p:sp>
          <p:nvSpPr>
            <p:cNvPr id="9" name="Title 1"/>
            <p:cNvSpPr txBox="1">
              <a:spLocks/>
            </p:cNvSpPr>
            <p:nvPr/>
          </p:nvSpPr>
          <p:spPr>
            <a:xfrm>
              <a:off x="4214810" y="704402"/>
              <a:ext cx="4000540" cy="571504"/>
            </a:xfrm>
            <a:prstGeom prst="rect">
              <a:avLst/>
            </a:prstGeom>
          </p:spPr>
          <p:txBody>
            <a:bodyPr rtlCol="1" anchor="ctr">
              <a:normAutofit fontScale="97500" lnSpcReduction="10000"/>
            </a:bodyPr>
            <a:lstStyle/>
            <a:p>
              <a:pPr algn="ctr"/>
              <a:r>
                <a:rPr lang="ar-EG" sz="3600" b="1" dirty="0" smtClean="0">
                  <a:solidFill>
                    <a:srgbClr val="FFFF00"/>
                  </a:solidFill>
                  <a:latin typeface="Calibri" pitchFamily="34" charset="0"/>
                </a:rPr>
                <a:t>(1) أسس التكوين:</a:t>
              </a:r>
              <a:endParaRPr lang="ar-EG" sz="3600" b="1" dirty="0">
                <a:solidFill>
                  <a:srgbClr val="FFFF00"/>
                </a:solidFill>
                <a:latin typeface="Calibri" pitchFamily="34" charset="0"/>
              </a:endParaRPr>
            </a:p>
          </p:txBody>
        </p:sp>
      </p:gr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1928794" y="2643182"/>
            <a:ext cx="6572296" cy="1785950"/>
          </a:xfrm>
          <a:prstGeom prst="rect">
            <a:avLst/>
          </a:prstGeom>
          <a:noFill/>
          <a:ln w="9525">
            <a:solidFill>
              <a:schemeClr val="accent6">
                <a:lumMod val="40000"/>
                <a:lumOff val="60000"/>
              </a:schemeClr>
            </a:solidFill>
            <a:miter lim="800000"/>
            <a:headEnd/>
            <a:tailEnd/>
          </a:ln>
        </p:spPr>
        <p:txBody>
          <a:bodyPr/>
          <a:lstStyle/>
          <a:p>
            <a:pPr indent="-3175" algn="ctr">
              <a:spcBef>
                <a:spcPct val="20000"/>
              </a:spcBef>
              <a:buFont typeface="Arial" pitchFamily="34" charset="0"/>
              <a:buNone/>
            </a:pPr>
            <a:r>
              <a:rPr lang="ar-EG" sz="3600" b="1" dirty="0">
                <a:solidFill>
                  <a:srgbClr val="002060"/>
                </a:solidFill>
                <a:latin typeface="Calibri" pitchFamily="34" charset="0"/>
              </a:rPr>
              <a:t>وتعني: النقطة التي تساعد على جذب عين الناظر إلى داخل اللوحة، وتسمى أيضًا بالسيادة، وتتحقق على النحو التالي:</a:t>
            </a:r>
            <a:endParaRPr lang="en-US" sz="3600" b="1" dirty="0">
              <a:solidFill>
                <a:srgbClr val="002060"/>
              </a:solidFill>
              <a:latin typeface="Calibri" pitchFamily="34" charset="0"/>
            </a:endParaRPr>
          </a:p>
        </p:txBody>
      </p:sp>
      <p:grpSp>
        <p:nvGrpSpPr>
          <p:cNvPr id="8" name="مجموعة 7"/>
          <p:cNvGrpSpPr/>
          <p:nvPr/>
        </p:nvGrpSpPr>
        <p:grpSpPr>
          <a:xfrm>
            <a:off x="4857752" y="357166"/>
            <a:ext cx="3997247" cy="714380"/>
            <a:chOff x="4857752" y="357166"/>
            <a:chExt cx="3997247" cy="714380"/>
          </a:xfrm>
        </p:grpSpPr>
        <p:sp>
          <p:nvSpPr>
            <p:cNvPr id="9" name="مستطيل 8"/>
            <p:cNvSpPr/>
            <p:nvPr/>
          </p:nvSpPr>
          <p:spPr>
            <a:xfrm>
              <a:off x="5000628" y="357166"/>
              <a:ext cx="3714776" cy="714380"/>
            </a:xfrm>
            <a:prstGeom prst="rect">
              <a:avLst/>
            </a:prstGeom>
            <a:gradFill flip="none" rotWithShape="1">
              <a:gsLst>
                <a:gs pos="100000">
                  <a:schemeClr val="bg1"/>
                </a:gs>
                <a:gs pos="50000">
                  <a:srgbClr val="0070C0">
                    <a:shade val="67500"/>
                    <a:satMod val="115000"/>
                  </a:srgbClr>
                </a:gs>
                <a:gs pos="100000">
                  <a:srgbClr val="0070C0">
                    <a:shade val="100000"/>
                    <a:satMod val="115000"/>
                  </a:srgbClr>
                </a:gs>
              </a:gsLst>
              <a:lin ang="5400000" scaled="1"/>
              <a:tileRect/>
            </a:gradFill>
            <a:ln w="57150">
              <a:solidFill>
                <a:schemeClr val="tx2">
                  <a:lumMod val="60000"/>
                  <a:lumOff val="4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2"/>
            <p:cNvSpPr txBox="1"/>
            <p:nvPr/>
          </p:nvSpPr>
          <p:spPr bwMode="auto">
            <a:xfrm>
              <a:off x="4857752" y="486771"/>
              <a:ext cx="3062475" cy="584775"/>
            </a:xfrm>
            <a:prstGeom prst="rect">
              <a:avLst/>
            </a:prstGeom>
            <a:noFill/>
          </p:spPr>
          <p:txBody>
            <a:bodyPr wrap="square" rtlCol="1">
              <a:spAutoFit/>
            </a:bodyPr>
            <a:lstStyle/>
            <a:p>
              <a:pPr algn="ctr" fontAlgn="auto">
                <a:spcAft>
                  <a:spcPts val="0"/>
                </a:spcAft>
                <a:defRPr/>
              </a:pPr>
              <a:r>
                <a:rPr lang="ar-EG" sz="3200" b="1" dirty="0" smtClean="0">
                  <a:solidFill>
                    <a:srgbClr val="FFFF00"/>
                  </a:solidFill>
                </a:rPr>
                <a:t>أ - النقطة المحورية:</a:t>
              </a:r>
              <a:endParaRPr lang="en-US" sz="3200" b="1" dirty="0">
                <a:solidFill>
                  <a:srgbClr val="FFFF00"/>
                </a:solidFill>
              </a:endParaRPr>
            </a:p>
          </p:txBody>
        </p:sp>
        <p:pic>
          <p:nvPicPr>
            <p:cNvPr id="11" name="صورة 10" descr="clipart-color-tube-red-orange-pink-256x256-5646.png"/>
            <p:cNvPicPr>
              <a:picLocks noChangeAspect="1"/>
            </p:cNvPicPr>
            <p:nvPr/>
          </p:nvPicPr>
          <p:blipFill>
            <a:blip r:embed="rId2">
              <a:clrChange>
                <a:clrFrom>
                  <a:srgbClr val="FFFFFF"/>
                </a:clrFrom>
                <a:clrTo>
                  <a:srgbClr val="FFFFFF">
                    <a:alpha val="0"/>
                  </a:srgbClr>
                </a:clrTo>
              </a:clrChange>
            </a:blip>
            <a:stretch>
              <a:fillRect/>
            </a:stretch>
          </p:blipFill>
          <p:spPr>
            <a:xfrm rot="13056446">
              <a:off x="7354801" y="405792"/>
              <a:ext cx="1500198" cy="500066"/>
            </a:xfrm>
            <a:prstGeom prst="rect">
              <a:avLst/>
            </a:prstGeom>
          </p:spPr>
        </p:pic>
      </p:gr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1357290" y="2143116"/>
            <a:ext cx="7286676" cy="1785950"/>
          </a:xfrm>
          <a:prstGeom prst="rect">
            <a:avLst/>
          </a:prstGeom>
          <a:noFill/>
          <a:ln w="9525">
            <a:noFill/>
            <a:miter lim="800000"/>
            <a:headEnd/>
            <a:tailEnd/>
          </a:ln>
        </p:spPr>
        <p:txBody>
          <a:bodyPr/>
          <a:lstStyle/>
          <a:p>
            <a:pPr indent="-3175">
              <a:spcBef>
                <a:spcPct val="20000"/>
              </a:spcBef>
              <a:buFont typeface="Arial" pitchFamily="34" charset="0"/>
              <a:buNone/>
            </a:pPr>
            <a:r>
              <a:rPr lang="ar-EG" sz="3600" b="1" dirty="0" smtClean="0">
                <a:solidFill>
                  <a:srgbClr val="002060"/>
                </a:solidFill>
                <a:latin typeface="Calibri" pitchFamily="34" charset="0"/>
              </a:rPr>
              <a:t>وفيه تسود المساحة اللونية القاتمة في وسط أبيض أو فاتح، والعكس صحيح أيضًا، الشكل (34).</a:t>
            </a:r>
            <a:endParaRPr lang="en-US" sz="3600" b="1" dirty="0">
              <a:solidFill>
                <a:srgbClr val="002060"/>
              </a:solidFill>
              <a:latin typeface="Calibri" pitchFamily="34" charset="0"/>
            </a:endParaRPr>
          </a:p>
        </p:txBody>
      </p:sp>
      <p:grpSp>
        <p:nvGrpSpPr>
          <p:cNvPr id="2" name="مجموعة 7"/>
          <p:cNvGrpSpPr/>
          <p:nvPr/>
        </p:nvGrpSpPr>
        <p:grpSpPr>
          <a:xfrm>
            <a:off x="4786314" y="357166"/>
            <a:ext cx="4146653" cy="1285884"/>
            <a:chOff x="5000628" y="357166"/>
            <a:chExt cx="4146653" cy="1285884"/>
          </a:xfrm>
        </p:grpSpPr>
        <p:sp>
          <p:nvSpPr>
            <p:cNvPr id="9" name="مستطيل 8"/>
            <p:cNvSpPr/>
            <p:nvPr/>
          </p:nvSpPr>
          <p:spPr>
            <a:xfrm>
              <a:off x="5000628" y="357166"/>
              <a:ext cx="3714776" cy="1285884"/>
            </a:xfrm>
            <a:prstGeom prst="rect">
              <a:avLst/>
            </a:prstGeom>
            <a:gradFill flip="none" rotWithShape="1">
              <a:gsLst>
                <a:gs pos="100000">
                  <a:schemeClr val="bg1"/>
                </a:gs>
                <a:gs pos="50000">
                  <a:srgbClr val="0070C0">
                    <a:shade val="67500"/>
                    <a:satMod val="115000"/>
                  </a:srgbClr>
                </a:gs>
                <a:gs pos="100000">
                  <a:srgbClr val="0070C0">
                    <a:shade val="100000"/>
                    <a:satMod val="115000"/>
                  </a:srgbClr>
                </a:gs>
              </a:gsLst>
              <a:lin ang="5400000" scaled="1"/>
              <a:tileRect/>
            </a:gradFill>
            <a:ln w="57150">
              <a:solidFill>
                <a:schemeClr val="tx2">
                  <a:lumMod val="60000"/>
                  <a:lumOff val="4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2"/>
            <p:cNvSpPr txBox="1"/>
            <p:nvPr/>
          </p:nvSpPr>
          <p:spPr bwMode="auto">
            <a:xfrm>
              <a:off x="5152863" y="500042"/>
              <a:ext cx="3491103" cy="1077218"/>
            </a:xfrm>
            <a:prstGeom prst="rect">
              <a:avLst/>
            </a:prstGeom>
            <a:noFill/>
          </p:spPr>
          <p:txBody>
            <a:bodyPr wrap="square" rtlCol="1">
              <a:spAutoFit/>
            </a:bodyPr>
            <a:lstStyle/>
            <a:p>
              <a:pPr algn="ctr" fontAlgn="auto">
                <a:spcAft>
                  <a:spcPts val="0"/>
                </a:spcAft>
                <a:defRPr/>
              </a:pPr>
              <a:r>
                <a:rPr lang="ar-EG" sz="3200" b="1" dirty="0" smtClean="0">
                  <a:solidFill>
                    <a:srgbClr val="FFFF00"/>
                  </a:solidFill>
                </a:rPr>
                <a:t>ب - السيادة عن طريق التباين في الألوان:</a:t>
              </a:r>
              <a:endParaRPr lang="en-US" sz="3200" b="1" dirty="0">
                <a:solidFill>
                  <a:srgbClr val="FFFF00"/>
                </a:solidFill>
              </a:endParaRPr>
            </a:p>
          </p:txBody>
        </p:sp>
        <p:pic>
          <p:nvPicPr>
            <p:cNvPr id="11" name="صورة 10" descr="clipart-color-tube-red-orange-pink-256x256-5646.png"/>
            <p:cNvPicPr>
              <a:picLocks noChangeAspect="1"/>
            </p:cNvPicPr>
            <p:nvPr/>
          </p:nvPicPr>
          <p:blipFill>
            <a:blip r:embed="rId2">
              <a:clrChange>
                <a:clrFrom>
                  <a:srgbClr val="FFFFFF"/>
                </a:clrFrom>
                <a:clrTo>
                  <a:srgbClr val="FFFFFF">
                    <a:alpha val="0"/>
                  </a:srgbClr>
                </a:clrTo>
              </a:clrChange>
            </a:blip>
            <a:stretch>
              <a:fillRect/>
            </a:stretch>
          </p:blipFill>
          <p:spPr>
            <a:xfrm rot="13056446">
              <a:off x="7647083" y="405792"/>
              <a:ext cx="1500198" cy="500066"/>
            </a:xfrm>
            <a:prstGeom prst="rect">
              <a:avLst/>
            </a:prstGeom>
          </p:spPr>
        </p:pic>
      </p:grpSp>
      <p:sp>
        <p:nvSpPr>
          <p:cNvPr id="7" name="مستطيل 6"/>
          <p:cNvSpPr/>
          <p:nvPr/>
        </p:nvSpPr>
        <p:spPr>
          <a:xfrm>
            <a:off x="4857750" y="4071938"/>
            <a:ext cx="1500188" cy="121443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مستطيل 7"/>
          <p:cNvSpPr/>
          <p:nvPr/>
        </p:nvSpPr>
        <p:spPr>
          <a:xfrm>
            <a:off x="3000375" y="4071938"/>
            <a:ext cx="1500188" cy="1214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شكل بيضاوي 11"/>
          <p:cNvSpPr/>
          <p:nvPr/>
        </p:nvSpPr>
        <p:spPr>
          <a:xfrm>
            <a:off x="3500438" y="4429125"/>
            <a:ext cx="500062" cy="50006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شكل بيضاوي 12"/>
          <p:cNvSpPr/>
          <p:nvPr/>
        </p:nvSpPr>
        <p:spPr>
          <a:xfrm>
            <a:off x="5357818" y="4357694"/>
            <a:ext cx="500062" cy="5000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4" name="مجموعة 13"/>
          <p:cNvGrpSpPr/>
          <p:nvPr/>
        </p:nvGrpSpPr>
        <p:grpSpPr>
          <a:xfrm>
            <a:off x="3571868" y="5500702"/>
            <a:ext cx="2428892" cy="638168"/>
            <a:chOff x="6357950" y="3038478"/>
            <a:chExt cx="2428892" cy="638168"/>
          </a:xfrm>
        </p:grpSpPr>
        <p:sp>
          <p:nvSpPr>
            <p:cNvPr id="15" name="مربع نص 14"/>
            <p:cNvSpPr txBox="1"/>
            <p:nvPr/>
          </p:nvSpPr>
          <p:spPr>
            <a:xfrm>
              <a:off x="6357950" y="3143248"/>
              <a:ext cx="2428892" cy="523220"/>
            </a:xfrm>
            <a:prstGeom prst="rect">
              <a:avLst/>
            </a:prstGeom>
            <a:noFill/>
            <a:ln>
              <a:noFill/>
            </a:ln>
            <a:effectLst/>
            <a:scene3d>
              <a:camera prst="orthographicFront">
                <a:rot lat="0" lon="0" rev="0"/>
              </a:camera>
              <a:lightRig rig="contrasting" dir="t">
                <a:rot lat="0" lon="0" rev="7800000"/>
              </a:lightRig>
            </a:scene3d>
            <a:sp3d>
              <a:bevelT w="139700" h="139700"/>
            </a:sp3d>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auto">
                <a:spcBef>
                  <a:spcPts val="0"/>
                </a:spcBef>
                <a:spcAft>
                  <a:spcPts val="0"/>
                </a:spcAft>
                <a:defRPr/>
              </a:pPr>
              <a:r>
                <a:rPr lang="ar-EG" sz="2800" b="1" dirty="0" smtClean="0"/>
                <a:t>الشكل (34)</a:t>
              </a:r>
              <a:endParaRPr lang="ar-EG" sz="2800" b="1" dirty="0"/>
            </a:p>
          </p:txBody>
        </p:sp>
        <p:pic>
          <p:nvPicPr>
            <p:cNvPr id="16" name="Picture 2"/>
            <p:cNvPicPr>
              <a:picLocks noChangeAspect="1" noChangeArrowheads="1"/>
            </p:cNvPicPr>
            <p:nvPr/>
          </p:nvPicPr>
          <p:blipFill>
            <a:blip r:embed="rId3"/>
            <a:srcRect/>
            <a:stretch>
              <a:fillRect/>
            </a:stretch>
          </p:blipFill>
          <p:spPr bwMode="auto">
            <a:xfrm>
              <a:off x="8358214" y="3038478"/>
              <a:ext cx="391386" cy="604836"/>
            </a:xfrm>
            <a:prstGeom prst="rect">
              <a:avLst/>
            </a:prstGeom>
            <a:noFill/>
            <a:ln w="9525">
              <a:noFill/>
              <a:miter lim="800000"/>
              <a:headEnd/>
              <a:tailEnd/>
            </a:ln>
            <a:effectLst/>
          </p:spPr>
        </p:pic>
        <p:pic>
          <p:nvPicPr>
            <p:cNvPr id="17" name="Picture 2"/>
            <p:cNvPicPr>
              <a:picLocks noChangeAspect="1" noChangeArrowheads="1"/>
            </p:cNvPicPr>
            <p:nvPr/>
          </p:nvPicPr>
          <p:blipFill>
            <a:blip r:embed="rId3"/>
            <a:srcRect/>
            <a:stretch>
              <a:fillRect/>
            </a:stretch>
          </p:blipFill>
          <p:spPr bwMode="auto">
            <a:xfrm rot="10800000">
              <a:off x="6429388" y="3071810"/>
              <a:ext cx="391386" cy="604836"/>
            </a:xfrm>
            <a:prstGeom prst="rect">
              <a:avLst/>
            </a:prstGeom>
            <a:noFill/>
            <a:ln w="9525">
              <a:noFill/>
              <a:miter lim="800000"/>
              <a:headEnd/>
              <a:tailEnd/>
            </a:ln>
            <a:effectLst/>
          </p:spPr>
        </p:pic>
      </p:gr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par>
                                <p:cTn id="23" presetID="2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1142976" y="1857364"/>
            <a:ext cx="7500990" cy="1785950"/>
          </a:xfrm>
          <a:prstGeom prst="rect">
            <a:avLst/>
          </a:prstGeom>
          <a:noFill/>
          <a:ln w="9525">
            <a:noFill/>
            <a:miter lim="800000"/>
            <a:headEnd/>
            <a:tailEnd/>
          </a:ln>
        </p:spPr>
        <p:txBody>
          <a:bodyPr/>
          <a:lstStyle/>
          <a:p>
            <a:pPr indent="-3175">
              <a:spcBef>
                <a:spcPct val="20000"/>
              </a:spcBef>
              <a:buFont typeface="Arial" pitchFamily="34" charset="0"/>
              <a:buNone/>
            </a:pPr>
            <a:r>
              <a:rPr lang="ar-EG" sz="3600" b="1" dirty="0" smtClean="0">
                <a:latin typeface="Calibri" pitchFamily="34" charset="0"/>
              </a:rPr>
              <a:t>ظهور تفاصيل في العنصر المرسوم أكثر من غيره يؤكد السيادة عن طريق الحدة في التكوين، الشكل (35).</a:t>
            </a:r>
            <a:endParaRPr lang="ar-EG" sz="3600" b="1" dirty="0">
              <a:latin typeface="Calibri" pitchFamily="34" charset="0"/>
            </a:endParaRPr>
          </a:p>
        </p:txBody>
      </p:sp>
      <p:grpSp>
        <p:nvGrpSpPr>
          <p:cNvPr id="2" name="مجموعة 7"/>
          <p:cNvGrpSpPr/>
          <p:nvPr/>
        </p:nvGrpSpPr>
        <p:grpSpPr>
          <a:xfrm>
            <a:off x="5000628" y="357166"/>
            <a:ext cx="4146653" cy="1285884"/>
            <a:chOff x="5000628" y="357166"/>
            <a:chExt cx="4146653" cy="1285884"/>
          </a:xfrm>
        </p:grpSpPr>
        <p:sp>
          <p:nvSpPr>
            <p:cNvPr id="9" name="مستطيل 8"/>
            <p:cNvSpPr/>
            <p:nvPr/>
          </p:nvSpPr>
          <p:spPr>
            <a:xfrm>
              <a:off x="5000628" y="357166"/>
              <a:ext cx="3714776" cy="1285884"/>
            </a:xfrm>
            <a:prstGeom prst="rect">
              <a:avLst/>
            </a:prstGeom>
            <a:gradFill flip="none" rotWithShape="1">
              <a:gsLst>
                <a:gs pos="100000">
                  <a:schemeClr val="bg1"/>
                </a:gs>
                <a:gs pos="50000">
                  <a:srgbClr val="0070C0">
                    <a:shade val="67500"/>
                    <a:satMod val="115000"/>
                  </a:srgbClr>
                </a:gs>
                <a:gs pos="100000">
                  <a:srgbClr val="0070C0">
                    <a:shade val="100000"/>
                    <a:satMod val="115000"/>
                  </a:srgbClr>
                </a:gs>
              </a:gsLst>
              <a:lin ang="5400000" scaled="1"/>
              <a:tileRect/>
            </a:gradFill>
            <a:ln w="57150">
              <a:solidFill>
                <a:schemeClr val="tx2">
                  <a:lumMod val="60000"/>
                  <a:lumOff val="4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2"/>
            <p:cNvSpPr txBox="1"/>
            <p:nvPr/>
          </p:nvSpPr>
          <p:spPr bwMode="auto">
            <a:xfrm>
              <a:off x="5009987" y="500042"/>
              <a:ext cx="3348227" cy="1077218"/>
            </a:xfrm>
            <a:prstGeom prst="rect">
              <a:avLst/>
            </a:prstGeom>
            <a:noFill/>
          </p:spPr>
          <p:txBody>
            <a:bodyPr wrap="square" rtlCol="1">
              <a:spAutoFit/>
            </a:bodyPr>
            <a:lstStyle/>
            <a:p>
              <a:pPr algn="ctr" fontAlgn="auto">
                <a:spcAft>
                  <a:spcPts val="0"/>
                </a:spcAft>
                <a:defRPr/>
              </a:pPr>
              <a:r>
                <a:rPr lang="ar-EG" sz="3200" b="1" dirty="0" smtClean="0">
                  <a:solidFill>
                    <a:srgbClr val="FFFF00"/>
                  </a:solidFill>
                </a:rPr>
                <a:t>ج - السيادة عن طريق الحدة:</a:t>
              </a:r>
              <a:endParaRPr lang="en-US" sz="3200" b="1" dirty="0">
                <a:solidFill>
                  <a:srgbClr val="FFFF00"/>
                </a:solidFill>
              </a:endParaRPr>
            </a:p>
          </p:txBody>
        </p:sp>
        <p:pic>
          <p:nvPicPr>
            <p:cNvPr id="11" name="صورة 10" descr="clipart-color-tube-red-orange-pink-256x256-5646.png"/>
            <p:cNvPicPr>
              <a:picLocks noChangeAspect="1"/>
            </p:cNvPicPr>
            <p:nvPr/>
          </p:nvPicPr>
          <p:blipFill>
            <a:blip r:embed="rId2">
              <a:clrChange>
                <a:clrFrom>
                  <a:srgbClr val="FFFFFF"/>
                </a:clrFrom>
                <a:clrTo>
                  <a:srgbClr val="FFFFFF">
                    <a:alpha val="0"/>
                  </a:srgbClr>
                </a:clrTo>
              </a:clrChange>
            </a:blip>
            <a:stretch>
              <a:fillRect/>
            </a:stretch>
          </p:blipFill>
          <p:spPr>
            <a:xfrm rot="13056446">
              <a:off x="7647083" y="405792"/>
              <a:ext cx="1500198" cy="500066"/>
            </a:xfrm>
            <a:prstGeom prst="rect">
              <a:avLst/>
            </a:prstGeom>
          </p:spPr>
        </p:pic>
      </p:grpSp>
      <p:grpSp>
        <p:nvGrpSpPr>
          <p:cNvPr id="3" name="مجموعة 13"/>
          <p:cNvGrpSpPr/>
          <p:nvPr/>
        </p:nvGrpSpPr>
        <p:grpSpPr>
          <a:xfrm>
            <a:off x="3714744" y="6219832"/>
            <a:ext cx="2428892" cy="638168"/>
            <a:chOff x="6357950" y="3038478"/>
            <a:chExt cx="2428892" cy="638168"/>
          </a:xfrm>
        </p:grpSpPr>
        <p:sp>
          <p:nvSpPr>
            <p:cNvPr id="15" name="مربع نص 14"/>
            <p:cNvSpPr txBox="1"/>
            <p:nvPr/>
          </p:nvSpPr>
          <p:spPr>
            <a:xfrm>
              <a:off x="6357950" y="3143248"/>
              <a:ext cx="2428892" cy="523220"/>
            </a:xfrm>
            <a:prstGeom prst="rect">
              <a:avLst/>
            </a:prstGeom>
            <a:noFill/>
            <a:ln>
              <a:noFill/>
            </a:ln>
            <a:effectLst/>
            <a:scene3d>
              <a:camera prst="orthographicFront">
                <a:rot lat="0" lon="0" rev="0"/>
              </a:camera>
              <a:lightRig rig="contrasting" dir="t">
                <a:rot lat="0" lon="0" rev="7800000"/>
              </a:lightRig>
            </a:scene3d>
            <a:sp3d>
              <a:bevelT w="139700" h="139700"/>
            </a:sp3d>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auto">
                <a:spcBef>
                  <a:spcPts val="0"/>
                </a:spcBef>
                <a:spcAft>
                  <a:spcPts val="0"/>
                </a:spcAft>
                <a:defRPr/>
              </a:pPr>
              <a:r>
                <a:rPr lang="ar-EG" sz="2800" b="1" dirty="0" smtClean="0"/>
                <a:t>الشكل (35)</a:t>
              </a:r>
              <a:endParaRPr lang="ar-EG" sz="2800" b="1" dirty="0"/>
            </a:p>
          </p:txBody>
        </p:sp>
        <p:pic>
          <p:nvPicPr>
            <p:cNvPr id="16" name="Picture 2"/>
            <p:cNvPicPr>
              <a:picLocks noChangeAspect="1" noChangeArrowheads="1"/>
            </p:cNvPicPr>
            <p:nvPr/>
          </p:nvPicPr>
          <p:blipFill>
            <a:blip r:embed="rId3"/>
            <a:srcRect/>
            <a:stretch>
              <a:fillRect/>
            </a:stretch>
          </p:blipFill>
          <p:spPr bwMode="auto">
            <a:xfrm>
              <a:off x="8358214" y="3038478"/>
              <a:ext cx="391386" cy="604836"/>
            </a:xfrm>
            <a:prstGeom prst="rect">
              <a:avLst/>
            </a:prstGeom>
            <a:noFill/>
            <a:ln w="9525">
              <a:noFill/>
              <a:miter lim="800000"/>
              <a:headEnd/>
              <a:tailEnd/>
            </a:ln>
            <a:effectLst/>
          </p:spPr>
        </p:pic>
        <p:pic>
          <p:nvPicPr>
            <p:cNvPr id="17" name="Picture 2"/>
            <p:cNvPicPr>
              <a:picLocks noChangeAspect="1" noChangeArrowheads="1"/>
            </p:cNvPicPr>
            <p:nvPr/>
          </p:nvPicPr>
          <p:blipFill>
            <a:blip r:embed="rId3"/>
            <a:srcRect/>
            <a:stretch>
              <a:fillRect/>
            </a:stretch>
          </p:blipFill>
          <p:spPr bwMode="auto">
            <a:xfrm rot="10800000">
              <a:off x="6429388" y="3071810"/>
              <a:ext cx="391386" cy="604836"/>
            </a:xfrm>
            <a:prstGeom prst="rect">
              <a:avLst/>
            </a:prstGeom>
            <a:noFill/>
            <a:ln w="9525">
              <a:noFill/>
              <a:miter lim="800000"/>
              <a:headEnd/>
              <a:tailEnd/>
            </a:ln>
            <a:effectLst/>
          </p:spPr>
        </p:pic>
      </p:grpSp>
      <p:pic>
        <p:nvPicPr>
          <p:cNvPr id="18" name="Picture 2"/>
          <p:cNvPicPr>
            <a:picLocks noChangeAspect="1" noChangeArrowheads="1"/>
          </p:cNvPicPr>
          <p:nvPr/>
        </p:nvPicPr>
        <p:blipFill>
          <a:blip r:embed="rId4" cstate="print"/>
          <a:srcRect/>
          <a:stretch>
            <a:fillRect/>
          </a:stretch>
        </p:blipFill>
        <p:spPr bwMode="auto">
          <a:xfrm>
            <a:off x="4918097" y="3697305"/>
            <a:ext cx="2725737" cy="2232025"/>
          </a:xfrm>
          <a:prstGeom prst="rect">
            <a:avLst/>
          </a:prstGeom>
          <a:noFill/>
          <a:ln w="57150">
            <a:solidFill>
              <a:schemeClr val="tx1"/>
            </a:solidFill>
            <a:miter lim="800000"/>
            <a:headEnd/>
            <a:tailEnd/>
          </a:ln>
        </p:spPr>
      </p:pic>
      <p:pic>
        <p:nvPicPr>
          <p:cNvPr id="19" name="Picture 3"/>
          <p:cNvPicPr>
            <a:picLocks noChangeAspect="1" noChangeArrowheads="1"/>
          </p:cNvPicPr>
          <p:nvPr/>
        </p:nvPicPr>
        <p:blipFill>
          <a:blip r:embed="rId5" cstate="print"/>
          <a:srcRect/>
          <a:stretch>
            <a:fillRect/>
          </a:stretch>
        </p:blipFill>
        <p:spPr bwMode="auto">
          <a:xfrm>
            <a:off x="2071709" y="3697305"/>
            <a:ext cx="2643188" cy="2214562"/>
          </a:xfrm>
          <a:prstGeom prst="rect">
            <a:avLst/>
          </a:prstGeom>
          <a:noFill/>
          <a:ln w="57150">
            <a:solidFill>
              <a:schemeClr val="tx1"/>
            </a:solidFill>
            <a:miter lim="800000"/>
            <a:headEnd/>
            <a:tailEnd/>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par>
                                <p:cTn id="14" presetID="14" presetClass="entr" presetSubtype="1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randombar(horizontal)">
                                      <p:cBhvr>
                                        <p:cTn id="16" dur="500"/>
                                        <p:tgtEl>
                                          <p:spTgt spid="18"/>
                                        </p:tgtEl>
                                      </p:cBhvr>
                                    </p:animEffect>
                                  </p:childTnLst>
                                </p:cTn>
                              </p:par>
                              <p:par>
                                <p:cTn id="17" presetID="14" presetClass="entr" presetSubtype="1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randombar(horizontal)">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1357290" y="1857364"/>
            <a:ext cx="7286676" cy="1785950"/>
          </a:xfrm>
          <a:prstGeom prst="rect">
            <a:avLst/>
          </a:prstGeom>
          <a:noFill/>
          <a:ln w="9525">
            <a:noFill/>
            <a:miter lim="800000"/>
            <a:headEnd/>
            <a:tailEnd/>
          </a:ln>
        </p:spPr>
        <p:txBody>
          <a:bodyPr/>
          <a:lstStyle/>
          <a:p>
            <a:pPr indent="-3175">
              <a:spcBef>
                <a:spcPct val="20000"/>
              </a:spcBef>
              <a:buFont typeface="Arial" pitchFamily="34" charset="0"/>
              <a:buNone/>
            </a:pPr>
            <a:r>
              <a:rPr lang="ar-EG" sz="3600" b="1" dirty="0" smtClean="0">
                <a:solidFill>
                  <a:srgbClr val="002060"/>
                </a:solidFill>
                <a:latin typeface="Calibri" pitchFamily="34" charset="0"/>
              </a:rPr>
              <a:t>وفيه يكون مكان الموضوع الرئيسي في مقدمة الصورة والموضوعات الثانوية بعيدة عنه في آخرها، الشكل (36).</a:t>
            </a:r>
            <a:endParaRPr lang="en-US" sz="3600" b="1" dirty="0">
              <a:solidFill>
                <a:srgbClr val="002060"/>
              </a:solidFill>
              <a:latin typeface="Calibri" pitchFamily="34" charset="0"/>
            </a:endParaRPr>
          </a:p>
        </p:txBody>
      </p:sp>
      <p:grpSp>
        <p:nvGrpSpPr>
          <p:cNvPr id="2" name="مجموعة 7"/>
          <p:cNvGrpSpPr/>
          <p:nvPr/>
        </p:nvGrpSpPr>
        <p:grpSpPr>
          <a:xfrm>
            <a:off x="5000628" y="357166"/>
            <a:ext cx="4146653" cy="1285884"/>
            <a:chOff x="5000628" y="357166"/>
            <a:chExt cx="4146653" cy="1285884"/>
          </a:xfrm>
        </p:grpSpPr>
        <p:sp>
          <p:nvSpPr>
            <p:cNvPr id="9" name="مستطيل 8"/>
            <p:cNvSpPr/>
            <p:nvPr/>
          </p:nvSpPr>
          <p:spPr>
            <a:xfrm>
              <a:off x="5000628" y="357166"/>
              <a:ext cx="3714776" cy="1285884"/>
            </a:xfrm>
            <a:prstGeom prst="rect">
              <a:avLst/>
            </a:prstGeom>
            <a:gradFill flip="none" rotWithShape="1">
              <a:gsLst>
                <a:gs pos="100000">
                  <a:schemeClr val="bg1"/>
                </a:gs>
                <a:gs pos="50000">
                  <a:srgbClr val="0070C0">
                    <a:shade val="67500"/>
                    <a:satMod val="115000"/>
                  </a:srgbClr>
                </a:gs>
                <a:gs pos="100000">
                  <a:srgbClr val="0070C0">
                    <a:shade val="100000"/>
                    <a:satMod val="115000"/>
                  </a:srgbClr>
                </a:gs>
              </a:gsLst>
              <a:lin ang="5400000" scaled="1"/>
              <a:tileRect/>
            </a:gradFill>
            <a:ln w="57150">
              <a:solidFill>
                <a:schemeClr val="tx2">
                  <a:lumMod val="60000"/>
                  <a:lumOff val="4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2"/>
            <p:cNvSpPr txBox="1"/>
            <p:nvPr/>
          </p:nvSpPr>
          <p:spPr bwMode="auto">
            <a:xfrm>
              <a:off x="5072066" y="500042"/>
              <a:ext cx="3062475" cy="1077218"/>
            </a:xfrm>
            <a:prstGeom prst="rect">
              <a:avLst/>
            </a:prstGeom>
            <a:noFill/>
          </p:spPr>
          <p:txBody>
            <a:bodyPr wrap="square" rtlCol="1">
              <a:spAutoFit/>
            </a:bodyPr>
            <a:lstStyle/>
            <a:p>
              <a:pPr algn="ctr" fontAlgn="auto">
                <a:spcAft>
                  <a:spcPts val="0"/>
                </a:spcAft>
                <a:defRPr/>
              </a:pPr>
              <a:r>
                <a:rPr lang="ar-EG" sz="3200" b="1" dirty="0" smtClean="0">
                  <a:solidFill>
                    <a:srgbClr val="FFFF00"/>
                  </a:solidFill>
                </a:rPr>
                <a:t>د - السيادة عن طريق القرب:</a:t>
              </a:r>
              <a:endParaRPr lang="en-US" sz="3200" b="1" dirty="0">
                <a:solidFill>
                  <a:srgbClr val="FFFF00"/>
                </a:solidFill>
              </a:endParaRPr>
            </a:p>
          </p:txBody>
        </p:sp>
        <p:pic>
          <p:nvPicPr>
            <p:cNvPr id="11" name="صورة 10" descr="clipart-color-tube-red-orange-pink-256x256-5646.png"/>
            <p:cNvPicPr>
              <a:picLocks noChangeAspect="1"/>
            </p:cNvPicPr>
            <p:nvPr/>
          </p:nvPicPr>
          <p:blipFill>
            <a:blip r:embed="rId2">
              <a:clrChange>
                <a:clrFrom>
                  <a:srgbClr val="FFFFFF"/>
                </a:clrFrom>
                <a:clrTo>
                  <a:srgbClr val="FFFFFF">
                    <a:alpha val="0"/>
                  </a:srgbClr>
                </a:clrTo>
              </a:clrChange>
            </a:blip>
            <a:stretch>
              <a:fillRect/>
            </a:stretch>
          </p:blipFill>
          <p:spPr>
            <a:xfrm rot="13056446">
              <a:off x="7647083" y="405792"/>
              <a:ext cx="1500198" cy="500066"/>
            </a:xfrm>
            <a:prstGeom prst="rect">
              <a:avLst/>
            </a:prstGeom>
          </p:spPr>
        </p:pic>
      </p:grpSp>
      <p:grpSp>
        <p:nvGrpSpPr>
          <p:cNvPr id="3" name="مجموعة 13"/>
          <p:cNvGrpSpPr/>
          <p:nvPr/>
        </p:nvGrpSpPr>
        <p:grpSpPr>
          <a:xfrm>
            <a:off x="4071934" y="6072206"/>
            <a:ext cx="2428892" cy="638168"/>
            <a:chOff x="6357950" y="3038478"/>
            <a:chExt cx="2428892" cy="638168"/>
          </a:xfrm>
        </p:grpSpPr>
        <p:sp>
          <p:nvSpPr>
            <p:cNvPr id="15" name="مربع نص 14"/>
            <p:cNvSpPr txBox="1"/>
            <p:nvPr/>
          </p:nvSpPr>
          <p:spPr>
            <a:xfrm>
              <a:off x="6357950" y="3143248"/>
              <a:ext cx="2428892" cy="523220"/>
            </a:xfrm>
            <a:prstGeom prst="rect">
              <a:avLst/>
            </a:prstGeom>
            <a:noFill/>
            <a:ln>
              <a:noFill/>
            </a:ln>
            <a:effectLst/>
            <a:scene3d>
              <a:camera prst="orthographicFront">
                <a:rot lat="0" lon="0" rev="0"/>
              </a:camera>
              <a:lightRig rig="contrasting" dir="t">
                <a:rot lat="0" lon="0" rev="7800000"/>
              </a:lightRig>
            </a:scene3d>
            <a:sp3d>
              <a:bevelT w="139700" h="139700"/>
            </a:sp3d>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auto">
                <a:spcBef>
                  <a:spcPts val="0"/>
                </a:spcBef>
                <a:spcAft>
                  <a:spcPts val="0"/>
                </a:spcAft>
                <a:defRPr/>
              </a:pPr>
              <a:r>
                <a:rPr lang="ar-EG" sz="2800" b="1" dirty="0" smtClean="0"/>
                <a:t>الشكل (36)</a:t>
              </a:r>
              <a:endParaRPr lang="ar-EG" sz="2800" b="1" dirty="0"/>
            </a:p>
          </p:txBody>
        </p:sp>
        <p:pic>
          <p:nvPicPr>
            <p:cNvPr id="16" name="Picture 2"/>
            <p:cNvPicPr>
              <a:picLocks noChangeAspect="1" noChangeArrowheads="1"/>
            </p:cNvPicPr>
            <p:nvPr/>
          </p:nvPicPr>
          <p:blipFill>
            <a:blip r:embed="rId3"/>
            <a:srcRect/>
            <a:stretch>
              <a:fillRect/>
            </a:stretch>
          </p:blipFill>
          <p:spPr bwMode="auto">
            <a:xfrm>
              <a:off x="8358214" y="3038478"/>
              <a:ext cx="391386" cy="604836"/>
            </a:xfrm>
            <a:prstGeom prst="rect">
              <a:avLst/>
            </a:prstGeom>
            <a:noFill/>
            <a:ln w="9525">
              <a:noFill/>
              <a:miter lim="800000"/>
              <a:headEnd/>
              <a:tailEnd/>
            </a:ln>
            <a:effectLst/>
          </p:spPr>
        </p:pic>
        <p:pic>
          <p:nvPicPr>
            <p:cNvPr id="17" name="Picture 2"/>
            <p:cNvPicPr>
              <a:picLocks noChangeAspect="1" noChangeArrowheads="1"/>
            </p:cNvPicPr>
            <p:nvPr/>
          </p:nvPicPr>
          <p:blipFill>
            <a:blip r:embed="rId3"/>
            <a:srcRect/>
            <a:stretch>
              <a:fillRect/>
            </a:stretch>
          </p:blipFill>
          <p:spPr bwMode="auto">
            <a:xfrm rot="10800000">
              <a:off x="6429388" y="3071810"/>
              <a:ext cx="391386" cy="604836"/>
            </a:xfrm>
            <a:prstGeom prst="rect">
              <a:avLst/>
            </a:prstGeom>
            <a:noFill/>
            <a:ln w="9525">
              <a:noFill/>
              <a:miter lim="800000"/>
              <a:headEnd/>
              <a:tailEnd/>
            </a:ln>
            <a:effectLst/>
          </p:spPr>
        </p:pic>
      </p:grpSp>
      <p:pic>
        <p:nvPicPr>
          <p:cNvPr id="13" name="Picture 2"/>
          <p:cNvPicPr>
            <a:picLocks noChangeAspect="1" noChangeArrowheads="1"/>
          </p:cNvPicPr>
          <p:nvPr/>
        </p:nvPicPr>
        <p:blipFill>
          <a:blip r:embed="rId4" cstate="print">
            <a:lum bright="-40000" contrast="61000"/>
          </a:blip>
          <a:srcRect/>
          <a:stretch>
            <a:fillRect/>
          </a:stretch>
        </p:blipFill>
        <p:spPr bwMode="auto">
          <a:xfrm>
            <a:off x="3071802" y="3643314"/>
            <a:ext cx="4572032" cy="2214578"/>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par>
                                <p:cTn id="14" presetID="6"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ircle(in)">
                                      <p:cBhvr>
                                        <p:cTn id="1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مخطط انسيابي: عملية يدوية 23"/>
          <p:cNvSpPr/>
          <p:nvPr/>
        </p:nvSpPr>
        <p:spPr>
          <a:xfrm rot="16395604">
            <a:off x="6154462" y="1271967"/>
            <a:ext cx="1301205" cy="3904628"/>
          </a:xfrm>
          <a:prstGeom prst="flowChartManualOperation">
            <a:avLst/>
          </a:prstGeom>
          <a:gradFill flip="none" rotWithShape="1">
            <a:gsLst>
              <a:gs pos="12000">
                <a:srgbClr val="FFCC00"/>
              </a:gs>
              <a:gs pos="50000">
                <a:srgbClr val="FFC000">
                  <a:shade val="67500"/>
                  <a:satMod val="115000"/>
                </a:srgbClr>
              </a:gs>
              <a:gs pos="100000">
                <a:srgbClr val="FFC000">
                  <a:shade val="100000"/>
                  <a:satMod val="115000"/>
                </a:srgbClr>
              </a:gs>
            </a:gsLst>
            <a:path path="circle">
              <a:fillToRect l="50000" t="50000" r="50000" b="5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25" name="مخطط انسيابي: عملية يدوية 24"/>
          <p:cNvSpPr/>
          <p:nvPr/>
        </p:nvSpPr>
        <p:spPr>
          <a:xfrm rot="5400000">
            <a:off x="1880844" y="1128617"/>
            <a:ext cx="1643075" cy="4118943"/>
          </a:xfrm>
          <a:prstGeom prst="flowChartManualOperation">
            <a:avLst/>
          </a:prstGeom>
          <a:gradFill flip="none" rotWithShape="1">
            <a:gsLst>
              <a:gs pos="0">
                <a:srgbClr val="FFCC00"/>
              </a:gs>
              <a:gs pos="47000">
                <a:srgbClr val="FF0000">
                  <a:shade val="67500"/>
                  <a:satMod val="115000"/>
                </a:srgbClr>
              </a:gs>
              <a:gs pos="50000">
                <a:srgbClr val="FF0000">
                  <a:shade val="67500"/>
                  <a:satMod val="115000"/>
                </a:srgbClr>
              </a:gs>
              <a:gs pos="100000">
                <a:srgbClr val="FF0000">
                  <a:shade val="100000"/>
                  <a:satMod val="115000"/>
                </a:srgbClr>
              </a:gs>
            </a:gsLst>
            <a:lin ang="3000000" scaled="0"/>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pic>
        <p:nvPicPr>
          <p:cNvPr id="26" name="صورة 25" descr="07e78ca94ef955b5b5e5dabbc0b4724b_art-palette-icon-clipart-panda-art-palette-clip-art_334-334.jpeg"/>
          <p:cNvPicPr>
            <a:picLocks noChangeAspect="1"/>
          </p:cNvPicPr>
          <p:nvPr/>
        </p:nvPicPr>
        <p:blipFill>
          <a:blip r:embed="rId2">
            <a:clrChange>
              <a:clrFrom>
                <a:srgbClr val="FFFFFF"/>
              </a:clrFrom>
              <a:clrTo>
                <a:srgbClr val="FFFFFF">
                  <a:alpha val="0"/>
                </a:srgbClr>
              </a:clrTo>
            </a:clrChange>
          </a:blip>
          <a:stretch>
            <a:fillRect/>
          </a:stretch>
        </p:blipFill>
        <p:spPr>
          <a:xfrm>
            <a:off x="7929586" y="2152260"/>
            <a:ext cx="857224" cy="2428868"/>
          </a:xfrm>
          <a:prstGeom prst="rect">
            <a:avLst/>
          </a:prstGeom>
        </p:spPr>
      </p:pic>
      <p:sp>
        <p:nvSpPr>
          <p:cNvPr id="3" name="TextBox 8"/>
          <p:cNvSpPr txBox="1">
            <a:spLocks noChangeArrowheads="1"/>
          </p:cNvSpPr>
          <p:nvPr/>
        </p:nvSpPr>
        <p:spPr bwMode="auto">
          <a:xfrm>
            <a:off x="4857752" y="2795178"/>
            <a:ext cx="3286148" cy="769441"/>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4400" b="1" spc="50" dirty="0" smtClean="0">
                <a:ln w="11430"/>
                <a:solidFill>
                  <a:srgbClr val="FF0000"/>
                </a:solidFill>
                <a:effectLst>
                  <a:outerShdw blurRad="76200" dist="50800" dir="5400000" algn="tl" rotWithShape="0">
                    <a:srgbClr val="000000">
                      <a:alpha val="65000"/>
                    </a:srgbClr>
                  </a:outerShdw>
                </a:effectLst>
              </a:rPr>
              <a:t>الموضوع الثالث</a:t>
            </a:r>
            <a:endParaRPr lang="ar-EG" sz="4400" b="1" spc="50" dirty="0">
              <a:ln w="11430"/>
              <a:solidFill>
                <a:srgbClr val="FF0000"/>
              </a:solidFill>
              <a:effectLst>
                <a:outerShdw blurRad="76200" dist="50800" dir="5400000" algn="tl" rotWithShape="0">
                  <a:srgbClr val="000000">
                    <a:alpha val="65000"/>
                  </a:srgbClr>
                </a:outerShdw>
              </a:effectLst>
            </a:endParaRPr>
          </a:p>
        </p:txBody>
      </p:sp>
      <p:sp>
        <p:nvSpPr>
          <p:cNvPr id="5" name="مستطيل 4"/>
          <p:cNvSpPr/>
          <p:nvPr/>
        </p:nvSpPr>
        <p:spPr>
          <a:xfrm>
            <a:off x="642910" y="2723740"/>
            <a:ext cx="3942105" cy="769441"/>
          </a:xfrm>
          <a:prstGeom prst="rect">
            <a:avLst/>
          </a:prstGeom>
          <a:noFill/>
          <a:ln>
            <a:noFill/>
          </a:ln>
        </p:spPr>
        <p:txBody>
          <a:bodyPr wrap="none">
            <a:spAutoFit/>
          </a:bodyPr>
          <a:lstStyle/>
          <a:p>
            <a:pPr algn="ctr" fontAlgn="auto">
              <a:spcBef>
                <a:spcPts val="0"/>
              </a:spcBef>
              <a:spcAft>
                <a:spcPts val="0"/>
              </a:spcAft>
              <a:defRPr/>
            </a:pPr>
            <a:r>
              <a:rPr lang="ar-EG" sz="4400" b="1" dirty="0" smtClean="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rPr>
              <a:t>مبادئ التكوين الفني</a:t>
            </a:r>
            <a:endParaRPr lang="ar-EG" sz="4400" b="1" dirty="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down)">
                                      <p:cBhvr>
                                        <p:cTn id="10" dur="500"/>
                                        <p:tgtEl>
                                          <p:spTgt spid="25"/>
                                        </p:tgtEl>
                                      </p:cBhvr>
                                    </p:animEffect>
                                  </p:childTnLst>
                                </p:cTn>
                              </p:par>
                              <p:par>
                                <p:cTn id="11" presetID="22" presetClass="entr" presetSubtype="4"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down)">
                                      <p:cBhvr>
                                        <p:cTn id="13" dur="500"/>
                                        <p:tgtEl>
                                          <p:spTgt spid="2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3"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857224" y="1857364"/>
            <a:ext cx="7786742" cy="2071702"/>
          </a:xfrm>
          <a:prstGeom prst="rect">
            <a:avLst/>
          </a:prstGeom>
          <a:noFill/>
          <a:ln w="9525">
            <a:noFill/>
            <a:miter lim="800000"/>
            <a:headEnd/>
            <a:tailEnd/>
          </a:ln>
        </p:spPr>
        <p:txBody>
          <a:bodyPr/>
          <a:lstStyle/>
          <a:p>
            <a:pPr indent="-3175">
              <a:spcBef>
                <a:spcPct val="20000"/>
              </a:spcBef>
              <a:buFont typeface="Arial" pitchFamily="34" charset="0"/>
              <a:buNone/>
            </a:pPr>
            <a:r>
              <a:rPr lang="ar-EG" sz="3600" b="1" dirty="0" smtClean="0">
                <a:solidFill>
                  <a:srgbClr val="002060"/>
                </a:solidFill>
                <a:latin typeface="Calibri" pitchFamily="34" charset="0"/>
              </a:rPr>
              <a:t>إذا وضع عنصر منعزل في أحد أجزاء الصورة وتواجدت عناصر أخرى كمجموعة منعزلة في باقي المساحة فمن المؤكد أن يسود العنصر الوحيد المنعزل، الشكل (37).</a:t>
            </a:r>
            <a:endParaRPr lang="en-US" sz="3600" b="1" dirty="0">
              <a:solidFill>
                <a:srgbClr val="002060"/>
              </a:solidFill>
              <a:latin typeface="Calibri" pitchFamily="34" charset="0"/>
            </a:endParaRPr>
          </a:p>
        </p:txBody>
      </p:sp>
      <p:grpSp>
        <p:nvGrpSpPr>
          <p:cNvPr id="2" name="مجموعة 7"/>
          <p:cNvGrpSpPr/>
          <p:nvPr/>
        </p:nvGrpSpPr>
        <p:grpSpPr>
          <a:xfrm>
            <a:off x="4867111" y="357166"/>
            <a:ext cx="4280170" cy="1285884"/>
            <a:chOff x="4867111" y="357166"/>
            <a:chExt cx="4280170" cy="1285884"/>
          </a:xfrm>
        </p:grpSpPr>
        <p:sp>
          <p:nvSpPr>
            <p:cNvPr id="9" name="مستطيل 8"/>
            <p:cNvSpPr/>
            <p:nvPr/>
          </p:nvSpPr>
          <p:spPr>
            <a:xfrm>
              <a:off x="5000628" y="357166"/>
              <a:ext cx="3714776" cy="1285884"/>
            </a:xfrm>
            <a:prstGeom prst="rect">
              <a:avLst/>
            </a:prstGeom>
            <a:gradFill flip="none" rotWithShape="1">
              <a:gsLst>
                <a:gs pos="100000">
                  <a:schemeClr val="bg1"/>
                </a:gs>
                <a:gs pos="50000">
                  <a:srgbClr val="0070C0">
                    <a:shade val="67500"/>
                    <a:satMod val="115000"/>
                  </a:srgbClr>
                </a:gs>
                <a:gs pos="100000">
                  <a:srgbClr val="0070C0">
                    <a:shade val="100000"/>
                    <a:satMod val="115000"/>
                  </a:srgbClr>
                </a:gs>
              </a:gsLst>
              <a:lin ang="5400000" scaled="1"/>
              <a:tileRect/>
            </a:gradFill>
            <a:ln w="57150">
              <a:solidFill>
                <a:schemeClr val="tx2">
                  <a:lumMod val="60000"/>
                  <a:lumOff val="4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2"/>
            <p:cNvSpPr txBox="1"/>
            <p:nvPr/>
          </p:nvSpPr>
          <p:spPr bwMode="auto">
            <a:xfrm>
              <a:off x="4867111" y="500042"/>
              <a:ext cx="3491103" cy="1077218"/>
            </a:xfrm>
            <a:prstGeom prst="rect">
              <a:avLst/>
            </a:prstGeom>
            <a:noFill/>
          </p:spPr>
          <p:txBody>
            <a:bodyPr wrap="square" rtlCol="1">
              <a:spAutoFit/>
            </a:bodyPr>
            <a:lstStyle/>
            <a:p>
              <a:pPr algn="ctr" fontAlgn="auto">
                <a:spcAft>
                  <a:spcPts val="0"/>
                </a:spcAft>
                <a:defRPr/>
              </a:pPr>
              <a:r>
                <a:rPr lang="ar-EG" sz="3200" b="1" dirty="0" smtClean="0">
                  <a:solidFill>
                    <a:srgbClr val="FFFF00"/>
                  </a:solidFill>
                </a:rPr>
                <a:t>هـ - السيادة عن طريق </a:t>
              </a:r>
              <a:r>
                <a:rPr lang="ar-EG" sz="3200" b="1" dirty="0" err="1" smtClean="0">
                  <a:solidFill>
                    <a:srgbClr val="FFFF00"/>
                  </a:solidFill>
                </a:rPr>
                <a:t>الإنعزال</a:t>
              </a:r>
              <a:r>
                <a:rPr lang="ar-EG" sz="3200" b="1" dirty="0" smtClean="0">
                  <a:solidFill>
                    <a:srgbClr val="FFFF00"/>
                  </a:solidFill>
                </a:rPr>
                <a:t>:</a:t>
              </a:r>
              <a:endParaRPr lang="en-US" sz="3200" b="1" dirty="0">
                <a:solidFill>
                  <a:srgbClr val="FFFF00"/>
                </a:solidFill>
              </a:endParaRPr>
            </a:p>
          </p:txBody>
        </p:sp>
        <p:pic>
          <p:nvPicPr>
            <p:cNvPr id="11" name="صورة 10" descr="clipart-color-tube-red-orange-pink-256x256-5646.png"/>
            <p:cNvPicPr>
              <a:picLocks noChangeAspect="1"/>
            </p:cNvPicPr>
            <p:nvPr/>
          </p:nvPicPr>
          <p:blipFill>
            <a:blip r:embed="rId2">
              <a:clrChange>
                <a:clrFrom>
                  <a:srgbClr val="FFFFFF"/>
                </a:clrFrom>
                <a:clrTo>
                  <a:srgbClr val="FFFFFF">
                    <a:alpha val="0"/>
                  </a:srgbClr>
                </a:clrTo>
              </a:clrChange>
            </a:blip>
            <a:stretch>
              <a:fillRect/>
            </a:stretch>
          </p:blipFill>
          <p:spPr>
            <a:xfrm rot="13056446">
              <a:off x="7647083" y="405792"/>
              <a:ext cx="1500198" cy="500066"/>
            </a:xfrm>
            <a:prstGeom prst="rect">
              <a:avLst/>
            </a:prstGeom>
          </p:spPr>
        </p:pic>
      </p:grpSp>
      <p:grpSp>
        <p:nvGrpSpPr>
          <p:cNvPr id="3" name="مجموعة 13"/>
          <p:cNvGrpSpPr/>
          <p:nvPr/>
        </p:nvGrpSpPr>
        <p:grpSpPr>
          <a:xfrm>
            <a:off x="4071934" y="6072206"/>
            <a:ext cx="2428892" cy="638168"/>
            <a:chOff x="6357950" y="3038478"/>
            <a:chExt cx="2428892" cy="638168"/>
          </a:xfrm>
        </p:grpSpPr>
        <p:sp>
          <p:nvSpPr>
            <p:cNvPr id="15" name="مربع نص 14"/>
            <p:cNvSpPr txBox="1"/>
            <p:nvPr/>
          </p:nvSpPr>
          <p:spPr>
            <a:xfrm>
              <a:off x="6357950" y="3143248"/>
              <a:ext cx="2428892" cy="523220"/>
            </a:xfrm>
            <a:prstGeom prst="rect">
              <a:avLst/>
            </a:prstGeom>
            <a:noFill/>
            <a:ln>
              <a:noFill/>
            </a:ln>
            <a:effectLst/>
            <a:scene3d>
              <a:camera prst="orthographicFront">
                <a:rot lat="0" lon="0" rev="0"/>
              </a:camera>
              <a:lightRig rig="contrasting" dir="t">
                <a:rot lat="0" lon="0" rev="7800000"/>
              </a:lightRig>
            </a:scene3d>
            <a:sp3d>
              <a:bevelT w="139700" h="139700"/>
            </a:sp3d>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auto">
                <a:spcBef>
                  <a:spcPts val="0"/>
                </a:spcBef>
                <a:spcAft>
                  <a:spcPts val="0"/>
                </a:spcAft>
                <a:defRPr/>
              </a:pPr>
              <a:r>
                <a:rPr lang="ar-EG" sz="2800" b="1" dirty="0" smtClean="0"/>
                <a:t>الشكل (37)</a:t>
              </a:r>
              <a:endParaRPr lang="ar-EG" sz="2800" b="1" dirty="0"/>
            </a:p>
          </p:txBody>
        </p:sp>
        <p:pic>
          <p:nvPicPr>
            <p:cNvPr id="16" name="Picture 2"/>
            <p:cNvPicPr>
              <a:picLocks noChangeAspect="1" noChangeArrowheads="1"/>
            </p:cNvPicPr>
            <p:nvPr/>
          </p:nvPicPr>
          <p:blipFill>
            <a:blip r:embed="rId3"/>
            <a:srcRect/>
            <a:stretch>
              <a:fillRect/>
            </a:stretch>
          </p:blipFill>
          <p:spPr bwMode="auto">
            <a:xfrm>
              <a:off x="8358214" y="3038478"/>
              <a:ext cx="391386" cy="604836"/>
            </a:xfrm>
            <a:prstGeom prst="rect">
              <a:avLst/>
            </a:prstGeom>
            <a:noFill/>
            <a:ln w="9525">
              <a:noFill/>
              <a:miter lim="800000"/>
              <a:headEnd/>
              <a:tailEnd/>
            </a:ln>
            <a:effectLst/>
          </p:spPr>
        </p:pic>
        <p:pic>
          <p:nvPicPr>
            <p:cNvPr id="17" name="Picture 2"/>
            <p:cNvPicPr>
              <a:picLocks noChangeAspect="1" noChangeArrowheads="1"/>
            </p:cNvPicPr>
            <p:nvPr/>
          </p:nvPicPr>
          <p:blipFill>
            <a:blip r:embed="rId3"/>
            <a:srcRect/>
            <a:stretch>
              <a:fillRect/>
            </a:stretch>
          </p:blipFill>
          <p:spPr bwMode="auto">
            <a:xfrm rot="10800000">
              <a:off x="6429388" y="3071810"/>
              <a:ext cx="391386" cy="604836"/>
            </a:xfrm>
            <a:prstGeom prst="rect">
              <a:avLst/>
            </a:prstGeom>
            <a:noFill/>
            <a:ln w="9525">
              <a:noFill/>
              <a:miter lim="800000"/>
              <a:headEnd/>
              <a:tailEnd/>
            </a:ln>
            <a:effectLst/>
          </p:spPr>
        </p:pic>
      </p:grpSp>
      <p:pic>
        <p:nvPicPr>
          <p:cNvPr id="12" name="Picture 2"/>
          <p:cNvPicPr>
            <a:picLocks noChangeAspect="1" noChangeArrowheads="1"/>
          </p:cNvPicPr>
          <p:nvPr/>
        </p:nvPicPr>
        <p:blipFill>
          <a:blip r:embed="rId4" cstate="print">
            <a:lum bright="-20000" contrast="40000"/>
          </a:blip>
          <a:srcRect/>
          <a:stretch>
            <a:fillRect/>
          </a:stretch>
        </p:blipFill>
        <p:spPr bwMode="auto">
          <a:xfrm>
            <a:off x="3571868" y="4143380"/>
            <a:ext cx="3495682" cy="1928826"/>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par>
                                <p:cTn id="11" presetID="21" presetClass="entr" presetSubtype="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par>
                                <p:cTn id="14" presetID="21" presetClass="entr" presetSubtype="1"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heel(1)">
                                      <p:cBhvr>
                                        <p:cTn id="1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857224" y="2000240"/>
            <a:ext cx="7786742" cy="1143008"/>
          </a:xfrm>
          <a:prstGeom prst="rect">
            <a:avLst/>
          </a:prstGeom>
          <a:noFill/>
          <a:ln w="9525">
            <a:noFill/>
            <a:miter lim="800000"/>
            <a:headEnd/>
            <a:tailEnd/>
          </a:ln>
        </p:spPr>
        <p:txBody>
          <a:bodyPr/>
          <a:lstStyle/>
          <a:p>
            <a:pPr indent="-3175" algn="ctr">
              <a:spcBef>
                <a:spcPct val="20000"/>
              </a:spcBef>
              <a:buFont typeface="Arial" pitchFamily="34" charset="0"/>
              <a:buNone/>
            </a:pPr>
            <a:r>
              <a:rPr lang="ar-EG" sz="3600" b="1" dirty="0" smtClean="0">
                <a:solidFill>
                  <a:srgbClr val="002060"/>
                </a:solidFill>
                <a:latin typeface="Calibri" pitchFamily="34" charset="0"/>
              </a:rPr>
              <a:t>وتتحقق إذا اختلف شكل الموضوع الرئيسي عما حولَه، الشكل(38).</a:t>
            </a:r>
            <a:endParaRPr lang="en-US" sz="3600" b="1" dirty="0">
              <a:solidFill>
                <a:srgbClr val="002060"/>
              </a:solidFill>
              <a:latin typeface="Calibri" pitchFamily="34" charset="0"/>
            </a:endParaRPr>
          </a:p>
        </p:txBody>
      </p:sp>
      <p:grpSp>
        <p:nvGrpSpPr>
          <p:cNvPr id="2" name="مجموعة 7"/>
          <p:cNvGrpSpPr/>
          <p:nvPr/>
        </p:nvGrpSpPr>
        <p:grpSpPr>
          <a:xfrm>
            <a:off x="5000628" y="357166"/>
            <a:ext cx="4146653" cy="1285884"/>
            <a:chOff x="5000628" y="357166"/>
            <a:chExt cx="4146653" cy="1285884"/>
          </a:xfrm>
        </p:grpSpPr>
        <p:sp>
          <p:nvSpPr>
            <p:cNvPr id="9" name="مستطيل 8"/>
            <p:cNvSpPr/>
            <p:nvPr/>
          </p:nvSpPr>
          <p:spPr>
            <a:xfrm>
              <a:off x="5000628" y="357166"/>
              <a:ext cx="3714776" cy="1285884"/>
            </a:xfrm>
            <a:prstGeom prst="rect">
              <a:avLst/>
            </a:prstGeom>
            <a:gradFill flip="none" rotWithShape="1">
              <a:gsLst>
                <a:gs pos="100000">
                  <a:schemeClr val="bg1"/>
                </a:gs>
                <a:gs pos="50000">
                  <a:srgbClr val="0070C0">
                    <a:shade val="67500"/>
                    <a:satMod val="115000"/>
                  </a:srgbClr>
                </a:gs>
                <a:gs pos="100000">
                  <a:srgbClr val="0070C0">
                    <a:shade val="100000"/>
                    <a:satMod val="115000"/>
                  </a:srgbClr>
                </a:gs>
              </a:gsLst>
              <a:lin ang="5400000" scaled="1"/>
              <a:tileRect/>
            </a:gradFill>
            <a:ln w="57150">
              <a:solidFill>
                <a:schemeClr val="tx2">
                  <a:lumMod val="60000"/>
                  <a:lumOff val="4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2"/>
            <p:cNvSpPr txBox="1"/>
            <p:nvPr/>
          </p:nvSpPr>
          <p:spPr bwMode="auto">
            <a:xfrm>
              <a:off x="5072066" y="500042"/>
              <a:ext cx="3062475" cy="1077218"/>
            </a:xfrm>
            <a:prstGeom prst="rect">
              <a:avLst/>
            </a:prstGeom>
            <a:noFill/>
          </p:spPr>
          <p:txBody>
            <a:bodyPr wrap="square" rtlCol="1">
              <a:spAutoFit/>
            </a:bodyPr>
            <a:lstStyle/>
            <a:p>
              <a:pPr algn="ctr" fontAlgn="auto">
                <a:spcAft>
                  <a:spcPts val="0"/>
                </a:spcAft>
                <a:defRPr/>
              </a:pPr>
              <a:r>
                <a:rPr lang="ar-EG" sz="3200" b="1" dirty="0" smtClean="0">
                  <a:solidFill>
                    <a:srgbClr val="FFFF00"/>
                  </a:solidFill>
                </a:rPr>
                <a:t>و- السيادة عن طريق اختلاف الشكل:</a:t>
              </a:r>
              <a:endParaRPr lang="en-US" sz="3200" b="1" dirty="0">
                <a:solidFill>
                  <a:srgbClr val="FFFF00"/>
                </a:solidFill>
              </a:endParaRPr>
            </a:p>
          </p:txBody>
        </p:sp>
        <p:pic>
          <p:nvPicPr>
            <p:cNvPr id="11" name="صورة 10" descr="clipart-color-tube-red-orange-pink-256x256-5646.png"/>
            <p:cNvPicPr>
              <a:picLocks noChangeAspect="1"/>
            </p:cNvPicPr>
            <p:nvPr/>
          </p:nvPicPr>
          <p:blipFill>
            <a:blip r:embed="rId2">
              <a:clrChange>
                <a:clrFrom>
                  <a:srgbClr val="FFFFFF"/>
                </a:clrFrom>
                <a:clrTo>
                  <a:srgbClr val="FFFFFF">
                    <a:alpha val="0"/>
                  </a:srgbClr>
                </a:clrTo>
              </a:clrChange>
            </a:blip>
            <a:stretch>
              <a:fillRect/>
            </a:stretch>
          </p:blipFill>
          <p:spPr>
            <a:xfrm rot="13056446">
              <a:off x="7647083" y="405792"/>
              <a:ext cx="1500198" cy="500066"/>
            </a:xfrm>
            <a:prstGeom prst="rect">
              <a:avLst/>
            </a:prstGeom>
          </p:spPr>
        </p:pic>
      </p:grpSp>
      <p:grpSp>
        <p:nvGrpSpPr>
          <p:cNvPr id="3" name="مجموعة 13"/>
          <p:cNvGrpSpPr/>
          <p:nvPr/>
        </p:nvGrpSpPr>
        <p:grpSpPr>
          <a:xfrm>
            <a:off x="4071934" y="6072206"/>
            <a:ext cx="2428892" cy="638168"/>
            <a:chOff x="6357950" y="3038478"/>
            <a:chExt cx="2428892" cy="638168"/>
          </a:xfrm>
        </p:grpSpPr>
        <p:sp>
          <p:nvSpPr>
            <p:cNvPr id="15" name="مربع نص 14"/>
            <p:cNvSpPr txBox="1"/>
            <p:nvPr/>
          </p:nvSpPr>
          <p:spPr>
            <a:xfrm>
              <a:off x="6357950" y="3143248"/>
              <a:ext cx="2428892" cy="523220"/>
            </a:xfrm>
            <a:prstGeom prst="rect">
              <a:avLst/>
            </a:prstGeom>
            <a:noFill/>
            <a:ln>
              <a:noFill/>
            </a:ln>
            <a:effectLst/>
            <a:scene3d>
              <a:camera prst="orthographicFront">
                <a:rot lat="0" lon="0" rev="0"/>
              </a:camera>
              <a:lightRig rig="contrasting" dir="t">
                <a:rot lat="0" lon="0" rev="7800000"/>
              </a:lightRig>
            </a:scene3d>
            <a:sp3d>
              <a:bevelT w="139700" h="139700"/>
            </a:sp3d>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auto">
                <a:spcBef>
                  <a:spcPts val="0"/>
                </a:spcBef>
                <a:spcAft>
                  <a:spcPts val="0"/>
                </a:spcAft>
                <a:defRPr/>
              </a:pPr>
              <a:r>
                <a:rPr lang="ar-EG" sz="2800" b="1" dirty="0" smtClean="0"/>
                <a:t>الشكل (38)</a:t>
              </a:r>
              <a:endParaRPr lang="ar-EG" sz="2800" b="1" dirty="0"/>
            </a:p>
          </p:txBody>
        </p:sp>
        <p:pic>
          <p:nvPicPr>
            <p:cNvPr id="16" name="Picture 2"/>
            <p:cNvPicPr>
              <a:picLocks noChangeAspect="1" noChangeArrowheads="1"/>
            </p:cNvPicPr>
            <p:nvPr/>
          </p:nvPicPr>
          <p:blipFill>
            <a:blip r:embed="rId3"/>
            <a:srcRect/>
            <a:stretch>
              <a:fillRect/>
            </a:stretch>
          </p:blipFill>
          <p:spPr bwMode="auto">
            <a:xfrm>
              <a:off x="8358214" y="3038478"/>
              <a:ext cx="391386" cy="604836"/>
            </a:xfrm>
            <a:prstGeom prst="rect">
              <a:avLst/>
            </a:prstGeom>
            <a:noFill/>
            <a:ln w="9525">
              <a:noFill/>
              <a:miter lim="800000"/>
              <a:headEnd/>
              <a:tailEnd/>
            </a:ln>
            <a:effectLst/>
          </p:spPr>
        </p:pic>
        <p:pic>
          <p:nvPicPr>
            <p:cNvPr id="17" name="Picture 2"/>
            <p:cNvPicPr>
              <a:picLocks noChangeAspect="1" noChangeArrowheads="1"/>
            </p:cNvPicPr>
            <p:nvPr/>
          </p:nvPicPr>
          <p:blipFill>
            <a:blip r:embed="rId3"/>
            <a:srcRect/>
            <a:stretch>
              <a:fillRect/>
            </a:stretch>
          </p:blipFill>
          <p:spPr bwMode="auto">
            <a:xfrm rot="10800000">
              <a:off x="6429388" y="3071810"/>
              <a:ext cx="391386" cy="604836"/>
            </a:xfrm>
            <a:prstGeom prst="rect">
              <a:avLst/>
            </a:prstGeom>
            <a:noFill/>
            <a:ln w="9525">
              <a:noFill/>
              <a:miter lim="800000"/>
              <a:headEnd/>
              <a:tailEnd/>
            </a:ln>
            <a:effectLst/>
          </p:spPr>
        </p:pic>
      </p:grpSp>
      <p:pic>
        <p:nvPicPr>
          <p:cNvPr id="13" name="Picture 2"/>
          <p:cNvPicPr>
            <a:picLocks noChangeAspect="1" noChangeArrowheads="1"/>
          </p:cNvPicPr>
          <p:nvPr/>
        </p:nvPicPr>
        <p:blipFill>
          <a:blip r:embed="rId4" cstate="print">
            <a:lum bright="-20000" contrast="40000"/>
          </a:blip>
          <a:srcRect/>
          <a:stretch>
            <a:fillRect/>
          </a:stretch>
        </p:blipFill>
        <p:spPr bwMode="auto">
          <a:xfrm>
            <a:off x="3000364" y="3286124"/>
            <a:ext cx="4357718" cy="2214578"/>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par>
                                <p:cTn id="14" presetID="6"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ircle(in)">
                                      <p:cBhvr>
                                        <p:cTn id="1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857224" y="1857364"/>
            <a:ext cx="7786742" cy="2071702"/>
          </a:xfrm>
          <a:prstGeom prst="rect">
            <a:avLst/>
          </a:prstGeom>
          <a:noFill/>
          <a:ln w="9525">
            <a:noFill/>
            <a:miter lim="800000"/>
            <a:headEnd/>
            <a:tailEnd/>
          </a:ln>
        </p:spPr>
        <p:txBody>
          <a:bodyPr/>
          <a:lstStyle/>
          <a:p>
            <a:pPr fontAlgn="auto">
              <a:spcBef>
                <a:spcPts val="0"/>
              </a:spcBef>
              <a:spcAft>
                <a:spcPts val="0"/>
              </a:spcAft>
              <a:defRPr/>
            </a:pPr>
            <a:r>
              <a:rPr lang="ar-EG" sz="3200" b="1" dirty="0" smtClean="0"/>
              <a:t>وتعني: العلاقة بين طول وعرض أجزاء العنصر في المسطحات ثنائية الأبعاد، فمنذ نحو أربعمائة سنة، قال الفنان الإيطالي الشهير "ليوناردو </a:t>
            </a:r>
            <a:r>
              <a:rPr lang="ar-EG" sz="3200" b="1" dirty="0" err="1" smtClean="0"/>
              <a:t>دافنشي</a:t>
            </a:r>
            <a:r>
              <a:rPr lang="ar-EG" sz="3200" b="1" dirty="0" smtClean="0"/>
              <a:t>" في كتابة (التصوير) </a:t>
            </a:r>
            <a:r>
              <a:rPr lang="ar-EG" sz="3200" b="1" dirty="0" err="1" smtClean="0"/>
              <a:t>مايلي</a:t>
            </a:r>
            <a:r>
              <a:rPr lang="ar-EG" sz="3200" b="1" dirty="0" smtClean="0"/>
              <a:t>:</a:t>
            </a:r>
          </a:p>
        </p:txBody>
      </p:sp>
      <p:grpSp>
        <p:nvGrpSpPr>
          <p:cNvPr id="2" name="مجموعة 7"/>
          <p:cNvGrpSpPr/>
          <p:nvPr/>
        </p:nvGrpSpPr>
        <p:grpSpPr>
          <a:xfrm>
            <a:off x="5000628" y="357166"/>
            <a:ext cx="4146653" cy="857256"/>
            <a:chOff x="5000628" y="357166"/>
            <a:chExt cx="4146653" cy="857256"/>
          </a:xfrm>
        </p:grpSpPr>
        <p:sp>
          <p:nvSpPr>
            <p:cNvPr id="9" name="مستطيل 8"/>
            <p:cNvSpPr/>
            <p:nvPr/>
          </p:nvSpPr>
          <p:spPr>
            <a:xfrm>
              <a:off x="5000628" y="357166"/>
              <a:ext cx="3714776" cy="857256"/>
            </a:xfrm>
            <a:prstGeom prst="rect">
              <a:avLst/>
            </a:prstGeom>
            <a:gradFill flip="none" rotWithShape="1">
              <a:gsLst>
                <a:gs pos="100000">
                  <a:schemeClr val="bg1"/>
                </a:gs>
                <a:gs pos="50000">
                  <a:srgbClr val="0070C0">
                    <a:shade val="67500"/>
                    <a:satMod val="115000"/>
                  </a:srgbClr>
                </a:gs>
                <a:gs pos="100000">
                  <a:srgbClr val="0070C0">
                    <a:shade val="100000"/>
                    <a:satMod val="115000"/>
                  </a:srgbClr>
                </a:gs>
              </a:gsLst>
              <a:lin ang="5400000" scaled="1"/>
              <a:tileRect/>
            </a:gradFill>
            <a:ln w="57150">
              <a:solidFill>
                <a:schemeClr val="tx2">
                  <a:lumMod val="60000"/>
                  <a:lumOff val="4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2"/>
            <p:cNvSpPr txBox="1"/>
            <p:nvPr/>
          </p:nvSpPr>
          <p:spPr bwMode="auto">
            <a:xfrm>
              <a:off x="6143636" y="500042"/>
              <a:ext cx="1571637" cy="584775"/>
            </a:xfrm>
            <a:prstGeom prst="rect">
              <a:avLst/>
            </a:prstGeom>
            <a:noFill/>
          </p:spPr>
          <p:txBody>
            <a:bodyPr wrap="square" rtlCol="1">
              <a:spAutoFit/>
            </a:bodyPr>
            <a:lstStyle/>
            <a:p>
              <a:pPr algn="ctr" fontAlgn="auto">
                <a:spcBef>
                  <a:spcPts val="0"/>
                </a:spcBef>
                <a:spcAft>
                  <a:spcPts val="0"/>
                </a:spcAft>
                <a:defRPr/>
              </a:pPr>
              <a:r>
                <a:rPr lang="ar-EG" sz="3200" b="1" dirty="0" smtClean="0">
                  <a:solidFill>
                    <a:srgbClr val="FFFF00"/>
                  </a:solidFill>
                </a:rPr>
                <a:t>النسب:</a:t>
              </a:r>
              <a:endParaRPr lang="en-US" sz="3200" b="1" dirty="0">
                <a:solidFill>
                  <a:srgbClr val="FFFF00"/>
                </a:solidFill>
              </a:endParaRPr>
            </a:p>
          </p:txBody>
        </p:sp>
        <p:pic>
          <p:nvPicPr>
            <p:cNvPr id="11" name="صورة 10" descr="clipart-color-tube-red-orange-pink-256x256-5646.png"/>
            <p:cNvPicPr>
              <a:picLocks noChangeAspect="1"/>
            </p:cNvPicPr>
            <p:nvPr/>
          </p:nvPicPr>
          <p:blipFill>
            <a:blip r:embed="rId2">
              <a:clrChange>
                <a:clrFrom>
                  <a:srgbClr val="FFFFFF"/>
                </a:clrFrom>
                <a:clrTo>
                  <a:srgbClr val="FFFFFF">
                    <a:alpha val="0"/>
                  </a:srgbClr>
                </a:clrTo>
              </a:clrChange>
            </a:blip>
            <a:stretch>
              <a:fillRect/>
            </a:stretch>
          </p:blipFill>
          <p:spPr>
            <a:xfrm rot="13056446">
              <a:off x="7647083" y="405792"/>
              <a:ext cx="1500198" cy="500066"/>
            </a:xfrm>
            <a:prstGeom prst="rect">
              <a:avLst/>
            </a:prstGeom>
          </p:spPr>
        </p:pic>
      </p:grpSp>
      <p:sp>
        <p:nvSpPr>
          <p:cNvPr id="12" name="مستطيل 11"/>
          <p:cNvSpPr/>
          <p:nvPr/>
        </p:nvSpPr>
        <p:spPr>
          <a:xfrm>
            <a:off x="1071538" y="4357694"/>
            <a:ext cx="7715272" cy="1446550"/>
          </a:xfrm>
          <a:prstGeom prst="rect">
            <a:avLst/>
          </a:prstGeom>
        </p:spPr>
        <p:txBody>
          <a:bodyPr wrap="square">
            <a:spAutoFit/>
          </a:bodyPr>
          <a:lstStyle/>
          <a:p>
            <a:pPr algn="ctr" fontAlgn="auto">
              <a:spcBef>
                <a:spcPts val="0"/>
              </a:spcBef>
              <a:spcAft>
                <a:spcPts val="0"/>
              </a:spcAft>
              <a:defRPr/>
            </a:pPr>
            <a:r>
              <a:rPr lang="ar-EG" sz="4400" b="1" dirty="0" smtClean="0">
                <a:solidFill>
                  <a:srgbClr val="C00000"/>
                </a:solidFill>
              </a:rPr>
              <a:t>"مَـرِّنُوا نَظَرَكُمْ، وتَعلَّمُوا أنْ تُقَـدِّرُوا بدِقَّـةٍ طُولَ الأشياءِ وعرضِهَا".</a:t>
            </a:r>
            <a:endParaRPr lang="ar-EG" sz="4400" b="1" dirty="0">
              <a:solidFill>
                <a:srgbClr val="C00000"/>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642910" y="1104016"/>
            <a:ext cx="7963248" cy="4524315"/>
          </a:xfrm>
          <a:prstGeom prst="rect">
            <a:avLst/>
          </a:prstGeom>
          <a:noFill/>
          <a:ln w="9525">
            <a:noFill/>
            <a:miter lim="800000"/>
            <a:headEnd/>
            <a:tailEnd/>
          </a:ln>
        </p:spPr>
        <p:txBody>
          <a:bodyPr wrap="square">
            <a:spAutoFit/>
          </a:bodyPr>
          <a:lstStyle/>
          <a:p>
            <a:pPr algn="ctr"/>
            <a:r>
              <a:rPr lang="ar-EG" sz="3600" b="1" dirty="0" smtClean="0">
                <a:solidFill>
                  <a:srgbClr val="002060"/>
                </a:solidFill>
                <a:latin typeface="Calibri" pitchFamily="34" charset="0"/>
              </a:rPr>
              <a:t>وفي </a:t>
            </a:r>
            <a:r>
              <a:rPr lang="ar-EG" sz="3600" b="1" dirty="0">
                <a:solidFill>
                  <a:srgbClr val="002060"/>
                </a:solidFill>
                <a:latin typeface="Calibri" pitchFamily="34" charset="0"/>
              </a:rPr>
              <a:t>هذه المقولة يؤكد الفنان على أهمية  تدريب العين على تقدير </a:t>
            </a:r>
            <a:r>
              <a:rPr lang="ar-EG" sz="3600" b="1" dirty="0" smtClean="0">
                <a:solidFill>
                  <a:srgbClr val="002060"/>
                </a:solidFill>
                <a:latin typeface="Calibri" pitchFamily="34" charset="0"/>
              </a:rPr>
              <a:t>الأبعادِ </a:t>
            </a:r>
            <a:r>
              <a:rPr lang="ar-EG" sz="3600" b="1" dirty="0">
                <a:solidFill>
                  <a:srgbClr val="002060"/>
                </a:solidFill>
                <a:latin typeface="Calibri" pitchFamily="34" charset="0"/>
              </a:rPr>
              <a:t>الحقيقية للأجسام المرئية، وفي الرسم المباشر </a:t>
            </a:r>
            <a:r>
              <a:rPr lang="ar-EG" sz="3600" b="1" dirty="0" smtClean="0">
                <a:solidFill>
                  <a:srgbClr val="002060"/>
                </a:solidFill>
                <a:latin typeface="Calibri" pitchFamily="34" charset="0"/>
              </a:rPr>
              <a:t>لابدّ </a:t>
            </a:r>
            <a:r>
              <a:rPr lang="ar-EG" sz="3600" b="1" dirty="0">
                <a:solidFill>
                  <a:srgbClr val="002060"/>
                </a:solidFill>
                <a:latin typeface="Calibri" pitchFamily="34" charset="0"/>
              </a:rPr>
              <a:t>أن </a:t>
            </a:r>
            <a:r>
              <a:rPr lang="ar-EG" sz="3600" b="1" dirty="0" smtClean="0">
                <a:solidFill>
                  <a:srgbClr val="002060"/>
                </a:solidFill>
                <a:latin typeface="Calibri" pitchFamily="34" charset="0"/>
              </a:rPr>
              <a:t>نقفَ علَى بُعْـدٍ يُعَادِلُ ضِعْـفَ ارتفاعِ </a:t>
            </a:r>
            <a:r>
              <a:rPr lang="ar-EG" sz="3600" b="1" dirty="0">
                <a:solidFill>
                  <a:srgbClr val="002060"/>
                </a:solidFill>
                <a:latin typeface="Calibri" pitchFamily="34" charset="0"/>
              </a:rPr>
              <a:t>النموذج </a:t>
            </a:r>
            <a:r>
              <a:rPr lang="ar-EG" sz="3600" b="1" dirty="0" smtClean="0">
                <a:solidFill>
                  <a:srgbClr val="002060"/>
                </a:solidFill>
                <a:latin typeface="Calibri" pitchFamily="34" charset="0"/>
              </a:rPr>
              <a:t>المُرَادِ رسمُه</a:t>
            </a:r>
            <a:r>
              <a:rPr lang="ar-EG" sz="3600" b="1" dirty="0">
                <a:solidFill>
                  <a:srgbClr val="002060"/>
                </a:solidFill>
                <a:latin typeface="Calibri" pitchFamily="34" charset="0"/>
              </a:rPr>
              <a:t>؛ كي </a:t>
            </a:r>
            <a:r>
              <a:rPr lang="ar-EG" sz="3600" b="1" dirty="0" smtClean="0">
                <a:solidFill>
                  <a:srgbClr val="002060"/>
                </a:solidFill>
                <a:latin typeface="Calibri" pitchFamily="34" charset="0"/>
              </a:rPr>
              <a:t>نستطيعَ القيامَ </a:t>
            </a:r>
            <a:r>
              <a:rPr lang="ar-EG" sz="3600" b="1" dirty="0">
                <a:solidFill>
                  <a:srgbClr val="002060"/>
                </a:solidFill>
                <a:latin typeface="Calibri" pitchFamily="34" charset="0"/>
              </a:rPr>
              <a:t>بعملية </a:t>
            </a:r>
            <a:r>
              <a:rPr lang="ar-EG" sz="3600" b="1" dirty="0" smtClean="0">
                <a:solidFill>
                  <a:srgbClr val="002060"/>
                </a:solidFill>
                <a:latin typeface="Calibri" pitchFamily="34" charset="0"/>
              </a:rPr>
              <a:t>المقارنة ومقابلةَ </a:t>
            </a:r>
            <a:r>
              <a:rPr lang="ar-EG" sz="3600" b="1" dirty="0">
                <a:solidFill>
                  <a:srgbClr val="002060"/>
                </a:solidFill>
                <a:latin typeface="Calibri" pitchFamily="34" charset="0"/>
              </a:rPr>
              <a:t>القياسات </a:t>
            </a:r>
            <a:r>
              <a:rPr lang="ar-EG" sz="3600" b="1" dirty="0" smtClean="0">
                <a:solidFill>
                  <a:srgbClr val="002060"/>
                </a:solidFill>
                <a:latin typeface="Calibri" pitchFamily="34" charset="0"/>
              </a:rPr>
              <a:t>بعضِها </a:t>
            </a:r>
            <a:r>
              <a:rPr lang="ar-EG" sz="3600" b="1" dirty="0">
                <a:solidFill>
                  <a:srgbClr val="002060"/>
                </a:solidFill>
                <a:latin typeface="Calibri" pitchFamily="34" charset="0"/>
              </a:rPr>
              <a:t>ببعض، إذ إن ما نقوم </a:t>
            </a:r>
            <a:r>
              <a:rPr lang="ar-EG" sz="3600" b="1" dirty="0" err="1">
                <a:solidFill>
                  <a:srgbClr val="002060"/>
                </a:solidFill>
                <a:latin typeface="Calibri" pitchFamily="34" charset="0"/>
              </a:rPr>
              <a:t>به</a:t>
            </a:r>
            <a:r>
              <a:rPr lang="ar-EG" sz="3600" b="1" dirty="0">
                <a:solidFill>
                  <a:srgbClr val="002060"/>
                </a:solidFill>
                <a:latin typeface="Calibri" pitchFamily="34" charset="0"/>
              </a:rPr>
              <a:t> </a:t>
            </a:r>
            <a:r>
              <a:rPr lang="ar-EG" sz="3600" b="1" dirty="0" smtClean="0">
                <a:solidFill>
                  <a:srgbClr val="002060"/>
                </a:solidFill>
                <a:latin typeface="Calibri" pitchFamily="34" charset="0"/>
              </a:rPr>
              <a:t>فعلًا </a:t>
            </a:r>
            <a:r>
              <a:rPr lang="ar-EG" sz="3600" b="1" dirty="0">
                <a:solidFill>
                  <a:srgbClr val="002060"/>
                </a:solidFill>
                <a:latin typeface="Calibri" pitchFamily="34" charset="0"/>
              </a:rPr>
              <a:t>هو </a:t>
            </a:r>
            <a:r>
              <a:rPr lang="ar-EG" sz="3600" b="1" dirty="0" smtClean="0">
                <a:solidFill>
                  <a:srgbClr val="002060"/>
                </a:solidFill>
                <a:latin typeface="Calibri" pitchFamily="34" charset="0"/>
              </a:rPr>
              <a:t>تصغيرُ الشيءِ </a:t>
            </a:r>
            <a:r>
              <a:rPr lang="ar-EG" sz="3600" b="1" dirty="0">
                <a:solidFill>
                  <a:srgbClr val="002060"/>
                </a:solidFill>
                <a:latin typeface="Calibri" pitchFamily="34" charset="0"/>
              </a:rPr>
              <a:t>الذي تراه </a:t>
            </a:r>
            <a:r>
              <a:rPr lang="ar-EG" sz="3600" b="1" dirty="0" smtClean="0">
                <a:solidFill>
                  <a:srgbClr val="002060"/>
                </a:solidFill>
                <a:latin typeface="Calibri" pitchFamily="34" charset="0"/>
              </a:rPr>
              <a:t>أعيُـنُـنَا، بشرطِ الحفاظ </a:t>
            </a:r>
            <a:r>
              <a:rPr lang="ar-EG" sz="3600" b="1" dirty="0">
                <a:solidFill>
                  <a:srgbClr val="002060"/>
                </a:solidFill>
                <a:latin typeface="Calibri" pitchFamily="34" charset="0"/>
              </a:rPr>
              <a:t>على </a:t>
            </a:r>
            <a:r>
              <a:rPr lang="ar-EG" sz="3600" b="1" dirty="0" smtClean="0">
                <a:solidFill>
                  <a:srgbClr val="002060"/>
                </a:solidFill>
                <a:latin typeface="Calibri" pitchFamily="34" charset="0"/>
              </a:rPr>
              <a:t>النسَب </a:t>
            </a:r>
            <a:r>
              <a:rPr lang="ar-EG" sz="3600" b="1" dirty="0">
                <a:solidFill>
                  <a:srgbClr val="002060"/>
                </a:solidFill>
                <a:latin typeface="Calibri" pitchFamily="34" charset="0"/>
              </a:rPr>
              <a:t>في المقاييس، الشكل (39).</a:t>
            </a:r>
            <a:endParaRPr lang="ar-EG" sz="3600" b="1" dirty="0">
              <a:solidFill>
                <a:srgbClr val="002060"/>
              </a:solidFill>
              <a:latin typeface="Calibri" pitchFamily="34" charset="0"/>
              <a:ea typeface="AF_Jeddah"/>
              <a:cs typeface="AF_Jeddah"/>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lum bright="-10000" contrast="32000"/>
          </a:blip>
          <a:srcRect/>
          <a:stretch>
            <a:fillRect/>
          </a:stretch>
        </p:blipFill>
        <p:spPr bwMode="auto">
          <a:xfrm>
            <a:off x="2071670" y="571480"/>
            <a:ext cx="5643602" cy="4286280"/>
          </a:xfrm>
          <a:prstGeom prst="rect">
            <a:avLst/>
          </a:prstGeom>
          <a:noFill/>
          <a:ln w="38100">
            <a:solidFill>
              <a:schemeClr val="tx1"/>
            </a:solidFill>
            <a:miter lim="800000"/>
            <a:headEnd/>
            <a:tailEnd/>
          </a:ln>
        </p:spPr>
      </p:pic>
      <p:grpSp>
        <p:nvGrpSpPr>
          <p:cNvPr id="2" name="مجموعة 13"/>
          <p:cNvGrpSpPr/>
          <p:nvPr/>
        </p:nvGrpSpPr>
        <p:grpSpPr>
          <a:xfrm>
            <a:off x="3286116" y="5148816"/>
            <a:ext cx="2428892" cy="709076"/>
            <a:chOff x="6357950" y="3038478"/>
            <a:chExt cx="2428892" cy="638168"/>
          </a:xfrm>
        </p:grpSpPr>
        <p:sp>
          <p:nvSpPr>
            <p:cNvPr id="9" name="مربع نص 8"/>
            <p:cNvSpPr txBox="1"/>
            <p:nvPr/>
          </p:nvSpPr>
          <p:spPr>
            <a:xfrm>
              <a:off x="6357950" y="3143248"/>
              <a:ext cx="2428892" cy="523220"/>
            </a:xfrm>
            <a:prstGeom prst="rect">
              <a:avLst/>
            </a:prstGeom>
            <a:noFill/>
            <a:ln>
              <a:noFill/>
            </a:ln>
            <a:effectLst/>
            <a:scene3d>
              <a:camera prst="orthographicFront">
                <a:rot lat="0" lon="0" rev="0"/>
              </a:camera>
              <a:lightRig rig="contrasting" dir="t">
                <a:rot lat="0" lon="0" rev="7800000"/>
              </a:lightRig>
            </a:scene3d>
            <a:sp3d>
              <a:bevelT w="139700" h="139700"/>
            </a:sp3d>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auto">
                <a:spcBef>
                  <a:spcPts val="0"/>
                </a:spcBef>
                <a:spcAft>
                  <a:spcPts val="0"/>
                </a:spcAft>
                <a:defRPr/>
              </a:pPr>
              <a:r>
                <a:rPr lang="ar-EG" sz="2800" b="1" dirty="0" smtClean="0"/>
                <a:t>الشكل (39)</a:t>
              </a:r>
              <a:endParaRPr lang="ar-EG" sz="2800" b="1" dirty="0"/>
            </a:p>
          </p:txBody>
        </p:sp>
        <p:pic>
          <p:nvPicPr>
            <p:cNvPr id="10" name="Picture 2"/>
            <p:cNvPicPr>
              <a:picLocks noChangeAspect="1" noChangeArrowheads="1"/>
            </p:cNvPicPr>
            <p:nvPr/>
          </p:nvPicPr>
          <p:blipFill>
            <a:blip r:embed="rId3"/>
            <a:srcRect/>
            <a:stretch>
              <a:fillRect/>
            </a:stretch>
          </p:blipFill>
          <p:spPr bwMode="auto">
            <a:xfrm>
              <a:off x="8358214" y="3038478"/>
              <a:ext cx="391386" cy="604836"/>
            </a:xfrm>
            <a:prstGeom prst="rect">
              <a:avLst/>
            </a:prstGeom>
            <a:noFill/>
            <a:ln w="9525">
              <a:noFill/>
              <a:miter lim="800000"/>
              <a:headEnd/>
              <a:tailEnd/>
            </a:ln>
            <a:effectLst/>
          </p:spPr>
        </p:pic>
        <p:pic>
          <p:nvPicPr>
            <p:cNvPr id="11" name="Picture 2"/>
            <p:cNvPicPr>
              <a:picLocks noChangeAspect="1" noChangeArrowheads="1"/>
            </p:cNvPicPr>
            <p:nvPr/>
          </p:nvPicPr>
          <p:blipFill>
            <a:blip r:embed="rId3"/>
            <a:srcRect/>
            <a:stretch>
              <a:fillRect/>
            </a:stretch>
          </p:blipFill>
          <p:spPr bwMode="auto">
            <a:xfrm rot="10800000">
              <a:off x="6429388" y="3071810"/>
              <a:ext cx="391386" cy="604836"/>
            </a:xfrm>
            <a:prstGeom prst="rect">
              <a:avLst/>
            </a:prstGeom>
            <a:noFill/>
            <a:ln w="9525">
              <a:noFill/>
              <a:miter lim="800000"/>
              <a:headEnd/>
              <a:tailEnd/>
            </a:ln>
            <a:effectLst/>
          </p:spPr>
        </p:pic>
      </p:gr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ircle(in)">
                                      <p:cBhvr>
                                        <p:cTn id="7" dur="2000"/>
                                        <p:tgtEl>
                                          <p:spTgt spid="5122"/>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ربع نص 9"/>
          <p:cNvSpPr txBox="1">
            <a:spLocks noChangeArrowheads="1"/>
          </p:cNvSpPr>
          <p:nvPr/>
        </p:nvSpPr>
        <p:spPr bwMode="auto">
          <a:xfrm>
            <a:off x="1142976" y="714356"/>
            <a:ext cx="7268248" cy="1569660"/>
          </a:xfrm>
          <a:prstGeom prst="rect">
            <a:avLst/>
          </a:prstGeom>
          <a:noFill/>
          <a:ln w="9525">
            <a:noFill/>
            <a:miter lim="800000"/>
            <a:headEnd/>
            <a:tailEnd/>
          </a:ln>
        </p:spPr>
        <p:txBody>
          <a:bodyPr wrap="square">
            <a:spAutoFit/>
          </a:bodyPr>
          <a:lstStyle/>
          <a:p>
            <a:pPr algn="ctr"/>
            <a:r>
              <a:rPr lang="ar-EG" sz="3200" b="1" dirty="0">
                <a:latin typeface="Calibri" pitchFamily="34" charset="0"/>
              </a:rPr>
              <a:t>للقيام بعمل تكوين جيد لابد أن يكون هناك نسبة وتناسب بين العنصر والعنصر الآخر، </a:t>
            </a:r>
            <a:r>
              <a:rPr lang="ar-EG" sz="3200" b="1" dirty="0" smtClean="0">
                <a:latin typeface="Calibri" pitchFamily="34" charset="0"/>
              </a:rPr>
              <a:t>الشكل(40).</a:t>
            </a:r>
            <a:endParaRPr lang="ar-EG" sz="3200" b="1" dirty="0">
              <a:latin typeface="Calibri" pitchFamily="34" charset="0"/>
            </a:endParaRPr>
          </a:p>
          <a:p>
            <a:pPr algn="ctr"/>
            <a:endParaRPr lang="en-US" sz="3200" b="1" dirty="0">
              <a:solidFill>
                <a:srgbClr val="00B050"/>
              </a:solidFill>
              <a:latin typeface="Calibri" pitchFamily="34" charset="0"/>
            </a:endParaRPr>
          </a:p>
        </p:txBody>
      </p:sp>
      <p:grpSp>
        <p:nvGrpSpPr>
          <p:cNvPr id="9" name="مجموعة 13"/>
          <p:cNvGrpSpPr/>
          <p:nvPr/>
        </p:nvGrpSpPr>
        <p:grpSpPr>
          <a:xfrm>
            <a:off x="3929058" y="5214950"/>
            <a:ext cx="2428892" cy="638168"/>
            <a:chOff x="6357950" y="3038478"/>
            <a:chExt cx="2428892" cy="638168"/>
          </a:xfrm>
        </p:grpSpPr>
        <p:sp>
          <p:nvSpPr>
            <p:cNvPr id="11" name="مربع نص 10"/>
            <p:cNvSpPr txBox="1"/>
            <p:nvPr/>
          </p:nvSpPr>
          <p:spPr>
            <a:xfrm>
              <a:off x="6357950" y="3143248"/>
              <a:ext cx="2428892" cy="523220"/>
            </a:xfrm>
            <a:prstGeom prst="rect">
              <a:avLst/>
            </a:prstGeom>
            <a:noFill/>
            <a:ln>
              <a:noFill/>
            </a:ln>
            <a:effectLst/>
            <a:scene3d>
              <a:camera prst="orthographicFront">
                <a:rot lat="0" lon="0" rev="0"/>
              </a:camera>
              <a:lightRig rig="contrasting" dir="t">
                <a:rot lat="0" lon="0" rev="7800000"/>
              </a:lightRig>
            </a:scene3d>
            <a:sp3d>
              <a:bevelT w="139700" h="139700"/>
            </a:sp3d>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auto">
                <a:spcBef>
                  <a:spcPts val="0"/>
                </a:spcBef>
                <a:spcAft>
                  <a:spcPts val="0"/>
                </a:spcAft>
                <a:defRPr/>
              </a:pPr>
              <a:r>
                <a:rPr lang="ar-EG" sz="2800" b="1" dirty="0" smtClean="0"/>
                <a:t>الشكل (40)</a:t>
              </a:r>
              <a:endParaRPr lang="ar-EG" sz="2800" b="1" dirty="0"/>
            </a:p>
          </p:txBody>
        </p:sp>
        <p:pic>
          <p:nvPicPr>
            <p:cNvPr id="12" name="Picture 2"/>
            <p:cNvPicPr>
              <a:picLocks noChangeAspect="1" noChangeArrowheads="1"/>
            </p:cNvPicPr>
            <p:nvPr/>
          </p:nvPicPr>
          <p:blipFill>
            <a:blip r:embed="rId2"/>
            <a:srcRect/>
            <a:stretch>
              <a:fillRect/>
            </a:stretch>
          </p:blipFill>
          <p:spPr bwMode="auto">
            <a:xfrm>
              <a:off x="8358214" y="3038478"/>
              <a:ext cx="391386" cy="604836"/>
            </a:xfrm>
            <a:prstGeom prst="rect">
              <a:avLst/>
            </a:prstGeom>
            <a:noFill/>
            <a:ln w="9525">
              <a:noFill/>
              <a:miter lim="800000"/>
              <a:headEnd/>
              <a:tailEnd/>
            </a:ln>
            <a:effectLst/>
          </p:spPr>
        </p:pic>
        <p:pic>
          <p:nvPicPr>
            <p:cNvPr id="13" name="Picture 2"/>
            <p:cNvPicPr>
              <a:picLocks noChangeAspect="1" noChangeArrowheads="1"/>
            </p:cNvPicPr>
            <p:nvPr/>
          </p:nvPicPr>
          <p:blipFill>
            <a:blip r:embed="rId2"/>
            <a:srcRect/>
            <a:stretch>
              <a:fillRect/>
            </a:stretch>
          </p:blipFill>
          <p:spPr bwMode="auto">
            <a:xfrm rot="10800000">
              <a:off x="6429388" y="3071810"/>
              <a:ext cx="391386" cy="604836"/>
            </a:xfrm>
            <a:prstGeom prst="rect">
              <a:avLst/>
            </a:prstGeom>
            <a:noFill/>
            <a:ln w="9525">
              <a:noFill/>
              <a:miter lim="800000"/>
              <a:headEnd/>
              <a:tailEnd/>
            </a:ln>
            <a:effectLst/>
          </p:spPr>
        </p:pic>
      </p:grpSp>
      <p:pic>
        <p:nvPicPr>
          <p:cNvPr id="2050" name="Picture 2"/>
          <p:cNvPicPr>
            <a:picLocks noChangeAspect="1" noChangeArrowheads="1"/>
          </p:cNvPicPr>
          <p:nvPr/>
        </p:nvPicPr>
        <p:blipFill>
          <a:blip r:embed="rId3">
            <a:lum bright="-4000" contrast="29000"/>
          </a:blip>
          <a:srcRect/>
          <a:stretch>
            <a:fillRect/>
          </a:stretch>
        </p:blipFill>
        <p:spPr bwMode="auto">
          <a:xfrm>
            <a:off x="2285984" y="2285992"/>
            <a:ext cx="5214973" cy="2752738"/>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par>
                                <p:cTn id="11" presetID="6" presetClass="entr" presetSubtype="16"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circle(in)">
                                      <p:cBhvr>
                                        <p:cTn id="13"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ربع نص 6"/>
          <p:cNvSpPr txBox="1"/>
          <p:nvPr/>
        </p:nvSpPr>
        <p:spPr>
          <a:xfrm>
            <a:off x="714348" y="714356"/>
            <a:ext cx="7669493" cy="1015663"/>
          </a:xfrm>
          <a:prstGeom prst="rect">
            <a:avLst/>
          </a:prstGeom>
          <a:noFill/>
        </p:spPr>
        <p:txBody>
          <a:bodyPr wrap="square">
            <a:spAutoFit/>
          </a:bodyPr>
          <a:lstStyle/>
          <a:p>
            <a:pPr fontAlgn="auto">
              <a:spcBef>
                <a:spcPts val="0"/>
              </a:spcBef>
              <a:spcAft>
                <a:spcPts val="0"/>
              </a:spcAft>
              <a:defRPr/>
            </a:pPr>
            <a:r>
              <a:rPr lang="ar-EG" sz="3200" b="1" dirty="0">
                <a:solidFill>
                  <a:schemeClr val="accent4">
                    <a:lumMod val="75000"/>
                  </a:schemeClr>
                </a:solidFill>
                <a:latin typeface="+mn-lt"/>
                <a:cs typeface="+mn-cs"/>
              </a:rPr>
              <a:t>للتأكيد على النسبة والتناسب في التكوين، </a:t>
            </a:r>
            <a:r>
              <a:rPr lang="ar-EG" sz="3200" b="1" dirty="0" smtClean="0">
                <a:solidFill>
                  <a:schemeClr val="accent4">
                    <a:lumMod val="75000"/>
                  </a:schemeClr>
                </a:solidFill>
                <a:latin typeface="+mn-lt"/>
                <a:cs typeface="+mn-cs"/>
              </a:rPr>
              <a:t>الشكل (41).</a:t>
            </a:r>
            <a:endParaRPr lang="ar-EG" sz="3200" b="1" dirty="0">
              <a:solidFill>
                <a:schemeClr val="accent4">
                  <a:lumMod val="75000"/>
                </a:schemeClr>
              </a:solidFill>
              <a:latin typeface="+mn-lt"/>
              <a:cs typeface="+mn-cs"/>
            </a:endParaRPr>
          </a:p>
          <a:p>
            <a:pPr fontAlgn="auto">
              <a:spcBef>
                <a:spcPts val="0"/>
              </a:spcBef>
              <a:spcAft>
                <a:spcPts val="0"/>
              </a:spcAft>
              <a:defRPr/>
            </a:pPr>
            <a:endParaRPr lang="en-US" sz="2800" b="1" dirty="0">
              <a:solidFill>
                <a:srgbClr val="FFC000"/>
              </a:solidFill>
              <a:latin typeface="+mn-lt"/>
              <a:cs typeface="+mn-cs"/>
            </a:endParaRPr>
          </a:p>
        </p:txBody>
      </p:sp>
      <p:pic>
        <p:nvPicPr>
          <p:cNvPr id="11266" name="Picture 2"/>
          <p:cNvPicPr>
            <a:picLocks noChangeAspect="1" noChangeArrowheads="1"/>
          </p:cNvPicPr>
          <p:nvPr/>
        </p:nvPicPr>
        <p:blipFill>
          <a:blip r:embed="rId2" cstate="print">
            <a:lum bright="-4000" contrast="15000"/>
          </a:blip>
          <a:srcRect/>
          <a:stretch>
            <a:fillRect/>
          </a:stretch>
        </p:blipFill>
        <p:spPr bwMode="auto">
          <a:xfrm>
            <a:off x="2643174" y="2071678"/>
            <a:ext cx="4572032" cy="2714644"/>
          </a:xfrm>
          <a:prstGeom prst="rect">
            <a:avLst/>
          </a:prstGeom>
          <a:ln>
            <a:noFill/>
          </a:ln>
          <a:effectLst>
            <a:softEdge rad="112500"/>
          </a:effectLst>
        </p:spPr>
      </p:pic>
      <p:grpSp>
        <p:nvGrpSpPr>
          <p:cNvPr id="10" name="مجموعة 13"/>
          <p:cNvGrpSpPr/>
          <p:nvPr/>
        </p:nvGrpSpPr>
        <p:grpSpPr>
          <a:xfrm>
            <a:off x="3929058" y="5214950"/>
            <a:ext cx="2428892" cy="638168"/>
            <a:chOff x="6357950" y="3038478"/>
            <a:chExt cx="2428892" cy="638168"/>
          </a:xfrm>
        </p:grpSpPr>
        <p:sp>
          <p:nvSpPr>
            <p:cNvPr id="11" name="مربع نص 10"/>
            <p:cNvSpPr txBox="1"/>
            <p:nvPr/>
          </p:nvSpPr>
          <p:spPr>
            <a:xfrm>
              <a:off x="6357950" y="3143248"/>
              <a:ext cx="2428892" cy="523220"/>
            </a:xfrm>
            <a:prstGeom prst="rect">
              <a:avLst/>
            </a:prstGeom>
            <a:noFill/>
            <a:ln>
              <a:noFill/>
            </a:ln>
            <a:effectLst/>
            <a:scene3d>
              <a:camera prst="orthographicFront">
                <a:rot lat="0" lon="0" rev="0"/>
              </a:camera>
              <a:lightRig rig="contrasting" dir="t">
                <a:rot lat="0" lon="0" rev="7800000"/>
              </a:lightRig>
            </a:scene3d>
            <a:sp3d>
              <a:bevelT w="139700" h="139700"/>
            </a:sp3d>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auto">
                <a:spcBef>
                  <a:spcPts val="0"/>
                </a:spcBef>
                <a:spcAft>
                  <a:spcPts val="0"/>
                </a:spcAft>
                <a:defRPr/>
              </a:pPr>
              <a:r>
                <a:rPr lang="ar-EG" sz="2800" b="1" dirty="0" smtClean="0"/>
                <a:t>الشكل (41)</a:t>
              </a:r>
              <a:endParaRPr lang="ar-EG" sz="2800" b="1" dirty="0"/>
            </a:p>
          </p:txBody>
        </p:sp>
        <p:pic>
          <p:nvPicPr>
            <p:cNvPr id="12" name="Picture 2"/>
            <p:cNvPicPr>
              <a:picLocks noChangeAspect="1" noChangeArrowheads="1"/>
            </p:cNvPicPr>
            <p:nvPr/>
          </p:nvPicPr>
          <p:blipFill>
            <a:blip r:embed="rId3"/>
            <a:srcRect/>
            <a:stretch>
              <a:fillRect/>
            </a:stretch>
          </p:blipFill>
          <p:spPr bwMode="auto">
            <a:xfrm>
              <a:off x="8358214" y="3038478"/>
              <a:ext cx="391386" cy="604836"/>
            </a:xfrm>
            <a:prstGeom prst="rect">
              <a:avLst/>
            </a:prstGeom>
            <a:noFill/>
            <a:ln w="9525">
              <a:noFill/>
              <a:miter lim="800000"/>
              <a:headEnd/>
              <a:tailEnd/>
            </a:ln>
            <a:effectLst/>
          </p:spPr>
        </p:pic>
        <p:pic>
          <p:nvPicPr>
            <p:cNvPr id="13" name="Picture 2"/>
            <p:cNvPicPr>
              <a:picLocks noChangeAspect="1" noChangeArrowheads="1"/>
            </p:cNvPicPr>
            <p:nvPr/>
          </p:nvPicPr>
          <p:blipFill>
            <a:blip r:embed="rId3"/>
            <a:srcRect/>
            <a:stretch>
              <a:fillRect/>
            </a:stretch>
          </p:blipFill>
          <p:spPr bwMode="auto">
            <a:xfrm rot="10800000">
              <a:off x="6429388" y="3071810"/>
              <a:ext cx="391386" cy="604836"/>
            </a:xfrm>
            <a:prstGeom prst="rect">
              <a:avLst/>
            </a:prstGeom>
            <a:noFill/>
            <a:ln w="9525">
              <a:noFill/>
              <a:miter lim="800000"/>
              <a:headEnd/>
              <a:tailEnd/>
            </a:ln>
            <a:effectLst/>
          </p:spPr>
        </p:pic>
      </p:gr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11266"/>
                                        </p:tgtEl>
                                        <p:attrNameLst>
                                          <p:attrName>style.visibility</p:attrName>
                                        </p:attrNameLst>
                                      </p:cBhvr>
                                      <p:to>
                                        <p:strVal val="visible"/>
                                      </p:to>
                                    </p:set>
                                    <p:animEffect transition="in" filter="wipe(down)">
                                      <p:cBhvr>
                                        <p:cTn id="10" dur="500"/>
                                        <p:tgtEl>
                                          <p:spTgt spid="11266"/>
                                        </p:tgtEl>
                                      </p:cBhvr>
                                    </p:animEffect>
                                  </p:childTnLst>
                                </p:cTn>
                              </p:par>
                              <p:par>
                                <p:cTn id="11" presetID="22" presetClass="entr" presetSubtype="4"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ربع نص 6"/>
          <p:cNvSpPr txBox="1">
            <a:spLocks noChangeArrowheads="1"/>
          </p:cNvSpPr>
          <p:nvPr/>
        </p:nvSpPr>
        <p:spPr bwMode="auto">
          <a:xfrm>
            <a:off x="1071538" y="571480"/>
            <a:ext cx="7344816" cy="2554545"/>
          </a:xfrm>
          <a:prstGeom prst="rect">
            <a:avLst/>
          </a:prstGeom>
          <a:noFill/>
          <a:ln w="9525">
            <a:noFill/>
            <a:miter lim="800000"/>
            <a:headEnd/>
            <a:tailEnd/>
          </a:ln>
        </p:spPr>
        <p:txBody>
          <a:bodyPr wrap="square">
            <a:spAutoFit/>
          </a:bodyPr>
          <a:lstStyle/>
          <a:p>
            <a:r>
              <a:rPr lang="ar-EG" sz="3200" b="1" dirty="0">
                <a:solidFill>
                  <a:srgbClr val="002060"/>
                </a:solidFill>
                <a:latin typeface="Calibri" pitchFamily="34" charset="0"/>
              </a:rPr>
              <a:t>مركز السيادة داخل حدود الصورة، ويكون ذلك بأن نقسم الشكل </a:t>
            </a:r>
            <a:r>
              <a:rPr lang="ar-EG" sz="3200" b="1" dirty="0" smtClean="0">
                <a:solidFill>
                  <a:srgbClr val="002060"/>
                </a:solidFill>
                <a:latin typeface="Calibri" pitchFamily="34" charset="0"/>
              </a:rPr>
              <a:t>طولًا </a:t>
            </a:r>
            <a:r>
              <a:rPr lang="ar-EG" sz="3200" b="1" dirty="0">
                <a:solidFill>
                  <a:srgbClr val="002060"/>
                </a:solidFill>
                <a:latin typeface="Calibri" pitchFamily="34" charset="0"/>
              </a:rPr>
              <a:t>بخطين وهميين، </a:t>
            </a:r>
            <a:r>
              <a:rPr lang="ar-EG" sz="3200" b="1" dirty="0" smtClean="0">
                <a:solidFill>
                  <a:srgbClr val="002060"/>
                </a:solidFill>
                <a:latin typeface="Calibri" pitchFamily="34" charset="0"/>
              </a:rPr>
              <a:t>وعرضًا </a:t>
            </a:r>
            <a:r>
              <a:rPr lang="ar-EG" sz="3200" b="1" dirty="0">
                <a:solidFill>
                  <a:srgbClr val="002060"/>
                </a:solidFill>
                <a:latin typeface="Calibri" pitchFamily="34" charset="0"/>
              </a:rPr>
              <a:t>بخطين آخرين، على أن يختار مركز السيادة عند تقاطع أحد الخطوط، الشكل </a:t>
            </a:r>
            <a:r>
              <a:rPr lang="ar-EG" sz="3200" b="1" dirty="0" smtClean="0">
                <a:solidFill>
                  <a:srgbClr val="002060"/>
                </a:solidFill>
                <a:latin typeface="Calibri" pitchFamily="34" charset="0"/>
              </a:rPr>
              <a:t>(42)</a:t>
            </a:r>
            <a:endParaRPr lang="ar-EG" sz="3200" b="1" dirty="0">
              <a:solidFill>
                <a:srgbClr val="002060"/>
              </a:solidFill>
              <a:latin typeface="Calibri" pitchFamily="34" charset="0"/>
            </a:endParaRPr>
          </a:p>
          <a:p>
            <a:endParaRPr lang="en-US" sz="3200" b="1" dirty="0">
              <a:solidFill>
                <a:srgbClr val="002060"/>
              </a:solidFill>
              <a:latin typeface="Calibri" pitchFamily="34" charset="0"/>
            </a:endParaRPr>
          </a:p>
        </p:txBody>
      </p:sp>
      <p:pic>
        <p:nvPicPr>
          <p:cNvPr id="12290" name="Picture 2"/>
          <p:cNvPicPr>
            <a:picLocks noChangeAspect="1" noChangeArrowheads="1"/>
          </p:cNvPicPr>
          <p:nvPr/>
        </p:nvPicPr>
        <p:blipFill>
          <a:blip r:embed="rId2" cstate="print">
            <a:lum bright="-9000" contrast="29000"/>
          </a:blip>
          <a:srcRect/>
          <a:stretch>
            <a:fillRect/>
          </a:stretch>
        </p:blipFill>
        <p:spPr bwMode="auto">
          <a:xfrm>
            <a:off x="2643174" y="3143248"/>
            <a:ext cx="4071965" cy="2319342"/>
          </a:xfrm>
          <a:prstGeom prst="rect">
            <a:avLst/>
          </a:prstGeom>
          <a:noFill/>
          <a:ln w="9525">
            <a:noFill/>
            <a:miter lim="800000"/>
            <a:headEnd/>
            <a:tailEnd/>
          </a:ln>
        </p:spPr>
      </p:pic>
      <p:grpSp>
        <p:nvGrpSpPr>
          <p:cNvPr id="10" name="مجموعة 13"/>
          <p:cNvGrpSpPr/>
          <p:nvPr/>
        </p:nvGrpSpPr>
        <p:grpSpPr>
          <a:xfrm>
            <a:off x="3428992" y="5576914"/>
            <a:ext cx="2428892" cy="638168"/>
            <a:chOff x="6357950" y="3038478"/>
            <a:chExt cx="2428892" cy="638168"/>
          </a:xfrm>
        </p:grpSpPr>
        <p:sp>
          <p:nvSpPr>
            <p:cNvPr id="11" name="مربع نص 10"/>
            <p:cNvSpPr txBox="1"/>
            <p:nvPr/>
          </p:nvSpPr>
          <p:spPr>
            <a:xfrm>
              <a:off x="6357950" y="3143248"/>
              <a:ext cx="2428892" cy="523220"/>
            </a:xfrm>
            <a:prstGeom prst="rect">
              <a:avLst/>
            </a:prstGeom>
            <a:noFill/>
            <a:ln>
              <a:noFill/>
            </a:ln>
            <a:effectLst/>
            <a:scene3d>
              <a:camera prst="orthographicFront">
                <a:rot lat="0" lon="0" rev="0"/>
              </a:camera>
              <a:lightRig rig="contrasting" dir="t">
                <a:rot lat="0" lon="0" rev="7800000"/>
              </a:lightRig>
            </a:scene3d>
            <a:sp3d>
              <a:bevelT w="139700" h="139700"/>
            </a:sp3d>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auto">
                <a:spcBef>
                  <a:spcPts val="0"/>
                </a:spcBef>
                <a:spcAft>
                  <a:spcPts val="0"/>
                </a:spcAft>
                <a:defRPr/>
              </a:pPr>
              <a:r>
                <a:rPr lang="ar-EG" sz="2800" b="1" dirty="0" smtClean="0"/>
                <a:t>الشكل (42)</a:t>
              </a:r>
              <a:endParaRPr lang="ar-EG" sz="2800" b="1" dirty="0"/>
            </a:p>
          </p:txBody>
        </p:sp>
        <p:pic>
          <p:nvPicPr>
            <p:cNvPr id="12" name="Picture 2"/>
            <p:cNvPicPr>
              <a:picLocks noChangeAspect="1" noChangeArrowheads="1"/>
            </p:cNvPicPr>
            <p:nvPr/>
          </p:nvPicPr>
          <p:blipFill>
            <a:blip r:embed="rId3"/>
            <a:srcRect/>
            <a:stretch>
              <a:fillRect/>
            </a:stretch>
          </p:blipFill>
          <p:spPr bwMode="auto">
            <a:xfrm>
              <a:off x="8358214" y="3038478"/>
              <a:ext cx="391386" cy="604836"/>
            </a:xfrm>
            <a:prstGeom prst="rect">
              <a:avLst/>
            </a:prstGeom>
            <a:noFill/>
            <a:ln w="9525">
              <a:noFill/>
              <a:miter lim="800000"/>
              <a:headEnd/>
              <a:tailEnd/>
            </a:ln>
            <a:effectLst/>
          </p:spPr>
        </p:pic>
        <p:pic>
          <p:nvPicPr>
            <p:cNvPr id="13" name="Picture 2"/>
            <p:cNvPicPr>
              <a:picLocks noChangeAspect="1" noChangeArrowheads="1"/>
            </p:cNvPicPr>
            <p:nvPr/>
          </p:nvPicPr>
          <p:blipFill>
            <a:blip r:embed="rId3"/>
            <a:srcRect/>
            <a:stretch>
              <a:fillRect/>
            </a:stretch>
          </p:blipFill>
          <p:spPr bwMode="auto">
            <a:xfrm rot="10800000">
              <a:off x="6429388" y="3071810"/>
              <a:ext cx="391386" cy="604836"/>
            </a:xfrm>
            <a:prstGeom prst="rect">
              <a:avLst/>
            </a:prstGeom>
            <a:noFill/>
            <a:ln w="9525">
              <a:noFill/>
              <a:miter lim="800000"/>
              <a:headEnd/>
              <a:tailEnd/>
            </a:ln>
            <a:effectLst/>
          </p:spPr>
        </p:pic>
      </p:gr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12290"/>
                                        </p:tgtEl>
                                        <p:attrNameLst>
                                          <p:attrName>style.visibility</p:attrName>
                                        </p:attrNameLst>
                                      </p:cBhvr>
                                      <p:to>
                                        <p:strVal val="visible"/>
                                      </p:to>
                                    </p:set>
                                    <p:animEffect transition="in" filter="wipe(down)">
                                      <p:cBhvr>
                                        <p:cTn id="10" dur="500"/>
                                        <p:tgtEl>
                                          <p:spTgt spid="12290"/>
                                        </p:tgtEl>
                                      </p:cBhvr>
                                    </p:animEffect>
                                  </p:childTnLst>
                                </p:cTn>
                              </p:par>
                              <p:par>
                                <p:cTn id="11" presetID="22" presetClass="entr" presetSubtype="4"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مستطيل مستدير الزوايا 18"/>
          <p:cNvSpPr/>
          <p:nvPr/>
        </p:nvSpPr>
        <p:spPr>
          <a:xfrm>
            <a:off x="819986" y="1582442"/>
            <a:ext cx="8072494" cy="3214710"/>
          </a:xfrm>
          <a:prstGeom prst="roundRect">
            <a:avLst/>
          </a:prstGeom>
          <a:solidFill>
            <a:srgbClr val="FF66CC">
              <a:alpha val="17000"/>
            </a:srgbClr>
          </a:solidFill>
          <a:ln>
            <a:solidFill>
              <a:srgbClr val="FFC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مربع نص 7"/>
          <p:cNvSpPr txBox="1">
            <a:spLocks noChangeArrowheads="1"/>
          </p:cNvSpPr>
          <p:nvPr/>
        </p:nvSpPr>
        <p:spPr bwMode="auto">
          <a:xfrm>
            <a:off x="962862" y="2654012"/>
            <a:ext cx="7643812" cy="2123658"/>
          </a:xfrm>
          <a:prstGeom prst="rect">
            <a:avLst/>
          </a:prstGeom>
          <a:noFill/>
          <a:ln w="9525">
            <a:noFill/>
            <a:miter lim="800000"/>
            <a:headEnd/>
            <a:tailEnd/>
          </a:ln>
        </p:spPr>
        <p:txBody>
          <a:bodyPr>
            <a:spAutoFit/>
          </a:bodyPr>
          <a:lstStyle/>
          <a:p>
            <a:pPr algn="ctr"/>
            <a:r>
              <a:rPr lang="ar-EG" sz="4400" b="1" dirty="0" smtClean="0">
                <a:latin typeface="Calibri" pitchFamily="34" charset="0"/>
              </a:rPr>
              <a:t>أيًا من </a:t>
            </a:r>
            <a:r>
              <a:rPr lang="ar-EG" sz="4400" b="1" dirty="0">
                <a:latin typeface="Calibri" pitchFamily="34" charset="0"/>
              </a:rPr>
              <a:t>هذه التكوينات في الشكل </a:t>
            </a:r>
            <a:r>
              <a:rPr lang="ar-EG" sz="4400" b="1" dirty="0" smtClean="0">
                <a:latin typeface="Calibri" pitchFamily="34" charset="0"/>
              </a:rPr>
              <a:t/>
            </a:r>
            <a:br>
              <a:rPr lang="ar-EG" sz="4400" b="1" dirty="0" smtClean="0">
                <a:latin typeface="Calibri" pitchFamily="34" charset="0"/>
              </a:rPr>
            </a:br>
            <a:r>
              <a:rPr lang="ar-EG" sz="4400" b="1" dirty="0" smtClean="0">
                <a:latin typeface="Calibri" pitchFamily="34" charset="0"/>
              </a:rPr>
              <a:t>(43-44) </a:t>
            </a:r>
            <a:r>
              <a:rPr lang="ar-EG" sz="4400" b="1" dirty="0">
                <a:latin typeface="Calibri" pitchFamily="34" charset="0"/>
              </a:rPr>
              <a:t>يستحوذ على اهتمامنا؟ </a:t>
            </a:r>
            <a:r>
              <a:rPr lang="ar-EG" sz="4400" b="1" dirty="0" smtClean="0">
                <a:latin typeface="Calibri" pitchFamily="34" charset="0"/>
              </a:rPr>
              <a:t/>
            </a:r>
            <a:br>
              <a:rPr lang="ar-EG" sz="4400" b="1" dirty="0" smtClean="0">
                <a:latin typeface="Calibri" pitchFamily="34" charset="0"/>
              </a:rPr>
            </a:br>
            <a:r>
              <a:rPr lang="ar-EG" sz="4400" b="1" dirty="0" smtClean="0">
                <a:latin typeface="Calibri" pitchFamily="34" charset="0"/>
              </a:rPr>
              <a:t>ولماذا؟</a:t>
            </a:r>
            <a:endParaRPr lang="ar-EG" sz="4400" b="1" dirty="0">
              <a:latin typeface="Calibri" pitchFamily="34" charset="0"/>
            </a:endParaRPr>
          </a:p>
        </p:txBody>
      </p:sp>
      <p:grpSp>
        <p:nvGrpSpPr>
          <p:cNvPr id="14" name="مجموعة 13"/>
          <p:cNvGrpSpPr/>
          <p:nvPr/>
        </p:nvGrpSpPr>
        <p:grpSpPr>
          <a:xfrm>
            <a:off x="5553923" y="1368128"/>
            <a:ext cx="3267119" cy="1079574"/>
            <a:chOff x="5786446" y="-14522"/>
            <a:chExt cx="3267119" cy="1079574"/>
          </a:xfrm>
        </p:grpSpPr>
        <p:grpSp>
          <p:nvGrpSpPr>
            <p:cNvPr id="15" name="مجموعة 13"/>
            <p:cNvGrpSpPr/>
            <p:nvPr/>
          </p:nvGrpSpPr>
          <p:grpSpPr>
            <a:xfrm>
              <a:off x="5786446" y="357166"/>
              <a:ext cx="3000396" cy="707886"/>
              <a:chOff x="5786446" y="357166"/>
              <a:chExt cx="3000396" cy="707886"/>
            </a:xfrm>
          </p:grpSpPr>
          <p:sp>
            <p:nvSpPr>
              <p:cNvPr id="17" name="مستطيل 16"/>
              <p:cNvSpPr/>
              <p:nvPr/>
            </p:nvSpPr>
            <p:spPr>
              <a:xfrm>
                <a:off x="5929322" y="357166"/>
                <a:ext cx="2857520" cy="642942"/>
              </a:xfrm>
              <a:prstGeom prst="rect">
                <a:avLst/>
              </a:prstGeom>
              <a:gradFill flip="none" rotWithShape="1">
                <a:gsLst>
                  <a:gs pos="19000">
                    <a:schemeClr val="bg1"/>
                  </a:gs>
                  <a:gs pos="50000">
                    <a:srgbClr val="C00000">
                      <a:shade val="67500"/>
                      <a:satMod val="115000"/>
                    </a:srgbClr>
                  </a:gs>
                  <a:gs pos="100000">
                    <a:srgbClr val="C00000">
                      <a:shade val="100000"/>
                      <a:satMod val="115000"/>
                    </a:srgbClr>
                  </a:gs>
                </a:gsLst>
                <a:lin ang="5400000" scaled="1"/>
                <a:tileRect/>
              </a:gradFill>
              <a:ln w="38100">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مربع نص 17"/>
              <p:cNvSpPr txBox="1"/>
              <p:nvPr/>
            </p:nvSpPr>
            <p:spPr>
              <a:xfrm>
                <a:off x="5786446" y="357166"/>
                <a:ext cx="2071702" cy="707886"/>
              </a:xfrm>
              <a:prstGeom prst="rect">
                <a:avLst/>
              </a:prstGeom>
              <a:noFill/>
            </p:spPr>
            <p:txBody>
              <a:bodyPr wrap="square" rtlCol="0">
                <a:spAutoFit/>
              </a:bodyPr>
              <a:lstStyle/>
              <a:p>
                <a:r>
                  <a:rPr lang="ar-EG" sz="4000" b="1" dirty="0" smtClean="0">
                    <a:solidFill>
                      <a:schemeClr val="bg1"/>
                    </a:solidFill>
                  </a:rPr>
                  <a:t>نشاط (3):</a:t>
                </a:r>
                <a:endParaRPr lang="en-US" sz="4000" b="1" dirty="0">
                  <a:solidFill>
                    <a:schemeClr val="bg1"/>
                  </a:solidFill>
                </a:endParaRPr>
              </a:p>
            </p:txBody>
          </p:sp>
        </p:grpSp>
        <p:pic>
          <p:nvPicPr>
            <p:cNvPr id="16" name="صورة 15" descr="clipart-color-tube-yellow-7431 (1).png"/>
            <p:cNvPicPr>
              <a:picLocks noChangeAspect="1"/>
            </p:cNvPicPr>
            <p:nvPr/>
          </p:nvPicPr>
          <p:blipFill>
            <a:blip r:embed="rId2"/>
            <a:stretch>
              <a:fillRect/>
            </a:stretch>
          </p:blipFill>
          <p:spPr>
            <a:xfrm rot="19182716">
              <a:off x="7834365" y="-14522"/>
              <a:ext cx="1219200" cy="1036531"/>
            </a:xfrm>
            <a:prstGeom prst="rect">
              <a:avLst/>
            </a:prstGeom>
          </p:spPr>
        </p:pic>
      </p:gr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ircle(in)">
                                      <p:cBhvr>
                                        <p:cTn id="1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lum bright="-19000" contrast="49000"/>
          </a:blip>
          <a:srcRect/>
          <a:stretch>
            <a:fillRect/>
          </a:stretch>
        </p:blipFill>
        <p:spPr bwMode="auto">
          <a:xfrm>
            <a:off x="1643042" y="142852"/>
            <a:ext cx="6500858" cy="2352305"/>
          </a:xfrm>
          <a:prstGeom prst="rect">
            <a:avLst/>
          </a:prstGeom>
          <a:noFill/>
          <a:ln w="38100">
            <a:noFill/>
            <a:miter lim="800000"/>
            <a:headEnd/>
            <a:tailEnd/>
          </a:ln>
        </p:spPr>
      </p:pic>
      <p:pic>
        <p:nvPicPr>
          <p:cNvPr id="13315" name="Picture 3"/>
          <p:cNvPicPr>
            <a:picLocks noChangeAspect="1" noChangeArrowheads="1"/>
          </p:cNvPicPr>
          <p:nvPr/>
        </p:nvPicPr>
        <p:blipFill>
          <a:blip r:embed="rId3" cstate="print">
            <a:lum bright="-10000" contrast="28000"/>
          </a:blip>
          <a:srcRect/>
          <a:stretch>
            <a:fillRect/>
          </a:stretch>
        </p:blipFill>
        <p:spPr bwMode="auto">
          <a:xfrm>
            <a:off x="1714480" y="3500438"/>
            <a:ext cx="6286544" cy="2076905"/>
          </a:xfrm>
          <a:prstGeom prst="rect">
            <a:avLst/>
          </a:prstGeom>
          <a:noFill/>
          <a:ln w="38100">
            <a:solidFill>
              <a:schemeClr val="tx1"/>
            </a:solidFill>
            <a:miter lim="800000"/>
            <a:headEnd/>
            <a:tailEnd/>
          </a:ln>
        </p:spPr>
      </p:pic>
      <p:grpSp>
        <p:nvGrpSpPr>
          <p:cNvPr id="15" name="مجموعة 13"/>
          <p:cNvGrpSpPr/>
          <p:nvPr/>
        </p:nvGrpSpPr>
        <p:grpSpPr>
          <a:xfrm>
            <a:off x="3786182" y="2571744"/>
            <a:ext cx="2428892" cy="638168"/>
            <a:chOff x="6357950" y="3038478"/>
            <a:chExt cx="2428892" cy="638168"/>
          </a:xfrm>
        </p:grpSpPr>
        <p:sp>
          <p:nvSpPr>
            <p:cNvPr id="20" name="مربع نص 19"/>
            <p:cNvSpPr txBox="1"/>
            <p:nvPr/>
          </p:nvSpPr>
          <p:spPr>
            <a:xfrm>
              <a:off x="6357950" y="3143248"/>
              <a:ext cx="2428892" cy="523220"/>
            </a:xfrm>
            <a:prstGeom prst="rect">
              <a:avLst/>
            </a:prstGeom>
            <a:noFill/>
            <a:ln>
              <a:noFill/>
            </a:ln>
            <a:effectLst/>
            <a:scene3d>
              <a:camera prst="orthographicFront">
                <a:rot lat="0" lon="0" rev="0"/>
              </a:camera>
              <a:lightRig rig="contrasting" dir="t">
                <a:rot lat="0" lon="0" rev="7800000"/>
              </a:lightRig>
            </a:scene3d>
            <a:sp3d>
              <a:bevelT w="139700" h="139700"/>
            </a:sp3d>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auto">
                <a:spcBef>
                  <a:spcPts val="0"/>
                </a:spcBef>
                <a:spcAft>
                  <a:spcPts val="0"/>
                </a:spcAft>
                <a:defRPr/>
              </a:pPr>
              <a:r>
                <a:rPr lang="ar-EG" sz="2800" b="1" dirty="0" smtClean="0"/>
                <a:t>الشكل (43)</a:t>
              </a:r>
              <a:endParaRPr lang="ar-EG" sz="2800" b="1" dirty="0"/>
            </a:p>
          </p:txBody>
        </p:sp>
        <p:pic>
          <p:nvPicPr>
            <p:cNvPr id="21" name="Picture 2"/>
            <p:cNvPicPr>
              <a:picLocks noChangeAspect="1" noChangeArrowheads="1"/>
            </p:cNvPicPr>
            <p:nvPr/>
          </p:nvPicPr>
          <p:blipFill>
            <a:blip r:embed="rId4"/>
            <a:srcRect/>
            <a:stretch>
              <a:fillRect/>
            </a:stretch>
          </p:blipFill>
          <p:spPr bwMode="auto">
            <a:xfrm>
              <a:off x="8358214" y="3038478"/>
              <a:ext cx="391386" cy="604836"/>
            </a:xfrm>
            <a:prstGeom prst="rect">
              <a:avLst/>
            </a:prstGeom>
            <a:noFill/>
            <a:ln w="9525">
              <a:noFill/>
              <a:miter lim="800000"/>
              <a:headEnd/>
              <a:tailEnd/>
            </a:ln>
            <a:effectLst/>
          </p:spPr>
        </p:pic>
        <p:pic>
          <p:nvPicPr>
            <p:cNvPr id="22" name="Picture 2"/>
            <p:cNvPicPr>
              <a:picLocks noChangeAspect="1" noChangeArrowheads="1"/>
            </p:cNvPicPr>
            <p:nvPr/>
          </p:nvPicPr>
          <p:blipFill>
            <a:blip r:embed="rId4"/>
            <a:srcRect/>
            <a:stretch>
              <a:fillRect/>
            </a:stretch>
          </p:blipFill>
          <p:spPr bwMode="auto">
            <a:xfrm rot="10800000">
              <a:off x="6429388" y="3071810"/>
              <a:ext cx="391386" cy="604836"/>
            </a:xfrm>
            <a:prstGeom prst="rect">
              <a:avLst/>
            </a:prstGeom>
            <a:noFill/>
            <a:ln w="9525">
              <a:noFill/>
              <a:miter lim="800000"/>
              <a:headEnd/>
              <a:tailEnd/>
            </a:ln>
            <a:effectLst/>
          </p:spPr>
        </p:pic>
      </p:grpSp>
      <p:grpSp>
        <p:nvGrpSpPr>
          <p:cNvPr id="23" name="مجموعة 13"/>
          <p:cNvGrpSpPr/>
          <p:nvPr/>
        </p:nvGrpSpPr>
        <p:grpSpPr>
          <a:xfrm>
            <a:off x="3714744" y="5934104"/>
            <a:ext cx="2428892" cy="638168"/>
            <a:chOff x="6357950" y="3038478"/>
            <a:chExt cx="2428892" cy="638168"/>
          </a:xfrm>
        </p:grpSpPr>
        <p:sp>
          <p:nvSpPr>
            <p:cNvPr id="24" name="مربع نص 23"/>
            <p:cNvSpPr txBox="1"/>
            <p:nvPr/>
          </p:nvSpPr>
          <p:spPr>
            <a:xfrm>
              <a:off x="6357950" y="3143248"/>
              <a:ext cx="2428892" cy="523220"/>
            </a:xfrm>
            <a:prstGeom prst="rect">
              <a:avLst/>
            </a:prstGeom>
            <a:noFill/>
            <a:ln>
              <a:noFill/>
            </a:ln>
            <a:effectLst/>
            <a:scene3d>
              <a:camera prst="orthographicFront">
                <a:rot lat="0" lon="0" rev="0"/>
              </a:camera>
              <a:lightRig rig="contrasting" dir="t">
                <a:rot lat="0" lon="0" rev="7800000"/>
              </a:lightRig>
            </a:scene3d>
            <a:sp3d>
              <a:bevelT w="139700" h="139700"/>
            </a:sp3d>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auto">
                <a:spcBef>
                  <a:spcPts val="0"/>
                </a:spcBef>
                <a:spcAft>
                  <a:spcPts val="0"/>
                </a:spcAft>
                <a:defRPr/>
              </a:pPr>
              <a:r>
                <a:rPr lang="ar-EG" sz="2800" b="1" dirty="0" smtClean="0"/>
                <a:t>الشكل (44)</a:t>
              </a:r>
              <a:endParaRPr lang="ar-EG" sz="2800" b="1" dirty="0"/>
            </a:p>
          </p:txBody>
        </p:sp>
        <p:pic>
          <p:nvPicPr>
            <p:cNvPr id="25" name="Picture 2"/>
            <p:cNvPicPr>
              <a:picLocks noChangeAspect="1" noChangeArrowheads="1"/>
            </p:cNvPicPr>
            <p:nvPr/>
          </p:nvPicPr>
          <p:blipFill>
            <a:blip r:embed="rId4"/>
            <a:srcRect/>
            <a:stretch>
              <a:fillRect/>
            </a:stretch>
          </p:blipFill>
          <p:spPr bwMode="auto">
            <a:xfrm>
              <a:off x="8358214" y="3038478"/>
              <a:ext cx="391386" cy="604836"/>
            </a:xfrm>
            <a:prstGeom prst="rect">
              <a:avLst/>
            </a:prstGeom>
            <a:noFill/>
            <a:ln w="9525">
              <a:noFill/>
              <a:miter lim="800000"/>
              <a:headEnd/>
              <a:tailEnd/>
            </a:ln>
            <a:effectLst/>
          </p:spPr>
        </p:pic>
        <p:pic>
          <p:nvPicPr>
            <p:cNvPr id="26" name="Picture 2"/>
            <p:cNvPicPr>
              <a:picLocks noChangeAspect="1" noChangeArrowheads="1"/>
            </p:cNvPicPr>
            <p:nvPr/>
          </p:nvPicPr>
          <p:blipFill>
            <a:blip r:embed="rId4"/>
            <a:srcRect/>
            <a:stretch>
              <a:fillRect/>
            </a:stretch>
          </p:blipFill>
          <p:spPr bwMode="auto">
            <a:xfrm rot="10800000">
              <a:off x="6429388" y="3071810"/>
              <a:ext cx="391386" cy="604836"/>
            </a:xfrm>
            <a:prstGeom prst="rect">
              <a:avLst/>
            </a:prstGeom>
            <a:noFill/>
            <a:ln w="9525">
              <a:noFill/>
              <a:miter lim="800000"/>
              <a:headEnd/>
              <a:tailEnd/>
            </a:ln>
            <a:effectLst/>
          </p:spPr>
        </p:pic>
      </p:gr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circle(in)">
                                      <p:cBhvr>
                                        <p:cTn id="7" dur="2000"/>
                                        <p:tgtEl>
                                          <p:spTgt spid="13314"/>
                                        </p:tgtEl>
                                      </p:cBhvr>
                                    </p:animEffect>
                                  </p:childTnLst>
                                </p:cTn>
                              </p:par>
                              <p:par>
                                <p:cTn id="8" presetID="6" presetClass="entr" presetSubtype="16" fill="hold" nodeType="withEffect">
                                  <p:stCondLst>
                                    <p:cond delay="0"/>
                                  </p:stCondLst>
                                  <p:childTnLst>
                                    <p:set>
                                      <p:cBhvr>
                                        <p:cTn id="9" dur="1" fill="hold">
                                          <p:stCondLst>
                                            <p:cond delay="0"/>
                                          </p:stCondLst>
                                        </p:cTn>
                                        <p:tgtEl>
                                          <p:spTgt spid="13315"/>
                                        </p:tgtEl>
                                        <p:attrNameLst>
                                          <p:attrName>style.visibility</p:attrName>
                                        </p:attrNameLst>
                                      </p:cBhvr>
                                      <p:to>
                                        <p:strVal val="visible"/>
                                      </p:to>
                                    </p:set>
                                    <p:animEffect transition="in" filter="circle(in)">
                                      <p:cBhvr>
                                        <p:cTn id="10" dur="2000"/>
                                        <p:tgtEl>
                                          <p:spTgt spid="13315"/>
                                        </p:tgtEl>
                                      </p:cBhvr>
                                    </p:animEffect>
                                  </p:childTnLst>
                                </p:cTn>
                              </p:par>
                              <p:par>
                                <p:cTn id="11" presetID="6" presetClass="entr" presetSubtype="16"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ircle(in)">
                                      <p:cBhvr>
                                        <p:cTn id="13" dur="2000"/>
                                        <p:tgtEl>
                                          <p:spTgt spid="15"/>
                                        </p:tgtEl>
                                      </p:cBhvr>
                                    </p:animEffect>
                                  </p:childTnLst>
                                </p:cTn>
                              </p:par>
                              <p:par>
                                <p:cTn id="14" presetID="6" presetClass="entr" presetSubtype="16"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circle(in)">
                                      <p:cBhvr>
                                        <p:cTn id="16"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مجموعة 5"/>
          <p:cNvGrpSpPr/>
          <p:nvPr/>
        </p:nvGrpSpPr>
        <p:grpSpPr>
          <a:xfrm>
            <a:off x="5072066" y="581434"/>
            <a:ext cx="3594193" cy="785818"/>
            <a:chOff x="4045759" y="462516"/>
            <a:chExt cx="3594193" cy="785818"/>
          </a:xfrm>
        </p:grpSpPr>
        <p:sp>
          <p:nvSpPr>
            <p:cNvPr id="7" name="مستطيل ذو زاوية واحدة مستديرة 6"/>
            <p:cNvSpPr/>
            <p:nvPr/>
          </p:nvSpPr>
          <p:spPr>
            <a:xfrm>
              <a:off x="4045759" y="462516"/>
              <a:ext cx="3571900" cy="785818"/>
            </a:xfrm>
            <a:prstGeom prst="round1Rect">
              <a:avLst/>
            </a:prstGeom>
            <a:gradFill flip="none" rotWithShape="1">
              <a:gsLst>
                <a:gs pos="31000">
                  <a:schemeClr val="bg1">
                    <a:alpha val="68000"/>
                  </a:schemeClr>
                </a:gs>
                <a:gs pos="50000">
                  <a:srgbClr val="00B050">
                    <a:shade val="67500"/>
                    <a:satMod val="115000"/>
                  </a:srgbClr>
                </a:gs>
                <a:gs pos="100000">
                  <a:srgbClr val="00B050">
                    <a:shade val="100000"/>
                    <a:satMod val="115000"/>
                  </a:srgbClr>
                </a:gs>
              </a:gsLst>
              <a:lin ang="54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صورة 7" descr="clipart-color-tube-pink-512x512-5492.png"/>
            <p:cNvPicPr>
              <a:picLocks noChangeAspect="1"/>
            </p:cNvPicPr>
            <p:nvPr/>
          </p:nvPicPr>
          <p:blipFill>
            <a:blip r:embed="rId2" cstate="print"/>
            <a:stretch>
              <a:fillRect/>
            </a:stretch>
          </p:blipFill>
          <p:spPr>
            <a:xfrm rot="12921437">
              <a:off x="6159531" y="676306"/>
              <a:ext cx="1480421" cy="370352"/>
            </a:xfrm>
            <a:prstGeom prst="rect">
              <a:avLst/>
            </a:prstGeom>
          </p:spPr>
        </p:pic>
      </p:grpSp>
      <p:sp>
        <p:nvSpPr>
          <p:cNvPr id="3" name="Rectangle 3"/>
          <p:cNvSpPr>
            <a:spLocks noChangeArrowheads="1"/>
          </p:cNvSpPr>
          <p:nvPr/>
        </p:nvSpPr>
        <p:spPr bwMode="auto">
          <a:xfrm>
            <a:off x="5143524" y="785794"/>
            <a:ext cx="2571748" cy="646331"/>
          </a:xfrm>
          <a:prstGeom prst="rect">
            <a:avLst/>
          </a:prstGeom>
          <a:noFill/>
          <a:ln w="9525">
            <a:noFill/>
            <a:miter lim="800000"/>
            <a:headEnd/>
            <a:tailEnd/>
          </a:ln>
          <a:effectLst/>
        </p:spPr>
        <p:txBody>
          <a:bodyPr wrap="square" anchor="ctr">
            <a:spAutoFit/>
          </a:bodyPr>
          <a:lstStyle/>
          <a:p>
            <a:pPr>
              <a:defRPr/>
            </a:pPr>
            <a:r>
              <a:rPr lang="ar-EG" sz="3600" b="1" dirty="0" smtClean="0">
                <a:solidFill>
                  <a:srgbClr val="FFFF00"/>
                </a:solidFill>
                <a:effectLst>
                  <a:outerShdw blurRad="38100" dist="38100" dir="2700000" algn="tl">
                    <a:srgbClr val="C0C0C0"/>
                  </a:outerShdw>
                </a:effectLst>
                <a:cs typeface="Times New Roman" pitchFamily="18" charset="0"/>
              </a:rPr>
              <a:t>مفهوم التكوين:</a:t>
            </a:r>
            <a:endParaRPr lang="en-US" sz="3600" b="1" dirty="0">
              <a:solidFill>
                <a:srgbClr val="FFFF00"/>
              </a:solidFill>
              <a:effectLst>
                <a:outerShdw blurRad="38100" dist="38100" dir="2700000" algn="tl">
                  <a:srgbClr val="C0C0C0"/>
                </a:outerShdw>
              </a:effectLst>
              <a:cs typeface="Times New Roman" pitchFamily="18" charset="0"/>
            </a:endParaRPr>
          </a:p>
        </p:txBody>
      </p:sp>
      <p:sp>
        <p:nvSpPr>
          <p:cNvPr id="4" name="مستطيل مستدير الزوايا 3"/>
          <p:cNvSpPr/>
          <p:nvPr/>
        </p:nvSpPr>
        <p:spPr>
          <a:xfrm>
            <a:off x="1071538" y="2143116"/>
            <a:ext cx="7358114" cy="4071966"/>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مربع نص 4"/>
          <p:cNvSpPr txBox="1">
            <a:spLocks noChangeArrowheads="1"/>
          </p:cNvSpPr>
          <p:nvPr/>
        </p:nvSpPr>
        <p:spPr bwMode="auto">
          <a:xfrm>
            <a:off x="1214414" y="2285992"/>
            <a:ext cx="7072319" cy="3785652"/>
          </a:xfrm>
          <a:prstGeom prst="rect">
            <a:avLst/>
          </a:prstGeom>
          <a:noFill/>
          <a:ln w="9525">
            <a:noFill/>
            <a:miter lim="800000"/>
            <a:headEnd/>
            <a:tailEnd/>
          </a:ln>
        </p:spPr>
        <p:txBody>
          <a:bodyPr wrap="square">
            <a:spAutoFit/>
          </a:bodyPr>
          <a:lstStyle/>
          <a:p>
            <a:pPr algn="ctr"/>
            <a:r>
              <a:rPr lang="ar-EG" sz="4000" b="1" dirty="0">
                <a:latin typeface="Calibri" pitchFamily="34" charset="0"/>
              </a:rPr>
              <a:t>يعتبر التكوين من العوامل الأساسية في فن الرسم، فهو يعني ترتيب مكونات الصورة أو طريقة تجميع العناصر بحيث تنتقل العين من جزء إلى آخر دون ملل، ونلاحظ الاختلاف في تنظيم التكوين في الأشكال (</a:t>
            </a:r>
            <a:r>
              <a:rPr lang="ar-EG" sz="4000" b="1" dirty="0">
                <a:solidFill>
                  <a:srgbClr val="FF0066"/>
                </a:solidFill>
                <a:latin typeface="Calibri" pitchFamily="34" charset="0"/>
              </a:rPr>
              <a:t>25-26-27</a:t>
            </a:r>
            <a:r>
              <a:rPr lang="ar-EG" sz="4000" b="1" dirty="0">
                <a:latin typeface="Calibri" pitchFamily="34" charset="0"/>
              </a:rPr>
              <a:t>).</a:t>
            </a:r>
            <a:endParaRPr lang="en-US" sz="4000" b="1" dirty="0">
              <a:latin typeface="Calibri"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مستطيل مستدير الزوايا 18"/>
          <p:cNvSpPr/>
          <p:nvPr/>
        </p:nvSpPr>
        <p:spPr>
          <a:xfrm>
            <a:off x="714348" y="214290"/>
            <a:ext cx="8072494" cy="2286016"/>
          </a:xfrm>
          <a:prstGeom prst="roundRect">
            <a:avLst/>
          </a:prstGeom>
          <a:solidFill>
            <a:srgbClr val="FF66CC">
              <a:alpha val="17000"/>
            </a:srgbClr>
          </a:solidFill>
          <a:ln>
            <a:solidFill>
              <a:srgbClr val="FFC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مربع نص 7"/>
          <p:cNvSpPr txBox="1">
            <a:spLocks noChangeArrowheads="1"/>
          </p:cNvSpPr>
          <p:nvPr/>
        </p:nvSpPr>
        <p:spPr bwMode="auto">
          <a:xfrm>
            <a:off x="857224" y="1285860"/>
            <a:ext cx="7643812" cy="1077218"/>
          </a:xfrm>
          <a:prstGeom prst="rect">
            <a:avLst/>
          </a:prstGeom>
          <a:noFill/>
          <a:ln w="9525">
            <a:noFill/>
            <a:miter lim="800000"/>
            <a:headEnd/>
            <a:tailEnd/>
          </a:ln>
        </p:spPr>
        <p:txBody>
          <a:bodyPr>
            <a:spAutoFit/>
          </a:bodyPr>
          <a:lstStyle/>
          <a:p>
            <a:r>
              <a:rPr lang="ar-EG" sz="3200" b="1" dirty="0" smtClean="0">
                <a:latin typeface="Calibri" pitchFamily="34" charset="0"/>
              </a:rPr>
              <a:t>أيًا من </a:t>
            </a:r>
            <a:r>
              <a:rPr lang="ar-EG" sz="3200" b="1" dirty="0">
                <a:latin typeface="Calibri" pitchFamily="34" charset="0"/>
              </a:rPr>
              <a:t>هذه التكوينات في الشكل (</a:t>
            </a:r>
            <a:r>
              <a:rPr lang="ar-EG" sz="3200" b="1" dirty="0" smtClean="0">
                <a:latin typeface="Calibri" pitchFamily="34" charset="0"/>
              </a:rPr>
              <a:t>43-44) </a:t>
            </a:r>
            <a:r>
              <a:rPr lang="ar-EG" sz="3200" b="1" dirty="0">
                <a:latin typeface="Calibri" pitchFamily="34" charset="0"/>
              </a:rPr>
              <a:t>يستحوذ على اهتمامنا؟ ولماذا</a:t>
            </a:r>
            <a:r>
              <a:rPr lang="ar-EG" sz="3200" b="1" dirty="0" smtClean="0">
                <a:latin typeface="Calibri" pitchFamily="34" charset="0"/>
              </a:rPr>
              <a:t>؟</a:t>
            </a:r>
            <a:endParaRPr lang="ar-EG" sz="3200" b="1" dirty="0">
              <a:latin typeface="Calibri" pitchFamily="34" charset="0"/>
            </a:endParaRPr>
          </a:p>
        </p:txBody>
      </p:sp>
      <p:grpSp>
        <p:nvGrpSpPr>
          <p:cNvPr id="2" name="مجموعة 13"/>
          <p:cNvGrpSpPr/>
          <p:nvPr/>
        </p:nvGrpSpPr>
        <p:grpSpPr>
          <a:xfrm>
            <a:off x="5448285" y="-24"/>
            <a:ext cx="3267119" cy="1079574"/>
            <a:chOff x="5786446" y="-14522"/>
            <a:chExt cx="3267119" cy="1079574"/>
          </a:xfrm>
        </p:grpSpPr>
        <p:grpSp>
          <p:nvGrpSpPr>
            <p:cNvPr id="3" name="مجموعة 13"/>
            <p:cNvGrpSpPr/>
            <p:nvPr/>
          </p:nvGrpSpPr>
          <p:grpSpPr>
            <a:xfrm>
              <a:off x="5786446" y="357166"/>
              <a:ext cx="3000396" cy="707886"/>
              <a:chOff x="5786446" y="357166"/>
              <a:chExt cx="3000396" cy="707886"/>
            </a:xfrm>
          </p:grpSpPr>
          <p:sp>
            <p:nvSpPr>
              <p:cNvPr id="17" name="مستطيل 16"/>
              <p:cNvSpPr/>
              <p:nvPr/>
            </p:nvSpPr>
            <p:spPr>
              <a:xfrm>
                <a:off x="5929322" y="357166"/>
                <a:ext cx="2857520" cy="642942"/>
              </a:xfrm>
              <a:prstGeom prst="rect">
                <a:avLst/>
              </a:prstGeom>
              <a:gradFill flip="none" rotWithShape="1">
                <a:gsLst>
                  <a:gs pos="19000">
                    <a:schemeClr val="bg1"/>
                  </a:gs>
                  <a:gs pos="50000">
                    <a:srgbClr val="C00000">
                      <a:shade val="67500"/>
                      <a:satMod val="115000"/>
                    </a:srgbClr>
                  </a:gs>
                  <a:gs pos="100000">
                    <a:srgbClr val="C00000">
                      <a:shade val="100000"/>
                      <a:satMod val="115000"/>
                    </a:srgbClr>
                  </a:gs>
                </a:gsLst>
                <a:lin ang="5400000" scaled="1"/>
                <a:tileRect/>
              </a:gradFill>
              <a:ln w="38100">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مربع نص 17"/>
              <p:cNvSpPr txBox="1"/>
              <p:nvPr/>
            </p:nvSpPr>
            <p:spPr>
              <a:xfrm>
                <a:off x="5786446" y="357166"/>
                <a:ext cx="2071702" cy="707886"/>
              </a:xfrm>
              <a:prstGeom prst="rect">
                <a:avLst/>
              </a:prstGeom>
              <a:noFill/>
            </p:spPr>
            <p:txBody>
              <a:bodyPr wrap="square" rtlCol="0">
                <a:spAutoFit/>
              </a:bodyPr>
              <a:lstStyle/>
              <a:p>
                <a:r>
                  <a:rPr lang="ar-EG" sz="4000" b="1" dirty="0" smtClean="0">
                    <a:solidFill>
                      <a:schemeClr val="bg1"/>
                    </a:solidFill>
                  </a:rPr>
                  <a:t>نشاط (3):</a:t>
                </a:r>
                <a:endParaRPr lang="en-US" sz="4000" b="1" dirty="0">
                  <a:solidFill>
                    <a:schemeClr val="bg1"/>
                  </a:solidFill>
                </a:endParaRPr>
              </a:p>
            </p:txBody>
          </p:sp>
        </p:grpSp>
        <p:pic>
          <p:nvPicPr>
            <p:cNvPr id="16" name="صورة 15" descr="clipart-color-tube-yellow-7431 (1).png"/>
            <p:cNvPicPr>
              <a:picLocks noChangeAspect="1"/>
            </p:cNvPicPr>
            <p:nvPr/>
          </p:nvPicPr>
          <p:blipFill>
            <a:blip r:embed="rId2"/>
            <a:stretch>
              <a:fillRect/>
            </a:stretch>
          </p:blipFill>
          <p:spPr>
            <a:xfrm rot="19182716">
              <a:off x="7834365" y="-14522"/>
              <a:ext cx="1219200" cy="1036531"/>
            </a:xfrm>
            <a:prstGeom prst="rect">
              <a:avLst/>
            </a:prstGeom>
          </p:spPr>
        </p:pic>
      </p:grpSp>
      <p:grpSp>
        <p:nvGrpSpPr>
          <p:cNvPr id="4" name="مجموعة 10"/>
          <p:cNvGrpSpPr/>
          <p:nvPr/>
        </p:nvGrpSpPr>
        <p:grpSpPr>
          <a:xfrm>
            <a:off x="1000100" y="2714620"/>
            <a:ext cx="7643866" cy="3143272"/>
            <a:chOff x="1000100" y="2714620"/>
            <a:chExt cx="7643866" cy="3571900"/>
          </a:xfrm>
        </p:grpSpPr>
        <p:sp>
          <p:nvSpPr>
            <p:cNvPr id="22" name="وسيلة شرح مستطيلة 21"/>
            <p:cNvSpPr/>
            <p:nvPr/>
          </p:nvSpPr>
          <p:spPr>
            <a:xfrm>
              <a:off x="1000100" y="2714620"/>
              <a:ext cx="7643866" cy="3571900"/>
            </a:xfrm>
            <a:prstGeom prst="wedgeRectCallout">
              <a:avLst>
                <a:gd name="adj1" fmla="val -9450"/>
                <a:gd name="adj2" fmla="val 79954"/>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81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مستطيل 19"/>
            <p:cNvSpPr/>
            <p:nvPr/>
          </p:nvSpPr>
          <p:spPr>
            <a:xfrm>
              <a:off x="1071538" y="2857496"/>
              <a:ext cx="7358114" cy="2862322"/>
            </a:xfrm>
            <a:prstGeom prst="rect">
              <a:avLst/>
            </a:prstGeom>
          </p:spPr>
          <p:txBody>
            <a:bodyPr wrap="square">
              <a:spAutoFit/>
            </a:bodyPr>
            <a:lstStyle/>
            <a:p>
              <a:pPr algn="ctr"/>
              <a:r>
                <a:rPr lang="ar-EG" sz="3600" b="1" dirty="0" smtClean="0">
                  <a:solidFill>
                    <a:schemeClr val="bg1"/>
                  </a:solidFill>
                </a:rPr>
                <a:t>التكوين الأخير في الشكل 43 يثير الاهتمام؛ لاحتوائِه عناصرَ شكليةً ولونية مختلفةً ومتعددة. أما الشكل 44 فهو يثير الاهتمام بسبب بساطة الألوان، وتوزيع عناصر التكوين بشكل أفقي ورأسي مع مراعاة النسب.</a:t>
              </a:r>
              <a:endParaRPr lang="en-US" sz="3600" dirty="0" smtClean="0">
                <a:solidFill>
                  <a:schemeClr val="bg1"/>
                </a:solidFill>
              </a:endParaRPr>
            </a:p>
          </p:txBody>
        </p:sp>
      </p:gr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lum bright="-4000" contrast="6000"/>
          </a:blip>
          <a:srcRect/>
          <a:stretch>
            <a:fillRect/>
          </a:stretch>
        </p:blipFill>
        <p:spPr bwMode="auto">
          <a:xfrm>
            <a:off x="6429388" y="500042"/>
            <a:ext cx="2362200" cy="2571768"/>
          </a:xfrm>
          <a:prstGeom prst="rect">
            <a:avLst/>
          </a:prstGeom>
          <a:noFill/>
          <a:ln w="9525">
            <a:noFill/>
            <a:miter lim="800000"/>
            <a:headEnd/>
            <a:tailEnd/>
          </a:ln>
          <a:effectLst/>
        </p:spPr>
      </p:pic>
      <p:pic>
        <p:nvPicPr>
          <p:cNvPr id="3" name="Picture 3"/>
          <p:cNvPicPr>
            <a:picLocks noChangeAspect="1" noChangeArrowheads="1"/>
          </p:cNvPicPr>
          <p:nvPr/>
        </p:nvPicPr>
        <p:blipFill>
          <a:blip r:embed="rId3"/>
          <a:srcRect/>
          <a:stretch>
            <a:fillRect/>
          </a:stretch>
        </p:blipFill>
        <p:spPr bwMode="auto">
          <a:xfrm>
            <a:off x="3714744" y="500042"/>
            <a:ext cx="2571768" cy="3714776"/>
          </a:xfrm>
          <a:prstGeom prst="rect">
            <a:avLst/>
          </a:prstGeom>
          <a:noFill/>
          <a:ln w="9525">
            <a:noFill/>
            <a:miter lim="800000"/>
            <a:headEnd/>
            <a:tailEnd/>
          </a:ln>
          <a:effectLst/>
        </p:spPr>
      </p:pic>
      <p:pic>
        <p:nvPicPr>
          <p:cNvPr id="4" name="Picture 4"/>
          <p:cNvPicPr>
            <a:picLocks noChangeAspect="1" noChangeArrowheads="1"/>
          </p:cNvPicPr>
          <p:nvPr/>
        </p:nvPicPr>
        <p:blipFill>
          <a:blip r:embed="rId4"/>
          <a:srcRect/>
          <a:stretch>
            <a:fillRect/>
          </a:stretch>
        </p:blipFill>
        <p:spPr bwMode="auto">
          <a:xfrm>
            <a:off x="1142976" y="500042"/>
            <a:ext cx="2409825" cy="2524127"/>
          </a:xfrm>
          <a:prstGeom prst="rect">
            <a:avLst/>
          </a:prstGeom>
          <a:noFill/>
          <a:ln w="9525">
            <a:noFill/>
            <a:miter lim="800000"/>
            <a:headEnd/>
            <a:tailEnd/>
          </a:ln>
          <a:effectLst/>
        </p:spPr>
      </p:pic>
      <p:grpSp>
        <p:nvGrpSpPr>
          <p:cNvPr id="24" name="مجموعة 23"/>
          <p:cNvGrpSpPr/>
          <p:nvPr/>
        </p:nvGrpSpPr>
        <p:grpSpPr>
          <a:xfrm>
            <a:off x="6286512" y="3071810"/>
            <a:ext cx="2428892" cy="1489765"/>
            <a:chOff x="6357950" y="3038478"/>
            <a:chExt cx="2428892" cy="1489765"/>
          </a:xfrm>
        </p:grpSpPr>
        <p:sp>
          <p:nvSpPr>
            <p:cNvPr id="5" name="مربع نص 4"/>
            <p:cNvSpPr txBox="1"/>
            <p:nvPr/>
          </p:nvSpPr>
          <p:spPr>
            <a:xfrm>
              <a:off x="6357950" y="3143248"/>
              <a:ext cx="2428892" cy="1384995"/>
            </a:xfrm>
            <a:prstGeom prst="rect">
              <a:avLst/>
            </a:prstGeom>
            <a:noFill/>
            <a:ln>
              <a:noFill/>
            </a:ln>
            <a:effectLst/>
            <a:scene3d>
              <a:camera prst="orthographicFront">
                <a:rot lat="0" lon="0" rev="0"/>
              </a:camera>
              <a:lightRig rig="contrasting" dir="t">
                <a:rot lat="0" lon="0" rev="7800000"/>
              </a:lightRig>
            </a:scene3d>
            <a:sp3d>
              <a:bevelT w="139700" h="139700"/>
            </a:sp3d>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auto">
                <a:spcBef>
                  <a:spcPts val="0"/>
                </a:spcBef>
                <a:spcAft>
                  <a:spcPts val="0"/>
                </a:spcAft>
                <a:defRPr/>
              </a:pPr>
              <a:r>
                <a:rPr lang="ar-EG" sz="2800" b="1" dirty="0" smtClean="0"/>
                <a:t>الشكل (</a:t>
              </a:r>
              <a:r>
                <a:rPr lang="ar-EG" sz="2800" b="1" dirty="0"/>
                <a:t>25)</a:t>
              </a:r>
            </a:p>
            <a:p>
              <a:pPr algn="ctr" fontAlgn="auto">
                <a:spcBef>
                  <a:spcPts val="0"/>
                </a:spcBef>
                <a:spcAft>
                  <a:spcPts val="0"/>
                </a:spcAft>
                <a:defRPr/>
              </a:pPr>
              <a:r>
                <a:rPr lang="ar-EG" sz="2800" b="1" dirty="0"/>
                <a:t>تكوين عشوائي غير </a:t>
              </a:r>
              <a:r>
                <a:rPr lang="ar-EG" sz="2800" b="1" dirty="0" smtClean="0"/>
                <a:t>منظم.</a:t>
              </a:r>
              <a:endParaRPr lang="en-US" sz="2800" b="1" dirty="0"/>
            </a:p>
          </p:txBody>
        </p:sp>
        <p:pic>
          <p:nvPicPr>
            <p:cNvPr id="16" name="Picture 2"/>
            <p:cNvPicPr>
              <a:picLocks noChangeAspect="1" noChangeArrowheads="1"/>
            </p:cNvPicPr>
            <p:nvPr/>
          </p:nvPicPr>
          <p:blipFill>
            <a:blip r:embed="rId5"/>
            <a:srcRect/>
            <a:stretch>
              <a:fillRect/>
            </a:stretch>
          </p:blipFill>
          <p:spPr bwMode="auto">
            <a:xfrm>
              <a:off x="8358214" y="3038478"/>
              <a:ext cx="391386" cy="604836"/>
            </a:xfrm>
            <a:prstGeom prst="rect">
              <a:avLst/>
            </a:prstGeom>
            <a:noFill/>
            <a:ln w="9525">
              <a:noFill/>
              <a:miter lim="800000"/>
              <a:headEnd/>
              <a:tailEnd/>
            </a:ln>
            <a:effectLst/>
          </p:spPr>
        </p:pic>
        <p:pic>
          <p:nvPicPr>
            <p:cNvPr id="17" name="Picture 2"/>
            <p:cNvPicPr>
              <a:picLocks noChangeAspect="1" noChangeArrowheads="1"/>
            </p:cNvPicPr>
            <p:nvPr/>
          </p:nvPicPr>
          <p:blipFill>
            <a:blip r:embed="rId5"/>
            <a:srcRect/>
            <a:stretch>
              <a:fillRect/>
            </a:stretch>
          </p:blipFill>
          <p:spPr bwMode="auto">
            <a:xfrm rot="10800000">
              <a:off x="6429388" y="3071810"/>
              <a:ext cx="391386" cy="604836"/>
            </a:xfrm>
            <a:prstGeom prst="rect">
              <a:avLst/>
            </a:prstGeom>
            <a:noFill/>
            <a:ln w="9525">
              <a:noFill/>
              <a:miter lim="800000"/>
              <a:headEnd/>
              <a:tailEnd/>
            </a:ln>
            <a:effectLst/>
          </p:spPr>
        </p:pic>
      </p:grpSp>
      <p:grpSp>
        <p:nvGrpSpPr>
          <p:cNvPr id="23" name="مجموعة 22"/>
          <p:cNvGrpSpPr/>
          <p:nvPr/>
        </p:nvGrpSpPr>
        <p:grpSpPr>
          <a:xfrm>
            <a:off x="3786182" y="4500570"/>
            <a:ext cx="2643206" cy="1025545"/>
            <a:chOff x="3428992" y="3143248"/>
            <a:chExt cx="2643206" cy="1025545"/>
          </a:xfrm>
        </p:grpSpPr>
        <p:sp>
          <p:nvSpPr>
            <p:cNvPr id="6" name="مربع نص 5"/>
            <p:cNvSpPr txBox="1"/>
            <p:nvPr/>
          </p:nvSpPr>
          <p:spPr>
            <a:xfrm>
              <a:off x="3428992" y="3214686"/>
              <a:ext cx="2643206" cy="954107"/>
            </a:xfrm>
            <a:prstGeom prst="rect">
              <a:avLst/>
            </a:prstGeom>
            <a:noFill/>
            <a:ln>
              <a:noFill/>
            </a:ln>
            <a:effectLst/>
            <a:scene3d>
              <a:camera prst="orthographicFront">
                <a:rot lat="0" lon="0" rev="0"/>
              </a:camera>
              <a:lightRig rig="contrasting" dir="t">
                <a:rot lat="0" lon="0" rev="7800000"/>
              </a:lightRig>
            </a:scene3d>
            <a:sp3d>
              <a:bevelT w="139700" h="139700"/>
            </a:sp3d>
          </p:spPr>
          <p:style>
            <a:lnRef idx="1">
              <a:schemeClr val="accent4"/>
            </a:lnRef>
            <a:fillRef idx="2">
              <a:schemeClr val="accent4"/>
            </a:fillRef>
            <a:effectRef idx="1">
              <a:schemeClr val="accent4"/>
            </a:effectRef>
            <a:fontRef idx="minor">
              <a:schemeClr val="dk1"/>
            </a:fontRef>
          </p:style>
          <p:txBody>
            <a:bodyPr>
              <a:spAutoFit/>
            </a:bodyPr>
            <a:lstStyle/>
            <a:p>
              <a:pPr algn="ctr" fontAlgn="auto">
                <a:spcBef>
                  <a:spcPts val="0"/>
                </a:spcBef>
                <a:spcAft>
                  <a:spcPts val="0"/>
                </a:spcAft>
                <a:defRPr/>
              </a:pPr>
              <a:r>
                <a:rPr lang="ar-EG" sz="2800" b="1" dirty="0" smtClean="0"/>
                <a:t>الشكل (</a:t>
              </a:r>
              <a:r>
                <a:rPr lang="ar-EG" sz="2800" b="1" dirty="0"/>
                <a:t>26)</a:t>
              </a:r>
            </a:p>
            <a:p>
              <a:pPr algn="ctr" fontAlgn="auto">
                <a:spcBef>
                  <a:spcPts val="0"/>
                </a:spcBef>
                <a:spcAft>
                  <a:spcPts val="0"/>
                </a:spcAft>
                <a:defRPr/>
              </a:pPr>
              <a:r>
                <a:rPr lang="ar-EG" sz="2800" b="1" dirty="0"/>
                <a:t>تكوين </a:t>
              </a:r>
              <a:r>
                <a:rPr lang="ar-EG" sz="2800" b="1" dirty="0" smtClean="0"/>
                <a:t>منظم.</a:t>
              </a:r>
              <a:endParaRPr lang="en-US" sz="2800" b="1" dirty="0"/>
            </a:p>
          </p:txBody>
        </p:sp>
        <p:pic>
          <p:nvPicPr>
            <p:cNvPr id="18" name="Picture 2"/>
            <p:cNvPicPr>
              <a:picLocks noChangeAspect="1" noChangeArrowheads="1"/>
            </p:cNvPicPr>
            <p:nvPr/>
          </p:nvPicPr>
          <p:blipFill>
            <a:blip r:embed="rId5"/>
            <a:srcRect/>
            <a:stretch>
              <a:fillRect/>
            </a:stretch>
          </p:blipFill>
          <p:spPr bwMode="auto">
            <a:xfrm>
              <a:off x="5537936" y="3143248"/>
              <a:ext cx="391386" cy="604836"/>
            </a:xfrm>
            <a:prstGeom prst="rect">
              <a:avLst/>
            </a:prstGeom>
            <a:noFill/>
            <a:ln w="9525">
              <a:noFill/>
              <a:miter lim="800000"/>
              <a:headEnd/>
              <a:tailEnd/>
            </a:ln>
            <a:effectLst/>
          </p:spPr>
        </p:pic>
        <p:pic>
          <p:nvPicPr>
            <p:cNvPr id="19" name="Picture 2"/>
            <p:cNvPicPr>
              <a:picLocks noChangeAspect="1" noChangeArrowheads="1"/>
            </p:cNvPicPr>
            <p:nvPr/>
          </p:nvPicPr>
          <p:blipFill>
            <a:blip r:embed="rId5"/>
            <a:srcRect/>
            <a:stretch>
              <a:fillRect/>
            </a:stretch>
          </p:blipFill>
          <p:spPr bwMode="auto">
            <a:xfrm rot="10800000">
              <a:off x="3609110" y="3176580"/>
              <a:ext cx="391386" cy="604836"/>
            </a:xfrm>
            <a:prstGeom prst="rect">
              <a:avLst/>
            </a:prstGeom>
            <a:noFill/>
            <a:ln w="9525">
              <a:noFill/>
              <a:miter lim="800000"/>
              <a:headEnd/>
              <a:tailEnd/>
            </a:ln>
            <a:effectLst/>
          </p:spPr>
        </p:pic>
      </p:grpSp>
      <p:grpSp>
        <p:nvGrpSpPr>
          <p:cNvPr id="22" name="مجموعة 21"/>
          <p:cNvGrpSpPr/>
          <p:nvPr/>
        </p:nvGrpSpPr>
        <p:grpSpPr>
          <a:xfrm>
            <a:off x="1142976" y="3117835"/>
            <a:ext cx="2428892" cy="1025545"/>
            <a:chOff x="1142976" y="3117835"/>
            <a:chExt cx="2428892" cy="1025545"/>
          </a:xfrm>
        </p:grpSpPr>
        <p:sp>
          <p:nvSpPr>
            <p:cNvPr id="7" name="مربع نص 6"/>
            <p:cNvSpPr txBox="1"/>
            <p:nvPr/>
          </p:nvSpPr>
          <p:spPr>
            <a:xfrm>
              <a:off x="1142976" y="3189273"/>
              <a:ext cx="2428892" cy="954107"/>
            </a:xfrm>
            <a:prstGeom prst="rect">
              <a:avLst/>
            </a:prstGeom>
            <a:noFill/>
            <a:ln>
              <a:noFill/>
            </a:ln>
            <a:effectLst/>
            <a:scene3d>
              <a:camera prst="orthographicFront">
                <a:rot lat="0" lon="0" rev="0"/>
              </a:camera>
              <a:lightRig rig="contrasting" dir="t">
                <a:rot lat="0" lon="0" rev="7800000"/>
              </a:lightRig>
            </a:scene3d>
            <a:sp3d>
              <a:bevelT w="139700" h="139700"/>
            </a:sp3d>
          </p:spPr>
          <p:style>
            <a:lnRef idx="1">
              <a:schemeClr val="accent4"/>
            </a:lnRef>
            <a:fillRef idx="2">
              <a:schemeClr val="accent4"/>
            </a:fillRef>
            <a:effectRef idx="1">
              <a:schemeClr val="accent4"/>
            </a:effectRef>
            <a:fontRef idx="minor">
              <a:schemeClr val="dk1"/>
            </a:fontRef>
          </p:style>
          <p:txBody>
            <a:bodyPr>
              <a:spAutoFit/>
            </a:bodyPr>
            <a:lstStyle/>
            <a:p>
              <a:pPr algn="ctr" fontAlgn="auto">
                <a:spcBef>
                  <a:spcPts val="0"/>
                </a:spcBef>
                <a:spcAft>
                  <a:spcPts val="0"/>
                </a:spcAft>
                <a:defRPr/>
              </a:pPr>
              <a:r>
                <a:rPr lang="ar-EG" sz="2800" b="1" dirty="0" smtClean="0"/>
                <a:t>الشكل (</a:t>
              </a:r>
              <a:r>
                <a:rPr lang="ar-EG" sz="2800" b="1" dirty="0"/>
                <a:t>27)</a:t>
              </a:r>
            </a:p>
            <a:p>
              <a:pPr algn="ctr" fontAlgn="auto">
                <a:spcBef>
                  <a:spcPts val="0"/>
                </a:spcBef>
                <a:spcAft>
                  <a:spcPts val="0"/>
                </a:spcAft>
                <a:defRPr/>
              </a:pPr>
              <a:r>
                <a:rPr lang="ar-EG" sz="2800" b="1" dirty="0"/>
                <a:t>تكوين </a:t>
              </a:r>
              <a:r>
                <a:rPr lang="ar-EG" sz="2800" b="1" dirty="0" smtClean="0"/>
                <a:t>منظم.</a:t>
              </a:r>
              <a:endParaRPr lang="en-US" sz="2800" b="1" dirty="0"/>
            </a:p>
          </p:txBody>
        </p:sp>
        <p:pic>
          <p:nvPicPr>
            <p:cNvPr id="20" name="Picture 2"/>
            <p:cNvPicPr>
              <a:picLocks noChangeAspect="1" noChangeArrowheads="1"/>
            </p:cNvPicPr>
            <p:nvPr/>
          </p:nvPicPr>
          <p:blipFill>
            <a:blip r:embed="rId5"/>
            <a:srcRect/>
            <a:stretch>
              <a:fillRect/>
            </a:stretch>
          </p:blipFill>
          <p:spPr bwMode="auto">
            <a:xfrm>
              <a:off x="3180482" y="3117835"/>
              <a:ext cx="391386" cy="604836"/>
            </a:xfrm>
            <a:prstGeom prst="rect">
              <a:avLst/>
            </a:prstGeom>
            <a:noFill/>
            <a:ln w="9525">
              <a:noFill/>
              <a:miter lim="800000"/>
              <a:headEnd/>
              <a:tailEnd/>
            </a:ln>
            <a:effectLst/>
          </p:spPr>
        </p:pic>
        <p:pic>
          <p:nvPicPr>
            <p:cNvPr id="21" name="Picture 2"/>
            <p:cNvPicPr>
              <a:picLocks noChangeAspect="1" noChangeArrowheads="1"/>
            </p:cNvPicPr>
            <p:nvPr/>
          </p:nvPicPr>
          <p:blipFill>
            <a:blip r:embed="rId5"/>
            <a:srcRect/>
            <a:stretch>
              <a:fillRect/>
            </a:stretch>
          </p:blipFill>
          <p:spPr bwMode="auto">
            <a:xfrm rot="10800000">
              <a:off x="1251656" y="3151167"/>
              <a:ext cx="391386" cy="604836"/>
            </a:xfrm>
            <a:prstGeom prst="rect">
              <a:avLst/>
            </a:prstGeom>
            <a:noFill/>
            <a:ln w="9525">
              <a:noFill/>
              <a:miter lim="800000"/>
              <a:headEnd/>
              <a:tailEnd/>
            </a:ln>
            <a:effectLst/>
          </p:spPr>
        </p:pic>
      </p:gr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down)">
                                      <p:cBhvr>
                                        <p:cTn id="16" dur="500"/>
                                        <p:tgtEl>
                                          <p:spTgt spid="24"/>
                                        </p:tgtEl>
                                      </p:cBhvr>
                                    </p:animEffect>
                                  </p:childTnLst>
                                </p:cTn>
                              </p:par>
                              <p:par>
                                <p:cTn id="17" presetID="22" presetClass="entr" presetSubtype="4"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down)">
                                      <p:cBhvr>
                                        <p:cTn id="19" dur="500"/>
                                        <p:tgtEl>
                                          <p:spTgt spid="23"/>
                                        </p:tgtEl>
                                      </p:cBhvr>
                                    </p:animEffect>
                                  </p:childTnLst>
                                </p:cTn>
                              </p:par>
                              <p:par>
                                <p:cTn id="20" presetID="22" presetClass="entr" presetSubtype="4"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مستطيل مستدير الزوايا 17"/>
          <p:cNvSpPr/>
          <p:nvPr/>
        </p:nvSpPr>
        <p:spPr>
          <a:xfrm>
            <a:off x="1571604" y="2008244"/>
            <a:ext cx="7143800" cy="2571768"/>
          </a:xfrm>
          <a:prstGeom prst="roundRect">
            <a:avLst/>
          </a:prstGeom>
          <a:solidFill>
            <a:srgbClr val="FF66CC">
              <a:alpha val="14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مربع نص 10"/>
          <p:cNvSpPr txBox="1">
            <a:spLocks noChangeArrowheads="1"/>
          </p:cNvSpPr>
          <p:nvPr/>
        </p:nvSpPr>
        <p:spPr bwMode="auto">
          <a:xfrm>
            <a:off x="1785918" y="3222690"/>
            <a:ext cx="6572296" cy="1200329"/>
          </a:xfrm>
          <a:prstGeom prst="rect">
            <a:avLst/>
          </a:prstGeom>
          <a:noFill/>
          <a:ln w="9525">
            <a:noFill/>
            <a:miter lim="800000"/>
            <a:headEnd/>
            <a:tailEnd/>
          </a:ln>
        </p:spPr>
        <p:txBody>
          <a:bodyPr wrap="square">
            <a:spAutoFit/>
          </a:bodyPr>
          <a:lstStyle/>
          <a:p>
            <a:r>
              <a:rPr lang="ar-EG" sz="3600" b="1" dirty="0" smtClean="0">
                <a:solidFill>
                  <a:srgbClr val="FF0066"/>
                </a:solidFill>
                <a:latin typeface="Calibri" pitchFamily="34" charset="0"/>
              </a:rPr>
              <a:t>أيًا </a:t>
            </a:r>
            <a:r>
              <a:rPr lang="ar-EG" sz="3600" b="1" dirty="0">
                <a:solidFill>
                  <a:srgbClr val="FF0066"/>
                </a:solidFill>
                <a:latin typeface="Calibri" pitchFamily="34" charset="0"/>
              </a:rPr>
              <a:t>من الأشكال ( 25- 26- 27) ينال استحساننا؟</a:t>
            </a:r>
            <a:endParaRPr lang="en-US" sz="3600" b="1" dirty="0">
              <a:solidFill>
                <a:srgbClr val="FF0066"/>
              </a:solidFill>
              <a:latin typeface="Calibri" pitchFamily="34" charset="0"/>
            </a:endParaRPr>
          </a:p>
        </p:txBody>
      </p:sp>
      <p:grpSp>
        <p:nvGrpSpPr>
          <p:cNvPr id="13" name="مجموعة 12"/>
          <p:cNvGrpSpPr/>
          <p:nvPr/>
        </p:nvGrpSpPr>
        <p:grpSpPr>
          <a:xfrm>
            <a:off x="5376847" y="1785926"/>
            <a:ext cx="3267119" cy="1079574"/>
            <a:chOff x="5786446" y="-14522"/>
            <a:chExt cx="3267119" cy="1079574"/>
          </a:xfrm>
        </p:grpSpPr>
        <p:grpSp>
          <p:nvGrpSpPr>
            <p:cNvPr id="14" name="مجموعة 13"/>
            <p:cNvGrpSpPr/>
            <p:nvPr/>
          </p:nvGrpSpPr>
          <p:grpSpPr>
            <a:xfrm>
              <a:off x="5786446" y="357166"/>
              <a:ext cx="3000396" cy="707886"/>
              <a:chOff x="5786446" y="357166"/>
              <a:chExt cx="3000396" cy="707886"/>
            </a:xfrm>
          </p:grpSpPr>
          <p:sp>
            <p:nvSpPr>
              <p:cNvPr id="16" name="مستطيل 15"/>
              <p:cNvSpPr/>
              <p:nvPr/>
            </p:nvSpPr>
            <p:spPr>
              <a:xfrm>
                <a:off x="5929322" y="357166"/>
                <a:ext cx="2857520" cy="642942"/>
              </a:xfrm>
              <a:prstGeom prst="rect">
                <a:avLst/>
              </a:prstGeom>
              <a:gradFill flip="none" rotWithShape="1">
                <a:gsLst>
                  <a:gs pos="19000">
                    <a:schemeClr val="bg1"/>
                  </a:gs>
                  <a:gs pos="50000">
                    <a:srgbClr val="C00000">
                      <a:shade val="67500"/>
                      <a:satMod val="115000"/>
                    </a:srgbClr>
                  </a:gs>
                  <a:gs pos="100000">
                    <a:srgbClr val="C00000">
                      <a:shade val="100000"/>
                      <a:satMod val="115000"/>
                    </a:srgbClr>
                  </a:gs>
                </a:gsLst>
                <a:lin ang="5400000" scaled="1"/>
                <a:tileRect/>
              </a:gradFill>
              <a:ln w="38100">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مربع نص 16"/>
              <p:cNvSpPr txBox="1"/>
              <p:nvPr/>
            </p:nvSpPr>
            <p:spPr>
              <a:xfrm>
                <a:off x="5786446" y="357166"/>
                <a:ext cx="2071702" cy="707886"/>
              </a:xfrm>
              <a:prstGeom prst="rect">
                <a:avLst/>
              </a:prstGeom>
              <a:noFill/>
            </p:spPr>
            <p:txBody>
              <a:bodyPr wrap="square" rtlCol="0">
                <a:spAutoFit/>
              </a:bodyPr>
              <a:lstStyle/>
              <a:p>
                <a:r>
                  <a:rPr lang="ar-EG" sz="4000" b="1" dirty="0" smtClean="0">
                    <a:solidFill>
                      <a:schemeClr val="bg1"/>
                    </a:solidFill>
                  </a:rPr>
                  <a:t>نشاط (1):</a:t>
                </a:r>
                <a:endParaRPr lang="en-US" sz="4000" b="1" dirty="0">
                  <a:solidFill>
                    <a:schemeClr val="bg1"/>
                  </a:solidFill>
                </a:endParaRPr>
              </a:p>
            </p:txBody>
          </p:sp>
        </p:grpSp>
        <p:pic>
          <p:nvPicPr>
            <p:cNvPr id="15" name="صورة 14" descr="clipart-color-tube-yellow-7431 (1).png"/>
            <p:cNvPicPr>
              <a:picLocks noChangeAspect="1"/>
            </p:cNvPicPr>
            <p:nvPr/>
          </p:nvPicPr>
          <p:blipFill>
            <a:blip r:embed="rId2"/>
            <a:stretch>
              <a:fillRect/>
            </a:stretch>
          </p:blipFill>
          <p:spPr>
            <a:xfrm rot="19182716">
              <a:off x="7834365" y="-14522"/>
              <a:ext cx="1219200" cy="1036531"/>
            </a:xfrm>
            <a:prstGeom prst="rect">
              <a:avLst/>
            </a:prstGeom>
          </p:spPr>
        </p:pic>
      </p:grpSp>
      <p:sp>
        <p:nvSpPr>
          <p:cNvPr id="9" name="مربع نص 8"/>
          <p:cNvSpPr txBox="1">
            <a:spLocks noChangeArrowheads="1"/>
          </p:cNvSpPr>
          <p:nvPr/>
        </p:nvSpPr>
        <p:spPr bwMode="auto">
          <a:xfrm>
            <a:off x="1643042" y="4871877"/>
            <a:ext cx="6572296" cy="646331"/>
          </a:xfrm>
          <a:prstGeom prst="rect">
            <a:avLst/>
          </a:prstGeom>
          <a:noFill/>
          <a:ln w="9525">
            <a:noFill/>
            <a:miter lim="800000"/>
            <a:headEnd/>
            <a:tailEnd/>
          </a:ln>
        </p:spPr>
        <p:txBody>
          <a:bodyPr wrap="square">
            <a:spAutoFit/>
          </a:bodyPr>
          <a:lstStyle/>
          <a:p>
            <a:r>
              <a:rPr lang="ar-EG" sz="3600" b="1" dirty="0" smtClean="0"/>
              <a:t>الشكل 26؛ لأنه تكوين منظم.</a:t>
            </a:r>
            <a:endParaRPr lang="en-US" sz="3600"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circle(in)">
                                      <p:cBhvr>
                                        <p:cTn id="13" dur="20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1"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مربع نص 2"/>
          <p:cNvSpPr txBox="1"/>
          <p:nvPr/>
        </p:nvSpPr>
        <p:spPr>
          <a:xfrm>
            <a:off x="500034" y="1214422"/>
            <a:ext cx="7572428" cy="4401205"/>
          </a:xfrm>
          <a:prstGeom prst="rect">
            <a:avLst/>
          </a:prstGeom>
          <a:noFill/>
          <a:ln>
            <a:solidFill>
              <a:srgbClr val="FFC000"/>
            </a:solidFill>
          </a:ln>
        </p:spPr>
        <p:txBody>
          <a:bodyPr wrap="square">
            <a:spAutoFit/>
          </a:bodyPr>
          <a:lstStyle/>
          <a:p>
            <a:pPr algn="ctr" fontAlgn="auto">
              <a:spcBef>
                <a:spcPts val="0"/>
              </a:spcBef>
              <a:spcAft>
                <a:spcPts val="0"/>
              </a:spcAft>
              <a:defRPr/>
            </a:pPr>
            <a:r>
              <a:rPr lang="ar-EG" sz="4000" b="1" dirty="0">
                <a:solidFill>
                  <a:schemeClr val="tx2">
                    <a:lumMod val="75000"/>
                  </a:schemeClr>
                </a:solidFill>
                <a:latin typeface="+mn-lt"/>
                <a:cs typeface="+mn-cs"/>
              </a:rPr>
              <a:t>وتتنوع أشكال اللوحات الفنية، إلا أن أكثرها </a:t>
            </a:r>
            <a:r>
              <a:rPr lang="ar-EG" sz="4000" b="1" dirty="0" smtClean="0">
                <a:solidFill>
                  <a:schemeClr val="tx2">
                    <a:lumMod val="75000"/>
                  </a:schemeClr>
                </a:solidFill>
                <a:latin typeface="+mn-lt"/>
                <a:cs typeface="+mn-cs"/>
              </a:rPr>
              <a:t>شيوعًا </a:t>
            </a:r>
            <a:r>
              <a:rPr lang="ar-EG" sz="4000" b="1" dirty="0">
                <a:solidFill>
                  <a:schemeClr val="tx2">
                    <a:lumMod val="75000"/>
                  </a:schemeClr>
                </a:solidFill>
                <a:latin typeface="+mn-lt"/>
                <a:cs typeface="+mn-cs"/>
              </a:rPr>
              <a:t>المستطيل، ويبدأ التكوين فيها عندما نضع أي عنصر من عناصر التكوين على سطح الورقة، ويمكننا الاستفادة من التقسيمات الأفقية والرأسية في توزيع وتنظيم العناصر على مساحة المستطيل، الأشكال</a:t>
            </a:r>
            <a:endParaRPr lang="en-US" sz="4000" b="1" dirty="0">
              <a:solidFill>
                <a:schemeClr val="tx2">
                  <a:lumMod val="75000"/>
                </a:schemeClr>
              </a:solidFill>
              <a:latin typeface="+mn-lt"/>
              <a:cs typeface="+mn-cs"/>
            </a:endParaRPr>
          </a:p>
          <a:p>
            <a:pPr algn="ctr" fontAlgn="auto">
              <a:spcBef>
                <a:spcPts val="0"/>
              </a:spcBef>
              <a:spcAft>
                <a:spcPts val="0"/>
              </a:spcAft>
              <a:defRPr/>
            </a:pPr>
            <a:r>
              <a:rPr lang="ar-EG" sz="4000" b="1" dirty="0">
                <a:solidFill>
                  <a:schemeClr val="tx2">
                    <a:lumMod val="75000"/>
                  </a:schemeClr>
                </a:solidFill>
                <a:latin typeface="+mn-lt"/>
                <a:cs typeface="+mn-cs"/>
              </a:rPr>
              <a:t>(</a:t>
            </a:r>
            <a:r>
              <a:rPr lang="ar-EG" sz="4000" b="1" dirty="0" smtClean="0">
                <a:solidFill>
                  <a:srgbClr val="FF0000"/>
                </a:solidFill>
                <a:latin typeface="+mn-lt"/>
                <a:cs typeface="+mn-cs"/>
              </a:rPr>
              <a:t>28- 29- 30- 31- 32</a:t>
            </a:r>
            <a:r>
              <a:rPr lang="ar-EG" sz="4000" b="1" dirty="0" smtClean="0">
                <a:solidFill>
                  <a:schemeClr val="tx2">
                    <a:lumMod val="75000"/>
                  </a:schemeClr>
                </a:solidFill>
                <a:latin typeface="+mn-lt"/>
                <a:cs typeface="+mn-cs"/>
              </a:rPr>
              <a:t>). </a:t>
            </a:r>
            <a:endParaRPr lang="en-US" sz="4000" b="1" dirty="0">
              <a:solidFill>
                <a:schemeClr val="tx2">
                  <a:lumMod val="75000"/>
                </a:schemeClr>
              </a:solidFill>
              <a:latin typeface="+mn-lt"/>
              <a:cs typeface="+mn-cs"/>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مربع نص 2"/>
          <p:cNvSpPr txBox="1"/>
          <p:nvPr/>
        </p:nvSpPr>
        <p:spPr>
          <a:xfrm>
            <a:off x="3929058" y="1571612"/>
            <a:ext cx="4286280" cy="3416320"/>
          </a:xfrm>
          <a:prstGeom prst="rect">
            <a:avLst/>
          </a:prstGeom>
          <a:noFill/>
          <a:ln>
            <a:solidFill>
              <a:schemeClr val="accent6">
                <a:lumMod val="40000"/>
                <a:lumOff val="60000"/>
              </a:schemeClr>
            </a:solidFill>
          </a:ln>
        </p:spPr>
        <p:txBody>
          <a:bodyPr wrap="square">
            <a:spAutoFit/>
          </a:bodyPr>
          <a:lstStyle/>
          <a:p>
            <a:pPr algn="ctr" fontAlgn="auto">
              <a:spcBef>
                <a:spcPts val="0"/>
              </a:spcBef>
              <a:spcAft>
                <a:spcPts val="0"/>
              </a:spcAft>
              <a:defRPr/>
            </a:pPr>
            <a:r>
              <a:rPr lang="ar-EG" sz="3600" b="1" dirty="0">
                <a:latin typeface="+mn-lt"/>
                <a:cs typeface="+mn-cs"/>
              </a:rPr>
              <a:t>فإذا رسمنا </a:t>
            </a:r>
            <a:r>
              <a:rPr lang="ar-EG" sz="3600" b="1" dirty="0" smtClean="0">
                <a:latin typeface="+mn-lt"/>
                <a:cs typeface="+mn-cs"/>
              </a:rPr>
              <a:t>خطًا </a:t>
            </a:r>
            <a:r>
              <a:rPr lang="ar-EG" sz="3600" b="1" dirty="0">
                <a:latin typeface="+mn-lt"/>
                <a:cs typeface="+mn-cs"/>
              </a:rPr>
              <a:t>ينشأ في الحال شكلان (أ</a:t>
            </a:r>
            <a:r>
              <a:rPr lang="ar-EG" sz="3600" b="1" dirty="0" smtClean="0">
                <a:latin typeface="+mn-lt"/>
                <a:cs typeface="+mn-cs"/>
              </a:rPr>
              <a:t>) في </a:t>
            </a:r>
            <a:r>
              <a:rPr lang="ar-EG" sz="3600" b="1" dirty="0">
                <a:latin typeface="+mn-lt"/>
                <a:cs typeface="+mn-cs"/>
              </a:rPr>
              <a:t>الأعلى، </a:t>
            </a:r>
            <a:r>
              <a:rPr lang="ar-EG" sz="3600" b="1" dirty="0" err="1">
                <a:latin typeface="+mn-lt"/>
                <a:cs typeface="+mn-cs"/>
              </a:rPr>
              <a:t>و</a:t>
            </a:r>
            <a:r>
              <a:rPr lang="ar-EG" sz="3600" b="1" dirty="0">
                <a:latin typeface="+mn-lt"/>
                <a:cs typeface="+mn-cs"/>
              </a:rPr>
              <a:t>(ب</a:t>
            </a:r>
            <a:r>
              <a:rPr lang="ar-EG" sz="3600" b="1" dirty="0" smtClean="0">
                <a:latin typeface="+mn-lt"/>
                <a:cs typeface="+mn-cs"/>
              </a:rPr>
              <a:t>) في </a:t>
            </a:r>
            <a:r>
              <a:rPr lang="ar-EG" sz="3600" b="1" dirty="0">
                <a:latin typeface="+mn-lt"/>
                <a:cs typeface="+mn-cs"/>
              </a:rPr>
              <a:t>الأسفل، </a:t>
            </a:r>
            <a:r>
              <a:rPr lang="ar-EG" sz="3600" b="1" dirty="0" smtClean="0">
                <a:latin typeface="+mn-lt"/>
                <a:cs typeface="+mn-cs"/>
              </a:rPr>
              <a:t/>
            </a:r>
            <a:br>
              <a:rPr lang="ar-EG" sz="3600" b="1" dirty="0" smtClean="0">
                <a:latin typeface="+mn-lt"/>
                <a:cs typeface="+mn-cs"/>
              </a:rPr>
            </a:br>
            <a:r>
              <a:rPr lang="ar-EG" sz="3600" b="1" dirty="0" smtClean="0">
                <a:latin typeface="+mn-lt"/>
                <a:cs typeface="+mn-cs"/>
              </a:rPr>
              <a:t>فيقسم </a:t>
            </a:r>
            <a:r>
              <a:rPr lang="ar-EG" sz="3600" b="1" dirty="0">
                <a:latin typeface="+mn-lt"/>
                <a:cs typeface="+mn-cs"/>
              </a:rPr>
              <a:t>هذا الخط المستطيل ولا يريح النظر، </a:t>
            </a:r>
            <a:r>
              <a:rPr lang="ar-EG" sz="3600" b="1" dirty="0" smtClean="0">
                <a:latin typeface="+mn-lt"/>
                <a:cs typeface="+mn-cs"/>
              </a:rPr>
              <a:t/>
            </a:r>
            <a:br>
              <a:rPr lang="ar-EG" sz="3600" b="1" dirty="0" smtClean="0">
                <a:latin typeface="+mn-lt"/>
                <a:cs typeface="+mn-cs"/>
              </a:rPr>
            </a:br>
            <a:r>
              <a:rPr lang="ar-EG" sz="3600" b="1" dirty="0" smtClean="0">
                <a:latin typeface="+mn-lt"/>
                <a:cs typeface="+mn-cs"/>
              </a:rPr>
              <a:t>الشكل (</a:t>
            </a:r>
            <a:r>
              <a:rPr lang="ar-EG" sz="3600" b="1" dirty="0">
                <a:latin typeface="+mn-lt"/>
                <a:cs typeface="+mn-cs"/>
              </a:rPr>
              <a:t>28</a:t>
            </a:r>
            <a:r>
              <a:rPr lang="ar-EG" sz="3600" b="1" dirty="0" smtClean="0">
                <a:latin typeface="+mn-lt"/>
                <a:cs typeface="+mn-cs"/>
              </a:rPr>
              <a:t>). </a:t>
            </a:r>
            <a:endParaRPr lang="en-US" sz="3600" b="1" dirty="0">
              <a:latin typeface="+mn-lt"/>
              <a:cs typeface="+mn-cs"/>
            </a:endParaRPr>
          </a:p>
        </p:txBody>
      </p:sp>
      <p:sp>
        <p:nvSpPr>
          <p:cNvPr id="4" name="مستطيل 3"/>
          <p:cNvSpPr/>
          <p:nvPr/>
        </p:nvSpPr>
        <p:spPr>
          <a:xfrm>
            <a:off x="142844" y="2571744"/>
            <a:ext cx="3500462" cy="18573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a:p>
        </p:txBody>
      </p:sp>
      <p:cxnSp>
        <p:nvCxnSpPr>
          <p:cNvPr id="6" name="رابط مستقيم 5"/>
          <p:cNvCxnSpPr>
            <a:stCxn id="4" idx="3"/>
            <a:endCxn id="4" idx="1"/>
          </p:cNvCxnSpPr>
          <p:nvPr/>
        </p:nvCxnSpPr>
        <p:spPr>
          <a:xfrm flipH="1">
            <a:off x="142844" y="3500432"/>
            <a:ext cx="3500462" cy="1588"/>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8" name="مربع نص 7"/>
          <p:cNvSpPr txBox="1">
            <a:spLocks noChangeArrowheads="1"/>
          </p:cNvSpPr>
          <p:nvPr/>
        </p:nvSpPr>
        <p:spPr bwMode="auto">
          <a:xfrm>
            <a:off x="1571604" y="2571744"/>
            <a:ext cx="785812" cy="830262"/>
          </a:xfrm>
          <a:prstGeom prst="rect">
            <a:avLst/>
          </a:prstGeom>
          <a:noFill/>
          <a:ln w="9525">
            <a:noFill/>
            <a:miter lim="800000"/>
            <a:headEnd/>
            <a:tailEnd/>
          </a:ln>
        </p:spPr>
        <p:txBody>
          <a:bodyPr>
            <a:spAutoFit/>
          </a:bodyPr>
          <a:lstStyle/>
          <a:p>
            <a:r>
              <a:rPr lang="ar-EG" sz="4800" b="1" dirty="0">
                <a:latin typeface="Calibri" pitchFamily="34" charset="0"/>
              </a:rPr>
              <a:t>(أ)</a:t>
            </a:r>
            <a:endParaRPr lang="en-US" sz="4800" b="1" dirty="0">
              <a:latin typeface="Calibri" pitchFamily="34" charset="0"/>
            </a:endParaRPr>
          </a:p>
        </p:txBody>
      </p:sp>
      <p:sp>
        <p:nvSpPr>
          <p:cNvPr id="9" name="مربع نص 8"/>
          <p:cNvSpPr txBox="1">
            <a:spLocks noChangeArrowheads="1"/>
          </p:cNvSpPr>
          <p:nvPr/>
        </p:nvSpPr>
        <p:spPr bwMode="auto">
          <a:xfrm>
            <a:off x="1357290" y="3571876"/>
            <a:ext cx="1214437" cy="830263"/>
          </a:xfrm>
          <a:prstGeom prst="rect">
            <a:avLst/>
          </a:prstGeom>
          <a:noFill/>
          <a:ln w="9525">
            <a:noFill/>
            <a:miter lim="800000"/>
            <a:headEnd/>
            <a:tailEnd/>
          </a:ln>
        </p:spPr>
        <p:txBody>
          <a:bodyPr>
            <a:spAutoFit/>
          </a:bodyPr>
          <a:lstStyle/>
          <a:p>
            <a:r>
              <a:rPr lang="ar-EG" sz="4800" b="1" dirty="0">
                <a:latin typeface="Calibri" pitchFamily="34" charset="0"/>
              </a:rPr>
              <a:t>(ب)</a:t>
            </a:r>
            <a:endParaRPr lang="en-US" sz="4800" b="1" dirty="0">
              <a:latin typeface="Calibri" pitchFamily="34" charset="0"/>
            </a:endParaRPr>
          </a:p>
        </p:txBody>
      </p:sp>
      <p:grpSp>
        <p:nvGrpSpPr>
          <p:cNvPr id="18" name="مجموعة 17"/>
          <p:cNvGrpSpPr/>
          <p:nvPr/>
        </p:nvGrpSpPr>
        <p:grpSpPr>
          <a:xfrm>
            <a:off x="714348" y="4582441"/>
            <a:ext cx="2428892" cy="638168"/>
            <a:chOff x="6357950" y="3038478"/>
            <a:chExt cx="2428892" cy="638168"/>
          </a:xfrm>
        </p:grpSpPr>
        <p:sp>
          <p:nvSpPr>
            <p:cNvPr id="19" name="مربع نص 18"/>
            <p:cNvSpPr txBox="1"/>
            <p:nvPr/>
          </p:nvSpPr>
          <p:spPr>
            <a:xfrm>
              <a:off x="6357950" y="3143248"/>
              <a:ext cx="2428892" cy="523220"/>
            </a:xfrm>
            <a:prstGeom prst="rect">
              <a:avLst/>
            </a:prstGeom>
            <a:noFill/>
            <a:ln>
              <a:noFill/>
            </a:ln>
            <a:effectLst/>
            <a:scene3d>
              <a:camera prst="orthographicFront">
                <a:rot lat="0" lon="0" rev="0"/>
              </a:camera>
              <a:lightRig rig="contrasting" dir="t">
                <a:rot lat="0" lon="0" rev="7800000"/>
              </a:lightRig>
            </a:scene3d>
            <a:sp3d>
              <a:bevelT w="139700" h="139700"/>
            </a:sp3d>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auto">
                <a:spcBef>
                  <a:spcPts val="0"/>
                </a:spcBef>
                <a:spcAft>
                  <a:spcPts val="0"/>
                </a:spcAft>
                <a:defRPr/>
              </a:pPr>
              <a:r>
                <a:rPr lang="ar-EG" sz="2800" b="1" dirty="0" smtClean="0"/>
                <a:t>الشكل (28)</a:t>
              </a:r>
              <a:endParaRPr lang="ar-EG" sz="2800" b="1" dirty="0"/>
            </a:p>
          </p:txBody>
        </p:sp>
        <p:pic>
          <p:nvPicPr>
            <p:cNvPr id="20" name="Picture 2"/>
            <p:cNvPicPr>
              <a:picLocks noChangeAspect="1" noChangeArrowheads="1"/>
            </p:cNvPicPr>
            <p:nvPr/>
          </p:nvPicPr>
          <p:blipFill>
            <a:blip r:embed="rId3"/>
            <a:srcRect/>
            <a:stretch>
              <a:fillRect/>
            </a:stretch>
          </p:blipFill>
          <p:spPr bwMode="auto">
            <a:xfrm>
              <a:off x="8358214" y="3038478"/>
              <a:ext cx="391386" cy="604836"/>
            </a:xfrm>
            <a:prstGeom prst="rect">
              <a:avLst/>
            </a:prstGeom>
            <a:noFill/>
            <a:ln w="9525">
              <a:noFill/>
              <a:miter lim="800000"/>
              <a:headEnd/>
              <a:tailEnd/>
            </a:ln>
            <a:effectLst/>
          </p:spPr>
        </p:pic>
        <p:pic>
          <p:nvPicPr>
            <p:cNvPr id="21" name="Picture 2"/>
            <p:cNvPicPr>
              <a:picLocks noChangeAspect="1" noChangeArrowheads="1"/>
            </p:cNvPicPr>
            <p:nvPr/>
          </p:nvPicPr>
          <p:blipFill>
            <a:blip r:embed="rId3"/>
            <a:srcRect/>
            <a:stretch>
              <a:fillRect/>
            </a:stretch>
          </p:blipFill>
          <p:spPr bwMode="auto">
            <a:xfrm rot="10800000">
              <a:off x="6429388" y="3071810"/>
              <a:ext cx="391386" cy="604836"/>
            </a:xfrm>
            <a:prstGeom prst="rect">
              <a:avLst/>
            </a:prstGeom>
            <a:noFill/>
            <a:ln w="9525">
              <a:noFill/>
              <a:miter lim="800000"/>
              <a:headEnd/>
              <a:tailEnd/>
            </a:ln>
            <a:effectLst/>
          </p:spPr>
        </p:pic>
      </p:gr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مربع نص 2"/>
          <p:cNvSpPr txBox="1"/>
          <p:nvPr/>
        </p:nvSpPr>
        <p:spPr>
          <a:xfrm>
            <a:off x="4143372" y="1357298"/>
            <a:ext cx="3786214" cy="5078313"/>
          </a:xfrm>
          <a:prstGeom prst="rect">
            <a:avLst/>
          </a:prstGeom>
          <a:noFill/>
          <a:ln>
            <a:solidFill>
              <a:schemeClr val="accent6">
                <a:lumMod val="40000"/>
                <a:lumOff val="60000"/>
              </a:schemeClr>
            </a:solidFill>
          </a:ln>
        </p:spPr>
        <p:txBody>
          <a:bodyPr wrap="square">
            <a:spAutoFit/>
          </a:bodyPr>
          <a:lstStyle/>
          <a:p>
            <a:r>
              <a:rPr lang="ar-EG" sz="3600" b="1" dirty="0" smtClean="0">
                <a:latin typeface="Calibri" pitchFamily="34" charset="0"/>
              </a:rPr>
              <a:t>وإذا وضعنا الخط على مسافات متباعدة وغير متناسبة بحيث تصبح المساحة في شكل (أ) كبيرة جدًا بالنسبة لشكل (ب) فإن التوزيع المساحي يصبح غير مريح للنظر، شكل (29).</a:t>
            </a:r>
            <a:endParaRPr lang="en-US" sz="3600" b="1" dirty="0">
              <a:latin typeface="Calibri" pitchFamily="34" charset="0"/>
            </a:endParaRPr>
          </a:p>
        </p:txBody>
      </p:sp>
      <p:grpSp>
        <p:nvGrpSpPr>
          <p:cNvPr id="2" name="مجموعة 17"/>
          <p:cNvGrpSpPr/>
          <p:nvPr/>
        </p:nvGrpSpPr>
        <p:grpSpPr>
          <a:xfrm>
            <a:off x="928662" y="5072074"/>
            <a:ext cx="2428892" cy="638168"/>
            <a:chOff x="6357950" y="3038478"/>
            <a:chExt cx="2428892" cy="638168"/>
          </a:xfrm>
        </p:grpSpPr>
        <p:sp>
          <p:nvSpPr>
            <p:cNvPr id="19" name="مربع نص 18"/>
            <p:cNvSpPr txBox="1"/>
            <p:nvPr/>
          </p:nvSpPr>
          <p:spPr>
            <a:xfrm>
              <a:off x="6357950" y="3086762"/>
              <a:ext cx="2428892" cy="523220"/>
            </a:xfrm>
            <a:prstGeom prst="rect">
              <a:avLst/>
            </a:prstGeom>
            <a:noFill/>
            <a:ln>
              <a:noFill/>
            </a:ln>
            <a:effectLst/>
            <a:scene3d>
              <a:camera prst="orthographicFront">
                <a:rot lat="0" lon="0" rev="0"/>
              </a:camera>
              <a:lightRig rig="contrasting" dir="t">
                <a:rot lat="0" lon="0" rev="7800000"/>
              </a:lightRig>
            </a:scene3d>
            <a:sp3d>
              <a:bevelT w="139700" h="139700"/>
            </a:sp3d>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auto">
                <a:spcBef>
                  <a:spcPts val="0"/>
                </a:spcBef>
                <a:spcAft>
                  <a:spcPts val="0"/>
                </a:spcAft>
                <a:defRPr/>
              </a:pPr>
              <a:r>
                <a:rPr lang="ar-EG" sz="2800" b="1" dirty="0" smtClean="0"/>
                <a:t>الشكل (29)</a:t>
              </a:r>
              <a:endParaRPr lang="ar-EG" sz="2800" b="1" dirty="0"/>
            </a:p>
          </p:txBody>
        </p:sp>
        <p:pic>
          <p:nvPicPr>
            <p:cNvPr id="20" name="Picture 2"/>
            <p:cNvPicPr>
              <a:picLocks noChangeAspect="1" noChangeArrowheads="1"/>
            </p:cNvPicPr>
            <p:nvPr/>
          </p:nvPicPr>
          <p:blipFill>
            <a:blip r:embed="rId3"/>
            <a:srcRect/>
            <a:stretch>
              <a:fillRect/>
            </a:stretch>
          </p:blipFill>
          <p:spPr bwMode="auto">
            <a:xfrm>
              <a:off x="8358214" y="3038478"/>
              <a:ext cx="391386" cy="604836"/>
            </a:xfrm>
            <a:prstGeom prst="rect">
              <a:avLst/>
            </a:prstGeom>
            <a:noFill/>
            <a:ln w="9525">
              <a:noFill/>
              <a:miter lim="800000"/>
              <a:headEnd/>
              <a:tailEnd/>
            </a:ln>
            <a:effectLst/>
          </p:spPr>
        </p:pic>
        <p:pic>
          <p:nvPicPr>
            <p:cNvPr id="21" name="Picture 2"/>
            <p:cNvPicPr>
              <a:picLocks noChangeAspect="1" noChangeArrowheads="1"/>
            </p:cNvPicPr>
            <p:nvPr/>
          </p:nvPicPr>
          <p:blipFill>
            <a:blip r:embed="rId3"/>
            <a:srcRect/>
            <a:stretch>
              <a:fillRect/>
            </a:stretch>
          </p:blipFill>
          <p:spPr bwMode="auto">
            <a:xfrm rot="10800000">
              <a:off x="6429388" y="3071810"/>
              <a:ext cx="391386" cy="604836"/>
            </a:xfrm>
            <a:prstGeom prst="rect">
              <a:avLst/>
            </a:prstGeom>
            <a:noFill/>
            <a:ln w="9525">
              <a:noFill/>
              <a:miter lim="800000"/>
              <a:headEnd/>
              <a:tailEnd/>
            </a:ln>
            <a:effectLst/>
          </p:spPr>
        </p:pic>
      </p:grpSp>
      <p:sp>
        <p:nvSpPr>
          <p:cNvPr id="12" name="مستطيل 11"/>
          <p:cNvSpPr/>
          <p:nvPr/>
        </p:nvSpPr>
        <p:spPr>
          <a:xfrm>
            <a:off x="-31" y="1857385"/>
            <a:ext cx="4143404" cy="28575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a:p>
        </p:txBody>
      </p:sp>
      <p:sp>
        <p:nvSpPr>
          <p:cNvPr id="13" name="مربع نص 12"/>
          <p:cNvSpPr txBox="1">
            <a:spLocks noChangeArrowheads="1"/>
          </p:cNvSpPr>
          <p:nvPr/>
        </p:nvSpPr>
        <p:spPr bwMode="auto">
          <a:xfrm>
            <a:off x="1285852" y="2143116"/>
            <a:ext cx="1262060" cy="830997"/>
          </a:xfrm>
          <a:prstGeom prst="rect">
            <a:avLst/>
          </a:prstGeom>
          <a:noFill/>
          <a:ln w="9525">
            <a:noFill/>
            <a:miter lim="800000"/>
            <a:headEnd/>
            <a:tailEnd/>
          </a:ln>
        </p:spPr>
        <p:txBody>
          <a:bodyPr wrap="square">
            <a:spAutoFit/>
          </a:bodyPr>
          <a:lstStyle/>
          <a:p>
            <a:r>
              <a:rPr lang="ar-EG" sz="4800" b="1" dirty="0">
                <a:latin typeface="Calibri" pitchFamily="34" charset="0"/>
              </a:rPr>
              <a:t>(أ)</a:t>
            </a:r>
            <a:endParaRPr lang="en-US" sz="4800" b="1" dirty="0">
              <a:latin typeface="Calibri" pitchFamily="34" charset="0"/>
            </a:endParaRPr>
          </a:p>
        </p:txBody>
      </p:sp>
      <p:sp>
        <p:nvSpPr>
          <p:cNvPr id="14" name="مربع نص 13"/>
          <p:cNvSpPr txBox="1">
            <a:spLocks noChangeArrowheads="1"/>
          </p:cNvSpPr>
          <p:nvPr/>
        </p:nvSpPr>
        <p:spPr bwMode="auto">
          <a:xfrm>
            <a:off x="1571604" y="3786190"/>
            <a:ext cx="1067241" cy="830262"/>
          </a:xfrm>
          <a:prstGeom prst="rect">
            <a:avLst/>
          </a:prstGeom>
          <a:noFill/>
          <a:ln w="9525">
            <a:noFill/>
            <a:miter lim="800000"/>
            <a:headEnd/>
            <a:tailEnd/>
          </a:ln>
        </p:spPr>
        <p:txBody>
          <a:bodyPr wrap="square">
            <a:spAutoFit/>
          </a:bodyPr>
          <a:lstStyle/>
          <a:p>
            <a:r>
              <a:rPr lang="ar-EG" sz="4800" b="1" dirty="0">
                <a:latin typeface="Calibri" pitchFamily="34" charset="0"/>
              </a:rPr>
              <a:t>(ب)</a:t>
            </a:r>
            <a:endParaRPr lang="en-US" sz="4800" b="1" dirty="0">
              <a:latin typeface="Calibri" pitchFamily="34" charset="0"/>
            </a:endParaRPr>
          </a:p>
        </p:txBody>
      </p:sp>
      <p:cxnSp>
        <p:nvCxnSpPr>
          <p:cNvPr id="15" name="رابط مستقيم 14"/>
          <p:cNvCxnSpPr/>
          <p:nvPr/>
        </p:nvCxnSpPr>
        <p:spPr>
          <a:xfrm rot="10800000">
            <a:off x="0" y="3714752"/>
            <a:ext cx="4143372" cy="1588"/>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ircle(in)">
                                      <p:cBhvr>
                                        <p:cTn id="16" dur="2000"/>
                                        <p:tgtEl>
                                          <p:spTgt spid="13"/>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par>
                                <p:cTn id="20" presetID="6" presetClass="entr" presetSubtype="16"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in)">
                                      <p:cBhvr>
                                        <p:cTn id="2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a:spLocks noChangeArrowheads="1"/>
          </p:cNvSpPr>
          <p:nvPr/>
        </p:nvSpPr>
        <p:spPr bwMode="auto">
          <a:xfrm>
            <a:off x="4286248" y="1142984"/>
            <a:ext cx="4429130" cy="4401205"/>
          </a:xfrm>
          <a:prstGeom prst="rect">
            <a:avLst/>
          </a:prstGeom>
          <a:noFill/>
          <a:ln w="9525">
            <a:solidFill>
              <a:schemeClr val="accent6">
                <a:lumMod val="40000"/>
                <a:lumOff val="60000"/>
              </a:schemeClr>
            </a:solidFill>
            <a:miter lim="800000"/>
            <a:headEnd/>
            <a:tailEnd/>
          </a:ln>
        </p:spPr>
        <p:txBody>
          <a:bodyPr wrap="square">
            <a:spAutoFit/>
          </a:bodyPr>
          <a:lstStyle/>
          <a:p>
            <a:pPr algn="ctr"/>
            <a:r>
              <a:rPr lang="ar-EG" sz="4000" b="1" dirty="0">
                <a:latin typeface="Calibri" pitchFamily="34" charset="0"/>
              </a:rPr>
              <a:t>وإذا حركنا الخط في موقع أدنى من منتصف المستطيل بحيث يكون هناك تناسب يساوي الثلث إلى الثلثين فإنه ينشأ لدينا </a:t>
            </a:r>
            <a:r>
              <a:rPr lang="ar-EG" sz="4000" b="1" dirty="0" smtClean="0">
                <a:latin typeface="Calibri" pitchFamily="34" charset="0"/>
              </a:rPr>
              <a:t>توزيعٌ أفضلُ </a:t>
            </a:r>
            <a:r>
              <a:rPr lang="ar-EG" sz="4000" b="1" dirty="0">
                <a:latin typeface="Calibri" pitchFamily="34" charset="0"/>
              </a:rPr>
              <a:t>للمساحة، </a:t>
            </a:r>
            <a:r>
              <a:rPr lang="ar-EG" sz="4000" b="1" dirty="0" smtClean="0">
                <a:latin typeface="Calibri" pitchFamily="34" charset="0"/>
              </a:rPr>
              <a:t>الشكل (</a:t>
            </a:r>
            <a:r>
              <a:rPr lang="ar-EG" sz="4000" b="1" dirty="0">
                <a:latin typeface="Calibri" pitchFamily="34" charset="0"/>
              </a:rPr>
              <a:t>30</a:t>
            </a:r>
            <a:r>
              <a:rPr lang="ar-EG" sz="4000" b="1" dirty="0" smtClean="0">
                <a:latin typeface="Calibri" pitchFamily="34" charset="0"/>
              </a:rPr>
              <a:t>).</a:t>
            </a:r>
            <a:endParaRPr lang="en-US" sz="4000" b="1" dirty="0">
              <a:latin typeface="Calibri" pitchFamily="34" charset="0"/>
            </a:endParaRPr>
          </a:p>
        </p:txBody>
      </p:sp>
      <p:sp>
        <p:nvSpPr>
          <p:cNvPr id="4" name="مستطيل 3"/>
          <p:cNvSpPr/>
          <p:nvPr/>
        </p:nvSpPr>
        <p:spPr>
          <a:xfrm>
            <a:off x="71421" y="2357446"/>
            <a:ext cx="3929075" cy="235743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a:p>
        </p:txBody>
      </p:sp>
      <p:sp>
        <p:nvSpPr>
          <p:cNvPr id="5" name="مربع نص 4"/>
          <p:cNvSpPr txBox="1">
            <a:spLocks noChangeArrowheads="1"/>
          </p:cNvSpPr>
          <p:nvPr/>
        </p:nvSpPr>
        <p:spPr bwMode="auto">
          <a:xfrm>
            <a:off x="1857358" y="2813059"/>
            <a:ext cx="785813" cy="830262"/>
          </a:xfrm>
          <a:prstGeom prst="rect">
            <a:avLst/>
          </a:prstGeom>
          <a:noFill/>
          <a:ln w="9525">
            <a:noFill/>
            <a:miter lim="800000"/>
            <a:headEnd/>
            <a:tailEnd/>
          </a:ln>
        </p:spPr>
        <p:txBody>
          <a:bodyPr>
            <a:spAutoFit/>
          </a:bodyPr>
          <a:lstStyle/>
          <a:p>
            <a:r>
              <a:rPr lang="ar-EG" sz="4800" b="1" dirty="0">
                <a:latin typeface="Calibri" pitchFamily="34" charset="0"/>
              </a:rPr>
              <a:t>(أ)</a:t>
            </a:r>
            <a:endParaRPr lang="en-US" sz="4800" b="1" dirty="0">
              <a:latin typeface="Calibri" pitchFamily="34" charset="0"/>
            </a:endParaRPr>
          </a:p>
        </p:txBody>
      </p:sp>
      <p:sp>
        <p:nvSpPr>
          <p:cNvPr id="6" name="مربع نص 5"/>
          <p:cNvSpPr txBox="1">
            <a:spLocks noChangeArrowheads="1"/>
          </p:cNvSpPr>
          <p:nvPr/>
        </p:nvSpPr>
        <p:spPr bwMode="auto">
          <a:xfrm>
            <a:off x="1643046" y="3813184"/>
            <a:ext cx="1214437" cy="830262"/>
          </a:xfrm>
          <a:prstGeom prst="rect">
            <a:avLst/>
          </a:prstGeom>
          <a:noFill/>
          <a:ln w="9525">
            <a:noFill/>
            <a:miter lim="800000"/>
            <a:headEnd/>
            <a:tailEnd/>
          </a:ln>
        </p:spPr>
        <p:txBody>
          <a:bodyPr>
            <a:spAutoFit/>
          </a:bodyPr>
          <a:lstStyle/>
          <a:p>
            <a:r>
              <a:rPr lang="ar-EG" sz="4800" b="1">
                <a:latin typeface="Calibri" pitchFamily="34" charset="0"/>
              </a:rPr>
              <a:t>(ب)</a:t>
            </a:r>
            <a:endParaRPr lang="en-US" sz="4800" b="1">
              <a:latin typeface="Calibri" pitchFamily="34" charset="0"/>
            </a:endParaRPr>
          </a:p>
        </p:txBody>
      </p:sp>
      <p:cxnSp>
        <p:nvCxnSpPr>
          <p:cNvPr id="7" name="رابط مستقيم 6"/>
          <p:cNvCxnSpPr/>
          <p:nvPr/>
        </p:nvCxnSpPr>
        <p:spPr>
          <a:xfrm rot="10800000">
            <a:off x="71422" y="3929072"/>
            <a:ext cx="3786198" cy="11"/>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مجموعة 17"/>
          <p:cNvGrpSpPr/>
          <p:nvPr/>
        </p:nvGrpSpPr>
        <p:grpSpPr>
          <a:xfrm>
            <a:off x="928662" y="5072074"/>
            <a:ext cx="2428892" cy="638168"/>
            <a:chOff x="6357950" y="3038478"/>
            <a:chExt cx="2428892" cy="638168"/>
          </a:xfrm>
        </p:grpSpPr>
        <p:sp>
          <p:nvSpPr>
            <p:cNvPr id="9" name="مربع نص 8"/>
            <p:cNvSpPr txBox="1"/>
            <p:nvPr/>
          </p:nvSpPr>
          <p:spPr>
            <a:xfrm>
              <a:off x="6357950" y="3086762"/>
              <a:ext cx="2428892" cy="523220"/>
            </a:xfrm>
            <a:prstGeom prst="rect">
              <a:avLst/>
            </a:prstGeom>
            <a:noFill/>
            <a:ln>
              <a:noFill/>
            </a:ln>
            <a:effectLst/>
            <a:scene3d>
              <a:camera prst="orthographicFront">
                <a:rot lat="0" lon="0" rev="0"/>
              </a:camera>
              <a:lightRig rig="contrasting" dir="t">
                <a:rot lat="0" lon="0" rev="7800000"/>
              </a:lightRig>
            </a:scene3d>
            <a:sp3d>
              <a:bevelT w="139700" h="139700"/>
            </a:sp3d>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auto">
                <a:spcBef>
                  <a:spcPts val="0"/>
                </a:spcBef>
                <a:spcAft>
                  <a:spcPts val="0"/>
                </a:spcAft>
                <a:defRPr/>
              </a:pPr>
              <a:r>
                <a:rPr lang="ar-EG" sz="2800" b="1" dirty="0" smtClean="0"/>
                <a:t>الشكل (30)</a:t>
              </a:r>
              <a:endParaRPr lang="ar-EG" sz="2800" b="1" dirty="0"/>
            </a:p>
          </p:txBody>
        </p:sp>
        <p:pic>
          <p:nvPicPr>
            <p:cNvPr id="10" name="Picture 2"/>
            <p:cNvPicPr>
              <a:picLocks noChangeAspect="1" noChangeArrowheads="1"/>
            </p:cNvPicPr>
            <p:nvPr/>
          </p:nvPicPr>
          <p:blipFill>
            <a:blip r:embed="rId2"/>
            <a:srcRect/>
            <a:stretch>
              <a:fillRect/>
            </a:stretch>
          </p:blipFill>
          <p:spPr bwMode="auto">
            <a:xfrm>
              <a:off x="8358214" y="3038478"/>
              <a:ext cx="391386" cy="604836"/>
            </a:xfrm>
            <a:prstGeom prst="rect">
              <a:avLst/>
            </a:prstGeom>
            <a:noFill/>
            <a:ln w="9525">
              <a:noFill/>
              <a:miter lim="800000"/>
              <a:headEnd/>
              <a:tailEnd/>
            </a:ln>
            <a:effectLst/>
          </p:spPr>
        </p:pic>
        <p:pic>
          <p:nvPicPr>
            <p:cNvPr id="11" name="Picture 2"/>
            <p:cNvPicPr>
              <a:picLocks noChangeAspect="1" noChangeArrowheads="1"/>
            </p:cNvPicPr>
            <p:nvPr/>
          </p:nvPicPr>
          <p:blipFill>
            <a:blip r:embed="rId2"/>
            <a:srcRect/>
            <a:stretch>
              <a:fillRect/>
            </a:stretch>
          </p:blipFill>
          <p:spPr bwMode="auto">
            <a:xfrm rot="10800000">
              <a:off x="6429388" y="3071810"/>
              <a:ext cx="391386" cy="604836"/>
            </a:xfrm>
            <a:prstGeom prst="rect">
              <a:avLst/>
            </a:prstGeom>
            <a:noFill/>
            <a:ln w="9525">
              <a:noFill/>
              <a:miter lim="800000"/>
              <a:headEnd/>
              <a:tailEnd/>
            </a:ln>
            <a:effectLst/>
          </p:spPr>
        </p:pic>
      </p:gr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par>
                                <p:cTn id="17" presetID="2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par>
                                <p:cTn id="20" presetID="22" presetClass="entr" presetSubtype="4"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3584</TotalTime>
  <Words>837</Words>
  <Application>Microsoft Office PowerPoint</Application>
  <PresentationFormat>عرض على الشاشة (3:4)‏</PresentationFormat>
  <Paragraphs>88</Paragraphs>
  <Slides>30</Slides>
  <Notes>0</Notes>
  <HiddenSlides>0</HiddenSlides>
  <MMClips>0</MMClips>
  <ScaleCrop>false</ScaleCrop>
  <HeadingPairs>
    <vt:vector size="4" baseType="variant">
      <vt:variant>
        <vt:lpstr>نسق</vt:lpstr>
      </vt:variant>
      <vt:variant>
        <vt:i4>1</vt:i4>
      </vt:variant>
      <vt:variant>
        <vt:lpstr>عناوين الشرائح</vt:lpstr>
      </vt:variant>
      <vt:variant>
        <vt:i4>30</vt:i4>
      </vt:variant>
    </vt:vector>
  </HeadingPairs>
  <TitlesOfParts>
    <vt:vector size="31" baseType="lpstr">
      <vt:lpstr>انقلاب</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تربية فنية - الصف الرابع الابتدائي - الفصل الدراسي الأول</dc:title>
  <dc:subject>3- مباديء التكوين الفني</dc:subject>
  <dc:creator>زاد المعلم</dc:creator>
  <cp:keywords>زاد المعلم</cp:keywords>
  <cp:lastModifiedBy>ZAD</cp:lastModifiedBy>
  <cp:revision>259</cp:revision>
  <dcterms:modified xsi:type="dcterms:W3CDTF">2018-02-03T05:24:37Z</dcterms:modified>
</cp:coreProperties>
</file>