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28" r:id="rId1"/>
  </p:sldMasterIdLst>
  <p:sldIdLst>
    <p:sldId id="269" r:id="rId2"/>
    <p:sldId id="256" r:id="rId3"/>
    <p:sldId id="317" r:id="rId4"/>
    <p:sldId id="281" r:id="rId5"/>
    <p:sldId id="282" r:id="rId6"/>
    <p:sldId id="258" r:id="rId7"/>
    <p:sldId id="259" r:id="rId8"/>
    <p:sldId id="302" r:id="rId9"/>
    <p:sldId id="297" r:id="rId10"/>
    <p:sldId id="298" r:id="rId11"/>
    <p:sldId id="299" r:id="rId12"/>
    <p:sldId id="303" r:id="rId13"/>
    <p:sldId id="261" r:id="rId14"/>
    <p:sldId id="285" r:id="rId15"/>
    <p:sldId id="284" r:id="rId16"/>
    <p:sldId id="318" r:id="rId17"/>
    <p:sldId id="319" r:id="rId18"/>
    <p:sldId id="320" r:id="rId19"/>
    <p:sldId id="307" r:id="rId20"/>
    <p:sldId id="304" r:id="rId21"/>
    <p:sldId id="273" r:id="rId22"/>
    <p:sldId id="314" r:id="rId23"/>
    <p:sldId id="315" r:id="rId24"/>
    <p:sldId id="311" r:id="rId25"/>
    <p:sldId id="324" r:id="rId26"/>
    <p:sldId id="323" r:id="rId27"/>
    <p:sldId id="321" r:id="rId28"/>
    <p:sldId id="287" r:id="rId29"/>
    <p:sldId id="265" r:id="rId30"/>
    <p:sldId id="325" r:id="rId31"/>
    <p:sldId id="276" r:id="rId32"/>
    <p:sldId id="290" r:id="rId33"/>
    <p:sldId id="267" r:id="rId34"/>
    <p:sldId id="306" r:id="rId35"/>
    <p:sldId id="268" r:id="rId36"/>
    <p:sldId id="316" r:id="rId3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10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82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871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2419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1640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66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96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2377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587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534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374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845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3500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606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604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0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98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6DAB913-2931-4FCE-B206-151CD2123369}" type="datetimeFigureOut">
              <a:rPr lang="ar-SA" smtClean="0"/>
              <a:pPr/>
              <a:t>05/12/42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298B8-5BED-4D32-B510-A390786EFA7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8938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l" defTabSz="457207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6" indent="-342906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r" defTabSz="457207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r" defTabSz="45720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FFOutput\&#1575;&#1604;&#1587;&#1604;&#1575;&#1587;&#1604;%20&#1608;&#1575;&#1604;&#1588;&#1576;&#1603;&#1575;&#1578;%20&#1575;&#1604;&#1594;&#1584;&#1575;&#1574;&#1610;&#1577;.wmv" TargetMode="Externa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1_Qudsst_93cb77da4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15436" cy="6286544"/>
          </a:xfrm>
          <a:prstGeom prst="rect">
            <a:avLst/>
          </a:prstGeom>
        </p:spPr>
      </p:pic>
      <p:pic>
        <p:nvPicPr>
          <p:cNvPr id="3" name="صورة 2" descr="img_1375838380_26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04664"/>
            <a:ext cx="5904656" cy="540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548680"/>
            <a:ext cx="8363272" cy="557748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ar-SA" sz="3600" b="1" dirty="0" smtClean="0">
                <a:solidFill>
                  <a:srgbClr val="FF0000"/>
                </a:solidFill>
              </a:rPr>
              <a:t>ما </a:t>
            </a:r>
            <a:r>
              <a:rPr lang="ar-SA" sz="3600" b="1" dirty="0" err="1" smtClean="0">
                <a:solidFill>
                  <a:srgbClr val="FF0000"/>
                </a:solidFill>
              </a:rPr>
              <a:t>المستهلكات؟</a:t>
            </a:r>
            <a:endParaRPr lang="ar-SA" sz="3600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ar-SA" sz="3600" b="1" dirty="0" smtClean="0">
                <a:solidFill>
                  <a:srgbClr val="FF0000"/>
                </a:solidFill>
              </a:rPr>
              <a:t>المستهلكات</a:t>
            </a:r>
            <a:r>
              <a:rPr lang="ar-SA" sz="3600" b="1" dirty="0" smtClean="0">
                <a:solidFill>
                  <a:srgbClr val="7030A0"/>
                </a:solidFill>
              </a:rPr>
              <a:t> </a:t>
            </a:r>
            <a:r>
              <a:rPr lang="ar-SA" sz="3600" b="1" dirty="0" smtClean="0"/>
              <a:t>هي المخلوقات الحية التي لا تستطيع صنع غذائها بنفسها.</a:t>
            </a:r>
          </a:p>
          <a:p>
            <a:pPr>
              <a:buFontTx/>
              <a:buChar char="-"/>
            </a:pPr>
            <a:r>
              <a:rPr lang="ar-SA" sz="3600" b="1" dirty="0" smtClean="0">
                <a:solidFill>
                  <a:srgbClr val="7030A0"/>
                </a:solidFill>
              </a:rPr>
              <a:t>ما المخلوقات الحية التي تعد من المستهلكات؟</a:t>
            </a:r>
          </a:p>
          <a:p>
            <a:pPr>
              <a:buFontTx/>
              <a:buChar char="-"/>
            </a:pPr>
            <a:r>
              <a:rPr lang="ar-SA" sz="3600" b="1" dirty="0" smtClean="0"/>
              <a:t>تصنف المستهلكات على حسب الغذاء إلى ثلاث أنواع :</a:t>
            </a:r>
          </a:p>
          <a:p>
            <a:pPr>
              <a:buFontTx/>
              <a:buChar char="-"/>
            </a:pPr>
            <a:r>
              <a:rPr lang="ar-SA" sz="3600" b="1" dirty="0" smtClean="0"/>
              <a:t>1- آكلات أعشاب              2- آكلات لحوم</a:t>
            </a:r>
          </a:p>
          <a:p>
            <a:pPr>
              <a:buFontTx/>
              <a:buChar char="-"/>
            </a:pPr>
            <a:r>
              <a:rPr lang="ar-SA" sz="3600" b="1" dirty="0" smtClean="0"/>
              <a:t>          3- </a:t>
            </a:r>
            <a:r>
              <a:rPr lang="ar-SA" sz="3600" b="1" dirty="0" err="1" smtClean="0"/>
              <a:t>القوارت</a:t>
            </a:r>
            <a:r>
              <a:rPr lang="ar-SA" sz="3600" b="1" dirty="0" smtClean="0"/>
              <a:t> (مزدوجة التغذية</a:t>
            </a:r>
            <a:r>
              <a:rPr lang="ar-SA" sz="3600" b="1" dirty="0" err="1" smtClean="0"/>
              <a:t>)</a:t>
            </a:r>
            <a:endParaRPr lang="ar-SA" sz="3600" b="1" dirty="0" smtClean="0"/>
          </a:p>
          <a:p>
            <a:pPr>
              <a:buFontTx/>
              <a:buChar char="-"/>
            </a:pPr>
            <a:r>
              <a:rPr lang="ar-SA" sz="3600" b="1" dirty="0" smtClean="0"/>
              <a:t>قال </a:t>
            </a:r>
            <a:r>
              <a:rPr lang="ar-SA" sz="3600" b="1" dirty="0" err="1" smtClean="0"/>
              <a:t>تعالى </a:t>
            </a:r>
            <a:r>
              <a:rPr lang="ar-SA" sz="3600" b="1" dirty="0" smtClean="0">
                <a:solidFill>
                  <a:srgbClr val="FF0000"/>
                </a:solidFill>
              </a:rPr>
              <a:t>(وَمَا مِنْ دَابَّةٍ فِي الْأَرْضِ إِلَّا عَلَى اللَّهِ رِزْقُهَا وَيَعْلَمُ مُسْتَقَرَّهَا </a:t>
            </a:r>
            <a:r>
              <a:rPr lang="ar-SA" sz="3600" b="1" dirty="0" err="1" smtClean="0">
                <a:solidFill>
                  <a:srgbClr val="FF0000"/>
                </a:solidFill>
              </a:rPr>
              <a:t>وَمُسْتَوْدَعَهَا </a:t>
            </a:r>
            <a:r>
              <a:rPr lang="ar-SA" sz="3600" b="1" dirty="0" smtClean="0">
                <a:solidFill>
                  <a:srgbClr val="FF0000"/>
                </a:solidFill>
              </a:rPr>
              <a:t>ۚ كُلٌّ فِي كِتَابٍ مُبِينٍ</a:t>
            </a:r>
            <a:r>
              <a:rPr lang="ar-SA" sz="3600" b="1" dirty="0" err="1" smtClean="0">
                <a:solidFill>
                  <a:srgbClr val="FF0000"/>
                </a:solidFill>
              </a:rPr>
              <a:t>)</a:t>
            </a:r>
            <a:r>
              <a:rPr lang="ar-SA" sz="3600" b="1" dirty="0" err="1" smtClean="0"/>
              <a:t> </a:t>
            </a:r>
            <a:r>
              <a:rPr lang="ar-SA" sz="2800" b="1" dirty="0" smtClean="0"/>
              <a:t>(6)هود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SA" b="1" dirty="0" smtClean="0"/>
              <a:t>أكلات الأعشاب                    آكلات اللحوم</a:t>
            </a:r>
            <a:endParaRPr lang="ar-SA" b="1" dirty="0"/>
          </a:p>
        </p:txBody>
      </p:sp>
      <p:pic>
        <p:nvPicPr>
          <p:cNvPr id="4" name="عنصر نائب للمحتوى 3" descr="بيئة الغابة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908720"/>
            <a:ext cx="3603526" cy="2671316"/>
          </a:xfrm>
          <a:prstGeom prst="rect">
            <a:avLst/>
          </a:prstGeom>
        </p:spPr>
      </p:pic>
      <p:pic>
        <p:nvPicPr>
          <p:cNvPr id="5" name="صورة 4" descr="الحمار الجبلي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052736"/>
            <a:ext cx="3619500" cy="2688332"/>
          </a:xfrm>
          <a:prstGeom prst="rect">
            <a:avLst/>
          </a:prstGeom>
        </p:spPr>
      </p:pic>
      <p:pic>
        <p:nvPicPr>
          <p:cNvPr id="6" name="صورة 5" descr="الريم(الغزال الرملي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96752"/>
            <a:ext cx="3600400" cy="2664296"/>
          </a:xfrm>
          <a:prstGeom prst="rect">
            <a:avLst/>
          </a:prstGeom>
        </p:spPr>
      </p:pic>
      <p:pic>
        <p:nvPicPr>
          <p:cNvPr id="7" name="عنصر نائب للمحتوى 3" descr="الصيد بالصقو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08720"/>
            <a:ext cx="3456384" cy="2831579"/>
          </a:xfrm>
          <a:prstGeom prst="rect">
            <a:avLst/>
          </a:prstGeom>
        </p:spPr>
      </p:pic>
      <p:pic>
        <p:nvPicPr>
          <p:cNvPr id="8" name="صورة 7" descr="نمر(الببر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883" y="1110754"/>
            <a:ext cx="3391024" cy="2664296"/>
          </a:xfrm>
          <a:prstGeom prst="rect">
            <a:avLst/>
          </a:prstGeom>
        </p:spPr>
      </p:pic>
      <p:pic>
        <p:nvPicPr>
          <p:cNvPr id="9" name="صورة 8" descr="تمساح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1268760"/>
            <a:ext cx="3456384" cy="2520280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6228184" y="5877272"/>
            <a:ext cx="11521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2800" b="1" dirty="0" err="1" smtClean="0"/>
              <a:t>القوارت</a:t>
            </a:r>
            <a:endParaRPr lang="ar-SA" sz="2800" b="1" dirty="0"/>
          </a:p>
        </p:txBody>
      </p:sp>
      <p:pic>
        <p:nvPicPr>
          <p:cNvPr id="11" name="صورة 10" descr="ثعلب صحراوي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4077072"/>
            <a:ext cx="329016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عنصر نائب للمحتوى 6" descr="imagesCANNGO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4221088"/>
            <a:ext cx="331236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ar-SA" sz="4800" b="1" dirty="0" smtClean="0">
                <a:solidFill>
                  <a:srgbClr val="FF0000"/>
                </a:solidFill>
              </a:rPr>
              <a:t>نشاط ص107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ar-SA" sz="2800" b="1" dirty="0" smtClean="0"/>
              <a:t>المحللات</a:t>
            </a:r>
          </a:p>
          <a:p>
            <a:r>
              <a:rPr lang="ar-SA" sz="2800" b="1" dirty="0" smtClean="0"/>
              <a:t>     أتواصل.كيف تغيرت الأطعمة؟وماذا </a:t>
            </a:r>
            <a:r>
              <a:rPr lang="ar-SA" sz="2800" b="1" dirty="0" err="1" smtClean="0"/>
              <a:t>حدث؟</a:t>
            </a:r>
            <a:endParaRPr lang="ar-SA" sz="2800" b="1" dirty="0" smtClean="0"/>
          </a:p>
          <a:p>
            <a:r>
              <a:rPr lang="ar-SA" sz="2800" b="1" dirty="0" smtClean="0"/>
              <a:t>     </a:t>
            </a:r>
            <a:r>
              <a:rPr lang="ar-SA" sz="2800" b="1" dirty="0" smtClean="0">
                <a:solidFill>
                  <a:srgbClr val="FF0000"/>
                </a:solidFill>
              </a:rPr>
              <a:t>تغير لون الطعام ورائحته وتكون عليه عفن الخبز وأخذ بالتحلل</a:t>
            </a:r>
          </a:p>
          <a:p>
            <a:endParaRPr lang="ar-SA" dirty="0"/>
          </a:p>
        </p:txBody>
      </p:sp>
      <p:sp>
        <p:nvSpPr>
          <p:cNvPr id="4" name="شكل بيضاوي 3"/>
          <p:cNvSpPr/>
          <p:nvPr/>
        </p:nvSpPr>
        <p:spPr>
          <a:xfrm>
            <a:off x="7581900" y="1568174"/>
            <a:ext cx="685800" cy="685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4   </a:t>
            </a:r>
            <a:endParaRPr lang="ar-SA" sz="4000" b="1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11560" r="9230"/>
          <a:stretch/>
        </p:blipFill>
        <p:spPr>
          <a:xfrm>
            <a:off x="4932040" y="3645024"/>
            <a:ext cx="2808312" cy="208823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90182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3600" b="1" dirty="0" smtClean="0">
                <a:solidFill>
                  <a:srgbClr val="FF0000"/>
                </a:solidFill>
              </a:rPr>
              <a:t>ما </a:t>
            </a:r>
            <a:r>
              <a:rPr lang="ar-SA" sz="3600" b="1" dirty="0" err="1" smtClean="0">
                <a:solidFill>
                  <a:srgbClr val="FF0000"/>
                </a:solidFill>
              </a:rPr>
              <a:t>المحللات؟</a:t>
            </a:r>
            <a:endParaRPr lang="ar-SA" sz="3600" b="1" dirty="0" smtClean="0">
              <a:solidFill>
                <a:srgbClr val="FF0000"/>
              </a:solidFill>
            </a:endParaRPr>
          </a:p>
          <a:p>
            <a:r>
              <a:rPr lang="ar-SA" sz="3600" b="1" dirty="0" smtClean="0">
                <a:solidFill>
                  <a:srgbClr val="FF0000"/>
                </a:solidFill>
              </a:rPr>
              <a:t>المحللات:</a:t>
            </a:r>
            <a:r>
              <a:rPr lang="ar-SA" sz="3600" b="1" dirty="0" smtClean="0"/>
              <a:t> هي المخلوقات التي تحلل (تفكك) المخلوقات الميتة .</a:t>
            </a:r>
          </a:p>
          <a:p>
            <a:r>
              <a:rPr lang="ar-SA" sz="3600" b="1" dirty="0" smtClean="0">
                <a:solidFill>
                  <a:srgbClr val="7030A0"/>
                </a:solidFill>
              </a:rPr>
              <a:t>من هي المحللات</a:t>
            </a:r>
          </a:p>
          <a:p>
            <a:r>
              <a:rPr lang="ar-SA" sz="3600" b="1" dirty="0" smtClean="0"/>
              <a:t> هي الديدان,البكتريا.الفطريات</a:t>
            </a:r>
          </a:p>
          <a:p>
            <a:endParaRPr lang="ar-SA" dirty="0"/>
          </a:p>
        </p:txBody>
      </p:sp>
      <p:pic>
        <p:nvPicPr>
          <p:cNvPr id="4" name="صورة 3" descr="دودة الأرض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645024"/>
            <a:ext cx="352839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ar-SA" sz="3200" b="1" dirty="0" smtClean="0"/>
              <a:t>بالتعاون مع أفراد مجموعتك الرجاء تعبئة المنظم التخطيطي المعروض أمامك بعد قراءة ص 104</a:t>
            </a:r>
          </a:p>
          <a:p>
            <a:pPr>
              <a:buNone/>
            </a:pPr>
            <a:r>
              <a:rPr lang="ar-SA" sz="3200" b="1" dirty="0" smtClean="0">
                <a:solidFill>
                  <a:srgbClr val="FF0000"/>
                </a:solidFill>
              </a:rPr>
              <a:t>مستعينة بسؤال اختبر </a:t>
            </a:r>
            <a:r>
              <a:rPr lang="ar-SA" sz="3200" b="1" dirty="0" err="1" smtClean="0">
                <a:solidFill>
                  <a:srgbClr val="FF0000"/>
                </a:solidFill>
              </a:rPr>
              <a:t>نفسي </a:t>
            </a:r>
            <a:r>
              <a:rPr lang="ar-SA" sz="3200" b="1" dirty="0" smtClean="0">
                <a:solidFill>
                  <a:srgbClr val="FF0000"/>
                </a:solidFill>
              </a:rPr>
              <a:t>( ماذا يمكن أن يحدث في حال غياب المنتجات</a:t>
            </a:r>
            <a:endParaRPr lang="ar-SA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539552" y="3212976"/>
          <a:ext cx="7920880" cy="344189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2557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/>
                        <a:t>ارشادات</a:t>
                      </a:r>
                      <a:r>
                        <a:rPr lang="ar-SA" sz="3600" b="1" baseline="0" dirty="0" smtClean="0"/>
                        <a:t> </a:t>
                      </a:r>
                      <a:r>
                        <a:rPr lang="ar-SA" sz="3600" b="1" dirty="0" smtClean="0"/>
                        <a:t>النص</a:t>
                      </a:r>
                      <a:r>
                        <a:rPr lang="ar-SA" sz="3600" b="1" baseline="0" dirty="0" smtClean="0"/>
                        <a:t>  </a:t>
                      </a:r>
                      <a:endParaRPr lang="ar-SA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1" dirty="0" smtClean="0"/>
                        <a:t>استنتاجات</a:t>
                      </a:r>
                      <a:endParaRPr lang="ar-SA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819">
                <a:tc>
                  <a:txBody>
                    <a:bodyPr/>
                    <a:lstStyle/>
                    <a:p>
                      <a:pPr rtl="1"/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مربع نص 5"/>
          <p:cNvSpPr txBox="1"/>
          <p:nvPr/>
        </p:nvSpPr>
        <p:spPr>
          <a:xfrm>
            <a:off x="4932040" y="4005064"/>
            <a:ext cx="3168352" cy="25237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تعتمد كل المخلوقات الحية في النظام البيئي على المنتجات وهي مخلوقات حية تصنع </a:t>
            </a:r>
            <a:r>
              <a:rPr lang="ar-SA" sz="2800" b="1" dirty="0" err="1" smtClean="0"/>
              <a:t>غذاءهابنفسها</a:t>
            </a:r>
            <a:r>
              <a:rPr lang="ar-SA" sz="2800" b="1" dirty="0" smtClean="0"/>
              <a:t> مستخدمة طاقة الشمس</a:t>
            </a:r>
          </a:p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971600" y="4149080"/>
            <a:ext cx="3350202" cy="1661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في حال غياب المنتجات تموت جميع المخلوقات الحية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SA" sz="5400" b="1" dirty="0" smtClean="0">
                <a:solidFill>
                  <a:schemeClr val="tx1"/>
                </a:solidFill>
              </a:rPr>
              <a:t>فكر</a:t>
            </a:r>
            <a:endParaRPr lang="ar-SA" sz="5400" b="1" dirty="0">
              <a:solidFill>
                <a:schemeClr val="tx1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التفكير الناقد: هل تحصل المستهلكات على طاقتها من </a:t>
            </a:r>
            <a:r>
              <a:rPr lang="ar-SA" sz="4000" b="1" dirty="0" err="1" smtClean="0">
                <a:solidFill>
                  <a:srgbClr val="FF0000"/>
                </a:solidFill>
              </a:rPr>
              <a:t>الشمس؟</a:t>
            </a:r>
            <a:endParaRPr lang="ar-SA" sz="4000" b="1" dirty="0" smtClean="0">
              <a:solidFill>
                <a:srgbClr val="FF0000"/>
              </a:solidFill>
            </a:endParaRPr>
          </a:p>
          <a:p>
            <a:r>
              <a:rPr lang="ar-SA" sz="4000" b="1" dirty="0" smtClean="0">
                <a:solidFill>
                  <a:srgbClr val="7030A0"/>
                </a:solidFill>
              </a:rPr>
              <a:t>لا يمكن لأنها تحصل على الطاقة من خلال أكل النبات أو أكل الحيوانات التي تأكل النبات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176" y="914401"/>
            <a:ext cx="7696200" cy="5334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27584" y="1143000"/>
            <a:ext cx="717341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2">
                    <a:lumMod val="25000"/>
                  </a:schemeClr>
                </a:solidFill>
              </a:rPr>
              <a:t>إلى اللقاء في الحصة القادمة إن شاء الله</a:t>
            </a:r>
            <a:endParaRPr lang="ar-SA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996688"/>
            <a:ext cx="8172480" cy="236030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8000" b="1" dirty="0" smtClean="0"/>
              <a:t>تابع الدرس الثاني</a:t>
            </a:r>
            <a:br>
              <a:rPr lang="ar-SA" sz="8000" b="1" dirty="0" smtClean="0"/>
            </a:br>
            <a:endParaRPr lang="ar-SA" sz="80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259632" y="4185062"/>
            <a:ext cx="7088832" cy="90012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6000" b="1" dirty="0" smtClean="0">
                <a:solidFill>
                  <a:schemeClr val="bg1"/>
                </a:solidFill>
              </a:rPr>
              <a:t>العلاقات في الأنظمة البيئية</a:t>
            </a:r>
          </a:p>
        </p:txBody>
      </p:sp>
    </p:spTree>
    <p:extLst>
      <p:ext uri="{BB962C8B-B14F-4D97-AF65-F5344CB8AC3E}">
        <p14:creationId xmlns:p14="http://schemas.microsoft.com/office/powerpoint/2010/main" val="23702612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985" y="3437592"/>
            <a:ext cx="3702740" cy="3153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286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6645"/>
            <a:ext cx="3169329" cy="3124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وسيلة شرح خطية 2 16"/>
          <p:cNvSpPr/>
          <p:nvPr/>
        </p:nvSpPr>
        <p:spPr>
          <a:xfrm>
            <a:off x="5957888" y="811213"/>
            <a:ext cx="1800225" cy="2112962"/>
          </a:xfrm>
          <a:prstGeom prst="borderCallout2">
            <a:avLst>
              <a:gd name="adj1" fmla="val 108151"/>
              <a:gd name="adj2" fmla="val 49388"/>
              <a:gd name="adj3" fmla="val 109040"/>
              <a:gd name="adj4" fmla="val 47831"/>
              <a:gd name="adj5" fmla="val 102891"/>
              <a:gd name="adj6" fmla="val 82824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 smtClean="0"/>
              <a:t>ما المنتج</a:t>
            </a:r>
            <a:endParaRPr lang="ar-SA" sz="2800" b="1" dirty="0"/>
          </a:p>
        </p:txBody>
      </p:sp>
      <p:pic>
        <p:nvPicPr>
          <p:cNvPr id="18" name="صورة 17" descr="9-280x280.jpg"/>
          <p:cNvPicPr>
            <a:picLocks noChangeAspect="1"/>
          </p:cNvPicPr>
          <p:nvPr/>
        </p:nvPicPr>
        <p:blipFill>
          <a:blip r:embed="rId4" cstate="print"/>
          <a:srcRect b="20300"/>
          <a:stretch>
            <a:fillRect/>
          </a:stretch>
        </p:blipFill>
        <p:spPr>
          <a:xfrm rot="1378847">
            <a:off x="877522" y="316027"/>
            <a:ext cx="3530329" cy="3144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وسيلة شرح بيضاوية 19"/>
          <p:cNvSpPr/>
          <p:nvPr/>
        </p:nvSpPr>
        <p:spPr>
          <a:xfrm rot="21066260">
            <a:off x="1422400" y="923925"/>
            <a:ext cx="2297113" cy="2020888"/>
          </a:xfrm>
          <a:prstGeom prst="wedgeEllipseCallout">
            <a:avLst>
              <a:gd name="adj1" fmla="val -62219"/>
              <a:gd name="adj2" fmla="val -4299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 smtClean="0"/>
              <a:t>ما المستهلك</a:t>
            </a:r>
            <a:endParaRPr lang="ar-SA" sz="3200" b="1" dirty="0"/>
          </a:p>
        </p:txBody>
      </p:sp>
      <p:sp>
        <p:nvSpPr>
          <p:cNvPr id="12" name="وسيلة شرح بيضاوية 11"/>
          <p:cNvSpPr/>
          <p:nvPr/>
        </p:nvSpPr>
        <p:spPr>
          <a:xfrm>
            <a:off x="3155950" y="3829050"/>
            <a:ext cx="2590800" cy="2232025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3200" b="1" dirty="0" smtClean="0"/>
              <a:t>ما المحلل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7878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14282" y="260648"/>
            <a:ext cx="8606190" cy="638306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ar-SA" dirty="0" smtClean="0"/>
              <a:t> </a:t>
            </a:r>
            <a:r>
              <a:rPr lang="ar-SA" sz="3500" b="1" dirty="0" smtClean="0"/>
              <a:t>راقبي ترتيب المخلوقات </a:t>
            </a:r>
            <a:r>
              <a:rPr lang="ar-SA" sz="3500" b="1" dirty="0" err="1" smtClean="0"/>
              <a:t>التالية .</a:t>
            </a:r>
            <a:r>
              <a:rPr lang="ar-SA" sz="3500" b="1" dirty="0" smtClean="0"/>
              <a:t> ماذا يمثل هذا </a:t>
            </a:r>
            <a:r>
              <a:rPr lang="ar-SA" sz="3500" b="1" dirty="0" err="1" smtClean="0"/>
              <a:t>الشكل؟</a:t>
            </a:r>
            <a:endParaRPr lang="ar-SA" sz="3500" b="1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 smtClean="0"/>
          </a:p>
          <a:p>
            <a:pPr>
              <a:buFontTx/>
              <a:buChar char="-"/>
            </a:pPr>
            <a:endParaRPr lang="ar-SA" dirty="0" smtClean="0"/>
          </a:p>
          <a:p>
            <a:pPr>
              <a:buFontTx/>
              <a:buChar char="-"/>
            </a:pPr>
            <a:endParaRPr lang="ar-SA" b="1" dirty="0" smtClean="0"/>
          </a:p>
          <a:p>
            <a:endParaRPr lang="ar-SA" sz="3200" b="1" dirty="0" smtClean="0"/>
          </a:p>
          <a:p>
            <a:endParaRPr lang="ar-SA" sz="3200" b="1" dirty="0" smtClean="0"/>
          </a:p>
          <a:p>
            <a:r>
              <a:rPr lang="ar-SA" sz="3200" b="1" dirty="0" smtClean="0"/>
              <a:t>ما الذي يظهر في سلسلة </a:t>
            </a:r>
            <a:r>
              <a:rPr lang="ar-SA" sz="3200" b="1" dirty="0" err="1" smtClean="0"/>
              <a:t>الغذاء؟</a:t>
            </a:r>
            <a:r>
              <a:rPr lang="ar-SA" sz="3200" b="1" dirty="0" smtClean="0"/>
              <a:t> لماذا سميت </a:t>
            </a:r>
            <a:r>
              <a:rPr lang="ar-SA" sz="3200" b="1" dirty="0" err="1" smtClean="0"/>
              <a:t>سلسلة؟</a:t>
            </a:r>
            <a:endParaRPr lang="ar-SA" sz="3200" b="1" dirty="0" smtClean="0"/>
          </a:p>
          <a:p>
            <a:pPr>
              <a:buFontTx/>
              <a:buChar char="-"/>
            </a:pPr>
            <a:r>
              <a:rPr lang="ar-SA" sz="3200" b="1" dirty="0" smtClean="0"/>
              <a:t>تنتقل الطاقة الغذائية من كائن حي لآخر عبر سلسلة من الأحداث تسمى السلسلة </a:t>
            </a:r>
            <a:r>
              <a:rPr lang="ar-SA" sz="3200" b="1" dirty="0" err="1" smtClean="0"/>
              <a:t>الغذائية.</a:t>
            </a:r>
            <a:r>
              <a:rPr lang="ar-SA" sz="3200" dirty="0" smtClean="0"/>
              <a:t> </a:t>
            </a:r>
          </a:p>
          <a:p>
            <a:pPr>
              <a:buFontTx/>
              <a:buChar char="-"/>
            </a:pPr>
            <a:r>
              <a:rPr lang="ar-SA" sz="3200" b="1" dirty="0" smtClean="0">
                <a:solidFill>
                  <a:srgbClr val="FF0000"/>
                </a:solidFill>
              </a:rPr>
              <a:t>    كائنات </a:t>
            </a:r>
            <a:r>
              <a:rPr lang="ar-SA" sz="3200" b="1" dirty="0" err="1" smtClean="0">
                <a:solidFill>
                  <a:srgbClr val="FF0000"/>
                </a:solidFill>
              </a:rPr>
              <a:t>منتجة </a:t>
            </a:r>
            <a:r>
              <a:rPr lang="ar-SA" sz="3200" b="1" dirty="0" smtClean="0">
                <a:solidFill>
                  <a:srgbClr val="FF0000"/>
                </a:solidFill>
              </a:rPr>
              <a:t>--&gt; كائنات </a:t>
            </a:r>
            <a:r>
              <a:rPr lang="ar-SA" sz="3200" b="1" dirty="0" err="1" smtClean="0">
                <a:solidFill>
                  <a:srgbClr val="FF0000"/>
                </a:solidFill>
              </a:rPr>
              <a:t>مستهلكة -- </a:t>
            </a:r>
            <a:r>
              <a:rPr lang="ar-SA" sz="3200" b="1" dirty="0" smtClean="0">
                <a:solidFill>
                  <a:srgbClr val="FF0000"/>
                </a:solidFill>
              </a:rPr>
              <a:t>&gt; كائنات محللة</a:t>
            </a:r>
          </a:p>
          <a:p>
            <a:pPr>
              <a:buFontTx/>
              <a:buChar char="-"/>
            </a:pPr>
            <a:endParaRPr lang="ar-SA" sz="3200" b="1" dirty="0" smtClean="0"/>
          </a:p>
          <a:p>
            <a:pPr>
              <a:buFontTx/>
              <a:buChar char="-"/>
            </a:pPr>
            <a:endParaRPr lang="ar-SA" sz="3200" b="1" dirty="0"/>
          </a:p>
        </p:txBody>
      </p:sp>
      <p:pic>
        <p:nvPicPr>
          <p:cNvPr id="4" name="صورة 3" descr="العاذر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500174"/>
            <a:ext cx="1793194" cy="1496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4" descr="المها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84784"/>
            <a:ext cx="1930536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7" descr="النمر العربي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484784"/>
            <a:ext cx="1944216" cy="15121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سهم إلى اليسار 8"/>
          <p:cNvSpPr/>
          <p:nvPr/>
        </p:nvSpPr>
        <p:spPr>
          <a:xfrm>
            <a:off x="6660232" y="2204864"/>
            <a:ext cx="500066" cy="28575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 إلى اليسار 9"/>
          <p:cNvSpPr/>
          <p:nvPr/>
        </p:nvSpPr>
        <p:spPr>
          <a:xfrm>
            <a:off x="4283968" y="2204864"/>
            <a:ext cx="500066" cy="28575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سهم إلى اليسار 11"/>
          <p:cNvSpPr/>
          <p:nvPr/>
        </p:nvSpPr>
        <p:spPr>
          <a:xfrm>
            <a:off x="1983702" y="2276872"/>
            <a:ext cx="500066" cy="28575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/>
          <p:cNvSpPr txBox="1"/>
          <p:nvPr/>
        </p:nvSpPr>
        <p:spPr>
          <a:xfrm>
            <a:off x="7572396" y="3071810"/>
            <a:ext cx="10715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منتجات</a:t>
            </a:r>
            <a:endParaRPr lang="ar-SA" sz="20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4000496" y="3071810"/>
            <a:ext cx="10715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مستهلكات</a:t>
            </a:r>
            <a:endParaRPr lang="ar-SA" sz="2000" b="1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71406" y="3000372"/>
            <a:ext cx="12858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محللات</a:t>
            </a:r>
            <a:endParaRPr lang="ar-SA" sz="20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2081194" y="5867416"/>
            <a:ext cx="5000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2233594" y="6019816"/>
            <a:ext cx="5000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2" name="صورة 21" descr="النمر العربي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484784"/>
            <a:ext cx="1872208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صورة 17" descr="golden-25488_64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052736"/>
            <a:ext cx="2975992" cy="2924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996688"/>
            <a:ext cx="8172480" cy="236030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8000" b="1" dirty="0" smtClean="0"/>
              <a:t>الدرس الثاني</a:t>
            </a:r>
            <a:br>
              <a:rPr lang="ar-SA" sz="8000" b="1" dirty="0" smtClean="0"/>
            </a:br>
            <a:endParaRPr lang="ar-SA" sz="80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259632" y="4185062"/>
            <a:ext cx="7088832" cy="90012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6000" b="1" dirty="0" smtClean="0">
                <a:solidFill>
                  <a:schemeClr val="bg1"/>
                </a:solidFill>
              </a:rPr>
              <a:t>العلاقات في الأنظمة البيئية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0896" t="4072" b="15836"/>
          <a:stretch/>
        </p:blipFill>
        <p:spPr bwMode="auto">
          <a:xfrm>
            <a:off x="6732240" y="1483905"/>
            <a:ext cx="184028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خطط انسيابي: شريط مثقب 2"/>
          <p:cNvSpPr/>
          <p:nvPr/>
        </p:nvSpPr>
        <p:spPr>
          <a:xfrm>
            <a:off x="4283968" y="116632"/>
            <a:ext cx="4658816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أقرأ الشكل ص 108</a:t>
            </a:r>
            <a:endParaRPr lang="ar-SA" sz="3600" b="1" dirty="0">
              <a:solidFill>
                <a:schemeClr val="bg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6078" t="5815" r="9509" b="9285"/>
          <a:stretch/>
        </p:blipFill>
        <p:spPr>
          <a:xfrm>
            <a:off x="395536" y="745637"/>
            <a:ext cx="5760640" cy="5976664"/>
          </a:xfrm>
          <a:prstGeom prst="rect">
            <a:avLst/>
          </a:prstGeom>
        </p:spPr>
      </p:pic>
      <p:sp>
        <p:nvSpPr>
          <p:cNvPr id="6" name="مربع نص 2"/>
          <p:cNvSpPr txBox="1"/>
          <p:nvPr/>
        </p:nvSpPr>
        <p:spPr>
          <a:xfrm>
            <a:off x="3131840" y="3524921"/>
            <a:ext cx="27363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dirty="0"/>
          </a:p>
        </p:txBody>
      </p:sp>
      <p:sp>
        <p:nvSpPr>
          <p:cNvPr id="7" name="مربع نص 2"/>
          <p:cNvSpPr txBox="1"/>
          <p:nvPr/>
        </p:nvSpPr>
        <p:spPr>
          <a:xfrm>
            <a:off x="3131840" y="4705515"/>
            <a:ext cx="27363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14129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ar-SA" sz="3600" b="1" dirty="0" smtClean="0"/>
              <a:t>انظري إلى شكل السلسلة الغذائية على اليابسة وفي البركة ص 106-107</a:t>
            </a:r>
          </a:p>
          <a:p>
            <a:r>
              <a:rPr lang="ar-SA" sz="3200" b="1" dirty="0" smtClean="0">
                <a:solidFill>
                  <a:srgbClr val="FF0000"/>
                </a:solidFill>
              </a:rPr>
              <a:t>إلى أي اتجاه تشير الأسهم في كلتا </a:t>
            </a:r>
          </a:p>
          <a:p>
            <a:r>
              <a:rPr lang="ar-SA" sz="3200" b="1" dirty="0" err="1" smtClean="0">
                <a:solidFill>
                  <a:srgbClr val="FF0000"/>
                </a:solidFill>
              </a:rPr>
              <a:t>السلسلتين؟</a:t>
            </a:r>
            <a:endParaRPr lang="ar-SA" sz="3200" b="1" dirty="0" smtClean="0">
              <a:solidFill>
                <a:srgbClr val="FF0000"/>
              </a:solidFill>
            </a:endParaRPr>
          </a:p>
          <a:p>
            <a:r>
              <a:rPr lang="ar-SA" sz="3200" b="1" dirty="0" smtClean="0">
                <a:solidFill>
                  <a:srgbClr val="FF0000"/>
                </a:solidFill>
              </a:rPr>
              <a:t>كيف تتغير السلسلة الغذائية إذا أضيف</a:t>
            </a:r>
          </a:p>
          <a:p>
            <a:r>
              <a:rPr lang="ar-SA" sz="3200" b="1" dirty="0" smtClean="0">
                <a:solidFill>
                  <a:srgbClr val="FF0000"/>
                </a:solidFill>
              </a:rPr>
              <a:t> حيوان أخر مثل الصقر الذي يتغذى </a:t>
            </a:r>
          </a:p>
          <a:p>
            <a:r>
              <a:rPr lang="ar-SA" sz="3200" b="1" dirty="0" smtClean="0">
                <a:solidFill>
                  <a:srgbClr val="FF0000"/>
                </a:solidFill>
              </a:rPr>
              <a:t>على السحلية </a:t>
            </a:r>
            <a:r>
              <a:rPr lang="ar-SA" sz="3200" b="1" dirty="0" err="1" smtClean="0">
                <a:solidFill>
                  <a:srgbClr val="FF0000"/>
                </a:solidFill>
              </a:rPr>
              <a:t>أيضا؟</a:t>
            </a:r>
            <a:endParaRPr lang="ar-SA" sz="3200" b="1" dirty="0" smtClean="0">
              <a:solidFill>
                <a:srgbClr val="FF0000"/>
              </a:solidFill>
            </a:endParaRPr>
          </a:p>
          <a:p>
            <a:r>
              <a:rPr lang="ar-SA" sz="3200" b="1" dirty="0" smtClean="0">
                <a:solidFill>
                  <a:srgbClr val="FF0000"/>
                </a:solidFill>
              </a:rPr>
              <a:t>أي المخلوقات الحية تكون في بداية </a:t>
            </a:r>
          </a:p>
          <a:p>
            <a:r>
              <a:rPr lang="ar-SA" sz="3200" b="1" dirty="0" err="1" smtClean="0">
                <a:solidFill>
                  <a:srgbClr val="FF0000"/>
                </a:solidFill>
              </a:rPr>
              <a:t>السلسلة؟</a:t>
            </a:r>
            <a:endParaRPr lang="ar-SA" sz="3200" b="1" dirty="0" smtClean="0">
              <a:solidFill>
                <a:srgbClr val="FF0000"/>
              </a:solidFill>
            </a:endParaRPr>
          </a:p>
          <a:p>
            <a:r>
              <a:rPr lang="ar-SA" sz="3200" b="1" dirty="0" smtClean="0">
                <a:solidFill>
                  <a:srgbClr val="FF0000"/>
                </a:solidFill>
              </a:rPr>
              <a:t>قال تعالى </a:t>
            </a:r>
            <a:r>
              <a:rPr lang="ar-SA" sz="3200" dirty="0" smtClean="0">
                <a:solidFill>
                  <a:srgbClr val="002060"/>
                </a:solidFill>
              </a:rPr>
              <a:t>(وَكَأَيِّنْ مِنْ دَابَّةٍ لَا تَحْمِلُ رِزْقَهَا</a:t>
            </a:r>
          </a:p>
          <a:p>
            <a:r>
              <a:rPr lang="ar-SA" sz="3200" dirty="0" smtClean="0">
                <a:solidFill>
                  <a:srgbClr val="002060"/>
                </a:solidFill>
              </a:rPr>
              <a:t> اللَّهُ يَرْزُقُهَا وَإِيَّاكُمْ وَهُوَ السَّمِيعُ الْعَلِيمُ (60)العنكبوت</a:t>
            </a:r>
            <a:endParaRPr lang="ar-SA" sz="32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759" b="15068"/>
          <a:stretch>
            <a:fillRect/>
          </a:stretch>
        </p:blipFill>
        <p:spPr bwMode="auto">
          <a:xfrm>
            <a:off x="35496" y="2132856"/>
            <a:ext cx="297237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صورة 4" descr="صق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196752"/>
            <a:ext cx="1656184" cy="1440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57356" y="4320720"/>
            <a:ext cx="6172200" cy="18943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ar-SA" sz="8000" dirty="0" smtClean="0"/>
              <a:t>أرسل سؤالا</a:t>
            </a:r>
            <a:endParaRPr lang="ar-SA" sz="8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914400" y="620688"/>
            <a:ext cx="7772400" cy="372271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ar-SA" dirty="0"/>
          </a:p>
        </p:txBody>
      </p:sp>
      <p:pic>
        <p:nvPicPr>
          <p:cNvPr id="34821" name="صورة 3" descr="animated_question_mark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825" y="1196975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A" sz="6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/>
          </a:bodyPr>
          <a:lstStyle/>
          <a:p>
            <a:pPr algn="ctr"/>
            <a:endParaRPr lang="ar-SA" sz="4400" b="1" dirty="0" smtClean="0"/>
          </a:p>
          <a:p>
            <a:pPr algn="ctr"/>
            <a:r>
              <a:rPr lang="ar-SA" sz="5400" b="1" dirty="0" smtClean="0">
                <a:solidFill>
                  <a:srgbClr val="FF0000"/>
                </a:solidFill>
              </a:rPr>
              <a:t>الواجب على المنصة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133872"/>
            <a:ext cx="74676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ar-SA" sz="5400" b="1" dirty="0" smtClean="0"/>
              <a:t>تابع درس</a:t>
            </a:r>
            <a:endParaRPr lang="ar-SA" sz="5400" b="1" dirty="0"/>
          </a:p>
        </p:txBody>
      </p:sp>
      <p:sp>
        <p:nvSpPr>
          <p:cNvPr id="5" name="موجة 4"/>
          <p:cNvSpPr/>
          <p:nvPr/>
        </p:nvSpPr>
        <p:spPr>
          <a:xfrm>
            <a:off x="1619672" y="2514600"/>
            <a:ext cx="5760640" cy="2858616"/>
          </a:xfrm>
          <a:prstGeom prst="wave">
            <a:avLst>
              <a:gd name="adj1" fmla="val 12500"/>
              <a:gd name="adj2" fmla="val 8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العلاقات في الانظمة البيئية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985" y="3437592"/>
            <a:ext cx="3702740" cy="3153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 descr="286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6645"/>
            <a:ext cx="3169329" cy="3124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وسيلة شرح خطية 2 16"/>
          <p:cNvSpPr/>
          <p:nvPr/>
        </p:nvSpPr>
        <p:spPr>
          <a:xfrm>
            <a:off x="5957888" y="811213"/>
            <a:ext cx="1800225" cy="2112962"/>
          </a:xfrm>
          <a:prstGeom prst="borderCallout2">
            <a:avLst>
              <a:gd name="adj1" fmla="val 108151"/>
              <a:gd name="adj2" fmla="val 49388"/>
              <a:gd name="adj3" fmla="val 109040"/>
              <a:gd name="adj4" fmla="val 47831"/>
              <a:gd name="adj5" fmla="val 102891"/>
              <a:gd name="adj6" fmla="val 82824"/>
            </a:avLst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2800" b="1" dirty="0" smtClean="0"/>
              <a:t>ما المنتج</a:t>
            </a:r>
            <a:endParaRPr lang="ar-SA" sz="2800" b="1" dirty="0"/>
          </a:p>
        </p:txBody>
      </p:sp>
      <p:pic>
        <p:nvPicPr>
          <p:cNvPr id="18" name="صورة 17" descr="9-280x280.jpg"/>
          <p:cNvPicPr>
            <a:picLocks noChangeAspect="1"/>
          </p:cNvPicPr>
          <p:nvPr/>
        </p:nvPicPr>
        <p:blipFill>
          <a:blip r:embed="rId4" cstate="print"/>
          <a:srcRect b="20300"/>
          <a:stretch>
            <a:fillRect/>
          </a:stretch>
        </p:blipFill>
        <p:spPr>
          <a:xfrm rot="1378847">
            <a:off x="877522" y="316027"/>
            <a:ext cx="3530329" cy="3144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وسيلة شرح بيضاوية 19"/>
          <p:cNvSpPr/>
          <p:nvPr/>
        </p:nvSpPr>
        <p:spPr>
          <a:xfrm rot="21066260">
            <a:off x="1422400" y="923925"/>
            <a:ext cx="2297113" cy="2020888"/>
          </a:xfrm>
          <a:prstGeom prst="wedgeEllipseCallout">
            <a:avLst>
              <a:gd name="adj1" fmla="val -62219"/>
              <a:gd name="adj2" fmla="val -4299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b="1" dirty="0" smtClean="0"/>
              <a:t>ما المستهلك</a:t>
            </a:r>
            <a:endParaRPr lang="ar-SA" sz="3200" b="1" dirty="0"/>
          </a:p>
        </p:txBody>
      </p:sp>
      <p:sp>
        <p:nvSpPr>
          <p:cNvPr id="12" name="وسيلة شرح بيضاوية 11"/>
          <p:cNvSpPr/>
          <p:nvPr/>
        </p:nvSpPr>
        <p:spPr>
          <a:xfrm>
            <a:off x="3155950" y="3829050"/>
            <a:ext cx="2590800" cy="2232025"/>
          </a:xfrm>
          <a:prstGeom prst="wedgeEllipse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3200" b="1" dirty="0" smtClean="0"/>
              <a:t>ما المحلل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3646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D9KKU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7300" y="1124744"/>
            <a:ext cx="7162799" cy="52578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514600" y="381000"/>
            <a:ext cx="39624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/>
              <a:t>ماذا تمثل الصورة</a:t>
            </a:r>
          </a:p>
          <a:p>
            <a:endParaRPr lang="ar-SA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447800" y="1676400"/>
            <a:ext cx="67818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/>
              <a:t>قال تعالى (مَثَلُ الَّذِينَ اتَّخَذُوا مِنْ دُونِ اللَّهِ أَوْلِيَاءَ كَمَثَلِ الْعَنْكَبُوتِ اتَّخَذَتْ بَيْتًا وَإِنَّ أَوْهَنَ الْبُيُوتِ لَبَيْتُ الْعَنْكَبُوتِ لَوْ كَانُوا </a:t>
            </a:r>
            <a:r>
              <a:rPr lang="en-US" sz="3600" b="1" dirty="0" smtClean="0"/>
              <a:t>         </a:t>
            </a:r>
            <a:r>
              <a:rPr lang="ar-SA" sz="3600" b="1" dirty="0" smtClean="0"/>
              <a:t>يَعْلَمُونَ (41 العنكبوت)</a:t>
            </a:r>
          </a:p>
        </p:txBody>
      </p:sp>
    </p:spTree>
    <p:extLst>
      <p:ext uri="{BB962C8B-B14F-4D97-AF65-F5344CB8AC3E}">
        <p14:creationId xmlns:p14="http://schemas.microsoft.com/office/powerpoint/2010/main" val="1535135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914400" y="404664"/>
            <a:ext cx="7772400" cy="595089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3600" b="1" dirty="0" smtClean="0">
                <a:solidFill>
                  <a:schemeClr val="tx1"/>
                </a:solidFill>
              </a:rPr>
              <a:t>من خلال الصور المعروضة أمامك على السبورة ما السلاسل الغذائية التي يمكنك تكوينها</a:t>
            </a:r>
          </a:p>
          <a:p>
            <a:r>
              <a:rPr lang="ar-SA" sz="3600" b="1" dirty="0" err="1" smtClean="0">
                <a:solidFill>
                  <a:schemeClr val="tx1"/>
                </a:solidFill>
              </a:rPr>
              <a:t>ماالشكل</a:t>
            </a:r>
            <a:r>
              <a:rPr lang="ar-SA" sz="3600" b="1" dirty="0" smtClean="0">
                <a:solidFill>
                  <a:schemeClr val="tx1"/>
                </a:solidFill>
              </a:rPr>
              <a:t> الذي تكون لديك</a:t>
            </a:r>
            <a:endParaRPr lang="ar-SA" sz="3600" b="1" dirty="0">
              <a:solidFill>
                <a:schemeClr val="tx1"/>
              </a:solidFill>
            </a:endParaRPr>
          </a:p>
        </p:txBody>
      </p:sp>
      <p:pic>
        <p:nvPicPr>
          <p:cNvPr id="4" name="صورة 3" descr="ثعلب صحراوي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184" y="4537677"/>
            <a:ext cx="1295400" cy="1143000"/>
          </a:xfrm>
          <a:prstGeom prst="rect">
            <a:avLst/>
          </a:prstGeom>
        </p:spPr>
      </p:pic>
      <p:pic>
        <p:nvPicPr>
          <p:cNvPr id="5" name="صورة 4" descr="chick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41" y="2191929"/>
            <a:ext cx="1371600" cy="1143000"/>
          </a:xfrm>
          <a:prstGeom prst="rect">
            <a:avLst/>
          </a:prstGeom>
        </p:spPr>
      </p:pic>
      <p:pic>
        <p:nvPicPr>
          <p:cNvPr id="6" name="صورة 5" descr="img_1357963177_4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6021" y="2312325"/>
            <a:ext cx="1219200" cy="1066800"/>
          </a:xfrm>
          <a:prstGeom prst="rect">
            <a:avLst/>
          </a:prstGeom>
        </p:spPr>
      </p:pic>
      <p:pic>
        <p:nvPicPr>
          <p:cNvPr id="7" name="صورة 6" descr="فأر الحقل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9" y="3402903"/>
            <a:ext cx="1253424" cy="1066800"/>
          </a:xfrm>
          <a:prstGeom prst="rect">
            <a:avLst/>
          </a:prstGeom>
        </p:spPr>
      </p:pic>
      <p:pic>
        <p:nvPicPr>
          <p:cNvPr id="8" name="صورة 7" descr="صقر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4101" y="3552794"/>
            <a:ext cx="1341120" cy="1143000"/>
          </a:xfrm>
          <a:prstGeom prst="rect">
            <a:avLst/>
          </a:prstGeom>
        </p:spPr>
      </p:pic>
      <p:pic>
        <p:nvPicPr>
          <p:cNvPr id="9" name="صورة 8" descr="جزر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16021" y="4835146"/>
            <a:ext cx="1695450" cy="1295400"/>
          </a:xfrm>
          <a:prstGeom prst="rect">
            <a:avLst/>
          </a:prstGeom>
        </p:spPr>
      </p:pic>
      <p:pic>
        <p:nvPicPr>
          <p:cNvPr id="10" name="صورة 9" descr="فول أخضر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85245" y="3543591"/>
            <a:ext cx="1766887" cy="1285875"/>
          </a:xfrm>
          <a:prstGeom prst="rect">
            <a:avLst/>
          </a:prstGeom>
        </p:spPr>
      </p:pic>
      <p:pic>
        <p:nvPicPr>
          <p:cNvPr id="11" name="صورة 10" descr="قمح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6384" y="889854"/>
            <a:ext cx="1905000" cy="1295400"/>
          </a:xfrm>
          <a:prstGeom prst="rect">
            <a:avLst/>
          </a:prstGeom>
        </p:spPr>
      </p:pic>
      <p:sp>
        <p:nvSpPr>
          <p:cNvPr id="12" name="سهم لأعلى 11"/>
          <p:cNvSpPr/>
          <p:nvPr/>
        </p:nvSpPr>
        <p:spPr>
          <a:xfrm>
            <a:off x="8569785" y="2356521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3" name="سهم لأعلى 12"/>
          <p:cNvSpPr/>
          <p:nvPr/>
        </p:nvSpPr>
        <p:spPr>
          <a:xfrm>
            <a:off x="8600134" y="1395672"/>
            <a:ext cx="484632" cy="1037906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4" name="سهم لأعلى 13"/>
          <p:cNvSpPr/>
          <p:nvPr/>
        </p:nvSpPr>
        <p:spPr>
          <a:xfrm>
            <a:off x="8186012" y="2693847"/>
            <a:ext cx="484632" cy="858947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5" name="سهم لأعلى 14"/>
          <p:cNvSpPr/>
          <p:nvPr/>
        </p:nvSpPr>
        <p:spPr>
          <a:xfrm>
            <a:off x="8571468" y="4835146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6" name="سهم لأعلى 15"/>
          <p:cNvSpPr/>
          <p:nvPr/>
        </p:nvSpPr>
        <p:spPr>
          <a:xfrm>
            <a:off x="8569785" y="3634081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7" name="سهم لأعلى 16"/>
          <p:cNvSpPr/>
          <p:nvPr/>
        </p:nvSpPr>
        <p:spPr>
          <a:xfrm rot="21388527">
            <a:off x="8629751" y="975688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8" name="سهم لأعلى 17"/>
          <p:cNvSpPr/>
          <p:nvPr/>
        </p:nvSpPr>
        <p:spPr>
          <a:xfrm>
            <a:off x="8284308" y="4653961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9" name="سهم لأعلى 18"/>
          <p:cNvSpPr/>
          <p:nvPr/>
        </p:nvSpPr>
        <p:spPr>
          <a:xfrm>
            <a:off x="8278016" y="3954295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20" name="سهم لأعلى 19"/>
          <p:cNvSpPr/>
          <p:nvPr/>
        </p:nvSpPr>
        <p:spPr>
          <a:xfrm>
            <a:off x="8610600" y="200158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21" name="سهم لأعلى 20"/>
          <p:cNvSpPr/>
          <p:nvPr/>
        </p:nvSpPr>
        <p:spPr>
          <a:xfrm>
            <a:off x="8208460" y="5180374"/>
            <a:ext cx="484632" cy="106533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22" name="سهم لأعلى 21"/>
          <p:cNvSpPr/>
          <p:nvPr/>
        </p:nvSpPr>
        <p:spPr>
          <a:xfrm>
            <a:off x="8186012" y="3084096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23" name="سهم لأعلى 22"/>
          <p:cNvSpPr/>
          <p:nvPr/>
        </p:nvSpPr>
        <p:spPr>
          <a:xfrm>
            <a:off x="8600134" y="3989504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24" name="سهم لأعلى 23"/>
          <p:cNvSpPr/>
          <p:nvPr/>
        </p:nvSpPr>
        <p:spPr>
          <a:xfrm>
            <a:off x="8588053" y="2822031"/>
            <a:ext cx="484632" cy="978408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123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ar-SA" sz="5400" b="1" dirty="0" smtClean="0">
                <a:solidFill>
                  <a:srgbClr val="FF0000"/>
                </a:solidFill>
              </a:rPr>
              <a:t>الشبكة الغذائية</a:t>
            </a:r>
            <a:endParaRPr lang="ar-SA" sz="5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96752"/>
            <a:ext cx="8075240" cy="5277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SA" sz="3200" b="1" dirty="0" smtClean="0"/>
              <a:t>انظري إلى شكل الشبكة الغذائية في  ص 110 -111 </a:t>
            </a:r>
          </a:p>
          <a:p>
            <a:r>
              <a:rPr lang="ar-SA" sz="3200" b="1" dirty="0" smtClean="0"/>
              <a:t>ما الذي يتغذى عليه الطائر في شبكة الغذاء في المحيط؟ </a:t>
            </a:r>
          </a:p>
          <a:p>
            <a:r>
              <a:rPr lang="ar-SA" sz="3200" b="1" dirty="0" smtClean="0"/>
              <a:t>أي من الحيوانات في شبكة الغذاء على اليابسة من الحيوانات آكلات </a:t>
            </a:r>
            <a:r>
              <a:rPr lang="ar-SA" sz="3200" b="1" dirty="0" err="1" smtClean="0"/>
              <a:t>الأعشاب؟</a:t>
            </a:r>
            <a:endParaRPr lang="ar-SA" sz="3200" b="1" dirty="0" smtClean="0"/>
          </a:p>
          <a:p>
            <a:r>
              <a:rPr lang="ar-SA" sz="3200" b="1" dirty="0" smtClean="0"/>
              <a:t>مما تتكون الشبكة </a:t>
            </a:r>
            <a:r>
              <a:rPr lang="ar-SA" sz="3200" b="1" dirty="0" err="1" smtClean="0"/>
              <a:t>الغذائية؟</a:t>
            </a:r>
            <a:endParaRPr lang="ar-SA" sz="3200" b="1" dirty="0" smtClean="0"/>
          </a:p>
          <a:p>
            <a:r>
              <a:rPr lang="ar-SA" sz="3200" b="1" dirty="0" smtClean="0"/>
              <a:t>الشبكة الغذائية هي: تداخل سلاسل الغذاء في نظام بيئي معين.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>
            <a:normAutofit/>
          </a:bodyPr>
          <a:lstStyle/>
          <a:p>
            <a:r>
              <a:rPr lang="ar-SA" sz="4000" b="1" dirty="0" smtClean="0"/>
              <a:t>الشبكة الغذائية</a:t>
            </a:r>
            <a:endParaRPr lang="ar-SA" sz="4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435568"/>
            <a:ext cx="7467600" cy="48737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3600" b="1" dirty="0" smtClean="0"/>
              <a:t>- </a:t>
            </a:r>
            <a:r>
              <a:rPr lang="ar-SA" sz="3600" b="1" dirty="0" err="1" smtClean="0"/>
              <a:t>بماذا</a:t>
            </a:r>
            <a:r>
              <a:rPr lang="ar-SA" sz="3600" b="1" dirty="0" smtClean="0"/>
              <a:t> تتغذى الحيوانات </a:t>
            </a:r>
            <a:r>
              <a:rPr lang="ar-SA" sz="3600" b="1" dirty="0" err="1" smtClean="0"/>
              <a:t>التالية:</a:t>
            </a:r>
            <a:endParaRPr lang="ar-SA" sz="3600" b="1" dirty="0" smtClean="0"/>
          </a:p>
          <a:p>
            <a:r>
              <a:rPr lang="ar-SA" sz="3600" b="1" dirty="0" smtClean="0"/>
              <a:t>الأسد          الذئب              القط </a:t>
            </a:r>
          </a:p>
          <a:p>
            <a:r>
              <a:rPr lang="ar-SA" sz="3600" b="1" dirty="0" smtClean="0"/>
              <a:t>أي من الحيوانات السابقة فريسة وأيها مفترس</a:t>
            </a:r>
          </a:p>
          <a:p>
            <a:r>
              <a:rPr lang="ar-SA" sz="3600" b="1" dirty="0" smtClean="0">
                <a:solidFill>
                  <a:schemeClr val="accent1">
                    <a:lumMod val="75000"/>
                  </a:schemeClr>
                </a:solidFill>
              </a:rPr>
              <a:t>هاتي مثال لفريسة </a:t>
            </a:r>
            <a:r>
              <a:rPr lang="ar-SA" sz="3600" b="1" dirty="0" err="1" smtClean="0">
                <a:solidFill>
                  <a:schemeClr val="accent1">
                    <a:lumMod val="75000"/>
                  </a:schemeClr>
                </a:solidFill>
              </a:rPr>
              <a:t>ومفترس؟</a:t>
            </a:r>
            <a:r>
              <a:rPr lang="ar-SA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ar-SA" b="1" dirty="0" smtClean="0"/>
          </a:p>
          <a:p>
            <a:endParaRPr lang="ar-SA" b="1" dirty="0" smtClean="0"/>
          </a:p>
        </p:txBody>
      </p:sp>
      <p:sp>
        <p:nvSpPr>
          <p:cNvPr id="4" name="مربع نص 3"/>
          <p:cNvSpPr txBox="1"/>
          <p:nvPr/>
        </p:nvSpPr>
        <p:spPr>
          <a:xfrm>
            <a:off x="3571868" y="4572008"/>
            <a:ext cx="10001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500826" y="5214950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643306" y="5000636"/>
            <a:ext cx="11134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5635716" y="2132856"/>
            <a:ext cx="10001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00FF"/>
                </a:solidFill>
              </a:rPr>
              <a:t>غزال</a:t>
            </a:r>
            <a:endParaRPr lang="ar-SA" sz="3200" b="1" dirty="0">
              <a:solidFill>
                <a:srgbClr val="FF00FF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355704" y="2092932"/>
            <a:ext cx="12858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00FF"/>
                </a:solidFill>
              </a:rPr>
              <a:t>الخروف</a:t>
            </a:r>
            <a:r>
              <a:rPr lang="ar-SA" b="1" dirty="0" smtClean="0"/>
              <a:t>     </a:t>
            </a:r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1187624" y="2092570"/>
            <a:ext cx="12144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00FF"/>
                </a:solidFill>
              </a:rPr>
              <a:t>الفأر</a:t>
            </a:r>
            <a:endParaRPr lang="ar-SA" sz="3200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286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73016"/>
            <a:ext cx="1752600" cy="2736304"/>
          </a:xfrm>
          <a:prstGeom prst="rect">
            <a:avLst/>
          </a:prstGeom>
        </p:spPr>
      </p:pic>
      <p:pic>
        <p:nvPicPr>
          <p:cNvPr id="6" name="صورة 5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8018" y="3838089"/>
            <a:ext cx="1905001" cy="2571328"/>
          </a:xfrm>
          <a:prstGeom prst="rect">
            <a:avLst/>
          </a:prstGeom>
        </p:spPr>
      </p:pic>
      <p:sp>
        <p:nvSpPr>
          <p:cNvPr id="17" name="وسيلة شرح خطية 2 16"/>
          <p:cNvSpPr/>
          <p:nvPr/>
        </p:nvSpPr>
        <p:spPr>
          <a:xfrm>
            <a:off x="827584" y="153888"/>
            <a:ext cx="2736304" cy="2555032"/>
          </a:xfrm>
          <a:prstGeom prst="borderCallout2">
            <a:avLst>
              <a:gd name="adj1" fmla="val 108151"/>
              <a:gd name="adj2" fmla="val 49388"/>
              <a:gd name="adj3" fmla="val 100852"/>
              <a:gd name="adj4" fmla="val 47025"/>
              <a:gd name="adj5" fmla="val 160315"/>
              <a:gd name="adj6" fmla="val -144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600" b="1" dirty="0" smtClean="0"/>
              <a:t>كيف نستفيد من المخلوقات الحية الموجودة في </a:t>
            </a:r>
            <a:r>
              <a:rPr lang="ar-SA" sz="3600" b="1" dirty="0" err="1" smtClean="0"/>
              <a:t>بيئتنا؟</a:t>
            </a:r>
            <a:endParaRPr lang="ar-SA" sz="3600" b="1" dirty="0" smtClean="0"/>
          </a:p>
        </p:txBody>
      </p:sp>
      <p:pic>
        <p:nvPicPr>
          <p:cNvPr id="15" name="صورة 14" descr="2905954_ma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9164" y="3838089"/>
            <a:ext cx="1676400" cy="2451100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6893712" y="995634"/>
            <a:ext cx="1600200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/>
              <a:t>كيف نستفيد من المخلوقات الغير حيه الموجودة في </a:t>
            </a:r>
            <a:r>
              <a:rPr lang="ar-SA" sz="3200" b="1" dirty="0" err="1" smtClean="0"/>
              <a:t>بيئتنا؟</a:t>
            </a:r>
            <a:endParaRPr lang="ar-SA" sz="3200" b="1" dirty="0" smtClean="0"/>
          </a:p>
        </p:txBody>
      </p:sp>
      <p:cxnSp>
        <p:nvCxnSpPr>
          <p:cNvPr id="24" name="رابط مستقيم 23"/>
          <p:cNvCxnSpPr/>
          <p:nvPr/>
        </p:nvCxnSpPr>
        <p:spPr>
          <a:xfrm flipH="1">
            <a:off x="7693812" y="4042622"/>
            <a:ext cx="262564" cy="13305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وسيلة شرح بيضاوية 28"/>
          <p:cNvSpPr/>
          <p:nvPr/>
        </p:nvSpPr>
        <p:spPr>
          <a:xfrm rot="883639">
            <a:off x="1929181" y="3609329"/>
            <a:ext cx="2310117" cy="2514284"/>
          </a:xfrm>
          <a:prstGeom prst="wedgeEllipseCallout">
            <a:avLst>
              <a:gd name="adj1" fmla="val 93931"/>
              <a:gd name="adj2" fmla="val -260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3200" b="1" dirty="0" smtClean="0"/>
              <a:t>من أين يحصل المخلوق الحي على الطاقة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02770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9931" t="5688" r="6897" b="9864"/>
          <a:stretch/>
        </p:blipFill>
        <p:spPr>
          <a:xfrm>
            <a:off x="467544" y="332656"/>
            <a:ext cx="4824537" cy="6264696"/>
          </a:xfrm>
          <a:prstGeom prst="rect">
            <a:avLst/>
          </a:prstGeom>
        </p:spPr>
      </p:pic>
      <p:sp>
        <p:nvSpPr>
          <p:cNvPr id="2" name="مخطط انسيابي: شريط مثقب 1"/>
          <p:cNvSpPr/>
          <p:nvPr/>
        </p:nvSpPr>
        <p:spPr>
          <a:xfrm>
            <a:off x="4572000" y="128847"/>
            <a:ext cx="4392488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chemeClr val="tx1"/>
                </a:solidFill>
              </a:rPr>
              <a:t>أقرأ الشكل 110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4747" t="39100" r="5057" b="3265"/>
          <a:stretch/>
        </p:blipFill>
        <p:spPr>
          <a:xfrm>
            <a:off x="5352471" y="1952836"/>
            <a:ext cx="3636403" cy="3024336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25601" y="5027690"/>
            <a:ext cx="46085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525601" y="6027941"/>
            <a:ext cx="46085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0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 descr="408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19433" y="2401589"/>
            <a:ext cx="4101466" cy="419576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39552" y="260648"/>
            <a:ext cx="745232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3200" b="1" dirty="0" smtClean="0">
                <a:solidFill>
                  <a:srgbClr val="FF0000"/>
                </a:solidFill>
              </a:rPr>
              <a:t>ما </a:t>
            </a:r>
            <a:r>
              <a:rPr lang="ar-SA" sz="3200" b="1" dirty="0" err="1" smtClean="0">
                <a:solidFill>
                  <a:srgbClr val="FF0000"/>
                </a:solidFill>
              </a:rPr>
              <a:t>التنافس؟</a:t>
            </a:r>
            <a:endParaRPr lang="ar-SA" sz="3200" b="1" dirty="0" smtClean="0">
              <a:solidFill>
                <a:srgbClr val="FF0000"/>
              </a:solidFill>
            </a:endParaRPr>
          </a:p>
          <a:p>
            <a:r>
              <a:rPr lang="ar-SA" sz="3200" b="1" dirty="0" smtClean="0"/>
              <a:t>هو الصراع بين المخلوقات في نظام بيئي معين على:</a:t>
            </a:r>
            <a:r>
              <a:rPr lang="ar-EG" sz="3200" b="1" dirty="0" smtClean="0"/>
              <a:t> </a:t>
            </a:r>
            <a:r>
              <a:rPr lang="ar-EG" sz="3200" b="1" dirty="0" err="1" smtClean="0"/>
              <a:t>((</a:t>
            </a:r>
            <a:r>
              <a:rPr lang="ar-SA" sz="3200" b="1" dirty="0" smtClean="0"/>
              <a:t>المسكن والماء </a:t>
            </a:r>
            <a:r>
              <a:rPr lang="ar-SA" sz="3200" b="1" dirty="0" err="1" smtClean="0"/>
              <a:t>والغذاء ))</a:t>
            </a:r>
            <a:endParaRPr lang="ar-SA" sz="3200" b="1" dirty="0" smtClean="0"/>
          </a:p>
          <a:p>
            <a:r>
              <a:rPr lang="ar-SA" sz="3200" b="1" dirty="0" smtClean="0">
                <a:solidFill>
                  <a:schemeClr val="accent1">
                    <a:lumMod val="75000"/>
                  </a:schemeClr>
                </a:solidFill>
              </a:rPr>
              <a:t>تابعي الصور التالية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عنصر نائب للمحتوى 3" descr="271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368705"/>
            <a:ext cx="4240337" cy="4261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</a:rPr>
              <a:t>أختبر نفسي</a:t>
            </a:r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3600" b="1" dirty="0" smtClean="0">
                <a:solidFill>
                  <a:srgbClr val="002060"/>
                </a:solidFill>
              </a:rPr>
              <a:t>بالتعاون مع أفراد مجموعتك حلي سؤال اختبر نفسي ص 109</a:t>
            </a:r>
          </a:p>
          <a:p>
            <a:r>
              <a:rPr lang="ar-SA" sz="3600" b="1" dirty="0" smtClean="0">
                <a:solidFill>
                  <a:schemeClr val="accent1">
                    <a:lumMod val="75000"/>
                  </a:schemeClr>
                </a:solidFill>
              </a:rPr>
              <a:t>أستنتج</a:t>
            </a:r>
            <a:r>
              <a:rPr lang="ar-SA" sz="3600" b="1" dirty="0" smtClean="0"/>
              <a:t>.أي الحيوانات في الشبكة الغذائية في المحيط يتنافس مع الحوت القاتل على </a:t>
            </a:r>
            <a:r>
              <a:rPr lang="ar-SA" sz="3600" b="1" dirty="0" err="1" smtClean="0"/>
              <a:t>الأسماك؟</a:t>
            </a:r>
            <a:endParaRPr lang="ar-SA" sz="3600" b="1" dirty="0" smtClean="0"/>
          </a:p>
          <a:p>
            <a:r>
              <a:rPr lang="ar-SA" sz="3600" b="1" dirty="0" smtClean="0">
                <a:solidFill>
                  <a:srgbClr val="FF0000"/>
                </a:solidFill>
              </a:rPr>
              <a:t>الدلفين وطائر النورس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/>
            </a:r>
            <a:br>
              <a:rPr lang="ar-SA" b="1" dirty="0" smtClean="0">
                <a:solidFill>
                  <a:srgbClr val="FF0000"/>
                </a:solidFill>
              </a:rPr>
            </a:br>
            <a:r>
              <a:rPr lang="ar-SA" b="1" dirty="0" smtClean="0">
                <a:solidFill>
                  <a:srgbClr val="FF0000"/>
                </a:solidFill>
              </a:rPr>
              <a:t/>
            </a:r>
            <a:br>
              <a:rPr lang="ar-SA" b="1" dirty="0" smtClean="0">
                <a:solidFill>
                  <a:srgbClr val="FF0000"/>
                </a:solidFill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42844" y="571480"/>
            <a:ext cx="8543956" cy="555468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</a:rPr>
              <a:t>ما هرم الطاقة</a:t>
            </a:r>
            <a:endParaRPr lang="ar-SA" sz="4400" b="1" dirty="0" smtClean="0"/>
          </a:p>
          <a:p>
            <a:pPr algn="ctr"/>
            <a:r>
              <a:rPr lang="ar-SA" sz="3600" b="1" dirty="0" smtClean="0"/>
              <a:t>مخطط يوضح كيف تنتقل الطاقة في النظام البيئي . </a:t>
            </a:r>
          </a:p>
          <a:p>
            <a:pPr algn="ctr"/>
            <a:r>
              <a:rPr lang="ar-SA" sz="3600" b="1" dirty="0" smtClean="0"/>
              <a:t>ـ يمتاز هرم الطاقة بأن المنتجات تمثل القاعدة العريضة منه في العدد والحجم والكتلة </a:t>
            </a:r>
            <a:endParaRPr lang="ar-EG" sz="3600" b="1" dirty="0" smtClean="0"/>
          </a:p>
          <a:p>
            <a:r>
              <a:rPr lang="ar-SA" sz="3600" b="1" dirty="0" smtClean="0"/>
              <a:t>أما المستهلكات فتقل نسبتها في كل مستوى من مستوى لآخر </a:t>
            </a:r>
            <a:r>
              <a:rPr lang="ar-SA" sz="3600" dirty="0" smtClean="0"/>
              <a:t>    </a:t>
            </a:r>
          </a:p>
          <a:p>
            <a:pPr>
              <a:buNone/>
            </a:pPr>
            <a:r>
              <a:rPr lang="ar-SA" sz="3600" b="1" dirty="0" smtClean="0">
                <a:solidFill>
                  <a:srgbClr val="FF0000"/>
                </a:solidFill>
              </a:rPr>
              <a:t>انظري الكتاب </a:t>
            </a:r>
            <a:r>
              <a:rPr lang="ar-SA" sz="3600" b="1" dirty="0" err="1" smtClean="0">
                <a:solidFill>
                  <a:srgbClr val="FF0000"/>
                </a:solidFill>
              </a:rPr>
              <a:t>ص110</a:t>
            </a:r>
            <a:endParaRPr lang="ar-SA" sz="3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ar-SA" sz="3600" b="1" dirty="0" smtClean="0">
                <a:solidFill>
                  <a:srgbClr val="FF0000"/>
                </a:solidFill>
              </a:rPr>
              <a:t>كيف تنتقل الطاقة في الشبكة الغذائية</a:t>
            </a:r>
          </a:p>
          <a:p>
            <a:pPr>
              <a:buNone/>
            </a:pPr>
            <a:r>
              <a:rPr lang="ar-SA" sz="3600" b="1" dirty="0" smtClean="0">
                <a:solidFill>
                  <a:srgbClr val="FF0000"/>
                </a:solidFill>
              </a:rPr>
              <a:t>أي مستوى من هرم الطاقة يوفر الطاقة</a:t>
            </a:r>
          </a:p>
          <a:p>
            <a:pPr>
              <a:buNone/>
            </a:pPr>
            <a:r>
              <a:rPr lang="ar-SA" sz="3600" b="1" dirty="0" smtClean="0">
                <a:solidFill>
                  <a:srgbClr val="FF0000"/>
                </a:solidFill>
              </a:rPr>
              <a:t> لمعظم المخلوقات الحية؟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endParaRPr lang="ar-SA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714752"/>
            <a:ext cx="280828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 smtClean="0">
                <a:solidFill>
                  <a:schemeClr val="accent1">
                    <a:lumMod val="75000"/>
                  </a:schemeClr>
                </a:solidFill>
              </a:rPr>
              <a:t>تقويم</a:t>
            </a:r>
            <a:endParaRPr lang="ar-SA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1600200"/>
            <a:ext cx="8208912" cy="4873752"/>
          </a:xfrm>
        </p:spPr>
        <p:txBody>
          <a:bodyPr/>
          <a:lstStyle/>
          <a:p>
            <a:r>
              <a:rPr lang="ar-SA" sz="3600" b="1" dirty="0" smtClean="0"/>
              <a:t>رتبي العبارات التالية حسب أدوارها في النظام البيئي بكتابة الرقم(1-2-3) المناسب في المربع</a:t>
            </a:r>
          </a:p>
          <a:p>
            <a:r>
              <a:rPr lang="ar-SA" sz="3600" b="1" dirty="0" smtClean="0"/>
              <a:t>تتغذى المستهلكات على المنتجات</a:t>
            </a:r>
          </a:p>
          <a:p>
            <a:r>
              <a:rPr lang="ar-SA" sz="3600" b="1" dirty="0" smtClean="0"/>
              <a:t>تصنع المنتجات غذاءها مستخدمة أشعة الشمس</a:t>
            </a:r>
          </a:p>
          <a:p>
            <a:r>
              <a:rPr lang="ar-SA" sz="3600" b="1" dirty="0" smtClean="0"/>
              <a:t>تحلل </a:t>
            </a:r>
            <a:r>
              <a:rPr lang="ar-SA" sz="3600" b="1" dirty="0" err="1" smtClean="0"/>
              <a:t>المحلللات</a:t>
            </a:r>
            <a:r>
              <a:rPr lang="ar-SA" sz="3600" b="1" dirty="0" smtClean="0"/>
              <a:t> بقايا المخلوقات الحية وأجسامها بعد موتها</a:t>
            </a:r>
            <a:endParaRPr lang="ar-SA" sz="3600" b="1" dirty="0"/>
          </a:p>
        </p:txBody>
      </p:sp>
      <p:sp>
        <p:nvSpPr>
          <p:cNvPr id="4" name="مستطيل 3"/>
          <p:cNvSpPr/>
          <p:nvPr/>
        </p:nvSpPr>
        <p:spPr>
          <a:xfrm>
            <a:off x="2217440" y="2780928"/>
            <a:ext cx="91440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6228184" y="4725144"/>
            <a:ext cx="91440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251520" y="3501008"/>
            <a:ext cx="91440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A" sz="6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7375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ar-SA" sz="4400" b="1" dirty="0" smtClean="0"/>
          </a:p>
          <a:p>
            <a:pPr algn="ctr"/>
            <a:r>
              <a:rPr lang="ar-SA" sz="5400" b="1" dirty="0" smtClean="0">
                <a:solidFill>
                  <a:srgbClr val="FF0000"/>
                </a:solidFill>
              </a:rPr>
              <a:t>الواجب على المنصة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السلاسل والشبكات الغذائية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450" y="1339850"/>
            <a:ext cx="6624638" cy="4968875"/>
          </a:xfrm>
          <a:prstGeom prst="rect">
            <a:avLst/>
          </a:prstGeom>
        </p:spPr>
      </p:pic>
      <p:pic>
        <p:nvPicPr>
          <p:cNvPr id="5" name="صورة 4" descr="صورة.jpg"/>
          <p:cNvPicPr>
            <a:picLocks noChangeAspect="1"/>
          </p:cNvPicPr>
          <p:nvPr/>
        </p:nvPicPr>
        <p:blipFill>
          <a:blip r:embed="rId4" cstate="print"/>
          <a:srcRect l="6675" t="20095" r="14321" b="15111"/>
          <a:stretch>
            <a:fillRect/>
          </a:stretch>
        </p:blipFill>
        <p:spPr>
          <a:xfrm rot="15811846">
            <a:off x="1178501" y="34066"/>
            <a:ext cx="1418820" cy="223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ar-SA" sz="6000" b="1" dirty="0" smtClean="0">
                <a:solidFill>
                  <a:srgbClr val="FF0000"/>
                </a:solidFill>
              </a:rPr>
              <a:t>أنظر وأتساءل ص 104</a:t>
            </a:r>
            <a:endParaRPr lang="ar-SA" sz="6000" b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 descr="انظر العلاقات4ف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7838" y="2052638"/>
            <a:ext cx="3530449" cy="4195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حرا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632848" cy="489654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82324" y="5229200"/>
            <a:ext cx="6446060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3200" b="1" dirty="0" smtClean="0"/>
              <a:t>سمي بعض الحيوانات التي تعيش في </a:t>
            </a:r>
            <a:r>
              <a:rPr lang="ar-SA" sz="3200" b="1" dirty="0" err="1" smtClean="0"/>
              <a:t>الصحراء؟</a:t>
            </a:r>
            <a:endParaRPr lang="ar-SA" sz="3200" b="1" dirty="0" smtClean="0"/>
          </a:p>
          <a:p>
            <a:r>
              <a:rPr lang="ar-SA" sz="3200" b="1" dirty="0" smtClean="0"/>
              <a:t>كيف يحصل الذئب والجمل على </a:t>
            </a:r>
            <a:r>
              <a:rPr lang="ar-SA" sz="3200" b="1" dirty="0" err="1" smtClean="0"/>
              <a:t>الطاقة؟</a:t>
            </a:r>
            <a:endParaRPr lang="ar-SA" sz="3200" b="1" dirty="0" smtClean="0"/>
          </a:p>
          <a:p>
            <a:r>
              <a:rPr lang="ar-SA" sz="3200" b="1" dirty="0" smtClean="0"/>
              <a:t>أي الحيوانات تعتمد على النباتات في </a:t>
            </a:r>
            <a:r>
              <a:rPr lang="ar-SA" sz="3200" b="1" dirty="0" err="1" smtClean="0"/>
              <a:t>تغذيتها؟</a:t>
            </a:r>
            <a:endParaRPr lang="ar-SA" sz="3200" b="1" dirty="0" smtClean="0"/>
          </a:p>
          <a:p>
            <a:endParaRPr lang="ar-SA" sz="3600" b="1" dirty="0"/>
          </a:p>
        </p:txBody>
      </p:sp>
      <p:pic>
        <p:nvPicPr>
          <p:cNvPr id="4" name="صورة 3" descr="غزال الري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60648"/>
            <a:ext cx="2520280" cy="2362324"/>
          </a:xfrm>
          <a:prstGeom prst="rect">
            <a:avLst/>
          </a:prstGeom>
        </p:spPr>
      </p:pic>
      <p:pic>
        <p:nvPicPr>
          <p:cNvPr id="6" name="صورة 5" descr="الثعبان الرملي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60648"/>
            <a:ext cx="2627784" cy="2448272"/>
          </a:xfrm>
          <a:prstGeom prst="rect">
            <a:avLst/>
          </a:prstGeom>
        </p:spPr>
      </p:pic>
      <p:pic>
        <p:nvPicPr>
          <p:cNvPr id="7" name="صورة 6" descr="الضب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2852936"/>
            <a:ext cx="2520280" cy="2448272"/>
          </a:xfrm>
          <a:prstGeom prst="rect">
            <a:avLst/>
          </a:prstGeom>
        </p:spPr>
      </p:pic>
      <p:pic>
        <p:nvPicPr>
          <p:cNvPr id="8" name="صورة 7" descr="الأرنب البري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47526"/>
            <a:ext cx="2572792" cy="2533402"/>
          </a:xfrm>
          <a:prstGeom prst="rect">
            <a:avLst/>
          </a:prstGeom>
        </p:spPr>
      </p:pic>
      <p:pic>
        <p:nvPicPr>
          <p:cNvPr id="9" name="صورة 8" descr="camel_cry_1_1309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780928"/>
            <a:ext cx="2592288" cy="2448272"/>
          </a:xfrm>
          <a:prstGeom prst="rect">
            <a:avLst/>
          </a:prstGeom>
        </p:spPr>
      </p:pic>
      <p:pic>
        <p:nvPicPr>
          <p:cNvPr id="10" name="صورة 9" descr="Wolf_Emad.jpg"/>
          <p:cNvPicPr>
            <a:picLocks noChangeAspect="1"/>
          </p:cNvPicPr>
          <p:nvPr/>
        </p:nvPicPr>
        <p:blipFill>
          <a:blip r:embed="rId8" cstate="print"/>
          <a:srcRect l="6772" t="8832" r="6889" b="6961"/>
          <a:stretch>
            <a:fillRect/>
          </a:stretch>
        </p:blipFill>
        <p:spPr>
          <a:xfrm>
            <a:off x="3347864" y="2780928"/>
            <a:ext cx="2664296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9882" y="332656"/>
            <a:ext cx="8229600" cy="6540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ar-SA" b="1" dirty="0" smtClean="0"/>
              <a:t>استكشف </a:t>
            </a:r>
            <a:br>
              <a:rPr lang="ar-SA" b="1" dirty="0" smtClean="0"/>
            </a:b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sz="4900" b="1" dirty="0" smtClean="0">
                <a:solidFill>
                  <a:srgbClr val="FF0000"/>
                </a:solidFill>
              </a:rPr>
              <a:t>نشاط استقصائي ص 105</a:t>
            </a:r>
            <a:endParaRPr lang="ar-SA" sz="49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0002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6- لماذا يقطع شريط </a:t>
            </a:r>
          </a:p>
          <a:p>
            <a:r>
              <a:rPr lang="ar-SA" sz="2800" b="1" dirty="0" smtClean="0">
                <a:solidFill>
                  <a:srgbClr val="FF0000"/>
                </a:solidFill>
              </a:rPr>
              <a:t>الطاقة قبل تمريره؟</a:t>
            </a:r>
          </a:p>
          <a:p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لأن الطاقة الشمسية تمتصها </a:t>
            </a:r>
          </a:p>
          <a:p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النباتات مباشرة وتزود بها </a:t>
            </a:r>
          </a:p>
          <a:p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اكلات الاعشاب ثم تنتقل </a:t>
            </a:r>
          </a:p>
          <a:p>
            <a:r>
              <a:rPr lang="ar-SA" sz="2800" b="1" dirty="0" err="1" smtClean="0">
                <a:solidFill>
                  <a:schemeClr val="accent2">
                    <a:lumMod val="75000"/>
                  </a:schemeClr>
                </a:solidFill>
              </a:rPr>
              <a:t>لاكلات</a:t>
            </a:r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 اللحوم</a:t>
            </a:r>
          </a:p>
          <a:p>
            <a:r>
              <a:rPr lang="ar-SA" sz="2800" b="1" dirty="0" smtClean="0">
                <a:solidFill>
                  <a:srgbClr val="FF0000"/>
                </a:solidFill>
              </a:rPr>
              <a:t>7- ما كمية الطاقة المتبقية </a:t>
            </a:r>
            <a:r>
              <a:rPr lang="ar-SA" sz="2800" b="1" dirty="0" err="1" smtClean="0">
                <a:solidFill>
                  <a:srgbClr val="FF0000"/>
                </a:solidFill>
              </a:rPr>
              <a:t>لاكل</a:t>
            </a:r>
            <a:r>
              <a:rPr lang="ar-SA" sz="2800" b="1" dirty="0" smtClean="0">
                <a:solidFill>
                  <a:srgbClr val="FF0000"/>
                </a:solidFill>
              </a:rPr>
              <a:t> اللحوم مقارنة بالنبات </a:t>
            </a:r>
            <a:r>
              <a:rPr lang="ar-SA" sz="2800" b="1" dirty="0" err="1" smtClean="0">
                <a:solidFill>
                  <a:srgbClr val="FF0000"/>
                </a:solidFill>
              </a:rPr>
              <a:t>وباكل</a:t>
            </a:r>
            <a:r>
              <a:rPr lang="ar-SA" sz="2800" b="1" dirty="0" smtClean="0">
                <a:solidFill>
                  <a:srgbClr val="FF0000"/>
                </a:solidFill>
              </a:rPr>
              <a:t> النبات</a:t>
            </a:r>
          </a:p>
          <a:p>
            <a:r>
              <a:rPr lang="ar-SA" sz="2800" b="1" dirty="0" smtClean="0">
                <a:solidFill>
                  <a:schemeClr val="accent2">
                    <a:lumMod val="75000"/>
                  </a:schemeClr>
                </a:solidFill>
              </a:rPr>
              <a:t> كمية الطاقة لدى أكل اللحوم أقل لأنها قد استهلكت من النبات وآكل النبات.</a:t>
            </a:r>
          </a:p>
          <a:p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6" name="استكشف العلاقات في الانظمة البيئ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15837"/>
            <a:ext cx="492020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1444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ar-SA" sz="5400" b="1" dirty="0" smtClean="0">
                <a:solidFill>
                  <a:srgbClr val="FF0000"/>
                </a:solidFill>
              </a:rPr>
              <a:t>أقرأ وأتعلم</a:t>
            </a:r>
            <a:endParaRPr lang="ar-SA" sz="5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ar-SA" sz="3900" b="1" dirty="0" smtClean="0">
                <a:solidFill>
                  <a:schemeClr val="tx1"/>
                </a:solidFill>
              </a:rPr>
              <a:t>أرجو منكم قراءة عناوين الدرس ثم اذكري ما تتوقعين تعلمه.</a:t>
            </a:r>
          </a:p>
          <a:p>
            <a:r>
              <a:rPr lang="ar-SA" sz="3900" b="1" dirty="0" smtClean="0">
                <a:solidFill>
                  <a:schemeClr val="tx1"/>
                </a:solidFill>
              </a:rPr>
              <a:t>أرجو من كل طالبة كتابة أحد مفردات الدرس والمقصود </a:t>
            </a:r>
            <a:r>
              <a:rPr lang="ar-SA" sz="3900" b="1" dirty="0" err="1" smtClean="0">
                <a:solidFill>
                  <a:schemeClr val="tx1"/>
                </a:solidFill>
              </a:rPr>
              <a:t>بها</a:t>
            </a:r>
            <a:r>
              <a:rPr lang="ar-SA" sz="3900" b="1" dirty="0" smtClean="0">
                <a:solidFill>
                  <a:schemeClr val="tx1"/>
                </a:solidFill>
              </a:rPr>
              <a:t> على الدفتر.</a:t>
            </a:r>
          </a:p>
          <a:p>
            <a:r>
              <a:rPr lang="ar-SA" sz="4800" b="1" dirty="0" smtClean="0">
                <a:solidFill>
                  <a:srgbClr val="FF0000"/>
                </a:solidFill>
              </a:rPr>
              <a:t>السؤال الأساسي </a:t>
            </a:r>
          </a:p>
          <a:p>
            <a:r>
              <a:rPr lang="ar-SA" sz="3600" b="1" dirty="0" smtClean="0"/>
              <a:t>كيف تحصل المخلوقات الحية على الطاقة</a:t>
            </a:r>
          </a:p>
          <a:p>
            <a:r>
              <a:rPr lang="ar-SA" sz="4800" b="1" dirty="0" smtClean="0">
                <a:solidFill>
                  <a:srgbClr val="FF0000"/>
                </a:solidFill>
              </a:rPr>
              <a:t>المفردات.</a:t>
            </a:r>
          </a:p>
          <a:p>
            <a:r>
              <a:rPr lang="ar-SA" sz="3600" b="1" dirty="0" smtClean="0"/>
              <a:t>المنتج-المستهلك-المحلل-السلسلة الغذائية-الشبكة الغذائية-التنافس-هرم الطاقة</a:t>
            </a:r>
          </a:p>
          <a:p>
            <a:pPr>
              <a:buNone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6064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ar-S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ar-SA" sz="3600" b="1" dirty="0" smtClean="0"/>
              <a:t>الرجاء فتح كتاب العلوم ص106</a:t>
            </a:r>
          </a:p>
          <a:p>
            <a:r>
              <a:rPr lang="ar-SA" sz="3600" b="1" dirty="0" smtClean="0"/>
              <a:t>ما المخلوقات الحية التي تعد من المنتجات؟</a:t>
            </a:r>
          </a:p>
          <a:p>
            <a:r>
              <a:rPr lang="ar-SA" sz="3600" b="1" dirty="0" smtClean="0"/>
              <a:t>كيف تحصل المستهلكات</a:t>
            </a:r>
          </a:p>
          <a:p>
            <a:r>
              <a:rPr lang="ar-SA" sz="3600" b="1" dirty="0" smtClean="0"/>
              <a:t>على </a:t>
            </a:r>
            <a:r>
              <a:rPr lang="ar-SA" sz="3600" b="1" dirty="0" err="1" smtClean="0"/>
              <a:t>الطاقة؟</a:t>
            </a:r>
            <a:endParaRPr lang="ar-SA" sz="3600" b="1" dirty="0" smtClean="0"/>
          </a:p>
          <a:p>
            <a:r>
              <a:rPr lang="ar-SA" sz="3200" b="1" dirty="0" smtClean="0">
                <a:solidFill>
                  <a:srgbClr val="FF0000"/>
                </a:solidFill>
              </a:rPr>
              <a:t>ابحثي عن صور للمنتجات</a:t>
            </a:r>
          </a:p>
          <a:p>
            <a:r>
              <a:rPr lang="ar-SA" sz="3200" b="1" dirty="0" smtClean="0">
                <a:solidFill>
                  <a:srgbClr val="FF0000"/>
                </a:solidFill>
              </a:rPr>
              <a:t>والمستهلكات والمحللات</a:t>
            </a:r>
          </a:p>
          <a:p>
            <a:r>
              <a:rPr lang="ar-SA" sz="3200" b="1" dirty="0" smtClean="0">
                <a:solidFill>
                  <a:srgbClr val="FF0000"/>
                </a:solidFill>
              </a:rPr>
              <a:t>في الكتب أو أرسمي </a:t>
            </a:r>
            <a:r>
              <a:rPr lang="ar-SA" sz="3200" b="1" dirty="0" err="1" smtClean="0">
                <a:solidFill>
                  <a:srgbClr val="FF0000"/>
                </a:solidFill>
              </a:rPr>
              <a:t>وأعرضيها</a:t>
            </a:r>
            <a:endParaRPr lang="ar-SA" sz="3200" b="1" dirty="0" smtClean="0">
              <a:solidFill>
                <a:srgbClr val="FF0000"/>
              </a:solidFill>
            </a:endParaRPr>
          </a:p>
          <a:p>
            <a:r>
              <a:rPr lang="ar-SA" sz="3200" b="1" dirty="0" smtClean="0">
                <a:solidFill>
                  <a:srgbClr val="FF0000"/>
                </a:solidFill>
              </a:rPr>
              <a:t>على صديقاتك </a:t>
            </a:r>
          </a:p>
          <a:p>
            <a:endParaRPr lang="ar-SA" sz="4400" b="1" dirty="0" smtClean="0"/>
          </a:p>
        </p:txBody>
      </p:sp>
      <p:sp>
        <p:nvSpPr>
          <p:cNvPr id="6" name="مربع نص 5"/>
          <p:cNvSpPr txBox="1"/>
          <p:nvPr/>
        </p:nvSpPr>
        <p:spPr>
          <a:xfrm>
            <a:off x="1218917" y="188640"/>
            <a:ext cx="6809467" cy="98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كيف تعتمد المخلوقات بعضها على </a:t>
            </a:r>
            <a:r>
              <a:rPr lang="ar-SA" sz="4000" b="1" dirty="0" err="1" smtClean="0">
                <a:solidFill>
                  <a:srgbClr val="FF0000"/>
                </a:solidFill>
              </a:rPr>
              <a:t>بعض؟</a:t>
            </a:r>
            <a:endParaRPr lang="ar-SA" sz="4000" b="1" dirty="0" smtClean="0">
              <a:solidFill>
                <a:srgbClr val="FF0000"/>
              </a:solidFill>
            </a:endParaRPr>
          </a:p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552" t="43619" r="23597" b="7728"/>
          <a:stretch>
            <a:fillRect/>
          </a:stretch>
        </p:blipFill>
        <p:spPr bwMode="auto">
          <a:xfrm>
            <a:off x="107504" y="2708920"/>
            <a:ext cx="374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ستطيل 7"/>
          <p:cNvSpPr/>
          <p:nvPr/>
        </p:nvSpPr>
        <p:spPr>
          <a:xfrm>
            <a:off x="3059832" y="2780928"/>
            <a:ext cx="792088" cy="10801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ar-SA" sz="3600" b="1" dirty="0" smtClean="0">
                <a:solidFill>
                  <a:srgbClr val="7030A0"/>
                </a:solidFill>
              </a:rPr>
              <a:t>ما المخلوقات الحية التي تعد من المنتجات؟</a:t>
            </a:r>
          </a:p>
          <a:p>
            <a:pPr>
              <a:buNone/>
            </a:pPr>
            <a:r>
              <a:rPr lang="ar-SA" sz="3600" b="1" dirty="0" smtClean="0"/>
              <a:t>المنتجات على اليابسة هي الأشجار وفي البحار والمحيطات هي الطحالب</a:t>
            </a:r>
          </a:p>
          <a:p>
            <a:endParaRPr lang="ar-SA" dirty="0"/>
          </a:p>
        </p:txBody>
      </p:sp>
      <p:pic>
        <p:nvPicPr>
          <p:cNvPr id="4" name="صورة 3" descr="152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068960"/>
            <a:ext cx="4119567" cy="3456384"/>
          </a:xfrm>
          <a:prstGeom prst="rect">
            <a:avLst/>
          </a:prstGeom>
        </p:spPr>
      </p:pic>
      <p:pic>
        <p:nvPicPr>
          <p:cNvPr id="5" name="صورة 4" descr="طحلب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68960"/>
            <a:ext cx="3888432" cy="345638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1218917" y="188640"/>
            <a:ext cx="6809467" cy="9848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كيف تعتمد المخلوقات بعضها على </a:t>
            </a:r>
            <a:r>
              <a:rPr lang="ar-SA" sz="4000" b="1" dirty="0" err="1" smtClean="0">
                <a:solidFill>
                  <a:srgbClr val="FF0000"/>
                </a:solidFill>
              </a:rPr>
              <a:t>بعض؟</a:t>
            </a:r>
            <a:endParaRPr lang="ar-SA" sz="4000" b="1" dirty="0" smtClean="0">
              <a:solidFill>
                <a:srgbClr val="FF0000"/>
              </a:solidFill>
            </a:endParaRP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أيون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أيون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يون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2328</TotalTime>
  <Words>833</Words>
  <Application>Microsoft Office PowerPoint</Application>
  <PresentationFormat>عرض على الشاشة (4:3)</PresentationFormat>
  <Paragraphs>147</Paragraphs>
  <Slides>36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1" baseType="lpstr">
      <vt:lpstr>Arial</vt:lpstr>
      <vt:lpstr>Century Gothic</vt:lpstr>
      <vt:lpstr>Times New Roman</vt:lpstr>
      <vt:lpstr>Wingdings 3</vt:lpstr>
      <vt:lpstr>أيون</vt:lpstr>
      <vt:lpstr>عرض تقديمي في PowerPoint</vt:lpstr>
      <vt:lpstr>الدرس الثاني </vt:lpstr>
      <vt:lpstr>عرض تقديمي في PowerPoint</vt:lpstr>
      <vt:lpstr>أنظر وأتساءل ص 104</vt:lpstr>
      <vt:lpstr>عرض تقديمي في PowerPoint</vt:lpstr>
      <vt:lpstr>استكشف       نشاط استقصائي ص 105</vt:lpstr>
      <vt:lpstr>أقرأ وأتعلم</vt:lpstr>
      <vt:lpstr>عرض تقديمي في PowerPoint</vt:lpstr>
      <vt:lpstr>عرض تقديمي في PowerPoint</vt:lpstr>
      <vt:lpstr>عرض تقديمي في PowerPoint</vt:lpstr>
      <vt:lpstr>أكلات الأعشاب                    آكلات اللحوم</vt:lpstr>
      <vt:lpstr>نشاط ص107</vt:lpstr>
      <vt:lpstr>عرض تقديمي في PowerPoint</vt:lpstr>
      <vt:lpstr>عرض تقديمي في PowerPoint</vt:lpstr>
      <vt:lpstr>فكر</vt:lpstr>
      <vt:lpstr>عرض تقديمي في PowerPoint</vt:lpstr>
      <vt:lpstr>تابع الدرس الثاني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أرسل سؤالا</vt:lpstr>
      <vt:lpstr>عرض تقديمي في PowerPoint</vt:lpstr>
      <vt:lpstr>تابع درس</vt:lpstr>
      <vt:lpstr>عرض تقديمي في PowerPoint</vt:lpstr>
      <vt:lpstr>عرض تقديمي في PowerPoint</vt:lpstr>
      <vt:lpstr>عرض تقديمي في PowerPoint</vt:lpstr>
      <vt:lpstr>الشبكة الغذائية</vt:lpstr>
      <vt:lpstr>الشبكة الغذائية</vt:lpstr>
      <vt:lpstr>عرض تقديمي في PowerPoint</vt:lpstr>
      <vt:lpstr>عرض تقديمي في PowerPoint</vt:lpstr>
      <vt:lpstr>أختبر نفسي</vt:lpstr>
      <vt:lpstr>  </vt:lpstr>
      <vt:lpstr>تقويم</vt:lpstr>
      <vt:lpstr>عرض تقديمي في PowerPoint</vt:lpstr>
      <vt:lpstr>عرض تقديمي في PowerPoint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العنوان</dc:title>
  <dc:creator>computer</dc:creator>
  <cp:lastModifiedBy>SONY</cp:lastModifiedBy>
  <cp:revision>98</cp:revision>
  <dcterms:created xsi:type="dcterms:W3CDTF">2010-12-02T12:02:01Z</dcterms:created>
  <dcterms:modified xsi:type="dcterms:W3CDTF">2021-07-14T20:51:01Z</dcterms:modified>
</cp:coreProperties>
</file>