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>
  <p:sldMasterIdLst>
    <p:sldMasterId id="2147483648" r:id="rId1"/>
  </p:sldMasterIdLst>
  <p:notesMasterIdLst>
    <p:notesMasterId r:id="rId21"/>
  </p:notesMasterIdLst>
  <p:sldIdLst>
    <p:sldId id="276" r:id="rId2"/>
    <p:sldId id="257" r:id="rId3"/>
    <p:sldId id="277" r:id="rId4"/>
    <p:sldId id="256" r:id="rId5"/>
    <p:sldId id="278" r:id="rId6"/>
    <p:sldId id="287" r:id="rId7"/>
    <p:sldId id="262" r:id="rId8"/>
    <p:sldId id="263" r:id="rId9"/>
    <p:sldId id="288" r:id="rId10"/>
    <p:sldId id="289" r:id="rId11"/>
    <p:sldId id="290" r:id="rId12"/>
    <p:sldId id="291" r:id="rId13"/>
    <p:sldId id="269" r:id="rId14"/>
    <p:sldId id="292" r:id="rId15"/>
    <p:sldId id="293" r:id="rId16"/>
    <p:sldId id="294" r:id="rId17"/>
    <p:sldId id="295" r:id="rId18"/>
    <p:sldId id="283" r:id="rId19"/>
    <p:sldId id="275" r:id="rId20"/>
  </p:sldIdLst>
  <p:sldSz cx="13004800" cy="9753600"/>
  <p:notesSz cx="6858000" cy="9144000"/>
  <p:custDataLst>
    <p:tags r:id="rId22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288" autoAdjust="0"/>
    <p:restoredTop sz="94660"/>
  </p:normalViewPr>
  <p:slideViewPr>
    <p:cSldViewPr snapToGrid="0">
      <p:cViewPr varScale="1">
        <p:scale>
          <a:sx n="46" d="100"/>
          <a:sy n="46" d="100"/>
        </p:scale>
        <p:origin x="14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10709">
              <a:lnSpc>
                <a:spcPct val="100000"/>
              </a:lnSpc>
              <a:spcBef>
                <a:spcPts val="0"/>
              </a:spcBef>
              <a:buSzTx/>
              <a:buNone/>
              <a:defRPr sz="2088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79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8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89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معلومات الحقيقة</a:t>
            </a:r>
          </a:p>
        </p:txBody>
      </p:sp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z="6000" spc="-119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z="6000" spc="-119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z="6000" spc="-119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z="6000" spc="-119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z="6000" spc="-119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sz="2280" b="1"/>
            </a:lvl1pPr>
          </a:lstStyle>
          <a:p>
            <a:r>
              <a:t>السمة</a:t>
            </a:r>
          </a:p>
        </p:txBody>
      </p:sp>
      <p:sp>
        <p:nvSpPr>
          <p:cNvPr id="11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صورة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صورة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886640052_3195x2556.jpe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C32C-3EA1-49CE-B0E7-A9F022716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617DB-BDBD-452D-89CB-E6D3CFD63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A93DA-43A0-48C9-9B6F-D10863A5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63D5-9C00-4726-9CB1-E3065FB846A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EE361-3F01-4880-A833-A44CEFB9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3E084-1CE7-4A54-A6FD-3C06D36B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5125" y="9205031"/>
            <a:ext cx="307777" cy="302647"/>
          </a:xfrm>
        </p:spPr>
        <p:txBody>
          <a:bodyPr/>
          <a:lstStyle/>
          <a:p>
            <a:fld id="{C143A351-549E-4E72-B695-423539A0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8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C32C-3EA1-49CE-B0E7-A9F022716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617DB-BDBD-452D-89CB-E6D3CFD63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A93DA-43A0-48C9-9B6F-D10863A5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63D5-9C00-4726-9CB1-E3065FB846A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EE361-3F01-4880-A833-A44CEFB9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3E084-1CE7-4A54-A6FD-3C06D36B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5125" y="9205031"/>
            <a:ext cx="307777" cy="302647"/>
          </a:xfrm>
        </p:spPr>
        <p:txBody>
          <a:bodyPr/>
          <a:lstStyle/>
          <a:p>
            <a:fld id="{C143A351-549E-4E72-B695-423539A0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7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صورة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10709">
              <a:lnSpc>
                <a:spcPct val="100000"/>
              </a:lnSpc>
              <a:spcBef>
                <a:spcPts val="0"/>
              </a:spcBef>
              <a:buSzTx/>
              <a:buNone/>
              <a:defRPr sz="2088" b="1"/>
            </a:lvl1pPr>
          </a:lstStyle>
          <a:p>
            <a:r>
              <a:t>المؤلف والتاريخ</a:t>
            </a:r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C32C-3EA1-49CE-B0E7-A9F022716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617DB-BDBD-452D-89CB-E6D3CFD63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A93DA-43A0-48C9-9B6F-D10863A5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63D5-9C00-4726-9CB1-E3065FB846A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EE361-3F01-4880-A833-A44CEFB9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3E084-1CE7-4A54-A6FD-3C06D36B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5125" y="9205031"/>
            <a:ext cx="307777" cy="302647"/>
          </a:xfrm>
        </p:spPr>
        <p:txBody>
          <a:bodyPr/>
          <a:lstStyle/>
          <a:p>
            <a:fld id="{C143A351-549E-4E72-B695-423539A0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89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C32C-3EA1-49CE-B0E7-A9F022716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617DB-BDBD-452D-89CB-E6D3CFD63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A93DA-43A0-48C9-9B6F-D10863A5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F63D5-9C00-4726-9CB1-E3065FB846A3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EE361-3F01-4880-A833-A44CEFB9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3E084-1CE7-4A54-A6FD-3C06D36B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5125" y="9205031"/>
            <a:ext cx="307777" cy="302647"/>
          </a:xfrm>
        </p:spPr>
        <p:txBody>
          <a:bodyPr/>
          <a:lstStyle/>
          <a:p>
            <a:fld id="{C143A351-549E-4E72-B695-423539A0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2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2" name="العنوان الفرعي للشريحة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sz="342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3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8121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142066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 l="-10000" t="-50000" r="-1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9" r:id="rId8"/>
    <p:sldLayoutId id="2147483667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8" r:id="rId19"/>
    <p:sldLayoutId id="2147483666" r:id="rId20"/>
    <p:sldLayoutId id="2147483665" r:id="rId21"/>
  </p:sldLayoutIdLst>
  <p:transition spd="med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B0EF3113-9088-442C-A5F6-33F7C30B3614}"/>
              </a:ext>
            </a:extLst>
          </p:cNvPr>
          <p:cNvGrpSpPr/>
          <p:nvPr/>
        </p:nvGrpSpPr>
        <p:grpSpPr>
          <a:xfrm>
            <a:off x="5673437" y="4544821"/>
            <a:ext cx="5351594" cy="1337490"/>
            <a:chOff x="8040392" y="5456411"/>
            <a:chExt cx="2894360" cy="726926"/>
          </a:xfrm>
        </p:grpSpPr>
        <p:sp>
          <p:nvSpPr>
            <p:cNvPr id="4" name="سهم: خماسي 3">
              <a:extLst>
                <a:ext uri="{FF2B5EF4-FFF2-40B4-BE49-F238E27FC236}">
                  <a16:creationId xmlns:a16="http://schemas.microsoft.com/office/drawing/2014/main" id="{C5F1A7BE-49D5-45D8-BAA3-08FECE2523DE}"/>
                </a:ext>
              </a:extLst>
            </p:cNvPr>
            <p:cNvSpPr/>
            <p:nvPr/>
          </p:nvSpPr>
          <p:spPr>
            <a:xfrm flipH="1">
              <a:off x="8040392" y="5456411"/>
              <a:ext cx="2848303" cy="726926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000"/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A18875C8-0DC4-4FC8-80B9-40A7B45CDDBE}"/>
                </a:ext>
              </a:extLst>
            </p:cNvPr>
            <p:cNvSpPr txBox="1"/>
            <p:nvPr/>
          </p:nvSpPr>
          <p:spPr>
            <a:xfrm>
              <a:off x="9194531" y="5578982"/>
              <a:ext cx="1740221" cy="38473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SA" sz="4000" b="1" dirty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 Amine" panose="00000400000000000000" pitchFamily="2" charset="-78"/>
                </a:rPr>
                <a:t>التاريخ:</a:t>
              </a: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6B2C01FE-2DC3-4EB0-A496-2813AD271EA3}"/>
              </a:ext>
            </a:extLst>
          </p:cNvPr>
          <p:cNvGrpSpPr/>
          <p:nvPr/>
        </p:nvGrpSpPr>
        <p:grpSpPr>
          <a:xfrm>
            <a:off x="6502401" y="6220559"/>
            <a:ext cx="4464822" cy="1337490"/>
            <a:chOff x="5181600" y="3175570"/>
            <a:chExt cx="2848303" cy="726926"/>
          </a:xfrm>
        </p:grpSpPr>
        <p:sp>
          <p:nvSpPr>
            <p:cNvPr id="7" name="سهم: خماسي 6">
              <a:extLst>
                <a:ext uri="{FF2B5EF4-FFF2-40B4-BE49-F238E27FC236}">
                  <a16:creationId xmlns:a16="http://schemas.microsoft.com/office/drawing/2014/main" id="{5F7C4EBB-4634-4355-A662-FA0C5822777D}"/>
                </a:ext>
              </a:extLst>
            </p:cNvPr>
            <p:cNvSpPr/>
            <p:nvPr/>
          </p:nvSpPr>
          <p:spPr>
            <a:xfrm flipH="1">
              <a:off x="5181600" y="3175570"/>
              <a:ext cx="2848303" cy="726926"/>
            </a:xfrm>
            <a:prstGeom prst="homePlat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000"/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131E6B25-5D32-4B2C-85BB-6F27495E77F8}"/>
                </a:ext>
              </a:extLst>
            </p:cNvPr>
            <p:cNvSpPr txBox="1"/>
            <p:nvPr/>
          </p:nvSpPr>
          <p:spPr>
            <a:xfrm>
              <a:off x="6263271" y="3357432"/>
              <a:ext cx="1740221" cy="38473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SA" sz="4000" b="1" dirty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 Amine" panose="00000400000000000000" pitchFamily="2" charset="-78"/>
                </a:rPr>
                <a:t>اليوم:</a:t>
              </a: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B5B35C6D-7321-450F-A1F4-EC0F4CE8AA23}"/>
              </a:ext>
            </a:extLst>
          </p:cNvPr>
          <p:cNvGrpSpPr/>
          <p:nvPr/>
        </p:nvGrpSpPr>
        <p:grpSpPr>
          <a:xfrm>
            <a:off x="7654838" y="7892662"/>
            <a:ext cx="3402045" cy="1337490"/>
            <a:chOff x="3521463" y="4120141"/>
            <a:chExt cx="2886243" cy="726926"/>
          </a:xfrm>
        </p:grpSpPr>
        <p:sp>
          <p:nvSpPr>
            <p:cNvPr id="10" name="سهم: خماسي 9">
              <a:extLst>
                <a:ext uri="{FF2B5EF4-FFF2-40B4-BE49-F238E27FC236}">
                  <a16:creationId xmlns:a16="http://schemas.microsoft.com/office/drawing/2014/main" id="{FB10E188-35BF-479D-A2D3-6D26E3B29C86}"/>
                </a:ext>
              </a:extLst>
            </p:cNvPr>
            <p:cNvSpPr/>
            <p:nvPr/>
          </p:nvSpPr>
          <p:spPr>
            <a:xfrm flipH="1">
              <a:off x="3521463" y="4120141"/>
              <a:ext cx="2848303" cy="726926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000"/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59B465D-D3EC-4D4C-B810-74BE4663A74A}"/>
                </a:ext>
              </a:extLst>
            </p:cNvPr>
            <p:cNvSpPr txBox="1"/>
            <p:nvPr/>
          </p:nvSpPr>
          <p:spPr>
            <a:xfrm>
              <a:off x="4667485" y="4303979"/>
              <a:ext cx="1740221" cy="38473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SA" sz="4000" b="1" dirty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 Amine" panose="00000400000000000000" pitchFamily="2" charset="-78"/>
                </a:rPr>
                <a:t>الحصة:</a:t>
              </a:r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8EED2B45-ACBB-4BE9-8422-D7C3D6BF2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08" y="2713432"/>
            <a:ext cx="6152276" cy="72692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BE77018-D901-4D8F-A8C2-614FF465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11" y="0"/>
            <a:ext cx="8743950" cy="152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19D054E-C6FB-47D8-AE7A-628E3ACEE024}"/>
              </a:ext>
            </a:extLst>
          </p:cNvPr>
          <p:cNvSpPr txBox="1"/>
          <p:nvPr/>
        </p:nvSpPr>
        <p:spPr>
          <a:xfrm>
            <a:off x="6672197" y="4958372"/>
            <a:ext cx="196528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1" anchor="ctr">
            <a:spAutoFit/>
          </a:bodyPr>
          <a:lstStyle/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6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Neue"/>
              </a:rPr>
              <a:t>  -2-1443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E6A2AA3-0702-4C36-8907-121818E00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946" y="4412600"/>
            <a:ext cx="3510546" cy="189029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62D2D08F-5A93-4797-87CA-94C6F1C436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477" y="6417153"/>
            <a:ext cx="2951018" cy="29510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D94333C-E0B2-4798-8BE4-EEA8C4050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19" y="1570456"/>
            <a:ext cx="4077218" cy="1002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3010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25">
            <a:extLst>
              <a:ext uri="{FF2B5EF4-FFF2-40B4-BE49-F238E27FC236}">
                <a16:creationId xmlns:a16="http://schemas.microsoft.com/office/drawing/2014/main" id="{3732206C-0CEF-486F-B99D-65C289056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378466"/>
              </p:ext>
            </p:extLst>
          </p:nvPr>
        </p:nvGraphicFramePr>
        <p:xfrm>
          <a:off x="0" y="0"/>
          <a:ext cx="4077742" cy="13716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061129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16613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المناقشة والحوار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فهم قرائي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511608"/>
                  </a:ext>
                </a:extLst>
              </a:tr>
            </a:tbl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2BAB9E71-101F-48D9-9DEC-5DC31FA3D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76" y="1662545"/>
            <a:ext cx="10793848" cy="7273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3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714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25">
            <a:extLst>
              <a:ext uri="{FF2B5EF4-FFF2-40B4-BE49-F238E27FC236}">
                <a16:creationId xmlns:a16="http://schemas.microsoft.com/office/drawing/2014/main" id="{3732206C-0CEF-486F-B99D-65C28905608C}"/>
              </a:ext>
            </a:extLst>
          </p:cNvPr>
          <p:cNvGraphicFramePr>
            <a:graphicFrameLocks noGrp="1"/>
          </p:cNvGraphicFramePr>
          <p:nvPr/>
        </p:nvGraphicFramePr>
        <p:xfrm>
          <a:off x="-66851" y="-2447"/>
          <a:ext cx="3270275" cy="9144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5298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1617287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الاستنتاج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2" name="مستطيل 1">
            <a:extLst>
              <a:ext uri="{FF2B5EF4-FFF2-40B4-BE49-F238E27FC236}">
                <a16:creationId xmlns:a16="http://schemas.microsoft.com/office/drawing/2014/main" id="{7E2C56AB-D876-4A07-9926-7C6F82744B64}"/>
              </a:ext>
            </a:extLst>
          </p:cNvPr>
          <p:cNvSpPr/>
          <p:nvPr/>
        </p:nvSpPr>
        <p:spPr>
          <a:xfrm>
            <a:off x="5904898" y="450288"/>
            <a:ext cx="6016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الفرق بين الحياء والخجل:</a:t>
            </a:r>
          </a:p>
        </p:txBody>
      </p:sp>
      <p:pic>
        <p:nvPicPr>
          <p:cNvPr id="5" name="PE-K02-SM1-TFML-U2-L1-V1">
            <a:hlinkClick r:id="" action="ppaction://media"/>
            <a:extLst>
              <a:ext uri="{FF2B5EF4-FFF2-40B4-BE49-F238E27FC236}">
                <a16:creationId xmlns:a16="http://schemas.microsoft.com/office/drawing/2014/main" id="{38286095-F8FE-4ED5-A8FB-2A12C9636F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853" end="21324.04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6387" y="1373618"/>
            <a:ext cx="9692025" cy="545176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9C22CAB-3B55-4569-84C1-774456442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750" y="7036957"/>
            <a:ext cx="4403901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62E2A4D-5CF7-435D-ADA9-DB875D0C4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149" y="7084582"/>
            <a:ext cx="4484264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19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EFC36DB-78FB-4667-B416-71CED682A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493" y="403947"/>
            <a:ext cx="10763448" cy="867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8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9563BC63-8C85-4819-9990-15FBF8A1965C}"/>
              </a:ext>
            </a:extLst>
          </p:cNvPr>
          <p:cNvSpPr/>
          <p:nvPr/>
        </p:nvSpPr>
        <p:spPr>
          <a:xfrm flipH="1">
            <a:off x="8062767" y="2775765"/>
            <a:ext cx="3678382" cy="656590"/>
          </a:xfrm>
          <a:prstGeom prst="homePlate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eza Pro Regular"/>
                <a:ea typeface="Geeza Pro Regular"/>
                <a:cs typeface="Geeza Pro Regular"/>
                <a:sym typeface="Geeza Pro Regular"/>
              </a:rPr>
              <a:t>الهدف الديني</a:t>
            </a:r>
          </a:p>
        </p:txBody>
      </p:sp>
      <p:sp>
        <p:nvSpPr>
          <p:cNvPr id="10" name="سهم: خماسي 9">
            <a:extLst>
              <a:ext uri="{FF2B5EF4-FFF2-40B4-BE49-F238E27FC236}">
                <a16:creationId xmlns:a16="http://schemas.microsoft.com/office/drawing/2014/main" id="{5FDF4C15-66F2-4976-8A14-DA6D866DCA12}"/>
              </a:ext>
            </a:extLst>
          </p:cNvPr>
          <p:cNvSpPr/>
          <p:nvPr/>
        </p:nvSpPr>
        <p:spPr>
          <a:xfrm flipH="1">
            <a:off x="7310005" y="5847919"/>
            <a:ext cx="3678382" cy="656590"/>
          </a:xfrm>
          <a:prstGeom prst="homePlate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eza Pro Regular"/>
                <a:ea typeface="Geeza Pro Regular"/>
                <a:cs typeface="Geeza Pro Regular"/>
                <a:sym typeface="Geeza Pro Regular"/>
              </a:rPr>
              <a:t>ربط بمادة لغتي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676D60C-7D3B-4921-85EB-F812E026AF0E}"/>
              </a:ext>
            </a:extLst>
          </p:cNvPr>
          <p:cNvSpPr txBox="1"/>
          <p:nvPr/>
        </p:nvSpPr>
        <p:spPr>
          <a:xfrm>
            <a:off x="3787488" y="6690798"/>
            <a:ext cx="650470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ar-SA" sz="3200" b="1" dirty="0"/>
              <a:t>قراءة مقاطع نصية من الدرس (الفهم القرائي)</a:t>
            </a:r>
          </a:p>
        </p:txBody>
      </p:sp>
      <p:pic>
        <p:nvPicPr>
          <p:cNvPr id="1026" name="Picture 2" descr="الفرق بين الحياء والخجل - موضوع">
            <a:extLst>
              <a:ext uri="{FF2B5EF4-FFF2-40B4-BE49-F238E27FC236}">
                <a16:creationId xmlns:a16="http://schemas.microsoft.com/office/drawing/2014/main" id="{C20711E1-8CB7-4275-A25F-90A5534D4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13" y="2488501"/>
            <a:ext cx="31051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0AFA5EA-E80E-48BE-BFB1-E55C837AF10B}"/>
              </a:ext>
            </a:extLst>
          </p:cNvPr>
          <p:cNvSpPr txBox="1"/>
          <p:nvPr/>
        </p:nvSpPr>
        <p:spPr>
          <a:xfrm>
            <a:off x="3397250" y="4244678"/>
            <a:ext cx="6504708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ar-SA" sz="4000" dirty="0">
                <a:solidFill>
                  <a:srgbClr val="002060"/>
                </a:solidFill>
              </a:rPr>
              <a:t>فَجَاءَتْهُ إِحْدَاهُمَا تَمْشِي عَلَى اسْتِحْيَاءٍ ﴿٢٥ القصص﴾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F5D50A0-A5EA-4693-8874-798D1357C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767" y="123680"/>
            <a:ext cx="3374961" cy="2177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41C50AE-C6C2-49BD-8DB4-5981E9045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52" y="222105"/>
            <a:ext cx="2343150" cy="195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4F303DE-9675-4934-9A38-B73339103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134" y="2174730"/>
            <a:ext cx="5590309" cy="4068005"/>
          </a:xfrm>
          <a:prstGeom prst="rect">
            <a:avLst/>
          </a:prstGeom>
        </p:spPr>
      </p:pic>
      <p:pic>
        <p:nvPicPr>
          <p:cNvPr id="6" name="06 Peace On You السلام عليكم">
            <a:hlinkClick r:id="" action="ppaction://media"/>
            <a:extLst>
              <a:ext uri="{FF2B5EF4-FFF2-40B4-BE49-F238E27FC236}">
                <a16:creationId xmlns:a16="http://schemas.microsoft.com/office/drawing/2014/main" id="{4CA9E1A9-8D54-4699-AA2D-9D7586960D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8999" y="5678668"/>
            <a:ext cx="5424007" cy="4068005"/>
          </a:xfrm>
          <a:prstGeom prst="rect">
            <a:avLst/>
          </a:prstGeom>
        </p:spPr>
      </p:pic>
      <p:graphicFrame>
        <p:nvGraphicFramePr>
          <p:cNvPr id="7" name="جدول 6">
            <a:extLst>
              <a:ext uri="{FF2B5EF4-FFF2-40B4-BE49-F238E27FC236}">
                <a16:creationId xmlns:a16="http://schemas.microsoft.com/office/drawing/2014/main" id="{2A81DB2F-3CEB-42F5-8090-331494732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063714"/>
              </p:ext>
            </p:extLst>
          </p:nvPr>
        </p:nvGraphicFramePr>
        <p:xfrm>
          <a:off x="0" y="6927"/>
          <a:ext cx="3270275" cy="4572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52988">
                  <a:extLst>
                    <a:ext uri="{9D8B030D-6E8A-4147-A177-3AD203B41FA5}">
                      <a16:colId xmlns:a16="http://schemas.microsoft.com/office/drawing/2014/main" val="2812898652"/>
                    </a:ext>
                  </a:extLst>
                </a:gridCol>
                <a:gridCol w="1617287">
                  <a:extLst>
                    <a:ext uri="{9D8B030D-6E8A-4147-A177-3AD203B41FA5}">
                      <a16:colId xmlns:a16="http://schemas.microsoft.com/office/drawing/2014/main" val="117657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614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309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41C50AE-C6C2-49BD-8DB4-5981E9045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52" y="222105"/>
            <a:ext cx="2343150" cy="19526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BF99DB3-EDB3-4A64-90E4-0EC487342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147" y="2144356"/>
            <a:ext cx="6466754" cy="4692429"/>
          </a:xfrm>
          <a:prstGeom prst="rect">
            <a:avLst/>
          </a:prstGeom>
        </p:spPr>
      </p:pic>
      <p:pic>
        <p:nvPicPr>
          <p:cNvPr id="5" name="مع السلامة good bye">
            <a:hlinkClick r:id="" action="ppaction://media"/>
            <a:extLst>
              <a:ext uri="{FF2B5EF4-FFF2-40B4-BE49-F238E27FC236}">
                <a16:creationId xmlns:a16="http://schemas.microsoft.com/office/drawing/2014/main" id="{EC2AEA2C-B94A-428A-857F-8694C07D7C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7900" y="6421582"/>
            <a:ext cx="4535246" cy="3332018"/>
          </a:xfrm>
          <a:prstGeom prst="rect">
            <a:avLst/>
          </a:prstGeom>
        </p:spPr>
      </p:pic>
      <p:graphicFrame>
        <p:nvGraphicFramePr>
          <p:cNvPr id="6" name="جدول 5">
            <a:extLst>
              <a:ext uri="{FF2B5EF4-FFF2-40B4-BE49-F238E27FC236}">
                <a16:creationId xmlns:a16="http://schemas.microsoft.com/office/drawing/2014/main" id="{FDF8A198-F13C-439B-B092-AE069911B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428298"/>
              </p:ext>
            </p:extLst>
          </p:nvPr>
        </p:nvGraphicFramePr>
        <p:xfrm>
          <a:off x="0" y="6927"/>
          <a:ext cx="3270275" cy="4572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52988">
                  <a:extLst>
                    <a:ext uri="{9D8B030D-6E8A-4147-A177-3AD203B41FA5}">
                      <a16:colId xmlns:a16="http://schemas.microsoft.com/office/drawing/2014/main" val="2812898652"/>
                    </a:ext>
                  </a:extLst>
                </a:gridCol>
                <a:gridCol w="1617287">
                  <a:extLst>
                    <a:ext uri="{9D8B030D-6E8A-4147-A177-3AD203B41FA5}">
                      <a16:colId xmlns:a16="http://schemas.microsoft.com/office/drawing/2014/main" val="117657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614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971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41C50AE-C6C2-49BD-8DB4-5981E9045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52" y="222105"/>
            <a:ext cx="2343150" cy="19526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2759DA8-2AF3-4740-B3C3-D93DBFCFE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034" y="2174730"/>
            <a:ext cx="9929665" cy="7322561"/>
          </a:xfrm>
          <a:prstGeom prst="rect">
            <a:avLst/>
          </a:prstGeom>
        </p:spPr>
      </p:pic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65767AB6-38F0-4DE7-A53D-1575E4B81E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428298"/>
              </p:ext>
            </p:extLst>
          </p:nvPr>
        </p:nvGraphicFramePr>
        <p:xfrm>
          <a:off x="0" y="6927"/>
          <a:ext cx="3270275" cy="4572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52988">
                  <a:extLst>
                    <a:ext uri="{9D8B030D-6E8A-4147-A177-3AD203B41FA5}">
                      <a16:colId xmlns:a16="http://schemas.microsoft.com/office/drawing/2014/main" val="2812898652"/>
                    </a:ext>
                  </a:extLst>
                </a:gridCol>
                <a:gridCol w="1617287">
                  <a:extLst>
                    <a:ext uri="{9D8B030D-6E8A-4147-A177-3AD203B41FA5}">
                      <a16:colId xmlns:a16="http://schemas.microsoft.com/office/drawing/2014/main" val="117657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614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368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41C50AE-C6C2-49BD-8DB4-5981E9045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52" y="222105"/>
            <a:ext cx="2343150" cy="19526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468257F-0394-4ACF-AA22-BB71A2743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98" y="2237076"/>
            <a:ext cx="10410502" cy="7509597"/>
          </a:xfrm>
          <a:prstGeom prst="rect">
            <a:avLst/>
          </a:prstGeom>
        </p:spPr>
      </p:pic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DAD4BC28-3DC9-4E63-8EA2-122602D697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428298"/>
              </p:ext>
            </p:extLst>
          </p:nvPr>
        </p:nvGraphicFramePr>
        <p:xfrm>
          <a:off x="0" y="6927"/>
          <a:ext cx="3270275" cy="4572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52988">
                  <a:extLst>
                    <a:ext uri="{9D8B030D-6E8A-4147-A177-3AD203B41FA5}">
                      <a16:colId xmlns:a16="http://schemas.microsoft.com/office/drawing/2014/main" val="2812898652"/>
                    </a:ext>
                  </a:extLst>
                </a:gridCol>
                <a:gridCol w="1617287">
                  <a:extLst>
                    <a:ext uri="{9D8B030D-6E8A-4147-A177-3AD203B41FA5}">
                      <a16:colId xmlns:a16="http://schemas.microsoft.com/office/drawing/2014/main" val="117657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614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20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AEBAD69-433B-4651-8C06-D495EE26E3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08" y="178810"/>
            <a:ext cx="3234459" cy="1910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DD943EF-5C36-42D6-85F8-51D2E4A28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360" y="2622405"/>
            <a:ext cx="6744080" cy="6521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389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3E4EB0D8-4C33-43B5-9A6E-117A0AF0263A-L0-001.png" descr="3E4EB0D8-4C33-43B5-9A6E-117A0AF0263A-L0-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42317">
            <a:off x="1416449" y="2428945"/>
            <a:ext cx="9728422" cy="591337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214C13F-9AB9-431C-A473-1D5A91CFDAD5}"/>
              </a:ext>
            </a:extLst>
          </p:cNvPr>
          <p:cNvSpPr txBox="1"/>
          <p:nvPr/>
        </p:nvSpPr>
        <p:spPr>
          <a:xfrm>
            <a:off x="5824938" y="4410691"/>
            <a:ext cx="2218557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1" anchor="ctr">
            <a:spAutoFit/>
          </a:bodyPr>
          <a:lstStyle/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48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Neue"/>
              </a:rPr>
              <a:t>رقم 2</a:t>
            </a:r>
          </a:p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34</a:t>
            </a:r>
            <a:endParaRPr kumimoji="0" lang="ar-SA" sz="4800" b="1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Helvetica Neue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81CEB40-E5FA-4DD1-B78B-271BF2DD6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95" y="432089"/>
            <a:ext cx="3581400" cy="197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قوانين التعلم عن بعد"/>
          <p:cNvSpPr txBox="1"/>
          <p:nvPr/>
        </p:nvSpPr>
        <p:spPr>
          <a:xfrm>
            <a:off x="3908303" y="2227094"/>
            <a:ext cx="518819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قوانين التعلم عن بعد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227AA90-4141-44B1-B84E-1067D565D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32" y="3284504"/>
            <a:ext cx="3048185" cy="212360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C734B34-625E-4FF8-BE11-931E5F09E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013" y="6222563"/>
            <a:ext cx="3082823" cy="211294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49909EB-4607-443C-B78E-C3BFB12189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99" y="3287168"/>
            <a:ext cx="3058843" cy="213692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C4C8EC7-4786-42CE-B49E-49373F7A3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73" y="3284504"/>
            <a:ext cx="3080159" cy="213959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B97AE4-D01E-489D-9C0C-DD7084A2F9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10" y="6201247"/>
            <a:ext cx="3010882" cy="213426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0390811-1029-42E6-9AE7-FA5AA8038F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57" y="6211905"/>
            <a:ext cx="3048185" cy="212360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E14348B-2D61-46C1-BA91-B8F8ADC4A3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678" y="393830"/>
            <a:ext cx="8811491" cy="1537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E7694DE-52F6-4B53-A65C-7061B9614E7B}"/>
              </a:ext>
            </a:extLst>
          </p:cNvPr>
          <p:cNvSpPr/>
          <p:nvPr/>
        </p:nvSpPr>
        <p:spPr>
          <a:xfrm>
            <a:off x="2481118" y="2072039"/>
            <a:ext cx="8042564" cy="6583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eza Pro Regular"/>
                <a:ea typeface="Geeza Pro Regular"/>
                <a:cs typeface="Geeza Pro Regular"/>
                <a:sym typeface="Geeza Pro Regular"/>
              </a:rPr>
              <a:t>اذكري اسم وحدتنا</a:t>
            </a:r>
            <a:r>
              <a:rPr kumimoji="0" lang="ar-SA" sz="3200" b="1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Geeza Pro Regular"/>
                <a:ea typeface="Geeza Pro Regular"/>
                <a:cs typeface="Geeza Pro Regular"/>
                <a:sym typeface="Geeza Pro Regular"/>
              </a:rPr>
              <a:t>؟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EC92CC14-783D-4CAA-B7E0-640F5281056F}"/>
              </a:ext>
            </a:extLst>
          </p:cNvPr>
          <p:cNvSpPr/>
          <p:nvPr/>
        </p:nvSpPr>
        <p:spPr>
          <a:xfrm>
            <a:off x="2481118" y="3481370"/>
            <a:ext cx="8042564" cy="12031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§"/>
            </a:pPr>
            <a:r>
              <a:rPr lang="ar-SA" sz="3200" b="1" dirty="0">
                <a:solidFill>
                  <a:schemeClr val="tx1">
                    <a:lumMod val="50000"/>
                  </a:schemeClr>
                </a:solidFill>
              </a:rPr>
              <a:t>ما التصرفات الصحيحة التي يمارسها عند مقابلة الآخرين؟</a:t>
            </a:r>
            <a:endParaRPr lang="ar-SA" sz="4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6932D35-44C7-4A44-97F4-3822330CE46E}"/>
              </a:ext>
            </a:extLst>
          </p:cNvPr>
          <p:cNvSpPr/>
          <p:nvPr/>
        </p:nvSpPr>
        <p:spPr>
          <a:xfrm>
            <a:off x="2481118" y="5565630"/>
            <a:ext cx="8042564" cy="6583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§"/>
            </a:pPr>
            <a:r>
              <a:rPr lang="ar-SA" sz="3200" b="1" dirty="0">
                <a:solidFill>
                  <a:schemeClr val="tx1">
                    <a:lumMod val="50000"/>
                  </a:schemeClr>
                </a:solidFill>
              </a:rPr>
              <a:t>ما التصرفات الخاطئة  التي يمارسها عند مقابلة الآخرين؟</a:t>
            </a:r>
            <a:endParaRPr lang="ar-SA" sz="4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7AE5040-5B0B-44C0-AF3D-48EB3D7C8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1321044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411ECCC-A4B2-452B-AE6E-4A3062E051E6}"/>
              </a:ext>
            </a:extLst>
          </p:cNvPr>
          <p:cNvSpPr/>
          <p:nvPr/>
        </p:nvSpPr>
        <p:spPr>
          <a:xfrm>
            <a:off x="2481118" y="6913405"/>
            <a:ext cx="8042564" cy="65833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1"/>
            <a:r>
              <a:rPr lang="ar-SA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eza Pro Regular"/>
              </a:rPr>
              <a:t>اذكري نتائج كلاً منها؟</a:t>
            </a:r>
          </a:p>
        </p:txBody>
      </p:sp>
    </p:spTree>
    <p:extLst>
      <p:ext uri="{BB962C8B-B14F-4D97-AF65-F5344CB8AC3E}">
        <p14:creationId xmlns:p14="http://schemas.microsoft.com/office/powerpoint/2010/main" val="296248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0A051AA-2EA5-47EF-8742-48D7D382A3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91" y="540327"/>
            <a:ext cx="5902036" cy="129770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11E82F4-C66D-4D18-B1C6-5D351228BFC2}"/>
              </a:ext>
            </a:extLst>
          </p:cNvPr>
          <p:cNvSpPr txBox="1"/>
          <p:nvPr/>
        </p:nvSpPr>
        <p:spPr>
          <a:xfrm>
            <a:off x="2382254" y="2071888"/>
            <a:ext cx="8718732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1" anchor="ctr">
            <a:spAutoFit/>
          </a:bodyPr>
          <a:lstStyle/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درسنا بالحصة الماضية كيف التصرف السليم والخاطئ عند مقابلة الاخرين </a:t>
            </a:r>
          </a:p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ar-SA" sz="2800" b="1" dirty="0"/>
          </a:p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ولكن هناك صفة آخرة تمنعنا من التعامل مع الاخرين </a:t>
            </a:r>
          </a:p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ar-SA" sz="2800" b="1" dirty="0"/>
          </a:p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سوف نتعرف عليه من خلال ترتيب حروف الكلمة الاتية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D294790-EA91-45DB-ABA0-3337FBE30E24}"/>
              </a:ext>
            </a:extLst>
          </p:cNvPr>
          <p:cNvSpPr/>
          <p:nvPr/>
        </p:nvSpPr>
        <p:spPr>
          <a:xfrm>
            <a:off x="4989004" y="4876800"/>
            <a:ext cx="302679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ج – ل – خ 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E400CA9-A364-4201-B532-1032EB05F4DC}"/>
              </a:ext>
            </a:extLst>
          </p:cNvPr>
          <p:cNvSpPr/>
          <p:nvPr/>
        </p:nvSpPr>
        <p:spPr>
          <a:xfrm>
            <a:off x="5211394" y="6992081"/>
            <a:ext cx="3060454" cy="186204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الخجل</a:t>
            </a:r>
          </a:p>
        </p:txBody>
      </p:sp>
    </p:spTree>
    <p:extLst>
      <p:ext uri="{BB962C8B-B14F-4D97-AF65-F5344CB8AC3E}">
        <p14:creationId xmlns:p14="http://schemas.microsoft.com/office/powerpoint/2010/main" val="246032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CE5F1BC-D025-4AE5-8692-63A58E8D3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909" y="863504"/>
            <a:ext cx="8478981" cy="855066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E52D964A-4E64-4751-AF31-79BDEDC95C6E}"/>
              </a:ext>
            </a:extLst>
          </p:cNvPr>
          <p:cNvSpPr/>
          <p:nvPr/>
        </p:nvSpPr>
        <p:spPr>
          <a:xfrm>
            <a:off x="3106959" y="4319345"/>
            <a:ext cx="60981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</a:rPr>
              <a:t>تابع </a:t>
            </a:r>
          </a:p>
          <a:p>
            <a:pPr algn="ctr"/>
            <a:r>
              <a:rPr lang="ar-SA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</a:rPr>
              <a:t>كيف أتصرف عند مقابلة الأخرين</a:t>
            </a:r>
            <a:endParaRPr lang="ar-SA" sz="44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3E10A54-EC89-4108-BD40-EB0676278E19}"/>
              </a:ext>
            </a:extLst>
          </p:cNvPr>
          <p:cNvSpPr/>
          <p:nvPr/>
        </p:nvSpPr>
        <p:spPr>
          <a:xfrm>
            <a:off x="3429000" y="7541986"/>
            <a:ext cx="3387436" cy="658336"/>
          </a:xfrm>
          <a:prstGeom prst="round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eza Pro Regular"/>
                <a:ea typeface="Geeza Pro Regular"/>
                <a:cs typeface="Geeza Pro Regular"/>
                <a:sym typeface="Geeza Pro Regular"/>
              </a:rPr>
              <a:t>الكتاب صفحة  31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4AD7904-FB20-43D8-9C19-909D718A1322}"/>
              </a:ext>
            </a:extLst>
          </p:cNvPr>
          <p:cNvSpPr txBox="1"/>
          <p:nvPr/>
        </p:nvSpPr>
        <p:spPr>
          <a:xfrm>
            <a:off x="3106959" y="2981055"/>
            <a:ext cx="3904673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</a:rPr>
              <a:t>اكتساب المتعلم مهارة حسن التصرف عند مقابلة الآخرين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4CDE6FD-ED78-4B8F-B374-914629C4D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46" y="1553278"/>
            <a:ext cx="2200582" cy="1371791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8779545B-4AB7-4B4E-93DE-D5D0E8568CFB}"/>
              </a:ext>
            </a:extLst>
          </p:cNvPr>
          <p:cNvSpPr txBox="1"/>
          <p:nvPr/>
        </p:nvSpPr>
        <p:spPr>
          <a:xfrm>
            <a:off x="7035343" y="1803646"/>
            <a:ext cx="263213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1" anchor="ctr">
            <a:spAutoFit/>
          </a:bodyPr>
          <a:lstStyle/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التاريخ:.............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C9065FF-F6C3-415F-B62D-718F47ED2F6F}"/>
              </a:ext>
            </a:extLst>
          </p:cNvPr>
          <p:cNvSpPr txBox="1"/>
          <p:nvPr/>
        </p:nvSpPr>
        <p:spPr>
          <a:xfrm>
            <a:off x="7024456" y="2572635"/>
            <a:ext cx="260648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1" anchor="ctr">
            <a:spAutoFit/>
          </a:bodyPr>
          <a:lstStyle/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الحصة:.............</a:t>
            </a:r>
          </a:p>
        </p:txBody>
      </p:sp>
    </p:spTree>
    <p:extLst>
      <p:ext uri="{BB962C8B-B14F-4D97-AF65-F5344CB8AC3E}">
        <p14:creationId xmlns:p14="http://schemas.microsoft.com/office/powerpoint/2010/main" val="172279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D3CE8687-387C-4BC9-B70B-5BD96AF1ECD8}"/>
              </a:ext>
            </a:extLst>
          </p:cNvPr>
          <p:cNvSpPr txBox="1"/>
          <p:nvPr/>
        </p:nvSpPr>
        <p:spPr>
          <a:xfrm>
            <a:off x="1577109" y="2056628"/>
            <a:ext cx="9850581" cy="73877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indent="-457200" algn="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i="0" dirty="0">
                <a:solidFill>
                  <a:srgbClr val="002060"/>
                </a:solidFill>
                <a:effectLst/>
                <a:latin typeface="STC-Regular"/>
              </a:rPr>
              <a:t>ان يوضح الطالب مفهوم الخجل</a:t>
            </a:r>
          </a:p>
          <a:p>
            <a:pPr marL="457200" indent="-457200" algn="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i="0" dirty="0">
                <a:solidFill>
                  <a:srgbClr val="002060"/>
                </a:solidFill>
                <a:effectLst/>
                <a:latin typeface="STC-Regular"/>
              </a:rPr>
              <a:t>أن يلخص الطالب علامات الخجل .</a:t>
            </a:r>
          </a:p>
          <a:p>
            <a:pPr marL="457200" indent="-457200" algn="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i="0" dirty="0">
                <a:solidFill>
                  <a:srgbClr val="002060"/>
                </a:solidFill>
                <a:effectLst/>
                <a:latin typeface="STC-Regular"/>
              </a:rPr>
              <a:t>أن يختار الطالب التصرف السليم لمساعدة زميل يعاني من الخجل .</a:t>
            </a:r>
          </a:p>
          <a:p>
            <a:pPr marL="457200" indent="-457200" algn="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i="0" dirty="0">
                <a:solidFill>
                  <a:srgbClr val="002060"/>
                </a:solidFill>
                <a:effectLst/>
                <a:latin typeface="STC-Regular"/>
              </a:rPr>
              <a:t>أن يذكر الطالب المواقف التي ينبغي فيها تجنب الخجل.</a:t>
            </a:r>
          </a:p>
          <a:p>
            <a:pPr marL="457200" indent="-457200" algn="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i="0" dirty="0">
                <a:solidFill>
                  <a:srgbClr val="002060"/>
                </a:solidFill>
                <a:effectLst/>
                <a:latin typeface="STC-Regular"/>
              </a:rPr>
              <a:t>-أن يميز الطالب بين الخجل والحياء.</a:t>
            </a:r>
          </a:p>
          <a:p>
            <a:pPr marL="457200" indent="-457200" algn="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i="0" dirty="0">
                <a:solidFill>
                  <a:srgbClr val="002060"/>
                </a:solidFill>
                <a:effectLst/>
                <a:latin typeface="STC-Regular"/>
              </a:rPr>
              <a:t>أن يلون الطالب الصفات التي يتصف بها وفقاً لما يشعر به .</a:t>
            </a:r>
          </a:p>
          <a:p>
            <a:pPr marL="457200" indent="-457200" algn="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i="0" dirty="0">
                <a:solidFill>
                  <a:srgbClr val="002060"/>
                </a:solidFill>
                <a:effectLst/>
                <a:latin typeface="STC-Regular"/>
              </a:rPr>
              <a:t>أن يكتب الطالب السلوك المرغوب فيه بعد شطب الكلمات التي زود بها.</a:t>
            </a:r>
          </a:p>
          <a:p>
            <a:pPr marL="457200" indent="-457200" algn="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i="0" dirty="0">
                <a:solidFill>
                  <a:srgbClr val="002060"/>
                </a:solidFill>
                <a:effectLst/>
                <a:latin typeface="STC-Regular"/>
              </a:rPr>
              <a:t>أن يناقش الطالب مفهوم الحياء .</a:t>
            </a:r>
          </a:p>
          <a:p>
            <a:pPr marL="457200" indent="-457200" algn="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i="0" dirty="0">
                <a:solidFill>
                  <a:srgbClr val="002060"/>
                </a:solidFill>
                <a:effectLst/>
                <a:latin typeface="STC-Regular"/>
              </a:rPr>
              <a:t>أن يستنتج الطالب مفهوم الصديق.</a:t>
            </a:r>
          </a:p>
          <a:p>
            <a:pPr marL="457200" indent="-457200" algn="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i="0" dirty="0">
                <a:solidFill>
                  <a:srgbClr val="002060"/>
                </a:solidFill>
                <a:effectLst/>
                <a:latin typeface="STC-Regular"/>
              </a:rPr>
              <a:t>أن يمثل الطالب لغة الإشارة في الترحيب والتواصل مع الأخرين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1F175A8-D13E-4EE8-8C24-1A57F4D21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09" y="239971"/>
            <a:ext cx="2840982" cy="163387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9FC67FA-E044-4A6D-8DD1-1A860A740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89" y="432931"/>
            <a:ext cx="5658640" cy="1247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269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جدول 25">
            <a:extLst>
              <a:ext uri="{FF2B5EF4-FFF2-40B4-BE49-F238E27FC236}">
                <a16:creationId xmlns:a16="http://schemas.microsoft.com/office/drawing/2014/main" id="{1B508828-BFA6-4A04-8E5F-812FE6EB5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492094"/>
              </p:ext>
            </p:extLst>
          </p:nvPr>
        </p:nvGraphicFramePr>
        <p:xfrm>
          <a:off x="-66851" y="-2447"/>
          <a:ext cx="3270275" cy="9144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5298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1617287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الاستنتاج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93616BCC-9C62-43D3-9A1B-0C5AA2506FEB}"/>
              </a:ext>
            </a:extLst>
          </p:cNvPr>
          <p:cNvSpPr txBox="1"/>
          <p:nvPr/>
        </p:nvSpPr>
        <p:spPr>
          <a:xfrm>
            <a:off x="6073682" y="1355757"/>
            <a:ext cx="1830183" cy="9015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الخجل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B661325-0442-46E5-BF37-614CF1EB4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5854" y="117267"/>
            <a:ext cx="3040659" cy="2569771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36EC061-7556-463C-A91B-398ED8CF90EB}"/>
              </a:ext>
            </a:extLst>
          </p:cNvPr>
          <p:cNvSpPr/>
          <p:nvPr/>
        </p:nvSpPr>
        <p:spPr>
          <a:xfrm>
            <a:off x="8879681" y="561076"/>
            <a:ext cx="20730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المفاهيم</a:t>
            </a:r>
          </a:p>
          <a:p>
            <a:pPr algn="ctr"/>
            <a:r>
              <a:rPr lang="ar-S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الرئيسة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9F8F4D5-5CB3-4FCD-9F68-8235473981B6}"/>
              </a:ext>
            </a:extLst>
          </p:cNvPr>
          <p:cNvSpPr/>
          <p:nvPr/>
        </p:nvSpPr>
        <p:spPr>
          <a:xfrm>
            <a:off x="1547909" y="7971861"/>
            <a:ext cx="9888604" cy="150246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t"/>
          <a:lstStyle/>
          <a:p>
            <a:pPr>
              <a:defRPr/>
            </a:pPr>
            <a:r>
              <a:rPr lang="ar-SA" sz="36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Kufi-Regular"/>
              </a:rPr>
              <a:t>هو </a:t>
            </a:r>
            <a:r>
              <a:rPr lang="ar-SA" sz="3600" dirty="0">
                <a:solidFill>
                  <a:srgbClr val="202124"/>
                </a:solidFill>
                <a:latin typeface="Noto Naskh Arabic UI"/>
              </a:rPr>
              <a:t> الشعور بالخوف ، أو عدم الراحة ، أو الإحراج ، خاصة عندما يكون الشخص حول أشخاص آخرين</a:t>
            </a:r>
          </a:p>
        </p:txBody>
      </p:sp>
      <p:pic>
        <p:nvPicPr>
          <p:cNvPr id="5" name="123 take it - فيلم كرتون قصير عن الخجل">
            <a:hlinkClick r:id="" action="ppaction://media"/>
            <a:extLst>
              <a:ext uri="{FF2B5EF4-FFF2-40B4-BE49-F238E27FC236}">
                <a16:creationId xmlns:a16="http://schemas.microsoft.com/office/drawing/2014/main" id="{25E3EA6D-0E00-4BAB-89FB-57DCE6E880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773.87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5674" y="2672792"/>
            <a:ext cx="9147232" cy="486814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6BBC48F-51B8-4533-8F64-9CD3EDFAC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668" y="286233"/>
            <a:ext cx="1774769" cy="1251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2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25">
            <a:extLst>
              <a:ext uri="{FF2B5EF4-FFF2-40B4-BE49-F238E27FC236}">
                <a16:creationId xmlns:a16="http://schemas.microsoft.com/office/drawing/2014/main" id="{41FE8CF0-B55D-4CF1-9406-138D4D0D8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841994"/>
              </p:ext>
            </p:extLst>
          </p:nvPr>
        </p:nvGraphicFramePr>
        <p:xfrm>
          <a:off x="0" y="0"/>
          <a:ext cx="4117043" cy="9144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080994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36049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قراءة الصورة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7F25D3B-45CA-4C90-8A75-5B1C1ECDC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25" y="217366"/>
            <a:ext cx="5857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EG" sz="48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  <a:cs typeface="+mn-cs"/>
              </a:rPr>
              <a:t>من علامات الخجل:</a:t>
            </a:r>
            <a:endParaRPr lang="en-US" sz="48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itchFamily="34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DB4E33-1A5D-40B0-A447-B2F8726E0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881" y="1853514"/>
            <a:ext cx="3200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>
              <a:buFont typeface="Wingdings" pitchFamily="2" charset="2"/>
              <a:buChar char="q"/>
              <a:defRPr/>
            </a:pPr>
            <a:r>
              <a:rPr lang="ar-EG" sz="3600" b="1" dirty="0">
                <a:latin typeface="Calibri" pitchFamily="34" charset="0"/>
                <a:cs typeface="+mn-cs"/>
              </a:rPr>
              <a:t> تعرق اليدين.</a:t>
            </a:r>
            <a:endParaRPr lang="en-US" sz="3600" dirty="0">
              <a:latin typeface="Calibri" pitchFamily="34" charset="0"/>
              <a:cs typeface="+mn-cs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14944801-4FE8-471C-AA7A-A98FE4645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0" y="7037323"/>
            <a:ext cx="3200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 eaLnBrk="1" hangingPunct="1">
              <a:buFont typeface="Wingdings" pitchFamily="2" charset="2"/>
              <a:buChar char="q"/>
              <a:defRPr/>
            </a:pPr>
            <a:r>
              <a:rPr lang="ar-EG" sz="3600" b="1" dirty="0">
                <a:latin typeface="Calibri" pitchFamily="34" charset="0"/>
                <a:cs typeface="+mn-cs"/>
              </a:rPr>
              <a:t> عدم القدرة على</a:t>
            </a:r>
            <a:endParaRPr lang="ar-SA" sz="3600" b="1" dirty="0">
              <a:latin typeface="Calibri" pitchFamily="34" charset="0"/>
              <a:cs typeface="+mn-cs"/>
            </a:endParaRPr>
          </a:p>
          <a:p>
            <a:pPr algn="r" rtl="1" eaLnBrk="1" hangingPunct="1">
              <a:defRPr/>
            </a:pPr>
            <a:r>
              <a:rPr lang="ar-EG" sz="3600" b="1" dirty="0">
                <a:latin typeface="Calibri" pitchFamily="34" charset="0"/>
                <a:cs typeface="+mn-cs"/>
              </a:rPr>
              <a:t> الدخول في</a:t>
            </a:r>
            <a:r>
              <a:rPr lang="ar-SA" sz="3600" b="1" dirty="0">
                <a:latin typeface="Calibri" pitchFamily="34" charset="0"/>
              </a:rPr>
              <a:t> </a:t>
            </a:r>
            <a:r>
              <a:rPr lang="ar-EG" sz="3600" b="1" dirty="0">
                <a:latin typeface="Calibri" pitchFamily="34" charset="0"/>
                <a:cs typeface="+mn-cs"/>
              </a:rPr>
              <a:t>المكان</a:t>
            </a:r>
            <a:endParaRPr lang="ar-SA" sz="3600" b="1" dirty="0">
              <a:latin typeface="Calibri" pitchFamily="34" charset="0"/>
              <a:cs typeface="+mn-cs"/>
            </a:endParaRPr>
          </a:p>
          <a:p>
            <a:pPr algn="r" rtl="1" eaLnBrk="1" hangingPunct="1">
              <a:defRPr/>
            </a:pPr>
            <a:r>
              <a:rPr lang="ar-EG" sz="3600" b="1" dirty="0">
                <a:latin typeface="Calibri" pitchFamily="34" charset="0"/>
                <a:cs typeface="+mn-cs"/>
              </a:rPr>
              <a:t> الذي فيه أناس.</a:t>
            </a:r>
            <a:endParaRPr lang="en-US" sz="3600" dirty="0">
              <a:latin typeface="Calibri" pitchFamily="34" charset="0"/>
              <a:cs typeface="+mn-cs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28C754F9-3659-48AB-B747-40834CF82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919" y="4437826"/>
            <a:ext cx="33829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>
              <a:buFont typeface="Wingdings" pitchFamily="2" charset="2"/>
              <a:buChar char="q"/>
              <a:defRPr/>
            </a:pPr>
            <a:r>
              <a:rPr lang="ar-EG" sz="3600" b="1" dirty="0">
                <a:latin typeface="Calibri" pitchFamily="34" charset="0"/>
                <a:cs typeface="+mn-cs"/>
              </a:rPr>
              <a:t> الارتباك والتلعثم </a:t>
            </a:r>
            <a:endParaRPr lang="ar-SA" sz="3600" b="1" dirty="0">
              <a:latin typeface="Calibri" pitchFamily="34" charset="0"/>
              <a:cs typeface="+mn-cs"/>
            </a:endParaRPr>
          </a:p>
          <a:p>
            <a:pPr algn="r" rtl="1" eaLnBrk="1" hangingPunct="1">
              <a:defRPr/>
            </a:pPr>
            <a:r>
              <a:rPr lang="ar-EG" sz="3600" b="1" dirty="0">
                <a:latin typeface="Calibri" pitchFamily="34" charset="0"/>
                <a:cs typeface="+mn-cs"/>
              </a:rPr>
              <a:t>عند الكلام.</a:t>
            </a:r>
            <a:endParaRPr lang="en-US" sz="3600" dirty="0">
              <a:latin typeface="Calibri" pitchFamily="34" charset="0"/>
              <a:cs typeface="+mn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2485485-64A1-4C72-9404-439854994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83" y="6008110"/>
            <a:ext cx="4318962" cy="374549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7FEA527-27B0-4199-BD78-C375D2FFF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0" y="3839296"/>
            <a:ext cx="3200400" cy="279010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A16D19C-8334-4733-8A11-1F7A3C7B6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320" y="6629401"/>
            <a:ext cx="3692118" cy="299453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A2CC83B-B74D-4F16-8DE5-DDD56F3FB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7079" y="1292134"/>
            <a:ext cx="3896802" cy="2453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5FF26BA-1986-47A4-A5A0-6CA2D96B9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818" y="0"/>
            <a:ext cx="3683181" cy="1457528"/>
          </a:xfrm>
          <a:prstGeom prst="rect">
            <a:avLst/>
          </a:prstGeom>
        </p:spPr>
      </p:pic>
      <p:graphicFrame>
        <p:nvGraphicFramePr>
          <p:cNvPr id="4" name="جدول 25">
            <a:extLst>
              <a:ext uri="{FF2B5EF4-FFF2-40B4-BE49-F238E27FC236}">
                <a16:creationId xmlns:a16="http://schemas.microsoft.com/office/drawing/2014/main" id="{3732206C-0CEF-486F-B99D-65C289056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428208"/>
              </p:ext>
            </p:extLst>
          </p:nvPr>
        </p:nvGraphicFramePr>
        <p:xfrm>
          <a:off x="-66851" y="-2447"/>
          <a:ext cx="3270275" cy="9144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65298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1617287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0" dirty="0"/>
                        <a:t>الاستنتاج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345B0C10-89F6-45CF-AF57-03D4BCDD4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424" y="1457528"/>
            <a:ext cx="7162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 rtl="1" eaLnBrk="1" hangingPunct="1">
              <a:defRPr/>
            </a:pPr>
            <a:r>
              <a:rPr lang="ar-EG" sz="36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اخت</a:t>
            </a:r>
            <a:r>
              <a:rPr lang="ar-SA" sz="36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ر</a:t>
            </a:r>
            <a:r>
              <a:rPr lang="ar-EG" sz="36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 ما تر</a:t>
            </a:r>
            <a:r>
              <a:rPr lang="ar-SA" sz="36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اه </a:t>
            </a:r>
            <a:r>
              <a:rPr lang="ar-EG" sz="36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 مناسب</a:t>
            </a:r>
            <a:r>
              <a:rPr lang="ar-SA" sz="36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ً</a:t>
            </a:r>
            <a:r>
              <a:rPr lang="ar-EG" sz="36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ا كي تساعد زميلك </a:t>
            </a:r>
            <a:r>
              <a:rPr lang="ar-SA" sz="36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الذي</a:t>
            </a:r>
            <a:r>
              <a:rPr lang="ar-EG" sz="36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 </a:t>
            </a:r>
            <a:r>
              <a:rPr lang="ar-SA" sz="3600" b="1" dirty="0">
                <a:solidFill>
                  <a:srgbClr val="FF0000"/>
                </a:solidFill>
                <a:latin typeface="Calibri" pitchFamily="34" charset="0"/>
              </a:rPr>
              <a:t>ي</a:t>
            </a:r>
            <a:r>
              <a:rPr lang="ar-EG" sz="36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عاني من الخجل:</a:t>
            </a:r>
            <a:endParaRPr lang="en-US" sz="3600" dirty="0">
              <a:solidFill>
                <a:srgbClr val="FF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B852EFA-6CE8-4AB3-9B50-A07C06CB7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693" y="3141410"/>
            <a:ext cx="41856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 eaLnBrk="1" hangingPunct="1">
              <a:buFont typeface="Arial" pitchFamily="34" charset="0"/>
              <a:buChar char="•"/>
              <a:defRPr/>
            </a:pPr>
            <a:r>
              <a:rPr lang="ar-EG" sz="4000" b="1" dirty="0">
                <a:solidFill>
                  <a:srgbClr val="002060"/>
                </a:solidFill>
                <a:latin typeface="Calibri" pitchFamily="34" charset="0"/>
                <a:cs typeface="+mn-cs"/>
              </a:rPr>
              <a:t> تشاركينها اللعب.</a:t>
            </a:r>
            <a:endParaRPr lang="en-US" sz="4000" dirty="0">
              <a:solidFill>
                <a:srgbClr val="00206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56B4D8D-832A-4B95-A3D8-130FBF849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1397" y="4262480"/>
            <a:ext cx="46149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 eaLnBrk="1" hangingPunct="1">
              <a:buFont typeface="Arial" pitchFamily="34" charset="0"/>
              <a:buChar char="•"/>
              <a:defRPr/>
            </a:pPr>
            <a:r>
              <a:rPr lang="ar-EG" sz="4000" b="1" dirty="0">
                <a:solidFill>
                  <a:srgbClr val="002060"/>
                </a:solidFill>
                <a:latin typeface="Calibri" pitchFamily="34" charset="0"/>
                <a:cs typeface="+mn-cs"/>
              </a:rPr>
              <a:t> تكثرين الحديث معها.</a:t>
            </a:r>
            <a:endParaRPr lang="en-US" sz="4000" dirty="0">
              <a:solidFill>
                <a:srgbClr val="00206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548C9E1-EE5F-4A68-A631-99F5206DC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327" y="5383550"/>
            <a:ext cx="762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 eaLnBrk="1" hangingPunct="1">
              <a:buFont typeface="Arial" pitchFamily="34" charset="0"/>
              <a:buChar char="•"/>
              <a:defRPr/>
            </a:pPr>
            <a:r>
              <a:rPr lang="ar-EG" sz="4000" b="1" dirty="0">
                <a:solidFill>
                  <a:srgbClr val="002060"/>
                </a:solidFill>
                <a:latin typeface="Calibri" pitchFamily="34" charset="0"/>
                <a:cs typeface="+mn-cs"/>
              </a:rPr>
              <a:t> تعرفينها على أكبر عدد من الصديقات.</a:t>
            </a: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4F371C66-09B2-425B-99C2-488E2873A083}"/>
              </a:ext>
            </a:extLst>
          </p:cNvPr>
          <p:cNvSpPr/>
          <p:nvPr/>
        </p:nvSpPr>
        <p:spPr>
          <a:xfrm>
            <a:off x="5831397" y="6487967"/>
            <a:ext cx="4808893" cy="931142"/>
          </a:xfrm>
          <a:prstGeom prst="roundRect">
            <a:avLst>
              <a:gd name="adj" fmla="val 43334"/>
            </a:avLst>
          </a:prstGeom>
          <a:noFill/>
          <a:ln w="76200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E15A5BB7-EB49-4CA1-882C-D2DE40AED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045" y="6504622"/>
            <a:ext cx="44002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 eaLnBrk="1" hangingPunct="1">
              <a:buFont typeface="Arial" pitchFamily="34" charset="0"/>
              <a:buChar char="•"/>
              <a:defRPr/>
            </a:pPr>
            <a:r>
              <a:rPr lang="ar-EG" sz="4000" b="1" dirty="0">
                <a:solidFill>
                  <a:srgbClr val="002060"/>
                </a:solidFill>
                <a:latin typeface="Calibri" pitchFamily="34" charset="0"/>
                <a:cs typeface="+mn-cs"/>
              </a:rPr>
              <a:t> جميع ما تقدم.</a:t>
            </a:r>
          </a:p>
        </p:txBody>
      </p:sp>
    </p:spTree>
    <p:extLst>
      <p:ext uri="{BB962C8B-B14F-4D97-AF65-F5344CB8AC3E}">
        <p14:creationId xmlns:p14="http://schemas.microsoft.com/office/powerpoint/2010/main" val="3806452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60324697"/>
</p:tagLst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343</Words>
  <Application>Microsoft Office PowerPoint</Application>
  <PresentationFormat>مخصص</PresentationFormat>
  <Paragraphs>84</Paragraphs>
  <Slides>19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9" baseType="lpstr">
      <vt:lpstr>Arial</vt:lpstr>
      <vt:lpstr>Calibri</vt:lpstr>
      <vt:lpstr>DroidKufi-Regular</vt:lpstr>
      <vt:lpstr>Geeza Pro Regular</vt:lpstr>
      <vt:lpstr>Helvetica Neue</vt:lpstr>
      <vt:lpstr>Muna Bold</vt:lpstr>
      <vt:lpstr>Noto Naskh Arabic UI</vt:lpstr>
      <vt:lpstr>STC-Regular</vt:lpstr>
      <vt:lpstr>Wingdings</vt:lpstr>
      <vt:lpstr>21_BasicWhite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أحلام</dc:creator>
  <cp:lastModifiedBy>أحلام بنت الحازمي</cp:lastModifiedBy>
  <cp:revision>61</cp:revision>
  <dcterms:modified xsi:type="dcterms:W3CDTF">2021-10-02T18:51:08Z</dcterms:modified>
</cp:coreProperties>
</file>