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7" r:id="rId3"/>
    <p:sldId id="286" r:id="rId4"/>
    <p:sldId id="291" r:id="rId5"/>
    <p:sldId id="293" r:id="rId6"/>
    <p:sldId id="290" r:id="rId7"/>
    <p:sldId id="295" r:id="rId8"/>
    <p:sldId id="296" r:id="rId9"/>
    <p:sldId id="305" r:id="rId10"/>
    <p:sldId id="297" r:id="rId11"/>
    <p:sldId id="300" r:id="rId12"/>
    <p:sldId id="301" r:id="rId13"/>
    <p:sldId id="302" r:id="rId14"/>
    <p:sldId id="307" r:id="rId15"/>
    <p:sldId id="308" r:id="rId16"/>
    <p:sldId id="322" r:id="rId17"/>
    <p:sldId id="306" r:id="rId18"/>
    <p:sldId id="324" r:id="rId19"/>
    <p:sldId id="323" r:id="rId20"/>
    <p:sldId id="310" r:id="rId21"/>
    <p:sldId id="309" r:id="rId22"/>
    <p:sldId id="315" r:id="rId23"/>
    <p:sldId id="314" r:id="rId24"/>
    <p:sldId id="313" r:id="rId25"/>
    <p:sldId id="317" r:id="rId26"/>
    <p:sldId id="312" r:id="rId27"/>
    <p:sldId id="319" r:id="rId28"/>
    <p:sldId id="318" r:id="rId29"/>
    <p:sldId id="321" r:id="rId30"/>
    <p:sldId id="303" r:id="rId31"/>
    <p:sldId id="298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928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45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75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8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043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38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40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308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94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843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3744-BC9C-4F58-BBA0-0A288F8A5D36}" type="datetimeFigureOut">
              <a:rPr lang="ar-SA" smtClean="0"/>
              <a:t>29/02/43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5896-5CA2-43E5-A34A-BEF614B60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52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5.gif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microsoft.com/office/2007/relationships/hdphoto" Target="../media/hdphoto10.wdp"/><Relationship Id="rId10" Type="http://schemas.openxmlformats.org/officeDocument/2006/relationships/image" Target="../media/image40.jpg"/><Relationship Id="rId4" Type="http://schemas.openxmlformats.org/officeDocument/2006/relationships/image" Target="../media/image3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9.jpeg"/><Relationship Id="rId5" Type="http://schemas.openxmlformats.org/officeDocument/2006/relationships/image" Target="../media/image4.png"/><Relationship Id="rId10" Type="http://schemas.openxmlformats.org/officeDocument/2006/relationships/image" Target="../media/image58.jfif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slide" Target="slide11.xml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gif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jp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0" y="766325"/>
            <a:ext cx="3801980" cy="393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/>
        </p:blipFill>
        <p:spPr bwMode="auto">
          <a:xfrm>
            <a:off x="7281569" y="766325"/>
            <a:ext cx="3833445" cy="393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23" y="805752"/>
            <a:ext cx="1440334" cy="821501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القراءة الصامتة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206075" y="651387"/>
            <a:ext cx="3796562" cy="112615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SA" b="1" dirty="0" smtClean="0">
                <a:solidFill>
                  <a:schemeClr val="tx1"/>
                </a:solidFill>
              </a:rPr>
              <a:t>لنفتح </a:t>
            </a:r>
            <a:r>
              <a:rPr lang="ar-SA" b="1" dirty="0">
                <a:solidFill>
                  <a:schemeClr val="tx1"/>
                </a:solidFill>
              </a:rPr>
              <a:t>الكتاب على صفحة  </a:t>
            </a:r>
            <a:r>
              <a:rPr lang="ar-SA" b="1" dirty="0" smtClean="0">
                <a:solidFill>
                  <a:schemeClr val="tx1"/>
                </a:solidFill>
              </a:rPr>
              <a:t>74</a:t>
            </a:r>
            <a:endParaRPr lang="ar-SA" b="1" dirty="0">
              <a:solidFill>
                <a:schemeClr val="tx1"/>
              </a:solidFill>
            </a:endParaRPr>
          </a:p>
          <a:p>
            <a:pPr lvl="0" algn="ctr"/>
            <a:r>
              <a:rPr lang="ar-SA" b="1" dirty="0">
                <a:solidFill>
                  <a:schemeClr val="tx1"/>
                </a:solidFill>
              </a:rPr>
              <a:t>ولنقرأ النص </a:t>
            </a:r>
            <a:r>
              <a:rPr lang="ar-SA" b="1" dirty="0" smtClean="0">
                <a:solidFill>
                  <a:schemeClr val="tx1"/>
                </a:solidFill>
              </a:rPr>
              <a:t>الشعري قراءة صامتة </a:t>
            </a:r>
            <a:r>
              <a:rPr lang="ar-SA" b="1" dirty="0">
                <a:solidFill>
                  <a:schemeClr val="tx1"/>
                </a:solidFill>
              </a:rPr>
              <a:t>لمدة </a:t>
            </a:r>
            <a:r>
              <a:rPr lang="ar-SA" b="1" dirty="0" smtClean="0">
                <a:solidFill>
                  <a:schemeClr val="tx1"/>
                </a:solidFill>
              </a:rPr>
              <a:t>5 دقائق</a:t>
            </a:r>
            <a:endParaRPr lang="ar-SA" b="1" dirty="0">
              <a:solidFill>
                <a:schemeClr val="tx1"/>
              </a:solidFill>
            </a:endParaRPr>
          </a:p>
          <a:p>
            <a:pPr lvl="0" algn="ctr"/>
            <a:r>
              <a:rPr lang="ar-SA" b="1" dirty="0">
                <a:solidFill>
                  <a:schemeClr val="tx1"/>
                </a:solidFill>
              </a:rPr>
              <a:t>مع توضيح الآتي </a:t>
            </a:r>
            <a:r>
              <a:rPr lang="ar-SA" b="1" dirty="0" smtClean="0">
                <a:solidFill>
                  <a:schemeClr val="tx1"/>
                </a:solidFill>
              </a:rPr>
              <a:t>: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3851AFA9-76C1-4440-B818-29ED7A6080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45">
            <a:off x="3523846" y="610009"/>
            <a:ext cx="1909291" cy="1362017"/>
          </a:xfrm>
          <a:prstGeom prst="rect">
            <a:avLst/>
          </a:prstGeom>
        </p:spPr>
      </p:pic>
      <p:sp>
        <p:nvSpPr>
          <p:cNvPr id="18" name="خماسي 17"/>
          <p:cNvSpPr/>
          <p:nvPr/>
        </p:nvSpPr>
        <p:spPr bwMode="auto">
          <a:xfrm>
            <a:off x="2970982" y="2001007"/>
            <a:ext cx="3495831" cy="574431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 smtClean="0">
                <a:solidFill>
                  <a:schemeClr val="tx1"/>
                </a:solidFill>
                <a:cs typeface="PT Bold Heading" pitchFamily="2" charset="-78"/>
              </a:rPr>
              <a:t>عنوان النص</a:t>
            </a:r>
            <a:endParaRPr lang="ar-SA" sz="32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9" name="خماسي 18"/>
          <p:cNvSpPr/>
          <p:nvPr/>
        </p:nvSpPr>
        <p:spPr bwMode="auto">
          <a:xfrm>
            <a:off x="2976997" y="2657675"/>
            <a:ext cx="3495831" cy="561245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 smtClean="0">
                <a:solidFill>
                  <a:schemeClr val="tx1"/>
                </a:solidFill>
                <a:cs typeface="PT Bold Heading" pitchFamily="2" charset="-78"/>
              </a:rPr>
              <a:t>قائل النص</a:t>
            </a:r>
            <a:endParaRPr lang="ar-SA" sz="32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20" name="خماسي 19"/>
          <p:cNvSpPr/>
          <p:nvPr/>
        </p:nvSpPr>
        <p:spPr bwMode="auto">
          <a:xfrm>
            <a:off x="2970979" y="3301157"/>
            <a:ext cx="3495831" cy="546858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 smtClean="0">
                <a:solidFill>
                  <a:schemeClr val="tx1"/>
                </a:solidFill>
                <a:cs typeface="PT Bold Heading" pitchFamily="2" charset="-78"/>
              </a:rPr>
              <a:t>عدد أبيات النص</a:t>
            </a:r>
            <a:endParaRPr lang="ar-SA" sz="32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21" name="خماسي 20"/>
          <p:cNvSpPr/>
          <p:nvPr/>
        </p:nvSpPr>
        <p:spPr bwMode="auto">
          <a:xfrm>
            <a:off x="2970980" y="3920477"/>
            <a:ext cx="3495831" cy="531426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  <a:cs typeface="PT Bold Heading" pitchFamily="2" charset="-78"/>
              </a:rPr>
              <a:t>الصور المصاحبة للنص</a:t>
            </a:r>
            <a:endParaRPr lang="ar-SA" sz="28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22" name="خماسي 21"/>
          <p:cNvSpPr/>
          <p:nvPr/>
        </p:nvSpPr>
        <p:spPr bwMode="auto">
          <a:xfrm>
            <a:off x="2970979" y="4539797"/>
            <a:ext cx="3495831" cy="531426"/>
          </a:xfrm>
          <a:prstGeom prst="homePlate">
            <a:avLst>
              <a:gd name="adj" fmla="val 0"/>
            </a:avLst>
          </a:prstGeom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500" b="1" dirty="0" smtClean="0">
                <a:solidFill>
                  <a:schemeClr val="tx1"/>
                </a:solidFill>
                <a:cs typeface="PT Bold Heading" pitchFamily="2" charset="-78"/>
              </a:rPr>
              <a:t>الكلمات الجديدة والغامضة</a:t>
            </a:r>
            <a:endParaRPr lang="ar-SA" sz="2500" b="1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3" name="Picture 2" descr="من جهة رسمها يوم تلميذ الكرتون المدرسة حضور الطبقة طالب في المرحلة  الابتدائية يوم دراسي, المدرسة, محبوب, تعلم PNG وملف PSD للتحميل مجانا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5" r="12773"/>
          <a:stretch/>
        </p:blipFill>
        <p:spPr bwMode="auto">
          <a:xfrm>
            <a:off x="7753377" y="2154516"/>
            <a:ext cx="2829687" cy="27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16651" y="3402681"/>
            <a:ext cx="116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3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خرائط المفاهيم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333820" y="812492"/>
            <a:ext cx="375381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بعد القراءة المتعمقة ، اكملي الخريطة التالية : </a:t>
            </a:r>
            <a:endParaRPr lang="ar-SA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217172" y="2133000"/>
            <a:ext cx="260805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عنوان النص </a:t>
            </a:r>
          </a:p>
          <a:p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8411107" y="2471226"/>
            <a:ext cx="23047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من أصادق</a:t>
            </a:r>
            <a:endParaRPr lang="ar-SA" sz="28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26805" y="2132999"/>
            <a:ext cx="245012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عدد الأبيات </a:t>
            </a:r>
            <a:endParaRPr lang="ar-SA" sz="2400" b="1" dirty="0">
              <a:solidFill>
                <a:srgbClr val="FF0000"/>
              </a:solidFill>
            </a:endParaRPr>
          </a:p>
          <a:p>
            <a:r>
              <a:rPr lang="ar-SA" sz="2400" b="1" dirty="0" smtClean="0">
                <a:solidFill>
                  <a:srgbClr val="C00000"/>
                </a:solidFill>
              </a:rPr>
              <a:t> 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901499" y="2462269"/>
            <a:ext cx="11007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 6</a:t>
            </a:r>
            <a:endParaRPr lang="ar-SA" sz="28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041349" y="4163064"/>
            <a:ext cx="372004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قائل النص /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002233" y="4149050"/>
            <a:ext cx="24477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 صالح عبد القدوس</a:t>
            </a: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00000">
                  <a:alpha val="38824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73"/>
          <a:stretch/>
        </p:blipFill>
        <p:spPr>
          <a:xfrm>
            <a:off x="3555185" y="564743"/>
            <a:ext cx="1958698" cy="1437549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19604" r="29792" b="41876"/>
          <a:stretch/>
        </p:blipFill>
        <p:spPr>
          <a:xfrm>
            <a:off x="5724695" y="1877155"/>
            <a:ext cx="2353350" cy="1997031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32823" y="3402681"/>
            <a:ext cx="116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62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العصف الذهني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099811" y="659082"/>
            <a:ext cx="41999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بعد القراءة المتعمقة ، لنملأ معًا الصندوق اللغوي : </a:t>
            </a:r>
            <a:endParaRPr lang="ar-SA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C9FCB713-A722-4390-9CC7-662CC8FE8584}"/>
              </a:ext>
            </a:extLst>
          </p:cNvPr>
          <p:cNvSpPr txBox="1"/>
          <p:nvPr/>
        </p:nvSpPr>
        <p:spPr>
          <a:xfrm>
            <a:off x="6749674" y="1334211"/>
            <a:ext cx="366685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  <a:latin typeface="ae_Dimnah" pitchFamily="18" charset="-78"/>
                <a:cs typeface="ae_Dimnah" pitchFamily="18" charset="-78"/>
              </a:rPr>
              <a:t>صندوقي اللغوي </a:t>
            </a:r>
            <a:endParaRPr lang="ar-SA" sz="4400" b="1" dirty="0" smtClean="0">
              <a:latin typeface="ae_Dimnah" pitchFamily="18" charset="-78"/>
              <a:cs typeface="ae_Dimnah" pitchFamily="18" charset="-78"/>
            </a:endParaRPr>
          </a:p>
        </p:txBody>
      </p:sp>
      <p:graphicFrame>
        <p:nvGraphicFramePr>
          <p:cNvPr id="19" name="جدول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833510"/>
              </p:ext>
            </p:extLst>
          </p:nvPr>
        </p:nvGraphicFramePr>
        <p:xfrm>
          <a:off x="6148051" y="2231837"/>
          <a:ext cx="5034861" cy="264459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78287"/>
                <a:gridCol w="1678287"/>
                <a:gridCol w="1678287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41955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3" descr="F:\imegs\الوحدة 1\مجلد جديد ‫(2)‬\وقت\ringclock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93" y="636496"/>
            <a:ext cx="1188302" cy="10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000000">
                  <a:alpha val="38824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73"/>
          <a:stretch/>
        </p:blipFill>
        <p:spPr>
          <a:xfrm>
            <a:off x="2758982" y="509215"/>
            <a:ext cx="1958698" cy="1437549"/>
          </a:xfrm>
          <a:prstGeom prst="rect">
            <a:avLst/>
          </a:prstGeom>
        </p:spPr>
      </p:pic>
      <p:pic>
        <p:nvPicPr>
          <p:cNvPr id="22" name="Picture 2" descr="إستهل, جذاب, صندوق الكرتون الرسم | k1658352 | Fotosearc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64" y="3204514"/>
            <a:ext cx="1865731" cy="171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الحكواتي أحمد الراشدي يكتب: حفلة الحروف تحت سدرة سمائلية – صحيفة أثير  الإلكترونية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0"/>
          <a:stretch/>
        </p:blipFill>
        <p:spPr bwMode="auto">
          <a:xfrm>
            <a:off x="2533340" y="2021104"/>
            <a:ext cx="2250497" cy="17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/>
          <p:cNvSpPr/>
          <p:nvPr/>
        </p:nvSpPr>
        <p:spPr>
          <a:xfrm>
            <a:off x="4564373" y="3063051"/>
            <a:ext cx="14522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 smtClean="0">
                <a:ln w="28575">
                  <a:solidFill>
                    <a:srgbClr val="CC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صندوقي</a:t>
            </a:r>
            <a:endParaRPr lang="ar-SA" sz="3600" b="1" cap="none" spc="0" dirty="0">
              <a:ln w="28575">
                <a:solidFill>
                  <a:srgbClr val="CC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260379" y="3973680"/>
            <a:ext cx="12666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اللُّغـوي</a:t>
            </a:r>
            <a:endParaRPr lang="ar-SA" sz="3600" b="1" cap="none" spc="0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9476655" y="2567429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انتخبه</a:t>
            </a:r>
            <a:endParaRPr lang="ar-SA" sz="2800" b="1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9531174" y="3363664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القرين</a:t>
            </a:r>
            <a:endParaRPr lang="ar-SA" sz="2800" b="1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9515635" y="4106444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الأجرب</a:t>
            </a:r>
            <a:endParaRPr lang="ar-SA" sz="2800" b="1" dirty="0"/>
          </a:p>
        </p:txBody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30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32823" y="3402681"/>
            <a:ext cx="116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88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الاستماع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32823" y="3402681"/>
            <a:ext cx="116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21449" y="606586"/>
            <a:ext cx="8018105" cy="3722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5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الاستماع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74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15" y="531265"/>
            <a:ext cx="8105565" cy="45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الإلقاء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74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031464" y="568423"/>
            <a:ext cx="4454403" cy="98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الآن </a:t>
            </a:r>
            <a:r>
              <a:rPr lang="ar-SA" sz="20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، سنقرأ النص قراءة معبرة </a:t>
            </a:r>
          </a:p>
          <a:p>
            <a:pPr algn="ctr"/>
            <a:r>
              <a:rPr lang="ar-SA" sz="2000" b="1" dirty="0" smtClean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من مستعدة لتسمعنا النص بصوتها الجميل ؟</a:t>
            </a:r>
            <a:endParaRPr lang="ar-SA" sz="2000" b="1" dirty="0">
              <a:solidFill>
                <a:srgbClr val="C0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8" name="مجموعة 17"/>
          <p:cNvGrpSpPr/>
          <p:nvPr/>
        </p:nvGrpSpPr>
        <p:grpSpPr>
          <a:xfrm>
            <a:off x="7756218" y="1642589"/>
            <a:ext cx="3184975" cy="768482"/>
            <a:chOff x="8156994" y="2295302"/>
            <a:chExt cx="3184975" cy="76848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9"/>
            <a:srcRect l="77073" t="7480" r="1219" b="85691"/>
            <a:stretch/>
          </p:blipFill>
          <p:spPr bwMode="auto">
            <a:xfrm>
              <a:off x="9357051" y="2423977"/>
              <a:ext cx="1984918" cy="468351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صورة 19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6994" y="2295302"/>
              <a:ext cx="786138" cy="768482"/>
            </a:xfrm>
            <a:prstGeom prst="rect">
              <a:avLst/>
            </a:prstGeom>
            <a:ln w="28575">
              <a:noFill/>
            </a:ln>
          </p:spPr>
        </p:pic>
      </p:grpSp>
      <p:pic>
        <p:nvPicPr>
          <p:cNvPr id="22" name="صورة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13" y="533690"/>
            <a:ext cx="3830620" cy="4538275"/>
          </a:xfrm>
          <a:prstGeom prst="rect">
            <a:avLst/>
          </a:prstGeom>
        </p:spPr>
      </p:pic>
      <p:pic>
        <p:nvPicPr>
          <p:cNvPr id="21" name="Picture 4" descr="صورة ذات صلة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34834" y="1862056"/>
            <a:ext cx="1416987" cy="2734296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049" t="14472" r="2195" b="68943"/>
          <a:stretch/>
        </p:blipFill>
        <p:spPr bwMode="auto">
          <a:xfrm>
            <a:off x="7777513" y="2769696"/>
            <a:ext cx="3538377" cy="16117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1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نصفي الآخر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74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1" y="682214"/>
            <a:ext cx="8762469" cy="418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العصف الذهني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41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918328" y="2211598"/>
            <a:ext cx="4429430" cy="2857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7463428" y="2300775"/>
            <a:ext cx="3453063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معنى كلمة قرين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7309933" y="2721177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الصديق والصاحب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350367" y="3167546"/>
            <a:ext cx="273449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بم أوصانا الشاعر في الأبيات </a:t>
            </a:r>
            <a:r>
              <a:rPr lang="ar-SA" sz="2000" b="1" dirty="0" smtClean="0">
                <a:solidFill>
                  <a:srgbClr val="FF0000"/>
                </a:solidFill>
              </a:rPr>
              <a:t>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7309933" y="3556802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أن نحسن اختيار الأصدقاء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6963271" y="4005839"/>
            <a:ext cx="4265488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أي أنواع الأصدقاء يجب أن نبتعد عنهم ؟ ولماذا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7329764" y="4456987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الكاذب ، لأنه ينقص من قدرنا بين الناس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050220" y="2785224"/>
            <a:ext cx="2850172" cy="16287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3203790" y="3565226"/>
            <a:ext cx="2520463" cy="656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حسن اختيار الأصدقاء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58259" r="13785" b="29334"/>
          <a:stretch/>
        </p:blipFill>
        <p:spPr>
          <a:xfrm>
            <a:off x="3438598" y="662569"/>
            <a:ext cx="7303346" cy="12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>
                <a:cs typeface="Akhbar MT" pitchFamily="2" charset="-78"/>
              </a:rPr>
              <a:t>العصف الذهني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41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918328" y="2211598"/>
            <a:ext cx="4429430" cy="2857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7521379" y="2288913"/>
            <a:ext cx="3453063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عم نهانا الشاعر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7309933" y="2721177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عن الثرثرة وكثرة الكلام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201831" y="3153441"/>
            <a:ext cx="273449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بم أوصانا في </a:t>
            </a:r>
            <a:r>
              <a:rPr lang="ar-SA" sz="2000" b="1" dirty="0" smtClean="0">
                <a:solidFill>
                  <a:srgbClr val="FF0000"/>
                </a:solidFill>
              </a:rPr>
              <a:t>البيت الثاني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7022003" y="3541528"/>
            <a:ext cx="422207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بخلق الأمانة والعدل والابتعاد عن الخيانة والظلم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8180926" y="4030223"/>
            <a:ext cx="273449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ما ثمرة الأخلاق الحسنة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7329764" y="4456987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تطيب بها الحياة ويزدهر العيش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050220" y="2785224"/>
            <a:ext cx="2850172" cy="16287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3203790" y="3565226"/>
            <a:ext cx="2520463" cy="656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وصايا الشاعر 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70160" r="11985" b="17186"/>
          <a:stretch/>
        </p:blipFill>
        <p:spPr>
          <a:xfrm>
            <a:off x="3235957" y="700660"/>
            <a:ext cx="7680533" cy="11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8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>
                <a:cs typeface="Akhbar MT" pitchFamily="2" charset="-78"/>
              </a:rPr>
              <a:t>العصف الذهني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41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6918328" y="2211598"/>
            <a:ext cx="4429430" cy="2857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/>
          </a:p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 </a:t>
            </a:r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/>
          </a:p>
          <a:p>
            <a:endParaRPr lang="ar-SA" b="1" dirty="0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7463428" y="2300775"/>
            <a:ext cx="3453063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 smtClean="0">
                <a:solidFill>
                  <a:srgbClr val="FF0000"/>
                </a:solidFill>
              </a:rPr>
              <a:t>مم حذرنا الشاعر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7309933" y="2721177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مصاحبة اللئيم ودعوة المظلوم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7623390" y="3167546"/>
            <a:ext cx="346146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لم حذرنا من مصاحبة الشخص اللئيم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7309933" y="3556802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لأنه ينقل </a:t>
            </a:r>
            <a:r>
              <a:rPr lang="ar-SA" sz="2000" b="1" smtClean="0">
                <a:solidFill>
                  <a:schemeClr val="tx1"/>
                </a:solidFill>
              </a:rPr>
              <a:t>لنا الأخلاق السيئة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7581569" y="4046180"/>
            <a:ext cx="3417043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FF0000"/>
                </a:solidFill>
              </a:rPr>
              <a:t>لم حذرنا </a:t>
            </a:r>
            <a:r>
              <a:rPr lang="ar-SA" sz="2000" b="1" dirty="0" smtClean="0">
                <a:solidFill>
                  <a:srgbClr val="FF0000"/>
                </a:solidFill>
              </a:rPr>
              <a:t>من دعوة المظلوم ؟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7329764" y="4456987"/>
            <a:ext cx="3606557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لأن دعوته مجابة عند الله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050220" y="2785224"/>
            <a:ext cx="2850172" cy="16287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الفكرة الجزئية للنص :</a:t>
            </a:r>
          </a:p>
          <a:p>
            <a:pPr algn="ctr"/>
            <a:endParaRPr lang="ar-SA" sz="20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3203790" y="3565226"/>
            <a:ext cx="2520463" cy="656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الحذر من ظلم الناس ومرافقة اللئيم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81925" r="12981" b="4741"/>
          <a:stretch/>
        </p:blipFill>
        <p:spPr>
          <a:xfrm>
            <a:off x="3416578" y="584799"/>
            <a:ext cx="7093386" cy="13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5411" y="739920"/>
            <a:ext cx="6758843" cy="3765345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5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3659952" y="760822"/>
            <a:ext cx="6669760" cy="37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70854" y="716752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61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>
                <a:cs typeface="Akhbar MT" pitchFamily="2" charset="-78"/>
              </a:rPr>
              <a:t>العصف الذهني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4349024" y="2647029"/>
            <a:ext cx="5228491" cy="2213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الفكرة الرئيسية للنص :</a:t>
            </a:r>
          </a:p>
          <a:p>
            <a:pPr algn="ctr"/>
            <a:endParaRPr lang="ar-SA" b="1" dirty="0" smtClean="0">
              <a:solidFill>
                <a:srgbClr val="FF0000"/>
              </a:solidFill>
            </a:endParaRPr>
          </a:p>
          <a:p>
            <a:pPr algn="ctr"/>
            <a:endParaRPr lang="ar-SA" sz="3600" b="1" dirty="0" smtClean="0">
              <a:solidFill>
                <a:srgbClr val="FF0000"/>
              </a:solidFill>
            </a:endParaRPr>
          </a:p>
          <a:p>
            <a:pPr algn="ctr"/>
            <a:endParaRPr lang="ar-SA" sz="2000" b="1" dirty="0" smtClean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4840956" y="3602842"/>
            <a:ext cx="4227971" cy="1003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حسن اختيار الصديق</a:t>
            </a:r>
            <a:endParaRPr lang="ar-SA" sz="3600" b="1" dirty="0">
              <a:solidFill>
                <a:schemeClr val="tx1"/>
              </a:solidFill>
            </a:endParaRPr>
          </a:p>
        </p:txBody>
      </p:sp>
      <p:pic>
        <p:nvPicPr>
          <p:cNvPr id="18" name="Picture 4" descr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3776" y="705466"/>
            <a:ext cx="4506365" cy="157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32823" y="3402681"/>
            <a:ext cx="116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76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فجوة المعلومات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75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1" y="544464"/>
            <a:ext cx="8870692" cy="4511630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9428524" y="4340880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من أصادق</a:t>
            </a:r>
            <a:endParaRPr lang="ar-SA" sz="2800" b="1" dirty="0">
              <a:solidFill>
                <a:srgbClr val="FF0000"/>
              </a:solidFill>
            </a:endParaRPr>
          </a:p>
        </p:txBody>
      </p:sp>
      <p:cxnSp>
        <p:nvCxnSpPr>
          <p:cNvPr id="18" name="رابط مستقيم 17"/>
          <p:cNvCxnSpPr/>
          <p:nvPr/>
        </p:nvCxnSpPr>
        <p:spPr>
          <a:xfrm flipH="1" flipV="1">
            <a:off x="3692148" y="3200400"/>
            <a:ext cx="12967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18"/>
          <p:cNvSpPr txBox="1"/>
          <p:nvPr/>
        </p:nvSpPr>
        <p:spPr>
          <a:xfrm>
            <a:off x="6975944" y="4360707"/>
            <a:ext cx="234332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صالح عبد القدوس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501223" y="4343552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6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125527" y="4340880"/>
            <a:ext cx="14830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الأمانة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نصفي الآخر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75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628276"/>
            <a:ext cx="8713721" cy="4370118"/>
          </a:xfrm>
          <a:prstGeom prst="rect">
            <a:avLst/>
          </a:prstGeom>
        </p:spPr>
      </p:pic>
      <p:cxnSp>
        <p:nvCxnSpPr>
          <p:cNvPr id="17" name="رابط مستقيم 16"/>
          <p:cNvCxnSpPr/>
          <p:nvPr/>
        </p:nvCxnSpPr>
        <p:spPr>
          <a:xfrm flipH="1">
            <a:off x="5607424" y="2716306"/>
            <a:ext cx="672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/>
          <p:nvPr/>
        </p:nvCxnSpPr>
        <p:spPr>
          <a:xfrm flipH="1">
            <a:off x="6515558" y="3273557"/>
            <a:ext cx="5716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/>
          <p:cNvCxnSpPr/>
          <p:nvPr/>
        </p:nvCxnSpPr>
        <p:spPr>
          <a:xfrm flipH="1">
            <a:off x="5371904" y="3829110"/>
            <a:ext cx="5716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 flipH="1">
            <a:off x="5810152" y="4422733"/>
            <a:ext cx="5716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H="1">
            <a:off x="5607424" y="5011841"/>
            <a:ext cx="5716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شريط الذكريات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75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85" y="841750"/>
            <a:ext cx="8565776" cy="3974577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6851475" y="2162456"/>
            <a:ext cx="10834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تضاد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851474" y="2984774"/>
            <a:ext cx="10834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ترادف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851474" y="3807092"/>
            <a:ext cx="10834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تضاد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الفهم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76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8" r="6895"/>
          <a:stretch/>
        </p:blipFill>
        <p:spPr>
          <a:xfrm>
            <a:off x="2520441" y="551570"/>
            <a:ext cx="8779279" cy="4265496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5701553" y="2305819"/>
            <a:ext cx="47208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انتقاء الصديق الحسن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855866" y="3305890"/>
            <a:ext cx="70475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لأنه يُنسب إلى صديقه ، ولأنه يؤثر في أخلاق صديقه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491318" y="4305961"/>
            <a:ext cx="62444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 الكذوب ينقص من قدر صديقه بين الناس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الفهم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76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41" y="534064"/>
            <a:ext cx="8986631" cy="4468241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5320452" y="1120269"/>
            <a:ext cx="47208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لأنه ينقل أخلاقه السيئة إلى صاحبه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410636" y="2305819"/>
            <a:ext cx="5630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دعا إلى الأمانة والعدل واجتناب الخيانة والظلم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320452" y="3491593"/>
            <a:ext cx="47208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لأنها تُستجاب </a:t>
            </a:r>
            <a:r>
              <a:rPr lang="ar-SA" sz="2800" b="1" dirty="0" err="1" smtClean="0">
                <a:solidFill>
                  <a:srgbClr val="FF0000"/>
                </a:solidFill>
              </a:rPr>
              <a:t>ولاتُمنع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420771" y="4627116"/>
            <a:ext cx="47208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تكثر منه الأخطاء ، ويمل منه الناس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أقرأ وأدون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9" y="590686"/>
            <a:ext cx="8561281" cy="433177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58259" r="13785" b="36613"/>
          <a:stretch/>
        </p:blipFill>
        <p:spPr>
          <a:xfrm>
            <a:off x="2958353" y="1643490"/>
            <a:ext cx="7656591" cy="54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64384" r="13785" b="29334"/>
          <a:stretch/>
        </p:blipFill>
        <p:spPr>
          <a:xfrm>
            <a:off x="2958353" y="2993452"/>
            <a:ext cx="7595343" cy="62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88673" r="12981" b="4741"/>
          <a:stretch/>
        </p:blipFill>
        <p:spPr>
          <a:xfrm>
            <a:off x="2887151" y="4246390"/>
            <a:ext cx="7666545" cy="67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>
                <a:cs typeface="Akhbar MT" pitchFamily="2" charset="-78"/>
              </a:rPr>
              <a:t>أقرأ وأدون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61" y="525777"/>
            <a:ext cx="8788400" cy="4205018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64067" r="13785" b="29334"/>
          <a:stretch/>
        </p:blipFill>
        <p:spPr>
          <a:xfrm>
            <a:off x="3199802" y="2419217"/>
            <a:ext cx="7303346" cy="557391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70160" r="11985" b="23942"/>
          <a:stretch/>
        </p:blipFill>
        <p:spPr>
          <a:xfrm>
            <a:off x="3130374" y="3395442"/>
            <a:ext cx="7680533" cy="549916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76203" r="11985" b="17186"/>
          <a:stretch/>
        </p:blipFill>
        <p:spPr>
          <a:xfrm>
            <a:off x="3019328" y="4533280"/>
            <a:ext cx="7680533" cy="6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الفهم 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78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9" y="571188"/>
            <a:ext cx="8833907" cy="4356671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6013618" y="2365527"/>
            <a:ext cx="20988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السهم الصائب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8112473" y="3367445"/>
            <a:ext cx="17442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أخلاق اللئيم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8424781" y="4328604"/>
            <a:ext cx="10834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الكلام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مهارة </a:t>
            </a:r>
          </a:p>
          <a:p>
            <a:pPr algn="ctr"/>
            <a:r>
              <a:rPr lang="ar-SA" sz="2400" b="1" dirty="0">
                <a:cs typeface="Akhbar MT" pitchFamily="2" charset="-78"/>
              </a:rPr>
              <a:t>الفهم 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78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" r="6020"/>
          <a:stretch/>
        </p:blipFill>
        <p:spPr>
          <a:xfrm>
            <a:off x="2585999" y="725582"/>
            <a:ext cx="8763036" cy="4286259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6279775" y="1120269"/>
            <a:ext cx="26905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متروك لذائقة  للطالبة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279775" y="2326922"/>
            <a:ext cx="26905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متروك لذائقة  للطالبة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58259" r="13785" b="36613"/>
          <a:stretch/>
        </p:blipFill>
        <p:spPr>
          <a:xfrm>
            <a:off x="3146612" y="3325209"/>
            <a:ext cx="6319322" cy="50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0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قوانين التعلم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عن بعد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5" y="2541791"/>
            <a:ext cx="1170860" cy="88099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45" y="534518"/>
            <a:ext cx="8598235" cy="4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930024" y="54282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بطاقة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خروج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073" y="984070"/>
            <a:ext cx="8997000" cy="402777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AEE7E54C-F57D-4589-9CB4-424B55AFAB7E}"/>
              </a:ext>
            </a:extLst>
          </p:cNvPr>
          <p:cNvSpPr/>
          <p:nvPr/>
        </p:nvSpPr>
        <p:spPr>
          <a:xfrm>
            <a:off x="5808379" y="952290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9A2DB06-3049-4666-8366-FF2E9DD4EEA5}"/>
              </a:ext>
            </a:extLst>
          </p:cNvPr>
          <p:cNvSpPr txBox="1"/>
          <p:nvPr/>
        </p:nvSpPr>
        <p:spPr>
          <a:xfrm>
            <a:off x="5689948" y="3429000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مما حذرنا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الشاعر</a:t>
            </a:r>
            <a:r>
              <a:rPr kumimoji="0" lang="ar-S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32823" y="3402681"/>
            <a:ext cx="116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81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1889165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0" y="2878621"/>
            <a:ext cx="1771781" cy="114418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="" xmlns:a16="http://schemas.microsoft.com/office/drawing/2014/main" id="{F7209332-8D2D-4CEF-B839-9EC6860FE46A}"/>
              </a:ext>
            </a:extLst>
          </p:cNvPr>
          <p:cNvSpPr/>
          <p:nvPr/>
        </p:nvSpPr>
        <p:spPr>
          <a:xfrm>
            <a:off x="315052" y="936033"/>
            <a:ext cx="1511895" cy="136950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id="{0526A6D1-248D-4CC6-BB17-57EAA18ADA9F}"/>
              </a:ext>
            </a:extLst>
          </p:cNvPr>
          <p:cNvSpPr/>
          <p:nvPr/>
        </p:nvSpPr>
        <p:spPr>
          <a:xfrm>
            <a:off x="428018" y="2981183"/>
            <a:ext cx="1231845" cy="9226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3519700" y="545537"/>
            <a:ext cx="6283632" cy="47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/>
          </p:cNvPicPr>
          <p:nvPr/>
        </p:nvPicPr>
        <p:blipFill rotWithShape="1">
          <a:blip r:embed="rId6"/>
          <a:srcRect r="3432"/>
          <a:stretch/>
        </p:blipFill>
        <p:spPr>
          <a:xfrm>
            <a:off x="4013658" y="1975197"/>
            <a:ext cx="2501900" cy="903424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7593480" y="936033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139161" y="2081064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smtClean="0">
                <a:solidFill>
                  <a:srgbClr val="FF0000"/>
                </a:solidFill>
              </a:rPr>
              <a:t>في منصة مدرستي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536186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8063739" y="609444"/>
            <a:ext cx="3209110" cy="1318075"/>
          </a:xfrm>
          <a:prstGeom prst="rect">
            <a:avLst/>
          </a:prstGeom>
        </p:spPr>
      </p:pic>
      <p:sp>
        <p:nvSpPr>
          <p:cNvPr id="26" name="الاجابه الصحيحه">
            <a:hlinkClick r:id="rId13" action="ppaction://hlinksldjump"/>
          </p:cNvPr>
          <p:cNvSpPr txBox="1"/>
          <p:nvPr/>
        </p:nvSpPr>
        <p:spPr>
          <a:xfrm>
            <a:off x="9084394" y="1301626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1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8039510" y="2152953"/>
            <a:ext cx="3209110" cy="1318075"/>
          </a:xfrm>
          <a:prstGeom prst="rect">
            <a:avLst/>
          </a:prstGeom>
        </p:spPr>
      </p:pic>
      <p:sp>
        <p:nvSpPr>
          <p:cNvPr id="28" name="الاجابه الصحيحه">
            <a:hlinkClick r:id="rId13" action="ppaction://hlinksldjump"/>
          </p:cNvPr>
          <p:cNvSpPr txBox="1"/>
          <p:nvPr/>
        </p:nvSpPr>
        <p:spPr>
          <a:xfrm>
            <a:off x="9053252" y="2803857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2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7856995" y="3617152"/>
            <a:ext cx="3209110" cy="1318075"/>
          </a:xfrm>
          <a:prstGeom prst="rect">
            <a:avLst/>
          </a:prstGeom>
        </p:spPr>
      </p:pic>
      <p:sp>
        <p:nvSpPr>
          <p:cNvPr id="30" name="الاجابه الصحيحه">
            <a:hlinkClick r:id="rId13" action="ppaction://hlinksldjump"/>
          </p:cNvPr>
          <p:cNvSpPr txBox="1"/>
          <p:nvPr/>
        </p:nvSpPr>
        <p:spPr>
          <a:xfrm>
            <a:off x="8916938" y="4260628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3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31" name="الاجابه الصحيحه">
            <a:hlinkClick r:id="rId13" action="ppaction://hlinksldjump"/>
          </p:cNvPr>
          <p:cNvSpPr txBox="1"/>
          <p:nvPr/>
        </p:nvSpPr>
        <p:spPr>
          <a:xfrm>
            <a:off x="7151645" y="1515369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الرقعة</a:t>
            </a:r>
            <a:endParaRPr dirty="0"/>
          </a:p>
        </p:txBody>
      </p:sp>
      <p:sp>
        <p:nvSpPr>
          <p:cNvPr id="32" name="الاجابه الصحيحه">
            <a:hlinkClick r:id="rId13" action="ppaction://hlinksldjump"/>
          </p:cNvPr>
          <p:cNvSpPr txBox="1"/>
          <p:nvPr/>
        </p:nvSpPr>
        <p:spPr>
          <a:xfrm>
            <a:off x="7113160" y="2999102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النسخ</a:t>
            </a:r>
            <a:endParaRPr dirty="0"/>
          </a:p>
        </p:txBody>
      </p:sp>
      <p:sp>
        <p:nvSpPr>
          <p:cNvPr id="33" name="الاجابه الصحيحه">
            <a:hlinkClick r:id="rId13" action="ppaction://hlinksldjump"/>
          </p:cNvPr>
          <p:cNvSpPr txBox="1"/>
          <p:nvPr/>
        </p:nvSpPr>
        <p:spPr>
          <a:xfrm>
            <a:off x="7092750" y="4567617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الثلث</a:t>
            </a:r>
            <a:endParaRPr dirty="0"/>
          </a:p>
        </p:txBody>
      </p:sp>
      <p:sp>
        <p:nvSpPr>
          <p:cNvPr id="34" name="الاجابه الصحيحه">
            <a:hlinkClick r:id="rId13" action="ppaction://hlinksldjump"/>
          </p:cNvPr>
          <p:cNvSpPr txBox="1"/>
          <p:nvPr/>
        </p:nvSpPr>
        <p:spPr>
          <a:xfrm>
            <a:off x="2741005" y="604981"/>
            <a:ext cx="3036205" cy="1230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/>
              <a:t>الخط الذي ندرسه في المرحلة الابتدائية هو خط :</a:t>
            </a:r>
            <a:endParaRPr sz="2400" dirty="0"/>
          </a:p>
        </p:txBody>
      </p:sp>
      <p:pic>
        <p:nvPicPr>
          <p:cNvPr id="37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4" t="9832" b="10892"/>
          <a:stretch/>
        </p:blipFill>
        <p:spPr bwMode="auto">
          <a:xfrm>
            <a:off x="2550680" y="2101645"/>
            <a:ext cx="3305906" cy="3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44886" b="61086"/>
          <a:stretch/>
        </p:blipFill>
        <p:spPr bwMode="auto">
          <a:xfrm>
            <a:off x="2600875" y="1939216"/>
            <a:ext cx="3176336" cy="11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44886" b="61086"/>
          <a:stretch/>
        </p:blipFill>
        <p:spPr bwMode="auto">
          <a:xfrm>
            <a:off x="4582500" y="2185937"/>
            <a:ext cx="1274086" cy="13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2673026" y="1829346"/>
            <a:ext cx="3209110" cy="1318075"/>
          </a:xfrm>
          <a:prstGeom prst="rect">
            <a:avLst/>
          </a:prstGeom>
        </p:spPr>
      </p:pic>
      <p:sp>
        <p:nvSpPr>
          <p:cNvPr id="36" name="الاجابه الصحيحه">
            <a:hlinkClick r:id="rId13" action="ppaction://hlinksldjump"/>
          </p:cNvPr>
          <p:cNvSpPr txBox="1"/>
          <p:nvPr/>
        </p:nvSpPr>
        <p:spPr>
          <a:xfrm>
            <a:off x="3670919" y="2530529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2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40" name="الاجابه الصحيحه">
            <a:hlinkClick r:id="rId16" action="ppaction://hlinksldjump"/>
          </p:cNvPr>
          <p:cNvSpPr txBox="1"/>
          <p:nvPr/>
        </p:nvSpPr>
        <p:spPr>
          <a:xfrm>
            <a:off x="4471058" y="5291606"/>
            <a:ext cx="4088999" cy="39420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لنجد رقم التحويلة المناسبة للاتصال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41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3321" y="5777495"/>
            <a:ext cx="483696" cy="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45400" y="4328604"/>
            <a:ext cx="152400" cy="85725"/>
          </a:xfrm>
          <a:prstGeom prst="rect">
            <a:avLst/>
          </a:prstGeom>
        </p:spPr>
      </p:pic>
      <p:pic>
        <p:nvPicPr>
          <p:cNvPr id="18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6468941" y="659082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662" y="1546537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60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2027697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/>
              <a:t>تحسين مستوى الطالبات في مهارة الإملاء </a:t>
            </a:r>
            <a:endParaRPr lang="en-US" sz="2400" b="1" dirty="0"/>
          </a:p>
        </p:txBody>
      </p:sp>
      <p:pic>
        <p:nvPicPr>
          <p:cNvPr id="15" name="Google Shape;544;p42">
            <a:extLst>
              <a:ext uri="{FF2B5EF4-FFF2-40B4-BE49-F238E27FC236}">
                <a16:creationId xmlns="" xmlns:a16="http://schemas.microsoft.com/office/drawing/2014/main" id="{6CE28D0E-6797-4378-888B-A7B4267DFFF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0697" y="659081"/>
            <a:ext cx="918416" cy="9004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C4415A85-7F81-45CF-80DF-BA4DF152F34C}"/>
              </a:ext>
            </a:extLst>
          </p:cNvPr>
          <p:cNvSpPr/>
          <p:nvPr/>
        </p:nvSpPr>
        <p:spPr>
          <a:xfrm>
            <a:off x="4501407" y="812492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17C84F01-1110-40E4-9A09-78AB73D77F90}"/>
              </a:ext>
            </a:extLst>
          </p:cNvPr>
          <p:cNvSpPr/>
          <p:nvPr/>
        </p:nvSpPr>
        <p:spPr>
          <a:xfrm>
            <a:off x="3553068" y="2686778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الأمانة خلق ، من أخلاق النبي عليه السلام</a:t>
            </a:r>
            <a:endParaRPr lang="ar-SA" sz="4800" b="1" dirty="0"/>
          </a:p>
        </p:txBody>
      </p:sp>
      <p:pic>
        <p:nvPicPr>
          <p:cNvPr id="1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62" y="1952838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1"/>
            <a:ext cx="9904675" cy="567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16651" y="3402681"/>
            <a:ext cx="116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545906" y="522611"/>
            <a:ext cx="375381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عبري عن المقطع التالي من خلال رؤيتك .</a:t>
            </a:r>
            <a:endParaRPr lang="ar-SA" sz="2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j-cs"/>
            </a:endParaRPr>
          </a:p>
        </p:txBody>
      </p:sp>
      <p:pic>
        <p:nvPicPr>
          <p:cNvPr id="2" name="شاهد أروع فيديو عن الصديق الحقيقي _ صداق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6507" y="981863"/>
            <a:ext cx="8243047" cy="349638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32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2489510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5195704" y="588367"/>
            <a:ext cx="3784173" cy="639623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53" y="705972"/>
            <a:ext cx="1315405" cy="1050254"/>
          </a:xfrm>
          <a:prstGeom prst="rect">
            <a:avLst/>
          </a:prstGeom>
        </p:spPr>
      </p:pic>
      <p:pic>
        <p:nvPicPr>
          <p:cNvPr id="17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81" y="558592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2" y="1388337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Qo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27" y="1121340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1823300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14" y="2515337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الرابعة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أخلاق وفضائل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النص الشعري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="" xmlns:a16="http://schemas.microsoft.com/office/drawing/2014/main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0" y="3733892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من أصادق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74 إلى صفحة 78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3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825440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الكفايات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والأهداف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يتوقع من الطالبة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في نهاية المكون :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23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10217208" y="155643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10217208" y="380051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809434" y="759793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بمحور ( أخلاق وفضائل )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6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809434" y="1284482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</a:t>
            </a:r>
            <a:r>
              <a:rPr lang="ar-SA" sz="2000" b="1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بمحور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( أخلاق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وفضائل ) </a:t>
            </a:r>
          </a:p>
        </p:txBody>
      </p:sp>
      <p:sp>
        <p:nvSpPr>
          <p:cNvPr id="27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85019" y="178087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السلام وهديه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8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89488" y="2248407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الكفايات المستهدفة قراءة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9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62335" y="3072967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فهم النصوص وتذوق ما فيها من صور جمالية وأساليب بلاغية</a:t>
            </a:r>
          </a:p>
        </p:txBody>
      </p:sp>
      <p:sp>
        <p:nvSpPr>
          <p:cNvPr id="30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62334" y="3528954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cs typeface="PT Bold Heading" pitchFamily="2" charset="-78"/>
              </a:rPr>
              <a:t>استنتاج الفكرة الرئيسية والأفكار الفرعية للنص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39653" y="4000853"/>
            <a:ext cx="699117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cs typeface="PT Bold Heading" pitchFamily="2" charset="-78"/>
              </a:rPr>
              <a:t>الإجابة عن الاسئلة من خلال النص حسب المطلوب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39653" y="4499533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cs typeface="PT Bold Heading" pitchFamily="2" charset="-78"/>
              </a:rPr>
              <a:t>قراءة الأبيات قراءة معبرة </a:t>
            </a:r>
          </a:p>
        </p:txBody>
      </p:sp>
    </p:spTree>
    <p:extLst>
      <p:ext uri="{BB962C8B-B14F-4D97-AF65-F5344CB8AC3E}">
        <p14:creationId xmlns:p14="http://schemas.microsoft.com/office/powerpoint/2010/main" val="24514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578</Words>
  <Application>Microsoft Office PowerPoint</Application>
  <PresentationFormat>ملء الشاشة</PresentationFormat>
  <Paragraphs>215</Paragraphs>
  <Slides>31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3" baseType="lpstr">
      <vt:lpstr>Microsoft YaHei Light</vt:lpstr>
      <vt:lpstr>(AH) Manal Black</vt:lpstr>
      <vt:lpstr>A Massir Ballpoint</vt:lpstr>
      <vt:lpstr>ae_Dimnah</vt:lpstr>
      <vt:lpstr>Akhbar MT</vt:lpstr>
      <vt:lpstr>Arial</vt:lpstr>
      <vt:lpstr>Calibri</vt:lpstr>
      <vt:lpstr>Calibri Light</vt:lpstr>
      <vt:lpstr>Microsoft Sans Serif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119</cp:revision>
  <dcterms:created xsi:type="dcterms:W3CDTF">2021-01-02T14:26:45Z</dcterms:created>
  <dcterms:modified xsi:type="dcterms:W3CDTF">2021-10-06T05:14:48Z</dcterms:modified>
</cp:coreProperties>
</file>